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96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92" r:id="rId20"/>
    <p:sldId id="277" r:id="rId21"/>
    <p:sldId id="278" r:id="rId22"/>
    <p:sldId id="279" r:id="rId23"/>
    <p:sldId id="293" r:id="rId24"/>
    <p:sldId id="297" r:id="rId25"/>
    <p:sldId id="280" r:id="rId26"/>
    <p:sldId id="281" r:id="rId27"/>
    <p:sldId id="298" r:id="rId28"/>
    <p:sldId id="283" r:id="rId29"/>
    <p:sldId id="284" r:id="rId30"/>
    <p:sldId id="285" r:id="rId31"/>
    <p:sldId id="294" r:id="rId32"/>
    <p:sldId id="286" r:id="rId33"/>
    <p:sldId id="299" r:id="rId34"/>
    <p:sldId id="287" r:id="rId35"/>
    <p:sldId id="295" r:id="rId36"/>
    <p:sldId id="288" r:id="rId37"/>
    <p:sldId id="300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99"/>
    <a:srgbClr val="EDF6FE"/>
    <a:srgbClr val="B5B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3" d="100"/>
          <a:sy n="63" d="100"/>
        </p:scale>
        <p:origin x="13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544A8-FEC5-40FE-A546-7A61AB9D27F8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D3E34-702D-45B2-93A7-F45BB5F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D3E34-702D-45B2-93A7-F45BB5FDEAF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9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3372-B85B-47B3-B903-1F6E0753873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2743-881A-4F13-A4BE-F4930B3688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3372-B85B-47B3-B903-1F6E0753873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2743-881A-4F13-A4BE-F4930B36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3372-B85B-47B3-B903-1F6E0753873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2743-881A-4F13-A4BE-F4930B36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3372-B85B-47B3-B903-1F6E0753873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2743-881A-4F13-A4BE-F4930B368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1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3372-B85B-47B3-B903-1F6E0753873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2743-881A-4F13-A4BE-F4930B3688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3372-B85B-47B3-B903-1F6E0753873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2743-881A-4F13-A4BE-F4930B36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3372-B85B-47B3-B903-1F6E0753873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2743-881A-4F13-A4BE-F4930B3688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3372-B85B-47B3-B903-1F6E0753873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2743-881A-4F13-A4BE-F4930B3688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3372-B85B-47B3-B903-1F6E0753873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2743-881A-4F13-A4BE-F4930B36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3372-B85B-47B3-B903-1F6E0753873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2743-881A-4F13-A4BE-F4930B36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3372-B85B-47B3-B903-1F6E0753873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2743-881A-4F13-A4BE-F4930B36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3372-B85B-47B3-B903-1F6E0753873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2743-881A-4F13-A4BE-F4930B3688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183372-B85B-47B3-B903-1F6E07538735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6E2743-881A-4F13-A4BE-F4930B3688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8496944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6600" b="1" dirty="0">
                <a:solidFill>
                  <a:srgbClr val="FF0000"/>
                </a:solidFill>
                <a:latin typeface="Times New Roman"/>
              </a:rPr>
              <a:t>Тема 4. Характеристики зрительного </a:t>
            </a:r>
            <a:r>
              <a:rPr lang="ru-RU" sz="6600" b="1" dirty="0" smtClean="0">
                <a:solidFill>
                  <a:srgbClr val="FF0000"/>
                </a:solidFill>
                <a:latin typeface="Times New Roman"/>
              </a:rPr>
              <a:t>анализатора</a:t>
            </a:r>
          </a:p>
          <a:p>
            <a:pPr marL="45720" indent="0" algn="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</a:rPr>
              <a:t>В.С. Куликов</a:t>
            </a:r>
            <a:endParaRPr lang="ru-RU" sz="16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25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marL="365760" marR="100" lvl="1" indent="0" algn="just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Величина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порогового контраста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зависит от яркости  фона </a:t>
            </a:r>
            <a:r>
              <a:rPr lang="ru-RU" sz="2400" i="1" dirty="0" err="1" smtClean="0">
                <a:solidFill>
                  <a:srgbClr val="000000"/>
                </a:solidFill>
                <a:latin typeface="Times New Roman"/>
              </a:rPr>
              <a:t>Вф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и угловых размеров предметов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</a:rPr>
              <a:t>а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L="1207008" marR="1150" lvl="4" indent="0">
              <a:buNone/>
            </a:pPr>
            <a:endParaRPr lang="ru-RU" dirty="0" smtClean="0">
              <a:latin typeface="Times New Roman"/>
            </a:endParaRPr>
          </a:p>
          <a:p>
            <a:pPr marL="1783080" marR="5180" lvl="6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5180" lvl="6" indent="0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5180" lvl="6" indent="0">
              <a:buNone/>
            </a:pPr>
            <a:endParaRPr lang="ru-RU" sz="2000" b="1" dirty="0">
              <a:solidFill>
                <a:srgbClr val="000000"/>
              </a:solidFill>
              <a:latin typeface="Times New Roman"/>
            </a:endParaRPr>
          </a:p>
          <a:p>
            <a:pPr marL="0" marR="5180" lvl="6" indent="0"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pPr marL="0" marR="5180" lvl="6" indent="0">
              <a:buNone/>
            </a:pPr>
            <a:endParaRPr lang="ru-RU" sz="2000" b="1" dirty="0">
              <a:solidFill>
                <a:srgbClr val="000000"/>
              </a:solidFill>
              <a:latin typeface="Times New Roman"/>
            </a:endParaRPr>
          </a:p>
          <a:p>
            <a:pPr marL="0" marR="5180" lvl="6" indent="0"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pPr marL="0" marR="5180" lvl="6" indent="0">
              <a:buNone/>
            </a:pPr>
            <a:endParaRPr lang="ru-RU" sz="2000" b="1" dirty="0">
              <a:solidFill>
                <a:srgbClr val="000000"/>
              </a:solidFill>
              <a:latin typeface="Times New Roman"/>
            </a:endParaRPr>
          </a:p>
          <a:p>
            <a:pPr marL="0" marR="5180" lvl="6" indent="0"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pPr marL="0" marR="5180" lvl="6" indent="0">
              <a:buNone/>
            </a:pPr>
            <a:endParaRPr lang="ru-RU" sz="2000" b="1" dirty="0">
              <a:solidFill>
                <a:srgbClr val="000000"/>
              </a:solidFill>
              <a:latin typeface="Times New Roman"/>
            </a:endParaRPr>
          </a:p>
          <a:p>
            <a:pPr marL="0" marR="5180" lvl="6" indent="0"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pPr marL="0" marR="5180" lvl="6" indent="0">
              <a:buNone/>
            </a:pPr>
            <a:endParaRPr lang="ru-RU" sz="2000" b="1" dirty="0">
              <a:solidFill>
                <a:srgbClr val="000000"/>
              </a:solidFill>
              <a:latin typeface="Times New Roman"/>
            </a:endParaRPr>
          </a:p>
          <a:p>
            <a:pPr marL="0" marR="5180" lvl="6" indent="0"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6" y="1043529"/>
            <a:ext cx="8585548" cy="569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71313"/>
            <a:ext cx="5832648" cy="36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2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pPr marL="365760" marR="240" lvl="1" indent="0" algn="just">
              <a:buNone/>
            </a:pPr>
            <a:endParaRPr lang="ru-RU" sz="2800" i="1" dirty="0">
              <a:solidFill>
                <a:srgbClr val="000000"/>
              </a:solidFill>
              <a:latin typeface="Times New Roman"/>
            </a:endParaRPr>
          </a:p>
          <a:p>
            <a:pPr marL="45720" indent="0" algn="just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/>
              </a:rPr>
              <a:t>Спектральная чувствительность</a:t>
            </a:r>
            <a:r>
              <a:rPr lang="ru-RU" sz="4000" dirty="0">
                <a:solidFill>
                  <a:srgbClr val="FF0000"/>
                </a:solidFill>
                <a:latin typeface="Times New Roman"/>
              </a:rPr>
              <a:t>. </a:t>
            </a:r>
            <a:endParaRPr lang="ru-RU" sz="4000" dirty="0" smtClean="0">
              <a:solidFill>
                <a:srgbClr val="FF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Глаз 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человека воспринимает электромагнитные волны в диапазоне 380-760 </a:t>
            </a:r>
            <a:r>
              <a:rPr lang="ru-RU" sz="3600" dirty="0" err="1">
                <a:solidFill>
                  <a:srgbClr val="000000"/>
                </a:solidFill>
                <a:latin typeface="Times New Roman"/>
              </a:rPr>
              <a:t>нм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, </a:t>
            </a: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Чувствительность 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глаза к волнам различной длины неодинакова. Наибольшую чувствительность глаз имеет по отношению к волнам в середине спектра видимого света (500-600 </a:t>
            </a:r>
            <a:r>
              <a:rPr lang="ru-RU" sz="3600" dirty="0" err="1">
                <a:solidFill>
                  <a:srgbClr val="000000"/>
                </a:solidFill>
                <a:latin typeface="Times New Roman"/>
              </a:rPr>
              <a:t>нм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-</a:t>
            </a:r>
            <a:endParaRPr lang="ru-RU" i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949280"/>
            <a:ext cx="8496944" cy="12003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latin typeface="Times New Roman"/>
              </a:rPr>
              <a:t>желто-зеленого цвета.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0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856984" cy="655272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Для обеспечения одинакового зрительного ощущения необходимо, чтобы мощность синего излучения была в 16 раз а красного – в 9 раз больше мощности желто-зеленого излучения.</a:t>
            </a:r>
          </a:p>
          <a:p>
            <a:pPr marL="45720" indent="0" algn="just">
              <a:buNone/>
            </a:pPr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marL="45720" indent="0" algn="just">
              <a:buNone/>
            </a:pP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 algn="just">
              <a:buNone/>
            </a:pPr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marL="45720" indent="0" algn="just">
              <a:buNone/>
            </a:pP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45720" indent="0" algn="just"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 algn="just">
              <a:buNone/>
            </a:pP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45720" indent="0" algn="just"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 algn="ctr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Кривая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спектральной чувствительности глаза</a:t>
            </a:r>
          </a:p>
          <a:p>
            <a:pPr marL="45720" indent="0" algn="just"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 algn="just"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720080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0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3000" dirty="0" smtClean="0">
                <a:solidFill>
                  <a:srgbClr val="000000"/>
                </a:solidFill>
                <a:latin typeface="Times New Roman"/>
              </a:rPr>
              <a:t>При недостатке освещения (сумеречное зрение) кривая спектральной чувствительности смещается влево приблизительно на 50 </a:t>
            </a:r>
            <a:r>
              <a:rPr lang="ru-RU" sz="3000" dirty="0" err="1" smtClean="0">
                <a:solidFill>
                  <a:srgbClr val="000000"/>
                </a:solidFill>
                <a:latin typeface="Times New Roman"/>
              </a:rPr>
              <a:t>нм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</a:rPr>
              <a:t> (эффект </a:t>
            </a:r>
            <a:r>
              <a:rPr lang="ru-RU" sz="3000" dirty="0" err="1" smtClean="0">
                <a:solidFill>
                  <a:srgbClr val="000000"/>
                </a:solidFill>
                <a:latin typeface="Times New Roman"/>
              </a:rPr>
              <a:t>Пуркинье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</a:rPr>
              <a:t>).</a:t>
            </a:r>
          </a:p>
          <a:p>
            <a:pPr marL="1783080" lvl="6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783080" lvl="6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783080" lvl="6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481328" lvl="5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783080" lvl="6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783080" lvl="6" indent="0">
              <a:buNone/>
            </a:pPr>
            <a:endParaRPr lang="ru-RU" dirty="0" smtClean="0">
              <a:latin typeface="Times New Roman"/>
            </a:endParaRPr>
          </a:p>
          <a:p>
            <a:pPr marL="45720" indent="0">
              <a:buNone/>
            </a:pPr>
            <a:endParaRPr lang="ru-RU" sz="2400" dirty="0" smtClean="0"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 algn="ctr">
              <a:buNone/>
            </a:pPr>
            <a:r>
              <a:rPr lang="ru-RU" sz="3000" b="1" dirty="0" smtClean="0">
                <a:solidFill>
                  <a:srgbClr val="000000"/>
                </a:solidFill>
                <a:latin typeface="Times New Roman"/>
              </a:rPr>
              <a:t>Кривая спектральной чувствительности глаза при нормальной и недостаточной освещенности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6502"/>
            <a:ext cx="6544483" cy="431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1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784976" cy="655272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ambria"/>
              </a:rPr>
              <a:t>3.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Информационные характеристики</a:t>
            </a:r>
          </a:p>
          <a:p>
            <a:pPr marL="4572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</a:rPr>
              <a:t>Пропускная способность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- количество информации, которое анализатор способен принять в единицу времени. Пропускная способность канала в целом будет определяться пропускной способностью самого слабого участка, </a:t>
            </a:r>
          </a:p>
          <a:p>
            <a:pPr marL="45720" indent="0">
              <a:buNone/>
            </a:pPr>
            <a:endParaRPr lang="ru-RU" sz="2400" dirty="0" smtClean="0">
              <a:latin typeface="Times New Roman"/>
            </a:endParaRPr>
          </a:p>
          <a:p>
            <a:pPr marL="45720" indent="0">
              <a:buNone/>
            </a:pPr>
            <a:endParaRPr lang="ru-RU" sz="2400" dirty="0" smtClean="0">
              <a:latin typeface="Times New Roman"/>
            </a:endParaRPr>
          </a:p>
          <a:p>
            <a:pPr marL="45720" indent="0">
              <a:buNone/>
            </a:pPr>
            <a:endParaRPr lang="ru-RU" sz="2400" dirty="0" smtClean="0">
              <a:latin typeface="Times New Roman"/>
            </a:endParaRPr>
          </a:p>
          <a:p>
            <a:pPr marL="45720" indent="0">
              <a:buNone/>
            </a:pPr>
            <a:endParaRPr lang="ru-RU" sz="2400" dirty="0" smtClean="0">
              <a:latin typeface="Times New Roman"/>
            </a:endParaRPr>
          </a:p>
          <a:p>
            <a:pPr marL="45720" indent="0">
              <a:buNone/>
            </a:pPr>
            <a:endParaRPr lang="ru-RU" sz="2400" dirty="0" smtClean="0">
              <a:latin typeface="Times New Roman"/>
            </a:endParaRPr>
          </a:p>
          <a:p>
            <a:pPr marL="45720" indent="0">
              <a:buNone/>
            </a:pPr>
            <a:endParaRPr lang="ru-RU" sz="2400" dirty="0" smtClean="0"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Информационная воронка в зрительном анализаторе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7632848" cy="39604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36096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ощущение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40677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восприятие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8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 lnSpcReduction="10000"/>
          </a:bodyPr>
          <a:lstStyle/>
          <a:p>
            <a:pPr marL="45720" marR="50" indent="0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Сообщения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, характеризующиеся в нижних отделах зрительного анализатора значительной статистической избыточностью, по мере передачи в вышележащие отделы принимают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</a:rPr>
              <a:t>все более и более экономную форму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</a:rPr>
              <a:t>.</a:t>
            </a:r>
            <a:r>
              <a:rPr lang="ru-RU" sz="4000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4000" dirty="0" smtClean="0">
              <a:solidFill>
                <a:srgbClr val="000000"/>
              </a:solidFill>
              <a:latin typeface="Times New Roman"/>
            </a:endParaRPr>
          </a:p>
          <a:p>
            <a:pPr marL="45720" marR="50" indent="0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Информационная </a:t>
            </a:r>
            <a:r>
              <a:rPr lang="ru-RU" sz="4000" dirty="0">
                <a:solidFill>
                  <a:srgbClr val="000000"/>
                </a:solidFill>
                <a:latin typeface="Times New Roman"/>
              </a:rPr>
              <a:t>«воронка» резко </a:t>
            </a:r>
            <a:r>
              <a:rPr lang="ru-RU" sz="4000" dirty="0">
                <a:solidFill>
                  <a:srgbClr val="FF0000"/>
                </a:solidFill>
                <a:latin typeface="Times New Roman"/>
              </a:rPr>
              <a:t>сокращает вероятность посылки в мозг ошибочного сигнала</a:t>
            </a:r>
            <a:r>
              <a:rPr lang="ru-RU" sz="4000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4000" dirty="0" smtClean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56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12968" cy="640871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mbria"/>
              </a:rPr>
              <a:t>4.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Пространственные характеристики</a:t>
            </a:r>
          </a:p>
          <a:p>
            <a:pPr marL="45720" indent="0" algn="just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Определяются размерами предметов и их месторасположением в пространстве. К ним относятся: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/>
              </a:rPr>
              <a:t>острота зрения, поле зрения,  объем зрительного восприятия.</a:t>
            </a:r>
            <a:endParaRPr lang="ru-RU" sz="3200" dirty="0" smtClean="0">
              <a:solidFill>
                <a:srgbClr val="FF0000"/>
              </a:solidFill>
              <a:latin typeface="Times New Roman"/>
            </a:endParaRPr>
          </a:p>
          <a:p>
            <a:pPr marL="45720" marR="50" indent="0" algn="just"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Острота зрения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</a:rPr>
              <a:t>Способность различать мелкие детали предметов.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Определяется величиной, обратной минимальному угловому размеру предмета в минутах, при котором он различим глазом.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Угол зрения равный 1΄ соответствует единице остроты зрения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Зависит от освещенности, расстояния,  положения предмета.</a:t>
            </a:r>
          </a:p>
        </p:txBody>
      </p:sp>
    </p:spTree>
    <p:extLst>
      <p:ext uri="{BB962C8B-B14F-4D97-AF65-F5344CB8AC3E}">
        <p14:creationId xmlns:p14="http://schemas.microsoft.com/office/powerpoint/2010/main" val="1985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8640960" cy="6552728"/>
          </a:xfrm>
        </p:spPr>
        <p:txBody>
          <a:bodyPr>
            <a:normAutofit fontScale="85000" lnSpcReduction="20000"/>
          </a:bodyPr>
          <a:lstStyle/>
          <a:p>
            <a:pPr marL="45720" marR="50" indent="0" algn="just">
              <a:buNone/>
            </a:pPr>
            <a:endParaRPr lang="ru-RU" sz="2400" dirty="0" smtClean="0">
              <a:latin typeface="Times New Roman"/>
            </a:endParaRPr>
          </a:p>
          <a:p>
            <a:pPr marR="50" algn="just"/>
            <a:endParaRPr lang="ru-RU" sz="2400" dirty="0" smtClean="0">
              <a:latin typeface="Times New Roman"/>
            </a:endParaRPr>
          </a:p>
          <a:p>
            <a:pPr marR="50" algn="r"/>
            <a:endParaRPr lang="ru-RU" sz="2400" dirty="0" smtClean="0">
              <a:latin typeface="Times New Roman"/>
            </a:endParaRPr>
          </a:p>
          <a:p>
            <a:pPr marR="50" algn="r"/>
            <a:endParaRPr lang="ru-RU" sz="2400" dirty="0" smtClean="0">
              <a:latin typeface="Times New Roman"/>
            </a:endParaRPr>
          </a:p>
          <a:p>
            <a:pPr marR="50" algn="r"/>
            <a:endParaRPr lang="ru-RU" sz="2400" dirty="0" smtClean="0">
              <a:latin typeface="Times New Roman"/>
            </a:endParaRPr>
          </a:p>
          <a:p>
            <a:pPr marR="50" algn="r"/>
            <a:endParaRPr lang="ru-RU" sz="2400" dirty="0" smtClean="0">
              <a:latin typeface="Times New Roman"/>
            </a:endParaRPr>
          </a:p>
          <a:p>
            <a:pPr marR="50" algn="r"/>
            <a:endParaRPr lang="ru-RU" sz="2400" dirty="0" smtClean="0">
              <a:latin typeface="Times New Roman"/>
            </a:endParaRPr>
          </a:p>
          <a:p>
            <a:pPr marR="50" algn="r"/>
            <a:endParaRPr lang="ru-RU" sz="2400" dirty="0" smtClean="0">
              <a:latin typeface="Times New Roman"/>
            </a:endParaRPr>
          </a:p>
          <a:p>
            <a:pPr marR="50" algn="r"/>
            <a:endParaRPr lang="ru-RU" sz="2400" dirty="0" smtClean="0">
              <a:latin typeface="Times New Roman"/>
            </a:endParaRPr>
          </a:p>
          <a:p>
            <a:pPr marR="50" algn="r"/>
            <a:endParaRPr lang="ru-RU" sz="2400" dirty="0" smtClean="0">
              <a:latin typeface="Times New Roman"/>
            </a:endParaRPr>
          </a:p>
          <a:p>
            <a:pPr algn="r"/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algn="r"/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 algn="ctr">
              <a:buNone/>
            </a:pPr>
            <a:r>
              <a:rPr lang="ru-RU" sz="3000" b="1" dirty="0" smtClean="0">
                <a:solidFill>
                  <a:srgbClr val="000000"/>
                </a:solidFill>
                <a:latin typeface="Times New Roman"/>
              </a:rPr>
              <a:t>Взаимосвязь между угловыми (α) и линейными (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</a:rPr>
              <a:t>h</a:t>
            </a:r>
            <a:r>
              <a:rPr lang="ru-RU" sz="3000" b="1" dirty="0" smtClean="0">
                <a:solidFill>
                  <a:srgbClr val="000000"/>
                </a:solidFill>
                <a:latin typeface="Times New Roman"/>
              </a:rPr>
              <a:t>) размерами предметов</a:t>
            </a:r>
            <a:endParaRPr lang="ru-RU" sz="30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 algn="just">
              <a:buNone/>
            </a:pPr>
            <a:r>
              <a:rPr lang="ru-RU" sz="3300" dirty="0" smtClean="0">
                <a:solidFill>
                  <a:srgbClr val="000000"/>
                </a:solidFill>
                <a:latin typeface="Times New Roman"/>
              </a:rPr>
              <a:t>Минимально допустимые размеры изображения для простых предметов </a:t>
            </a:r>
            <a:r>
              <a:rPr lang="ru-RU" sz="3300" dirty="0" smtClean="0">
                <a:solidFill>
                  <a:srgbClr val="FF0000"/>
                </a:solidFill>
                <a:latin typeface="Times New Roman"/>
              </a:rPr>
              <a:t>не менее 10–15΄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</a:rPr>
              <a:t>. Для сложных предметов не менее </a:t>
            </a:r>
            <a:r>
              <a:rPr lang="ru-RU" sz="3300" dirty="0" smtClean="0">
                <a:solidFill>
                  <a:srgbClr val="FF0000"/>
                </a:solidFill>
                <a:latin typeface="Times New Roman"/>
              </a:rPr>
              <a:t>30–40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</a:rPr>
              <a:t>΄.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4" y="329024"/>
            <a:ext cx="8050736" cy="397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4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640960" cy="6336704"/>
          </a:xfrm>
        </p:spPr>
        <p:txBody>
          <a:bodyPr>
            <a:normAutofit fontScale="92500" lnSpcReduction="20000"/>
          </a:bodyPr>
          <a:lstStyle/>
          <a:p>
            <a:pPr marL="45720" marR="4700" indent="0" algn="just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Поле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зрения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 имеет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/>
              </a:rPr>
              <a:t>Три зоны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: </a:t>
            </a:r>
          </a:p>
          <a:p>
            <a:pPr marR="4700" algn="just">
              <a:buFontTx/>
              <a:buChar char="-"/>
            </a:pP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центрального зрения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(4–10°),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четкое различение деталей; </a:t>
            </a:r>
          </a:p>
          <a:p>
            <a:pPr marR="4700" algn="just">
              <a:buFontTx/>
              <a:buChar char="-"/>
            </a:pP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ясного видения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(30–35°),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где при неподвижном глазе можно опознать предмет без различения деталей; </a:t>
            </a:r>
          </a:p>
          <a:p>
            <a:pPr marR="4700" algn="just">
              <a:buFontTx/>
              <a:buChar char="-"/>
            </a:pP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периферического зрения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(75–90°),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где предметы обнаруживаются, но не опознаются. </a:t>
            </a:r>
          </a:p>
          <a:p>
            <a:pPr marL="45720" marR="470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Объекты, находящиеся в 3-ей зоне, легко могут быть перемещены в зону ясного видения с помощью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установочных движений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 (скачков) глаз и головы.</a:t>
            </a:r>
          </a:p>
        </p:txBody>
      </p:sp>
    </p:spTree>
    <p:extLst>
      <p:ext uri="{BB962C8B-B14F-4D97-AF65-F5344CB8AC3E}">
        <p14:creationId xmlns:p14="http://schemas.microsoft.com/office/powerpoint/2010/main" val="40989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640960" cy="6480720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1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6021288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Поле зрения человека</a:t>
            </a:r>
            <a:endParaRPr lang="ru-RU" sz="32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126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568952" cy="5976664"/>
          </a:xfrm>
        </p:spPr>
        <p:txBody>
          <a:bodyPr>
            <a:normAutofit/>
          </a:bodyPr>
          <a:lstStyle/>
          <a:p>
            <a:pPr marL="45720" lv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. Общая характеристика зрительного анализатора</a:t>
            </a:r>
            <a:endParaRPr lang="ru-RU" sz="2800" dirty="0">
              <a:solidFill>
                <a:srgbClr val="FF0000"/>
              </a:solidFill>
            </a:endParaRPr>
          </a:p>
          <a:p>
            <a:pPr marL="4572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Раздражителем является световая энергия, а рецептором – клетки сетчатки глаза. Зрение позволяет воспринимать форму, цвет, яркость и движение предметов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</a:rPr>
              <a:t>До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 90%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всей информации.</a:t>
            </a:r>
          </a:p>
          <a:p>
            <a:pPr marL="4572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Выделяют четыре группы характеристик зрительного анализатора: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– энергетические;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– информационные;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– пространственные;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– временные.</a:t>
            </a:r>
          </a:p>
        </p:txBody>
      </p:sp>
    </p:spTree>
    <p:extLst>
      <p:ext uri="{BB962C8B-B14F-4D97-AF65-F5344CB8AC3E}">
        <p14:creationId xmlns:p14="http://schemas.microsoft.com/office/powerpoint/2010/main" val="13925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77500" lnSpcReduction="20000"/>
          </a:bodyPr>
          <a:lstStyle/>
          <a:p>
            <a:pPr marR="9170" lvl="6"/>
            <a:endParaRPr lang="ru-RU" dirty="0" smtClean="0"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r>
              <a:rPr lang="ru-RU" sz="3000" b="1" dirty="0" smtClean="0">
                <a:solidFill>
                  <a:srgbClr val="000000"/>
                </a:solidFill>
                <a:latin typeface="Times New Roman"/>
              </a:rPr>
              <a:t>Оптимальные и максимальные углы обзора в вертикальной и горизонтальной плоскости при повороте глаз</a:t>
            </a:r>
          </a:p>
          <a:p>
            <a:pPr marL="0" lvl="6" indent="0" algn="ctr">
              <a:buNone/>
            </a:pP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marR="9310" lvl="6" indent="0" algn="ctr">
              <a:buNone/>
            </a:pPr>
            <a:endParaRPr lang="ru-RU" dirty="0" smtClean="0">
              <a:latin typeface="Times New Roman"/>
            </a:endParaRPr>
          </a:p>
          <a:p>
            <a:pPr marL="0" marR="9310" lvl="6" indent="0" algn="ctr">
              <a:buNone/>
            </a:pPr>
            <a:endParaRPr lang="ru-RU" dirty="0">
              <a:latin typeface="Times New Roman"/>
            </a:endParaRPr>
          </a:p>
          <a:p>
            <a:pPr marL="0" marR="9310" lvl="6" indent="0" algn="ctr">
              <a:buNone/>
            </a:pPr>
            <a:endParaRPr lang="ru-RU" dirty="0" smtClean="0">
              <a:latin typeface="Times New Roman"/>
            </a:endParaRPr>
          </a:p>
          <a:p>
            <a:pPr marL="0" marR="9310" lvl="6" indent="0" algn="ctr">
              <a:buNone/>
            </a:pPr>
            <a:endParaRPr lang="ru-RU" dirty="0">
              <a:latin typeface="Times New Roman"/>
            </a:endParaRPr>
          </a:p>
          <a:p>
            <a:pPr marL="0" marR="9310" lvl="6" indent="0" algn="ctr">
              <a:buNone/>
            </a:pPr>
            <a:endParaRPr lang="ru-RU" dirty="0" smtClean="0">
              <a:latin typeface="Times New Roman"/>
            </a:endParaRPr>
          </a:p>
          <a:p>
            <a:pPr marL="0" marR="9310" lvl="6" indent="0" algn="ctr">
              <a:buNone/>
            </a:pPr>
            <a:endParaRPr lang="ru-RU" dirty="0">
              <a:latin typeface="Times New Roman"/>
            </a:endParaRPr>
          </a:p>
          <a:p>
            <a:pPr marL="0" marR="9310" lvl="6" indent="0" algn="ctr">
              <a:buNone/>
            </a:pPr>
            <a:endParaRPr lang="ru-RU" dirty="0" smtClean="0">
              <a:latin typeface="Times New Roman"/>
            </a:endParaRPr>
          </a:p>
          <a:p>
            <a:pPr marL="0" marR="9310" lvl="6" indent="0" algn="ctr">
              <a:buNone/>
            </a:pPr>
            <a:endParaRPr lang="ru-RU" dirty="0">
              <a:latin typeface="Times New Roman"/>
            </a:endParaRPr>
          </a:p>
          <a:p>
            <a:pPr marL="0" marR="9310" lvl="6" indent="0" algn="ctr">
              <a:buNone/>
            </a:pPr>
            <a:endParaRPr lang="ru-RU" dirty="0" smtClean="0">
              <a:latin typeface="Times New Roman"/>
            </a:endParaRPr>
          </a:p>
          <a:p>
            <a:pPr marL="0" marR="9310" lvl="6" indent="0" algn="ctr">
              <a:buNone/>
            </a:pPr>
            <a:endParaRPr lang="ru-RU" dirty="0">
              <a:latin typeface="Times New Roman"/>
            </a:endParaRPr>
          </a:p>
          <a:p>
            <a:pPr marL="0" marR="9310" lvl="6" indent="0" algn="ctr">
              <a:buNone/>
            </a:pPr>
            <a:endParaRPr lang="ru-RU" dirty="0" smtClean="0">
              <a:latin typeface="Times New Roman"/>
            </a:endParaRPr>
          </a:p>
          <a:p>
            <a:pPr marL="0" marR="9310" lvl="6" indent="0" algn="ctr">
              <a:buNone/>
            </a:pPr>
            <a:endParaRPr lang="ru-RU" dirty="0">
              <a:latin typeface="Times New Roman"/>
            </a:endParaRPr>
          </a:p>
          <a:p>
            <a:pPr marL="0" marR="9310" lvl="6" indent="0" algn="ctr">
              <a:buNone/>
            </a:pPr>
            <a:endParaRPr lang="ru-RU" dirty="0" smtClean="0"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5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8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12968" cy="6408712"/>
          </a:xfrm>
        </p:spPr>
        <p:txBody>
          <a:bodyPr>
            <a:normAutofit lnSpcReduction="10000"/>
          </a:bodyPr>
          <a:lstStyle/>
          <a:p>
            <a:pPr marL="2404872" lvl="8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2404872" lvl="8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Оптимальные и максимальные углы обзора в вертикальной и горизонтальной плоскости при повороте головы и глаз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5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036496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Необходимо также учитывать и дифференцирование цвета в различных областях поля зрения.</a:t>
            </a:r>
          </a:p>
          <a:p>
            <a:pPr marL="2404872" marR="6670" lvl="8" indent="0">
              <a:buNone/>
            </a:pPr>
            <a:endParaRPr lang="ru-RU" sz="2400" dirty="0" smtClean="0">
              <a:latin typeface="Times New Roman"/>
            </a:endParaRPr>
          </a:p>
          <a:p>
            <a:pPr marL="1207008" lvl="4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1207008" lvl="4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1207008" lvl="4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1207008" lvl="4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1207008" lvl="4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1207008" lvl="4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1207008" lvl="4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1207008" lvl="4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1207008" lvl="4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Пределы нормальной дифференциации цвета в вертикальной плоскости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L="2404872" marR="13100" lvl="8" indent="0">
              <a:buNone/>
            </a:pPr>
            <a:endParaRPr lang="ru-RU" sz="2400" dirty="0" smtClean="0">
              <a:latin typeface="Times New Roman"/>
            </a:endParaRPr>
          </a:p>
          <a:p>
            <a:pPr marL="45720" indent="0" algn="just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56084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9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lnSpcReduction="10000"/>
          </a:bodyPr>
          <a:lstStyle/>
          <a:p>
            <a:pPr marL="45720" lvl="4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lvl="4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lvl="4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lvl="4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lvl="4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lvl="4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lvl="4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lvl="4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lvl="4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lvl="4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lvl="4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lvl="4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lvl="4" indent="0" algn="ctr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Пределы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нормальной дифференциации цвета в горизонтальной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плоскости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3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7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12968" cy="66247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Объем зрительного восприятия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</a:rPr>
              <a:t>. </a:t>
            </a:r>
          </a:p>
          <a:p>
            <a:pPr marL="4572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Определяется объемом кратковременной зрительной памяти и составляет 4-8 элементов. Для нормальной работы оператора необходимо, чтобы в центральное поле зрения, попадало не более 6±2 элемента.</a:t>
            </a:r>
          </a:p>
          <a:p>
            <a:pPr marL="2404872" marR="7680" lvl="8" indent="0">
              <a:buNone/>
            </a:pPr>
            <a:endParaRPr lang="ru-RU" sz="2400" dirty="0" smtClean="0">
              <a:latin typeface="Times New Roman"/>
            </a:endParaRPr>
          </a:p>
          <a:p>
            <a:pPr marL="2404872" marR="7680" lvl="8" indent="0">
              <a:buNone/>
            </a:pPr>
            <a:endParaRPr lang="ru-RU" sz="2400" dirty="0">
              <a:latin typeface="Times New Roman"/>
            </a:endParaRPr>
          </a:p>
          <a:p>
            <a:pPr marL="2404872" marR="7680" lvl="8" indent="0">
              <a:buNone/>
            </a:pPr>
            <a:endParaRPr lang="ru-RU" sz="2400" dirty="0" smtClean="0">
              <a:latin typeface="Times New Roman"/>
            </a:endParaRPr>
          </a:p>
          <a:p>
            <a:pPr marL="2404872" marR="7680" lvl="8" indent="0">
              <a:buNone/>
            </a:pPr>
            <a:endParaRPr lang="ru-RU" sz="2400" dirty="0" smtClean="0"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633670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9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12968" cy="6624736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С учётом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объема </a:t>
            </a:r>
            <a:r>
              <a:rPr lang="ru-RU" sz="3600" b="1" dirty="0">
                <a:solidFill>
                  <a:srgbClr val="FF0000"/>
                </a:solidFill>
                <a:latin typeface="Times New Roman"/>
              </a:rPr>
              <a:t>зрительного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восприятия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 </a:t>
            </a:r>
            <a:endParaRPr lang="ru-RU" sz="3600" dirty="0">
              <a:latin typeface="Times New Roman"/>
            </a:endParaRPr>
          </a:p>
          <a:p>
            <a:pPr marL="0" lvl="2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размер центрального   поля   зрения   может   быть определен по формуле</a:t>
            </a:r>
          </a:p>
          <a:p>
            <a:pPr marL="45720" indent="0">
              <a:buNone/>
            </a:pP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где 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/>
              </a:rPr>
              <a:t>l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- расстояние до рассматриваемого предмета (элемента); </a:t>
            </a:r>
            <a:r>
              <a:rPr lang="ru-RU" sz="3600" i="1" dirty="0" err="1" smtClean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ru-RU" sz="3600" i="1" baseline="-25000" dirty="0" err="1" smtClean="0">
                <a:solidFill>
                  <a:srgbClr val="000000"/>
                </a:solidFill>
                <a:latin typeface="Times New Roman"/>
              </a:rPr>
              <a:t>пз</a:t>
            </a:r>
            <a:r>
              <a:rPr lang="ru-RU" sz="3600" i="1" baseline="-25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600" i="1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угол центрального поля зрения.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0928"/>
            <a:ext cx="316835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856984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ambria"/>
              </a:rPr>
              <a:t>5.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Временные характеристики</a:t>
            </a:r>
          </a:p>
          <a:p>
            <a:pPr marL="45720" marR="50" indent="0" algn="just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К ним относятся: </a:t>
            </a:r>
          </a:p>
          <a:p>
            <a:pPr marR="50" algn="just"/>
            <a:r>
              <a:rPr lang="ru-RU" sz="4000" b="1" i="1" dirty="0" smtClean="0">
                <a:solidFill>
                  <a:srgbClr val="000000"/>
                </a:solidFill>
                <a:latin typeface="Times New Roman"/>
              </a:rPr>
              <a:t>латентный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(скрытый)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</a:rPr>
              <a:t>период, </a:t>
            </a:r>
          </a:p>
          <a:p>
            <a:pPr marR="50" algn="just"/>
            <a:r>
              <a:rPr lang="ru-RU" sz="4000" b="1" i="1" dirty="0" smtClean="0">
                <a:solidFill>
                  <a:srgbClr val="000000"/>
                </a:solidFill>
                <a:latin typeface="Times New Roman"/>
              </a:rPr>
              <a:t>длительность инерции ощущения,</a:t>
            </a:r>
          </a:p>
          <a:p>
            <a:pPr marR="50" algn="just"/>
            <a:r>
              <a:rPr lang="ru-RU" sz="4000" b="1" i="1" dirty="0" smtClean="0">
                <a:solidFill>
                  <a:srgbClr val="000000"/>
                </a:solidFill>
                <a:latin typeface="Times New Roman"/>
              </a:rPr>
              <a:t>критическая частота мельканий,</a:t>
            </a:r>
          </a:p>
          <a:p>
            <a:pPr marR="50" algn="just"/>
            <a:r>
              <a:rPr lang="ru-RU" sz="4000" b="1" i="1" dirty="0" smtClean="0">
                <a:solidFill>
                  <a:srgbClr val="000000"/>
                </a:solidFill>
                <a:latin typeface="Times New Roman"/>
              </a:rPr>
              <a:t>время адаптации, </a:t>
            </a:r>
          </a:p>
          <a:p>
            <a:pPr marR="50" algn="just"/>
            <a:r>
              <a:rPr lang="ru-RU" sz="4000" b="1" i="1" dirty="0" smtClean="0">
                <a:solidFill>
                  <a:srgbClr val="000000"/>
                </a:solidFill>
                <a:latin typeface="Times New Roman"/>
              </a:rPr>
              <a:t>время информационного поиска.</a:t>
            </a:r>
            <a:endParaRPr lang="ru-RU" sz="4000" dirty="0" smtClean="0">
              <a:solidFill>
                <a:srgbClr val="000000"/>
              </a:solidFill>
              <a:latin typeface="Times New Roman"/>
            </a:endParaRPr>
          </a:p>
          <a:p>
            <a:pPr marL="2404872" marR="11620" lvl="8" indent="0">
              <a:buNone/>
            </a:pPr>
            <a:endParaRPr lang="ru-RU" dirty="0" smtClean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32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856984" cy="6552728"/>
          </a:xfrm>
        </p:spPr>
        <p:txBody>
          <a:bodyPr>
            <a:normAutofit fontScale="62500" lnSpcReduction="20000"/>
          </a:bodyPr>
          <a:lstStyle/>
          <a:p>
            <a:pPr marL="45720" marR="50" indent="0" algn="ctr"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Times New Roman"/>
              </a:rPr>
              <a:t>Латентный период и длительность инерции ощущения</a:t>
            </a:r>
            <a:r>
              <a:rPr lang="ru-RU" sz="5100" dirty="0" smtClean="0">
                <a:solidFill>
                  <a:srgbClr val="FF0000"/>
                </a:solidFill>
                <a:latin typeface="Times New Roman"/>
              </a:rPr>
              <a:t>. </a:t>
            </a:r>
            <a:endParaRPr lang="en-US" sz="5100" dirty="0" smtClean="0">
              <a:solidFill>
                <a:srgbClr val="FF0000"/>
              </a:solidFill>
              <a:latin typeface="Times New Roman"/>
            </a:endParaRPr>
          </a:p>
          <a:p>
            <a:pPr marL="45720" marR="50" indent="0" algn="just">
              <a:buNone/>
            </a:pPr>
            <a:r>
              <a:rPr lang="ru-RU" sz="4600" dirty="0" smtClean="0">
                <a:solidFill>
                  <a:srgbClr val="000000"/>
                </a:solidFill>
                <a:latin typeface="Times New Roman"/>
              </a:rPr>
              <a:t>В промежутке времени </a:t>
            </a:r>
            <a:r>
              <a:rPr lang="en-US" sz="46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ru-RU" sz="4600" i="1" baseline="-25000" dirty="0" smtClean="0">
                <a:solidFill>
                  <a:srgbClr val="000000"/>
                </a:solidFill>
                <a:latin typeface="Times New Roman"/>
              </a:rPr>
              <a:t>0</a:t>
            </a:r>
            <a:r>
              <a:rPr lang="ru-RU" sz="4600" i="1" dirty="0" smtClean="0">
                <a:solidFill>
                  <a:srgbClr val="000000"/>
                </a:solidFill>
                <a:latin typeface="Times New Roman"/>
              </a:rPr>
              <a:t>–</a:t>
            </a:r>
            <a:r>
              <a:rPr lang="en-US" sz="46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ru-RU" sz="4600" i="1" baseline="-25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4600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600" dirty="0" smtClean="0">
                <a:solidFill>
                  <a:srgbClr val="000000"/>
                </a:solidFill>
                <a:latin typeface="Times New Roman"/>
              </a:rPr>
              <a:t>на глаз человека действует световой сигнал. Зрительное ощущение этого сигнала начинается не в момент времени </a:t>
            </a:r>
            <a:r>
              <a:rPr lang="en-US" sz="46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ru-RU" sz="4600" i="1" baseline="-25000" dirty="0" smtClean="0">
                <a:solidFill>
                  <a:srgbClr val="000000"/>
                </a:solidFill>
                <a:latin typeface="Times New Roman"/>
              </a:rPr>
              <a:t>0</a:t>
            </a:r>
            <a:r>
              <a:rPr lang="ru-RU" sz="4600" dirty="0" smtClean="0">
                <a:solidFill>
                  <a:srgbClr val="000000"/>
                </a:solidFill>
                <a:latin typeface="Times New Roman"/>
              </a:rPr>
              <a:t>, а в момент </a:t>
            </a:r>
            <a:r>
              <a:rPr lang="en-US" sz="46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ru-RU" sz="4600" i="1" baseline="-25000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46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5720" marR="50" indent="0" algn="just">
              <a:buNone/>
            </a:pPr>
            <a:endParaRPr lang="ru-RU" sz="4100" dirty="0" smtClean="0">
              <a:solidFill>
                <a:srgbClr val="000000"/>
              </a:solidFill>
              <a:latin typeface="Times New Roman"/>
            </a:endParaRPr>
          </a:p>
          <a:p>
            <a:pPr marL="45720" marR="50" indent="0" algn="just">
              <a:buNone/>
            </a:pPr>
            <a:endParaRPr lang="ru-RU" sz="4100" dirty="0" smtClean="0">
              <a:solidFill>
                <a:srgbClr val="000000"/>
              </a:solidFill>
              <a:latin typeface="Times New Roman"/>
            </a:endParaRPr>
          </a:p>
          <a:p>
            <a:pPr marL="45720" marR="50" indent="0" algn="just">
              <a:buNone/>
            </a:pPr>
            <a:endParaRPr lang="ru-RU" sz="4100" dirty="0" smtClean="0">
              <a:solidFill>
                <a:srgbClr val="000000"/>
              </a:solidFill>
              <a:latin typeface="Times New Roman"/>
            </a:endParaRPr>
          </a:p>
          <a:p>
            <a:pPr marL="45720" marR="50" indent="0" algn="just">
              <a:buNone/>
            </a:pPr>
            <a:endParaRPr lang="ru-RU" sz="4100" dirty="0" smtClean="0">
              <a:solidFill>
                <a:srgbClr val="000000"/>
              </a:solidFill>
              <a:latin typeface="Times New Roman"/>
            </a:endParaRPr>
          </a:p>
          <a:p>
            <a:pPr marL="45720" marR="50" indent="0" algn="just">
              <a:buNone/>
            </a:pPr>
            <a:endParaRPr lang="ru-RU" sz="4100" dirty="0" smtClean="0">
              <a:solidFill>
                <a:srgbClr val="000000"/>
              </a:solidFill>
              <a:latin typeface="Times New Roman"/>
            </a:endParaRPr>
          </a:p>
          <a:p>
            <a:pPr marL="45720" marR="50" indent="0" algn="just">
              <a:buNone/>
            </a:pPr>
            <a:endParaRPr lang="en-US" sz="4100" dirty="0" smtClean="0">
              <a:solidFill>
                <a:srgbClr val="000000"/>
              </a:solidFill>
              <a:latin typeface="Times New Roman"/>
            </a:endParaRPr>
          </a:p>
          <a:p>
            <a:pPr marL="45720" marR="50" indent="0" algn="just">
              <a:buNone/>
            </a:pPr>
            <a:endParaRPr lang="ru-RU" sz="4100" dirty="0" smtClean="0">
              <a:solidFill>
                <a:srgbClr val="000000"/>
              </a:solidFill>
              <a:latin typeface="Times New Roman"/>
            </a:endParaRPr>
          </a:p>
          <a:p>
            <a:pPr marL="45720" marR="50" indent="0" algn="just">
              <a:buNone/>
            </a:pPr>
            <a:r>
              <a:rPr lang="ru-RU" sz="4100" dirty="0" smtClean="0">
                <a:solidFill>
                  <a:srgbClr val="000000"/>
                </a:solidFill>
                <a:latin typeface="Times New Roman"/>
              </a:rPr>
              <a:t>Временная диаграмма работы зрительного анализатора: </a:t>
            </a:r>
            <a:r>
              <a:rPr lang="en-US" sz="4100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ru-RU" sz="4100" dirty="0" smtClean="0">
                <a:solidFill>
                  <a:srgbClr val="000000"/>
                </a:solidFill>
                <a:latin typeface="Times New Roman"/>
              </a:rPr>
              <a:t> – входной сигнал; </a:t>
            </a:r>
            <a:r>
              <a:rPr lang="en-US" sz="4100" dirty="0" smtClean="0">
                <a:solidFill>
                  <a:srgbClr val="000000"/>
                </a:solidFill>
                <a:latin typeface="Times New Roman"/>
              </a:rPr>
              <a:t>B</a:t>
            </a:r>
            <a:r>
              <a:rPr lang="ru-RU" sz="4100" dirty="0" smtClean="0">
                <a:solidFill>
                  <a:srgbClr val="000000"/>
                </a:solidFill>
                <a:latin typeface="Times New Roman"/>
              </a:rPr>
              <a:t> – принятый сигнал</a:t>
            </a:r>
            <a:endParaRPr lang="ru-RU" sz="4100" dirty="0" smtClean="0"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40871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6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9036496" cy="674136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Латентный период (</a:t>
            </a:r>
            <a:r>
              <a:rPr lang="en-US" sz="3200" i="1" dirty="0">
                <a:solidFill>
                  <a:srgbClr val="000000"/>
                </a:solidFill>
                <a:latin typeface="Times New Roman"/>
              </a:rPr>
              <a:t>t</a:t>
            </a:r>
            <a:r>
              <a:rPr lang="ru-RU" sz="3200" i="1" baseline="-25000" dirty="0">
                <a:solidFill>
                  <a:srgbClr val="000000"/>
                </a:solidFill>
                <a:latin typeface="Times New Roman"/>
              </a:rPr>
              <a:t>0</a:t>
            </a:r>
            <a:r>
              <a:rPr lang="ru-RU" sz="3200" i="1" dirty="0">
                <a:solidFill>
                  <a:srgbClr val="000000"/>
                </a:solidFill>
                <a:latin typeface="Times New Roman"/>
              </a:rPr>
              <a:t>–</a:t>
            </a:r>
            <a:r>
              <a:rPr lang="en-US" sz="3200" i="1" dirty="0">
                <a:solidFill>
                  <a:srgbClr val="000000"/>
                </a:solidFill>
                <a:latin typeface="Times New Roman"/>
              </a:rPr>
              <a:t>t</a:t>
            </a:r>
            <a:r>
              <a:rPr lang="ru-RU" sz="3200" i="1" baseline="-25000" dirty="0">
                <a:solidFill>
                  <a:srgbClr val="000000"/>
                </a:solidFill>
                <a:latin typeface="Times New Roman"/>
              </a:rPr>
              <a:t>1)</a:t>
            </a:r>
            <a:r>
              <a:rPr lang="ru-RU" sz="32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промежуток времени от момента подачи сигнала до момента возникновения ощущения. Зависит от интенсивности сигнала, его угловых размеров, </a:t>
            </a: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значимости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, сложности работы оператора и индивидуальных особенностей. В среднем 160–240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мс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5720" indent="0" algn="just">
              <a:buNone/>
            </a:pPr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Длительность инерции ощущения (</a:t>
            </a:r>
            <a:r>
              <a:rPr lang="en-US" sz="32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ru-RU" sz="3200" i="1" baseline="-25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3200" i="1" dirty="0" smtClean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en-US" sz="32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ru-RU" sz="3200" i="1" baseline="-25000" dirty="0" smtClean="0">
                <a:solidFill>
                  <a:srgbClr val="000000"/>
                </a:solidFill>
                <a:latin typeface="Times New Roman"/>
              </a:rPr>
              <a:t>4)</a:t>
            </a:r>
            <a:r>
              <a:rPr lang="ru-RU" sz="3200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промежуток времени от момента прекращения действия сигнала до момента полного отсутствия ощущения -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100–120 </a:t>
            </a:r>
            <a:r>
              <a:rPr lang="ru-RU" sz="3200" dirty="0" err="1" smtClean="0">
                <a:solidFill>
                  <a:srgbClr val="000000"/>
                </a:solidFill>
                <a:latin typeface="Times New Roman"/>
              </a:rPr>
              <a:t>мс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.. </a:t>
            </a:r>
          </a:p>
          <a:p>
            <a:pPr marL="4572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Время действия сигнала не должно быть меньше латентного периода. </a:t>
            </a:r>
          </a:p>
        </p:txBody>
      </p:sp>
    </p:spTree>
    <p:extLst>
      <p:ext uri="{BB962C8B-B14F-4D97-AF65-F5344CB8AC3E}">
        <p14:creationId xmlns:p14="http://schemas.microsoft.com/office/powerpoint/2010/main" val="22360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568952" cy="6264696"/>
          </a:xfrm>
        </p:spPr>
        <p:txBody>
          <a:bodyPr>
            <a:noAutofit/>
          </a:bodyPr>
          <a:lstStyle/>
          <a:p>
            <a:pPr marL="45720" marR="50" indent="0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Для опознания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объекта необходимо дополнительное время -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</a:rPr>
              <a:t>не меньше 0,1 с. </a:t>
            </a:r>
          </a:p>
          <a:p>
            <a:pPr marL="45720" marR="50" indent="0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При сложных знаках -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</a:rPr>
              <a:t>0,2 с - 0,6 с.</a:t>
            </a:r>
          </a:p>
          <a:p>
            <a:pPr marL="45720" marR="50" indent="0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При последовательном реагировании оператора на сигналы период их следования должен быть не меньше времени     сохранения     ощущения,     равного    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</a:rPr>
              <a:t>0,2–0,5с.</a:t>
            </a:r>
          </a:p>
        </p:txBody>
      </p:sp>
    </p:spTree>
    <p:extLst>
      <p:ext uri="{BB962C8B-B14F-4D97-AF65-F5344CB8AC3E}">
        <p14:creationId xmlns:p14="http://schemas.microsoft.com/office/powerpoint/2010/main" val="23058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8640"/>
            <a:ext cx="8784976" cy="648072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2.  Энергетические характеристики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Энергетические характеристики ЗА определяются интенсивностью световых сигналов. К ним относятся: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яркость, контраст, спектральная чувствительность.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Яркость.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Предмет тем лучше виден, чем большую силу света излучает каждый элемент поверхности.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</a:rPr>
              <a:t>Яркостью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предмета называется величина: </a:t>
            </a:r>
          </a:p>
          <a:p>
            <a:pPr algn="just"/>
            <a:endParaRPr lang="ru-RU" sz="2400" dirty="0" smtClean="0">
              <a:latin typeface="Times New Roman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где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I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- сила света в рассматриваемом направлении (световой поток, излучаемый на единицу телесного угла); </a:t>
            </a: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en-US" sz="2800" i="1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площадь светящейся поверхности; </a:t>
            </a: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а </a:t>
            </a:r>
            <a:r>
              <a:rPr lang="ru-RU" sz="2800" i="1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угол, под которым рассматривается поверхность.</a:t>
            </a:r>
          </a:p>
          <a:p>
            <a:pPr marL="45720" indent="0">
              <a:buNone/>
            </a:pPr>
            <a:endParaRPr lang="ru-RU" sz="2400" dirty="0" smtClean="0">
              <a:latin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312368" cy="13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5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568952" cy="6336704"/>
          </a:xfrm>
        </p:spPr>
        <p:txBody>
          <a:bodyPr>
            <a:normAutofit/>
          </a:bodyPr>
          <a:lstStyle/>
          <a:p>
            <a:pPr marL="45720" marR="5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Критическая частота мельканий 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минимальная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 частота проблесков, при которой сохраняется их слитное восприятие. Зависит от яркости, размеров и конфигурации знаков - в пределах 15–25 Гц. </a:t>
            </a:r>
          </a:p>
          <a:p>
            <a:pPr marL="45720" marR="50" indent="0" algn="just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Снижение величины </a:t>
            </a:r>
            <a:r>
              <a:rPr lang="en-US" sz="3200" i="1" dirty="0" smtClean="0">
                <a:solidFill>
                  <a:srgbClr val="000000"/>
                </a:solidFill>
                <a:latin typeface="Times New Roman"/>
              </a:rPr>
              <a:t>f</a:t>
            </a:r>
            <a:r>
              <a:rPr lang="ru-RU" sz="3200" i="1" baseline="-25000" dirty="0" err="1" smtClean="0">
                <a:solidFill>
                  <a:srgbClr val="000000"/>
                </a:solidFill>
                <a:latin typeface="Times New Roman"/>
              </a:rPr>
              <a:t>кр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, если это необходимо, может быть достигнуто путем уменьшения яркости знака, уменьшения его размеров или упрощения конфигурации. </a:t>
            </a:r>
          </a:p>
          <a:p>
            <a:pPr marL="45720" marR="5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При утомлении 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</a:rPr>
              <a:t>f</a:t>
            </a:r>
            <a:r>
              <a:rPr lang="ru-RU" sz="3200" b="1" i="1" baseline="-25000" dirty="0" err="1" smtClean="0">
                <a:solidFill>
                  <a:srgbClr val="FF0000"/>
                </a:solidFill>
                <a:latin typeface="Times New Roman"/>
              </a:rPr>
              <a:t>кр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 понижается.</a:t>
            </a:r>
          </a:p>
        </p:txBody>
      </p:sp>
    </p:spTree>
    <p:extLst>
      <p:ext uri="{BB962C8B-B14F-4D97-AF65-F5344CB8AC3E}">
        <p14:creationId xmlns:p14="http://schemas.microsoft.com/office/powerpoint/2010/main" val="34328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784976" cy="6624736"/>
          </a:xfrm>
        </p:spPr>
        <p:txBody>
          <a:bodyPr>
            <a:normAutofit lnSpcReduction="10000"/>
          </a:bodyPr>
          <a:lstStyle/>
          <a:p>
            <a:pPr marL="45720" marR="50" indent="0" algn="just">
              <a:buNone/>
            </a:pPr>
            <a:r>
              <a:rPr lang="ru-RU" sz="3400" dirty="0" smtClean="0">
                <a:solidFill>
                  <a:srgbClr val="000000"/>
                </a:solidFill>
                <a:latin typeface="Times New Roman"/>
              </a:rPr>
              <a:t>Вопрос о частоте мельканий имеет значение при решении двух видов инженерных задач. не менее 40 Гц  либо 3–8 Гц.</a:t>
            </a:r>
          </a:p>
          <a:p>
            <a:pPr marL="45720" marR="50" indent="0" algn="just"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L="2404872" marR="8780" lvl="8" indent="0">
              <a:buNone/>
            </a:pPr>
            <a:endParaRPr lang="ru-RU" dirty="0" smtClean="0"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ctr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Зависимость критической частоты мельканий от яркости</a:t>
            </a: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pPr marL="2404872" marR="8110" lvl="8" indent="0">
              <a:buNone/>
            </a:pPr>
            <a:endParaRPr lang="ru-RU" dirty="0" smtClean="0"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5046"/>
            <a:ext cx="5657324" cy="406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7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784976" cy="6624736"/>
          </a:xfrm>
        </p:spPr>
        <p:txBody>
          <a:bodyPr>
            <a:normAutofit lnSpcReduction="10000"/>
          </a:bodyPr>
          <a:lstStyle/>
          <a:p>
            <a:pPr marL="2404872" marR="8110" lvl="8" indent="0">
              <a:buNone/>
            </a:pPr>
            <a:endParaRPr lang="ru-RU" dirty="0" smtClean="0"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Зависимость критической частоты мельканий от размеров и конфигурации знаков (1,2,3 – соответственно знаки сложной, средней и простой конфигурации)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15" y="268034"/>
            <a:ext cx="6312213" cy="500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marL="45720" indent="0">
              <a:buNone/>
            </a:pPr>
            <a:r>
              <a:rPr lang="ru-RU" sz="4000" dirty="0">
                <a:solidFill>
                  <a:srgbClr val="000000"/>
                </a:solidFill>
                <a:latin typeface="Times New Roman"/>
              </a:rPr>
              <a:t>Вопрос о частоте мельканий имеет значение при решении </a:t>
            </a:r>
            <a:r>
              <a:rPr lang="ru-RU" sz="4000" b="1" dirty="0">
                <a:solidFill>
                  <a:srgbClr val="FF0000"/>
                </a:solidFill>
                <a:latin typeface="Times New Roman"/>
              </a:rPr>
              <a:t>двух видов </a:t>
            </a:r>
            <a:r>
              <a:rPr lang="ru-RU" sz="4000" dirty="0">
                <a:solidFill>
                  <a:srgbClr val="000000"/>
                </a:solidFill>
                <a:latin typeface="Times New Roman"/>
              </a:rPr>
              <a:t>инженерных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задач: 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1) Если оператор не должен видеть мельканий, частота должна быть не </a:t>
            </a:r>
            <a:r>
              <a:rPr lang="ru-RU" sz="4000" dirty="0">
                <a:solidFill>
                  <a:srgbClr val="000000"/>
                </a:solidFill>
                <a:latin typeface="Times New Roman"/>
              </a:rPr>
              <a:t>менее 40 Гц  </a:t>
            </a:r>
            <a:endParaRPr lang="ru-RU" sz="40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2) Если </a:t>
            </a:r>
            <a:r>
              <a:rPr lang="ru-RU" sz="4000" dirty="0">
                <a:solidFill>
                  <a:srgbClr val="000000"/>
                </a:solidFill>
                <a:latin typeface="Times New Roman"/>
              </a:rPr>
              <a:t>оператор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должен </a:t>
            </a:r>
            <a:r>
              <a:rPr lang="ru-RU" sz="4000" dirty="0">
                <a:solidFill>
                  <a:srgbClr val="000000"/>
                </a:solidFill>
                <a:latin typeface="Times New Roman"/>
              </a:rPr>
              <a:t>видеть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мелькания, </a:t>
            </a:r>
            <a:r>
              <a:rPr lang="ru-RU" sz="4000" dirty="0">
                <a:solidFill>
                  <a:srgbClr val="000000"/>
                </a:solidFill>
                <a:latin typeface="Times New Roman"/>
              </a:rPr>
              <a:t>частота должна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3–8 </a:t>
            </a:r>
            <a:r>
              <a:rPr lang="ru-RU" sz="4000" dirty="0">
                <a:solidFill>
                  <a:srgbClr val="000000"/>
                </a:solidFill>
                <a:latin typeface="Times New Roman"/>
              </a:rPr>
              <a:t>Гц.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451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pPr marL="45720" marR="4560" indent="0" algn="just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Время адаптации.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 процессе адаптации в значительной степени (до 10</a:t>
            </a:r>
            <a:r>
              <a:rPr lang="ru-RU" sz="2400" baseline="30000" dirty="0" smtClean="0">
                <a:solidFill>
                  <a:srgbClr val="000000"/>
                </a:solidFill>
                <a:latin typeface="Times New Roman"/>
              </a:rPr>
              <a:t>12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раз) меняется чувствительность ЗА. Различают два вида адаптации: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</a:rPr>
              <a:t>темновую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 -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десятки минут и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световую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- единицы минут. </a:t>
            </a:r>
          </a:p>
          <a:p>
            <a:pPr marL="2404872" marR="28850" lvl="8" indent="0">
              <a:buNone/>
            </a:pPr>
            <a:endParaRPr lang="ru-RU" dirty="0" smtClean="0">
              <a:latin typeface="Times New Roman"/>
            </a:endParaRPr>
          </a:p>
          <a:p>
            <a:pPr marL="2404872" marR="28850" lvl="8" indent="0">
              <a:buNone/>
            </a:pPr>
            <a:endParaRPr lang="ru-RU" dirty="0" smtClean="0"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График изменения чувствительности глаза при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</a:rPr>
              <a:t>темновой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 адаптации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L="2404872" marR="19680" lvl="8" indent="0">
              <a:buNone/>
            </a:pPr>
            <a:endParaRPr lang="ru-RU" dirty="0" smtClean="0"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896544" cy="4032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9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2404872" marR="28850" lvl="8" indent="0">
              <a:buNone/>
            </a:pPr>
            <a:endParaRPr lang="ru-RU" dirty="0" smtClean="0">
              <a:latin typeface="Times New Roman"/>
            </a:endParaRPr>
          </a:p>
          <a:p>
            <a:pPr marL="2404872" marR="28850" lvl="8" indent="0">
              <a:buNone/>
            </a:pPr>
            <a:endParaRPr lang="ru-RU" dirty="0" smtClean="0"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График изменения чувствительности глаза при световой адаптации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L="2404872" marR="19680" lvl="8" indent="0">
              <a:buNone/>
            </a:pPr>
            <a:endParaRPr lang="ru-RU" dirty="0" smtClean="0"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63284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6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Время информационного поиска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Движения глаз делятся на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поисковые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(установочные) и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гностические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(познавательные).</a:t>
            </a:r>
          </a:p>
          <a:p>
            <a:pPr marL="45720" indent="0" algn="just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С помощью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поисковых движений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осуществляется поиск, установка глаза в позицию и корректировка позиции.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Длительность их определяется углом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, на который перемещается взор.</a:t>
            </a:r>
          </a:p>
          <a:p>
            <a:pPr marL="4572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Г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ностические движения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участвуют в обследовании объекта, его опознании и различении деталей.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Основную информацию глаз получает во время фиксации. </a:t>
            </a:r>
          </a:p>
        </p:txBody>
      </p:sp>
    </p:spTree>
    <p:extLst>
      <p:ext uri="{BB962C8B-B14F-4D97-AF65-F5344CB8AC3E}">
        <p14:creationId xmlns:p14="http://schemas.microsoft.com/office/powerpoint/2010/main" val="24195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4000" dirty="0">
                <a:solidFill>
                  <a:srgbClr val="000000"/>
                </a:solidFill>
                <a:latin typeface="Times New Roman"/>
              </a:rPr>
              <a:t>Продолжительность скачка - 0,025с, продолжительность фиксации 0,25–0,65с и более. </a:t>
            </a:r>
            <a:r>
              <a:rPr lang="ru-RU" sz="4000" dirty="0">
                <a:solidFill>
                  <a:srgbClr val="FF0000"/>
                </a:solidFill>
                <a:latin typeface="Times New Roman"/>
              </a:rPr>
              <a:t>Общее время фиксаций составляет </a:t>
            </a:r>
            <a:r>
              <a:rPr lang="ru-RU" sz="4000" b="1" dirty="0">
                <a:solidFill>
                  <a:srgbClr val="FF0000"/>
                </a:solidFill>
                <a:latin typeface="Times New Roman"/>
              </a:rPr>
              <a:t>90–95% от времени поиска.</a:t>
            </a:r>
          </a:p>
          <a:p>
            <a:pPr marL="45720" marR="50" indent="0" algn="just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Движения </a:t>
            </a:r>
            <a:r>
              <a:rPr lang="ru-RU" sz="4000" dirty="0">
                <a:solidFill>
                  <a:srgbClr val="000000"/>
                </a:solidFill>
                <a:latin typeface="Times New Roman"/>
              </a:rPr>
              <a:t>глаз являются необходимым условием зрительного восприятия. Уже </a:t>
            </a:r>
            <a:r>
              <a:rPr lang="ru-RU" sz="4000" b="1" dirty="0">
                <a:solidFill>
                  <a:srgbClr val="FF0000"/>
                </a:solidFill>
                <a:latin typeface="Times New Roman"/>
              </a:rPr>
              <a:t>через 2–3 с после стабилизации человек перестает видеть объект.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894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45720" marR="50" lvl="8" indent="0" algn="ctr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Средняя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длительность зрительной фиксации в различных задачах информационного поиска</a:t>
            </a:r>
          </a:p>
          <a:p>
            <a:endParaRPr lang="ru-RU" sz="2400" dirty="0" smtClean="0">
              <a:latin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0" y="1412776"/>
            <a:ext cx="8362551" cy="504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3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/>
          </a:bodyPr>
          <a:lstStyle/>
          <a:p>
            <a:pPr marL="45720" marR="5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Требования к организации информационного поля с точки зрения минимизации времени поиска:</a:t>
            </a:r>
          </a:p>
          <a:p>
            <a:pPr marL="45720" marR="50" indent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элементы следует располагать так, чтобы в центральное поле зрения, ограниченное зоной 10°, попадало не более чем 4–8 объектов;</a:t>
            </a:r>
          </a:p>
          <a:p>
            <a:pPr marL="45720" marR="50" indent="0" algn="just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– следует по возможности уменьшать объем поля, не допуская нахождения в нем ненужных элементов;</a:t>
            </a:r>
          </a:p>
          <a:p>
            <a:pPr marL="45720" marR="50" indent="0" algn="just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– искомые элементы следует выделять таким образом, чтобы обеспечить наименьшее время фиксации.</a:t>
            </a:r>
          </a:p>
        </p:txBody>
      </p:sp>
    </p:spTree>
    <p:extLst>
      <p:ext uri="{BB962C8B-B14F-4D97-AF65-F5344CB8AC3E}">
        <p14:creationId xmlns:p14="http://schemas.microsoft.com/office/powerpoint/2010/main" val="17788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Единицей яркости является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</a:rPr>
              <a:t>кандела на метр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квадратный (кд/м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) или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</a:rPr>
              <a:t>нит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</a:rPr>
              <a:t>нт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).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Величиной яркости определяется энергия нервных импульсов, возникающих в сетчатке глаза.</a:t>
            </a:r>
          </a:p>
          <a:p>
            <a:pPr marL="45720" marR="140" lvl="1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В общем случае яркость предмета определяется двумя составляющими —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яркостью излучения и яркостью отражения:</a:t>
            </a:r>
          </a:p>
          <a:p>
            <a:pPr marR="100" lvl="1" algn="just"/>
            <a:endParaRPr lang="ru-RU" dirty="0" smtClean="0">
              <a:latin typeface="Times New Roman"/>
            </a:endParaRPr>
          </a:p>
          <a:p>
            <a:pPr marL="45720" marR="100" lvl="1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Яркость излучения определяется </a:t>
            </a:r>
            <a:r>
              <a:rPr lang="ru-RU" sz="2800" dirty="0">
                <a:solidFill>
                  <a:srgbClr val="FF0000"/>
                </a:solidFill>
                <a:latin typeface="Times New Roman"/>
              </a:rPr>
              <a:t>силой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света источника и </a:t>
            </a:r>
            <a:r>
              <a:rPr lang="ru-RU" sz="2800" dirty="0">
                <a:solidFill>
                  <a:srgbClr val="FF0000"/>
                </a:solidFill>
                <a:latin typeface="Times New Roman"/>
              </a:rPr>
              <a:t>площадью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светящейся поверхности.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Яркость  отражения  определяется  </a:t>
            </a:r>
            <a:r>
              <a:rPr lang="ru-RU" sz="2800" dirty="0">
                <a:solidFill>
                  <a:srgbClr val="FF0000"/>
                </a:solidFill>
                <a:latin typeface="Times New Roman"/>
              </a:rPr>
              <a:t>уровнем  освещенности поверхности  и  ее  отражающими  свойствами.</a:t>
            </a:r>
          </a:p>
          <a:p>
            <a:pPr marL="45720" marR="100" lvl="1" indent="0">
              <a:buNone/>
            </a:pPr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marL="365760" marR="100" lvl="1" indent="0" algn="just">
              <a:buNone/>
            </a:pPr>
            <a:endParaRPr lang="ru-RU" dirty="0" smtClean="0">
              <a:latin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295" y="3164904"/>
            <a:ext cx="3688937" cy="8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45720" marR="5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Восприятие движущихся объектов.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</a:rPr>
              <a:t> </a:t>
            </a:r>
            <a:endParaRPr lang="ru-RU" sz="4400" dirty="0" smtClean="0">
              <a:solidFill>
                <a:srgbClr val="FF0000"/>
              </a:solidFill>
              <a:latin typeface="Times New Roman"/>
            </a:endParaRPr>
          </a:p>
          <a:p>
            <a:pPr marL="45720" marR="50" indent="0" algn="just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Минимальная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скорость движения, которая может быть замечена глазом,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</a:rPr>
              <a:t>зависит от наличия в поле зрения фиксированной точки отсчета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. При наличии такой точки абсолютный порог восприятия скорости равен 1–2 </a:t>
            </a:r>
            <a:r>
              <a:rPr lang="ru-RU" sz="4000" dirty="0" err="1" smtClean="0">
                <a:solidFill>
                  <a:srgbClr val="000000"/>
                </a:solidFill>
                <a:latin typeface="Times New Roman"/>
              </a:rPr>
              <a:t>угл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. мин/с, без нее – 15–30 </a:t>
            </a:r>
            <a:r>
              <a:rPr lang="ru-RU" sz="4000" dirty="0" err="1" smtClean="0">
                <a:solidFill>
                  <a:srgbClr val="000000"/>
                </a:solidFill>
                <a:latin typeface="Times New Roman"/>
              </a:rPr>
              <a:t>угл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. мин/с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400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2400" dirty="0" smtClean="0">
              <a:latin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6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928992" cy="655272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/>
              </a:rPr>
              <a:t>Единицей  освещенности  </a:t>
            </a:r>
            <a:r>
              <a:rPr lang="ru-RU" sz="3000" dirty="0">
                <a:solidFill>
                  <a:srgbClr val="000000"/>
                </a:solidFill>
                <a:latin typeface="Times New Roman"/>
              </a:rPr>
              <a:t>является  </a:t>
            </a:r>
            <a:r>
              <a:rPr lang="ru-RU" sz="3000" dirty="0">
                <a:solidFill>
                  <a:srgbClr val="FF0000"/>
                </a:solidFill>
                <a:latin typeface="Times New Roman"/>
              </a:rPr>
              <a:t>люмен  на  метр квадратный</a:t>
            </a:r>
            <a:r>
              <a:rPr lang="ru-RU" sz="3000" dirty="0">
                <a:solidFill>
                  <a:srgbClr val="000000"/>
                </a:solidFill>
                <a:latin typeface="Times New Roman"/>
              </a:rPr>
              <a:t> (лм/м )  или  </a:t>
            </a:r>
            <a:r>
              <a:rPr lang="ru-RU" sz="3000" dirty="0">
                <a:solidFill>
                  <a:srgbClr val="FF0000"/>
                </a:solidFill>
                <a:latin typeface="Times New Roman"/>
              </a:rPr>
              <a:t>люкс</a:t>
            </a:r>
            <a:r>
              <a:rPr lang="ru-RU" sz="30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</a:rPr>
              <a:t>лк</a:t>
            </a:r>
            <a:r>
              <a:rPr lang="ru-RU" sz="3000" dirty="0">
                <a:solidFill>
                  <a:srgbClr val="000000"/>
                </a:solidFill>
                <a:latin typeface="Times New Roman"/>
              </a:rPr>
              <a:t>).  Освещенность  поверхности определяется по формуле </a:t>
            </a:r>
          </a:p>
          <a:p>
            <a:pPr marL="45720" indent="0" algn="just">
              <a:buNone/>
            </a:pPr>
            <a:endParaRPr lang="ru-RU" sz="3000" dirty="0">
              <a:solidFill>
                <a:srgbClr val="000000"/>
              </a:solidFill>
              <a:latin typeface="Times New Roman"/>
            </a:endParaRPr>
          </a:p>
          <a:p>
            <a:pPr marL="45720" indent="0" algn="just">
              <a:buNone/>
            </a:pPr>
            <a:endParaRPr lang="ru-RU" sz="3000" dirty="0">
              <a:solidFill>
                <a:srgbClr val="000000"/>
              </a:solidFill>
              <a:latin typeface="Times New Roman"/>
            </a:endParaRPr>
          </a:p>
          <a:p>
            <a:pPr marL="45720" indent="0" algn="just">
              <a:buNone/>
            </a:pPr>
            <a:r>
              <a:rPr lang="ru-RU" sz="3000" dirty="0" smtClean="0">
                <a:solidFill>
                  <a:srgbClr val="000000"/>
                </a:solidFill>
                <a:latin typeface="Times New Roman"/>
              </a:rPr>
              <a:t>где </a:t>
            </a:r>
            <a:r>
              <a:rPr lang="ru-RU" sz="3000" dirty="0">
                <a:solidFill>
                  <a:srgbClr val="000000"/>
                </a:solidFill>
                <a:latin typeface="Times New Roman"/>
              </a:rPr>
              <a:t>R – расстояние от освещаемой поверхности до источника освещения,  α –  угол,  под  которым  на  поверхность  падает свет.</a:t>
            </a:r>
          </a:p>
          <a:p>
            <a:pPr marL="45720" indent="0" algn="just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/>
              </a:rPr>
              <a:t>Отражение во многом определяется цветом поверхности. </a:t>
            </a:r>
            <a:r>
              <a:rPr lang="ru-RU" sz="3000" dirty="0">
                <a:solidFill>
                  <a:srgbClr val="000000"/>
                </a:solidFill>
                <a:latin typeface="Times New Roman"/>
              </a:rPr>
              <a:t>Коэффициент 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</a:rPr>
              <a:t>отражения показывает, какая часть падающего на поверхность светового потока отражается ею.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60" y="1556792"/>
            <a:ext cx="273630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856984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Приближенные значения коэффициентов отражения поверхностей различного цвета</a:t>
            </a: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pPr marL="45720" marR="140" indent="0" algn="just">
              <a:buNone/>
            </a:pPr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9036496" cy="568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9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856984" cy="66247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Адаптирующая яркость.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Под ней понимают яркость, на которую адаптирован (настроен) в данный момент времени ЗА. Приближенно можно считать, что для изображений с прямым контрастом (предмет темнее фона)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</a:rPr>
              <a:t>АЯ равна яркости фона,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 а для изображений с обратным контрастом - яркости предмета.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Наилучшие условия для работы будут при уровнях адаптирующей яркости, лежащей в </a:t>
            </a:r>
            <a:r>
              <a:rPr lang="ru-RU" sz="3200" dirty="0">
                <a:solidFill>
                  <a:srgbClr val="FF0000"/>
                </a:solidFill>
                <a:latin typeface="Times New Roman"/>
              </a:rPr>
              <a:t>пределах от нескольких десятков до нескольких сотен кд/м</a:t>
            </a:r>
            <a:r>
              <a:rPr lang="ru-RU" sz="3200" baseline="30000" dirty="0">
                <a:solidFill>
                  <a:srgbClr val="FF0000"/>
                </a:solidFill>
                <a:latin typeface="Times New Roman"/>
              </a:rPr>
              <a:t>2</a:t>
            </a:r>
            <a:r>
              <a:rPr lang="ru-RU" sz="3200" baseline="3000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.  </a:t>
            </a:r>
          </a:p>
          <a:p>
            <a:pPr marL="45720" indent="0" algn="just"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Слепящая  </a:t>
            </a: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яркость.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 В  ряде  случаев  в  поле  зрения оператора  могут  попадать  сигналы  разной  интенсивности.  При  этом  </a:t>
            </a:r>
            <a:r>
              <a:rPr lang="ru-RU" sz="3200" dirty="0">
                <a:solidFill>
                  <a:srgbClr val="FF0000"/>
                </a:solidFill>
                <a:latin typeface="Times New Roman"/>
              </a:rPr>
              <a:t>сигналы  с  большей  яркостью  могут  вызвать  </a:t>
            </a:r>
            <a:r>
              <a:rPr lang="ru-RU" sz="3200" dirty="0" err="1">
                <a:solidFill>
                  <a:srgbClr val="FF0000"/>
                </a:solidFill>
                <a:latin typeface="Times New Roman"/>
              </a:rPr>
              <a:t>ослепленность</a:t>
            </a:r>
            <a:r>
              <a:rPr lang="ru-RU" sz="3200" dirty="0">
                <a:solidFill>
                  <a:srgbClr val="FF0000"/>
                </a:solidFill>
                <a:latin typeface="Times New Roman"/>
              </a:rPr>
              <a:t>.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Для  создания  оптимальных  условий  необходимо  обеспечить  перепады  яркостей  </a:t>
            </a:r>
            <a:r>
              <a:rPr lang="ru-RU" sz="3200" u="sng" dirty="0">
                <a:solidFill>
                  <a:srgbClr val="000000"/>
                </a:solidFill>
                <a:latin typeface="Times New Roman"/>
              </a:rPr>
              <a:t>не  более  </a:t>
            </a:r>
            <a:r>
              <a:rPr lang="ru-RU" sz="3200" b="1" u="sng" dirty="0">
                <a:solidFill>
                  <a:srgbClr val="FF0000"/>
                </a:solidFill>
                <a:latin typeface="Times New Roman"/>
              </a:rPr>
              <a:t>1  к  30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pPr marL="45720" indent="0" algn="just">
              <a:buNone/>
            </a:pPr>
            <a:endParaRPr lang="ru-RU" sz="3200" b="1" dirty="0">
              <a:solidFill>
                <a:srgbClr val="FF0000"/>
              </a:solidFill>
              <a:latin typeface="Times New Roman"/>
            </a:endParaRPr>
          </a:p>
          <a:p>
            <a:pPr marL="45720" indent="0" algn="just"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23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Контраст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Видимость предметов определяется также их контрастом по отношению к фону: </a:t>
            </a:r>
          </a:p>
          <a:p>
            <a:pPr marL="365760" lvl="1" indent="0">
              <a:buNone/>
            </a:pP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pPr marL="365760" lvl="1" indent="0">
              <a:buNone/>
            </a:pP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pPr marL="365760" lvl="1" indent="0">
              <a:buNone/>
            </a:pP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pPr marL="365760" lvl="1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где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ru-RU" sz="2800" b="1" i="1" baseline="-25000" dirty="0" err="1" smtClean="0">
                <a:solidFill>
                  <a:srgbClr val="000000"/>
                </a:solidFill>
                <a:latin typeface="Times New Roman"/>
              </a:rPr>
              <a:t>тах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Times New Roman"/>
              </a:rPr>
              <a:t>min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максимальная и минимальная яркость.</a:t>
            </a:r>
          </a:p>
          <a:p>
            <a:pPr marL="45720" marR="100" indent="0" algn="just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Количественно величина контраста оценивается как отношение разности в яркости предмета и фона к большей яркости.</a:t>
            </a:r>
          </a:p>
          <a:p>
            <a:pPr marL="45720" marR="100" lvl="2" indent="0" algn="just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/>
              </a:rPr>
              <a:t>Работа при прямом контрасте является более благоприятной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, чем работа при обратном контрасте.</a:t>
            </a:r>
          </a:p>
          <a:p>
            <a:pPr marL="45720" marR="100" indent="0" algn="just"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280831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856984" cy="6624736"/>
          </a:xfrm>
          <a:solidFill>
            <a:srgbClr val="EDF6FE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45720" marR="100" lvl="1" indent="0"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Величина </a:t>
            </a:r>
            <a:r>
              <a:rPr lang="ru-RU" sz="3600" b="1" dirty="0">
                <a:solidFill>
                  <a:srgbClr val="FF0000"/>
                </a:solidFill>
                <a:latin typeface="Times New Roman"/>
              </a:rPr>
              <a:t>порогового контраста </a:t>
            </a:r>
            <a:r>
              <a:rPr lang="ru-RU" sz="2800" i="1" dirty="0" smtClean="0">
                <a:solidFill>
                  <a:schemeClr val="tx1"/>
                </a:solidFill>
                <a:latin typeface="Times New Roman"/>
              </a:rPr>
              <a:t>(минимальная различимость предмета и фона) 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зависит 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от яркости  фона </a:t>
            </a:r>
            <a:r>
              <a:rPr lang="ru-RU" sz="3600" i="1" dirty="0" err="1">
                <a:solidFill>
                  <a:srgbClr val="000000"/>
                </a:solidFill>
                <a:latin typeface="Times New Roman"/>
              </a:rPr>
              <a:t>Вф</a:t>
            </a:r>
            <a:r>
              <a:rPr lang="ru-RU" sz="3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и угловых размеров предметов </a:t>
            </a:r>
            <a:r>
              <a:rPr lang="el-GR" sz="3600" b="1" i="1" dirty="0" smtClean="0">
                <a:solidFill>
                  <a:srgbClr val="000000"/>
                </a:solidFill>
                <a:latin typeface="Times New Roman"/>
              </a:rPr>
              <a:t>α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3600" dirty="0">
              <a:solidFill>
                <a:srgbClr val="000000"/>
              </a:solidFill>
              <a:latin typeface="Times New Roman"/>
            </a:endParaRPr>
          </a:p>
          <a:p>
            <a:pPr marL="45720" marR="10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Из рисунка на следующем слайде видно, что предметы с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большими размерами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видны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при меньших контрастах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и что </a:t>
            </a:r>
            <a:r>
              <a:rPr lang="ru-RU" sz="3600" b="1" dirty="0" smtClean="0">
                <a:solidFill>
                  <a:schemeClr val="accent6"/>
                </a:solidFill>
                <a:latin typeface="Times New Roman"/>
              </a:rPr>
              <a:t>с увеличением яркости уменьшается значение порогового контраста.</a:t>
            </a:r>
          </a:p>
          <a:p>
            <a:pPr marL="365760" marR="240" lvl="1" indent="0" algn="just">
              <a:buNone/>
            </a:pPr>
            <a:r>
              <a:rPr lang="ru-RU" sz="3600" b="1" i="1" dirty="0" smtClean="0">
                <a:solidFill>
                  <a:srgbClr val="00B050"/>
                </a:solidFill>
                <a:latin typeface="Times New Roman"/>
              </a:rPr>
              <a:t>Оптимальная величина контраста должна лежать в пределах 0,60-0,95.</a:t>
            </a:r>
          </a:p>
          <a:p>
            <a:pPr marL="365760" marR="240" lvl="1" indent="0" algn="just">
              <a:buNone/>
            </a:pPr>
            <a:endParaRPr lang="ru-RU" sz="2800" i="1" dirty="0">
              <a:solidFill>
                <a:srgbClr val="000000"/>
              </a:solidFill>
              <a:latin typeface="Times New Roman"/>
            </a:endParaRPr>
          </a:p>
          <a:p>
            <a:pPr marL="365760" marR="240" lvl="1" indent="0" algn="just">
              <a:buNone/>
            </a:pPr>
            <a:endParaRPr lang="ru-RU" i="1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36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239</TotalTime>
  <Words>1606</Words>
  <Application>Microsoft Office PowerPoint</Application>
  <PresentationFormat>Экран (4:3)</PresentationFormat>
  <Paragraphs>338</Paragraphs>
  <Slides>40</Slides>
  <Notes>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Calibri</vt:lpstr>
      <vt:lpstr>Cambria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Владимир Куликов</cp:lastModifiedBy>
  <cp:revision>24</cp:revision>
  <dcterms:created xsi:type="dcterms:W3CDTF">2014-03-15T17:28:26Z</dcterms:created>
  <dcterms:modified xsi:type="dcterms:W3CDTF">2016-03-19T09:22:34Z</dcterms:modified>
</cp:coreProperties>
</file>