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35"/>
  </p:notesMasterIdLst>
  <p:sldIdLst>
    <p:sldId id="257" r:id="rId2"/>
    <p:sldId id="467" r:id="rId3"/>
    <p:sldId id="729" r:id="rId4"/>
    <p:sldId id="727" r:id="rId5"/>
    <p:sldId id="723" r:id="rId6"/>
    <p:sldId id="779" r:id="rId7"/>
    <p:sldId id="780" r:id="rId8"/>
    <p:sldId id="778" r:id="rId9"/>
    <p:sldId id="777" r:id="rId10"/>
    <p:sldId id="724" r:id="rId11"/>
    <p:sldId id="764" r:id="rId12"/>
    <p:sldId id="765" r:id="rId13"/>
    <p:sldId id="766" r:id="rId14"/>
    <p:sldId id="730" r:id="rId15"/>
    <p:sldId id="731" r:id="rId16"/>
    <p:sldId id="738" r:id="rId17"/>
    <p:sldId id="735" r:id="rId18"/>
    <p:sldId id="736" r:id="rId19"/>
    <p:sldId id="741" r:id="rId20"/>
    <p:sldId id="742" r:id="rId21"/>
    <p:sldId id="683" r:id="rId22"/>
    <p:sldId id="642" r:id="rId23"/>
    <p:sldId id="643" r:id="rId24"/>
    <p:sldId id="644" r:id="rId25"/>
    <p:sldId id="652" r:id="rId26"/>
    <p:sldId id="689" r:id="rId27"/>
    <p:sldId id="512" r:id="rId28"/>
    <p:sldId id="509" r:id="rId29"/>
    <p:sldId id="530" r:id="rId30"/>
    <p:sldId id="543" r:id="rId31"/>
    <p:sldId id="654" r:id="rId32"/>
    <p:sldId id="681" r:id="rId33"/>
    <p:sldId id="469" r:id="rId34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33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248774"/>
            <a:ext cx="8640960" cy="1673225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Стандартизация и контроль качества при проведении лабораторной диагностики вирусных инфекций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История стандартизации лабораторных исследований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38147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70–80-е годы это привело к разработке и осуществлению унификации лабораторных методов исследования в большинстве лабораторий Советского Союза.</a:t>
            </a:r>
          </a:p>
          <a:p>
            <a:r>
              <a:rPr lang="ru-RU" dirty="0">
                <a:solidFill>
                  <a:schemeClr val="tx1"/>
                </a:solidFill>
              </a:rPr>
              <a:t>В те же годы происходила разработка согласованных принципов проведения лабораторных исследований в рамках стран СЭВ – был создан «Компендиума лабораторных методов исследования».</a:t>
            </a:r>
          </a:p>
          <a:p>
            <a:r>
              <a:rPr lang="ru-RU" dirty="0">
                <a:solidFill>
                  <a:schemeClr val="tx1"/>
                </a:solidFill>
              </a:rPr>
              <a:t>Принятый в 2002 г. Федеральный закон «О техническом регулировании» установил в качестве основных видов нормативных документов </a:t>
            </a:r>
            <a:r>
              <a:rPr lang="ru-RU" b="1" i="1" dirty="0">
                <a:solidFill>
                  <a:schemeClr val="tx1"/>
                </a:solidFill>
              </a:rPr>
              <a:t>технические регламенты </a:t>
            </a:r>
            <a:r>
              <a:rPr lang="ru-RU" dirty="0">
                <a:solidFill>
                  <a:schemeClr val="tx1"/>
                </a:solidFill>
              </a:rPr>
              <a:t>(в ранге законодательных документов, обязательных к исполнению), </a:t>
            </a:r>
            <a:r>
              <a:rPr lang="ru-RU" b="1" i="1" dirty="0">
                <a:solidFill>
                  <a:schemeClr val="tx1"/>
                </a:solidFill>
              </a:rPr>
              <a:t>национальные стандарты </a:t>
            </a:r>
            <a:r>
              <a:rPr lang="ru-RU" dirty="0">
                <a:solidFill>
                  <a:schemeClr val="tx1"/>
                </a:solidFill>
              </a:rPr>
              <a:t>(для добровольного многократного применения) и </a:t>
            </a:r>
            <a:r>
              <a:rPr lang="ru-RU" b="1" i="1" dirty="0">
                <a:solidFill>
                  <a:schemeClr val="tx1"/>
                </a:solidFill>
              </a:rPr>
              <a:t>стандарты организаций</a:t>
            </a:r>
            <a:r>
              <a:rPr lang="ru-RU" dirty="0">
                <a:solidFill>
                  <a:schemeClr val="tx1"/>
                </a:solidFill>
              </a:rPr>
              <a:t>, характеризующие продукцию только данной организации.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86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Стандартизация в здравоохранении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029544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Создание и развитие системы стандартизации в здравоохранении направлено на достижение оптимальной степени упорядочивания в системе охраны здоровья граждан посредством широкого и многократного использования установленных положений, требований, норм для решения реально существующих, планируемых или потенциальных задач.</a:t>
            </a:r>
          </a:p>
          <a:p>
            <a:r>
              <a:rPr lang="ru-RU" dirty="0">
                <a:solidFill>
                  <a:schemeClr val="tx1"/>
                </a:solidFill>
              </a:rPr>
              <a:t>Целью стандартизации в здравоохранении является повышение качества профилактических и лечебно-диагностических мероприятий, решение задач сохранения и улучшения здоровья населения.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2593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в области стандартизации в здравоохранении (1)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165448"/>
            <a:ext cx="9127564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нормативное обеспечение реализации законов в области охраны здоровья граждан и Концепции развития здравоохранения и медицинской науки в Российской Федерации;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создание единой системы оценки показателей качества и экономических характеристик медицинских услуг, установление научно обоснованных требований к их номенклатуре, объему и качеству, обеспечение взаимодействия между субъектами, участвующими в оказании медицинской помощи;</a:t>
            </a:r>
          </a:p>
          <a:p>
            <a:r>
              <a:rPr lang="ru-RU" dirty="0">
                <a:solidFill>
                  <a:schemeClr val="tx1"/>
                </a:solidFill>
              </a:rPr>
              <a:t>установление требований к условиям оказания медицинской помощи, эффективности, безопасности, совместимости и взаимозаменяемости процессов, оборудования, инструментов, материалов, медикаментов и других компонентов, применяемых в здравоохранении;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2944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в области стандартизации в здравоохранении (2)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48" y="1813520"/>
            <a:ext cx="9127564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нормативное обеспечение метрологического контроля;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установление единых требований к лицензированию и аккредитации медицинских учреждений, подготовке, аттестации и сертификации специалистов;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нормативное обеспечение сертификации и оценки качества медицинских услуг;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создание и обеспечение в установленном порядке надзора и контроля за соблюдением требований нормативных документов;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содействие обеспечению национальной безопасности страны.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5970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0239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Как повысить качество лабораторных услуг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381472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Как </a:t>
            </a:r>
            <a:r>
              <a:rPr lang="ru-RU" sz="2800" dirty="0" err="1">
                <a:solidFill>
                  <a:schemeClr val="tx1"/>
                </a:solidFill>
              </a:rPr>
              <a:t>внутрилабораторные</a:t>
            </a:r>
            <a:r>
              <a:rPr lang="ru-RU" sz="2800" dirty="0">
                <a:solidFill>
                  <a:schemeClr val="tx1"/>
                </a:solidFill>
              </a:rPr>
              <a:t>, так и внешние факторы способны оказывать отрицательное влияние на результаты деятельности клинической лаборатории, то есть на качество ее работы.</a:t>
            </a:r>
          </a:p>
          <a:p>
            <a:r>
              <a:rPr lang="ru-RU" sz="2800" b="1" i="1" dirty="0">
                <a:solidFill>
                  <a:schemeClr val="tx1"/>
                </a:solidFill>
              </a:rPr>
              <a:t>Качество </a:t>
            </a:r>
            <a:r>
              <a:rPr lang="ru-RU" sz="2800" dirty="0">
                <a:solidFill>
                  <a:schemeClr val="tx1"/>
                </a:solidFill>
              </a:rPr>
              <a:t>— степень соответствия совокупности характеристик, присущих товару или услуге, требованиям (предназначению).</a:t>
            </a:r>
          </a:p>
          <a:p>
            <a:r>
              <a:rPr lang="ru-RU" sz="2800" dirty="0">
                <a:solidFill>
                  <a:schemeClr val="tx1"/>
                </a:solidFill>
              </a:rPr>
              <a:t>В современном понимании </a:t>
            </a:r>
            <a:r>
              <a:rPr lang="ru-RU" sz="2800" b="1" dirty="0">
                <a:solidFill>
                  <a:schemeClr val="tx1"/>
                </a:solidFill>
              </a:rPr>
              <a:t>качество товара и услуги является предметом взаимодействия интересов изготовителя и потребителя в рыночной экономике.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Техническое регулирование и стандартизация — способы регулирования этого взаимодействия.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20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0239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Что такое стандартизация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700808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Согласно Федеральному закону «О техническом регулировании» (2002 г.):</a:t>
            </a:r>
          </a:p>
          <a:p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>
                <a:solidFill>
                  <a:schemeClr val="tx1"/>
                </a:solidFill>
              </a:rPr>
              <a:t>Стандартизация </a:t>
            </a:r>
            <a:r>
              <a:rPr lang="ru-RU" sz="2800" dirty="0">
                <a:solidFill>
                  <a:schemeClr val="tx1"/>
                </a:solidFill>
              </a:rPr>
              <a:t>- </a:t>
            </a:r>
            <a:r>
              <a:rPr lang="ru-RU" sz="2800" b="1" i="1" dirty="0">
                <a:solidFill>
                  <a:schemeClr val="tx1"/>
                </a:solidFill>
              </a:rPr>
              <a:t>деятельность по установлению правил и характеристик в целях их добровольного многократного использования, направленная на достижение упорядоченности в сферах производства и обращения продукции и повышения конкурентоспособности продукции, работ и услуг.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26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0239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Принципы стандартизации в лабораторной медицине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813520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Менеджмент качества.</a:t>
            </a:r>
          </a:p>
          <a:p>
            <a:r>
              <a:rPr lang="ru-RU" dirty="0">
                <a:solidFill>
                  <a:schemeClr val="tx1"/>
                </a:solidFill>
              </a:rPr>
              <a:t>Системный и процессный подходы к деятельности медицинских лабораторий и изготовителей медицинских изделий для диагностики </a:t>
            </a:r>
            <a:r>
              <a:rPr lang="ru-RU" i="1" dirty="0" err="1">
                <a:solidFill>
                  <a:schemeClr val="tx1"/>
                </a:solidFill>
              </a:rPr>
              <a:t>in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vitro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Метрологические требования к методикам, средствам анализа, результатам исследований.</a:t>
            </a:r>
          </a:p>
          <a:p>
            <a:r>
              <a:rPr lang="ru-RU" dirty="0">
                <a:solidFill>
                  <a:schemeClr val="tx1"/>
                </a:solidFill>
              </a:rPr>
              <a:t>Учет биологических и медицинских особенностей среды и объектов применения требований нормативных документов.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2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171400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Национальные стандарты (США)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052736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Институт клинических и лабораторных стандартов (США) последовательно осуществляет на протяжении многих лет программу разработки стандартов по различным разделам лабораторной медицины. </a:t>
            </a:r>
          </a:p>
          <a:p>
            <a:r>
              <a:rPr lang="ru-RU" dirty="0">
                <a:solidFill>
                  <a:schemeClr val="tx1"/>
                </a:solidFill>
              </a:rPr>
              <a:t>В каталоге этой организации имеется около 200 документов по разделам «Гематология», «Проточная </a:t>
            </a:r>
            <a:r>
              <a:rPr lang="ru-RU" dirty="0" err="1">
                <a:solidFill>
                  <a:schemeClr val="tx1"/>
                </a:solidFill>
              </a:rPr>
              <a:t>цитометрия</a:t>
            </a:r>
            <a:r>
              <a:rPr lang="ru-RU" dirty="0">
                <a:solidFill>
                  <a:schemeClr val="tx1"/>
                </a:solidFill>
              </a:rPr>
              <a:t>», «Цитология и гистология», «Гемостаз», «Химические </a:t>
            </a:r>
            <a:r>
              <a:rPr lang="ru-RU" dirty="0" err="1">
                <a:solidFill>
                  <a:schemeClr val="tx1"/>
                </a:solidFill>
              </a:rPr>
              <a:t>исследования»,«Иммунология»,«Микробиология</a:t>
            </a:r>
            <a:r>
              <a:rPr lang="ru-RU" dirty="0">
                <a:solidFill>
                  <a:schemeClr val="tx1"/>
                </a:solidFill>
              </a:rPr>
              <a:t>»,  Исследование антимикробной чувствительности», «Молекулярные методы», «Скрининг новорожденных», «Исследования по месту лечения», «Токсикология», «Оценка методов исследования», «Сбор и обработка образцов биоматериалов», «Обеспечение качества», «Система менеджмента качества», «Организация лабораторий», «Автоматизация», «Лабораторные информационные системы».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844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55785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Трудности стандартизации лабораторных методов в РФ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Отсутствуют эталоны для подавляющего большинства применяемых исследований клинически важных </a:t>
            </a:r>
            <a:r>
              <a:rPr lang="ru-RU" dirty="0" err="1">
                <a:solidFill>
                  <a:schemeClr val="tx1"/>
                </a:solidFill>
              </a:rPr>
              <a:t>аналитов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</a:rPr>
              <a:t>Нет признанных </a:t>
            </a:r>
            <a:r>
              <a:rPr lang="ru-RU" dirty="0" err="1">
                <a:solidFill>
                  <a:schemeClr val="tx1"/>
                </a:solidFill>
              </a:rPr>
              <a:t>референтных</a:t>
            </a:r>
            <a:r>
              <a:rPr lang="ru-RU" dirty="0">
                <a:solidFill>
                  <a:schemeClr val="tx1"/>
                </a:solidFill>
              </a:rPr>
              <a:t> методик</a:t>
            </a:r>
          </a:p>
          <a:p>
            <a:r>
              <a:rPr lang="ru-RU" dirty="0">
                <a:solidFill>
                  <a:schemeClr val="tx1"/>
                </a:solidFill>
              </a:rPr>
              <a:t>Не создана сеть </a:t>
            </a:r>
            <a:r>
              <a:rPr lang="ru-RU" dirty="0" err="1">
                <a:solidFill>
                  <a:schemeClr val="tx1"/>
                </a:solidFill>
              </a:rPr>
              <a:t>референтных</a:t>
            </a:r>
            <a:r>
              <a:rPr lang="ru-RU" dirty="0">
                <a:solidFill>
                  <a:schemeClr val="tx1"/>
                </a:solidFill>
              </a:rPr>
              <a:t> лабораторий</a:t>
            </a:r>
          </a:p>
          <a:p>
            <a:r>
              <a:rPr lang="ru-RU" dirty="0">
                <a:solidFill>
                  <a:schemeClr val="tx1"/>
                </a:solidFill>
              </a:rPr>
              <a:t>У системы государственного и муниципального здравоохранения нет даже планов на формирование этих необходимых элементов обеспечения надежности клинико-диагностической лабораторной информации. </a:t>
            </a:r>
          </a:p>
          <a:p>
            <a:r>
              <a:rPr lang="ru-RU" dirty="0">
                <a:solidFill>
                  <a:schemeClr val="tx1"/>
                </a:solidFill>
              </a:rPr>
              <a:t>Бытует утверждение, что клинические лабораторные исследования не имеют отношения к измерениям.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11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Нормативная база, регламентирующая деятельность КДЛ (1)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5" y="1268760"/>
            <a:ext cx="4162425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24372"/>
            <a:ext cx="41529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23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Целевые требования к лабораторным результатам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84784"/>
            <a:ext cx="8948052" cy="4495800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Достоверность (аналитическая, биологическая, медицинская).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Сопоставимость (независимо от времени, места, методики анализа).</a:t>
            </a:r>
          </a:p>
          <a:p>
            <a:r>
              <a:rPr lang="ru-RU" sz="2800" dirty="0">
                <a:solidFill>
                  <a:schemeClr val="tx1"/>
                </a:solidFill>
              </a:rPr>
              <a:t>Оперативность (с учетом темпа патологического процесса, сроков клинических решений и лечебных действий).</a:t>
            </a:r>
          </a:p>
          <a:p>
            <a:r>
              <a:rPr lang="ru-RU" sz="2800" dirty="0">
                <a:solidFill>
                  <a:schemeClr val="tx1"/>
                </a:solidFill>
              </a:rPr>
              <a:t>Эффективность (соотношение расхода ресурсов и медицинского эффекта).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425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928992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Нормативная база, регламентирующая деятельность КДЛ (2)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8243956" cy="551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449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255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Контроль качества клинических лабораторных исследований. Актуальность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Правильную диагностическую информацию с помощью лабораторных исследований можно получить, зная нормальные величины данного лабораторного теста, пределы внутри- и </a:t>
            </a:r>
            <a:r>
              <a:rPr lang="ru-RU" dirty="0" err="1">
                <a:solidFill>
                  <a:schemeClr val="tx1"/>
                </a:solidFill>
              </a:rPr>
              <a:t>межиндивидуальных</a:t>
            </a:r>
            <a:r>
              <a:rPr lang="ru-RU" dirty="0">
                <a:solidFill>
                  <a:schemeClr val="tx1"/>
                </a:solidFill>
              </a:rPr>
              <a:t> колебаний и влияние на них различных факторов.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891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(1)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340768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Точность измерений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их результатов к истинному значению измеряемой величины. Высокая точность измерений соответствует малым погрешностям всех видов, как систематических, так и случайных.</a:t>
            </a:r>
          </a:p>
          <a:p>
            <a:r>
              <a:rPr lang="ru-RU" b="1" dirty="0">
                <a:solidFill>
                  <a:schemeClr val="tx1"/>
                </a:solidFill>
              </a:rPr>
              <a:t>Погрешность измерения</a:t>
            </a:r>
            <a:r>
              <a:rPr lang="ru-RU" dirty="0">
                <a:solidFill>
                  <a:schemeClr val="tx1"/>
                </a:solidFill>
              </a:rPr>
              <a:t> - отклонение результата измерения от истинного значения измеряемой величины.</a:t>
            </a:r>
          </a:p>
          <a:p>
            <a:r>
              <a:rPr lang="ru-RU" b="1" dirty="0">
                <a:solidFill>
                  <a:schemeClr val="tx1"/>
                </a:solidFill>
              </a:rPr>
              <a:t>Систематическая погрешность измерения</a:t>
            </a:r>
            <a:r>
              <a:rPr lang="ru-RU" dirty="0">
                <a:solidFill>
                  <a:schemeClr val="tx1"/>
                </a:solidFill>
              </a:rPr>
              <a:t> - составляющая погрешности измерения, остающаяся постоянной или закономерно изменяющаяся при повторных измерениях одной и той же величины.</a:t>
            </a:r>
          </a:p>
          <a:p>
            <a:r>
              <a:rPr lang="ru-RU" b="1" dirty="0">
                <a:solidFill>
                  <a:schemeClr val="tx1"/>
                </a:solidFill>
              </a:rPr>
              <a:t>Правильность измерений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к нулю систематических погрешностей в их результатах.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148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(2)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Случайная погрешность измерения</a:t>
            </a:r>
            <a:r>
              <a:rPr lang="ru-RU" dirty="0">
                <a:solidFill>
                  <a:schemeClr val="tx1"/>
                </a:solidFill>
              </a:rPr>
              <a:t> - составляющая погрешности измерения, изменяющаяся случайным образом при повторных измерениях одной и той же величины.</a:t>
            </a:r>
          </a:p>
          <a:p>
            <a:r>
              <a:rPr lang="ru-RU" b="1" dirty="0">
                <a:solidFill>
                  <a:schemeClr val="tx1"/>
                </a:solidFill>
              </a:rPr>
              <a:t>Аналитическая серия</a:t>
            </a:r>
            <a:r>
              <a:rPr lang="ru-RU" dirty="0">
                <a:solidFill>
                  <a:schemeClr val="tx1"/>
                </a:solidFill>
              </a:rPr>
              <a:t> - совокупность измерений лабораторного показателя выполненных единовременно в одних и тех же условиях без перенастройки и калибровки аналитической системы (число определений в аналитической серии не нормируется.).</a:t>
            </a:r>
          </a:p>
          <a:p>
            <a:r>
              <a:rPr lang="ru-RU" b="1" dirty="0" err="1">
                <a:solidFill>
                  <a:schemeClr val="tx1"/>
                </a:solidFill>
              </a:rPr>
              <a:t>Внутрисерийная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(сходимость измерений) - качество измерений, отражающее близость друг к другу результатов измерений, выполняемых в одной и той же аналитической серии.</a:t>
            </a:r>
          </a:p>
          <a:p>
            <a:r>
              <a:rPr lang="ru-RU" b="1" dirty="0" err="1">
                <a:solidFill>
                  <a:schemeClr val="tx1"/>
                </a:solidFill>
              </a:rPr>
              <a:t>Межсерийная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друг к другу результатов измерений, выполняемых в разных аналитических сериях.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46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(3)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53480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Общая </a:t>
            </a:r>
            <a:r>
              <a:rPr lang="ru-RU" b="1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- качество измерений, отражающее близость друг к другу результатов всех измерений (определяется </a:t>
            </a:r>
            <a:r>
              <a:rPr lang="ru-RU" dirty="0" err="1">
                <a:solidFill>
                  <a:schemeClr val="tx1"/>
                </a:solidFill>
              </a:rPr>
              <a:t>внутрисерийной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межсерийной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воспроизводимостью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Обратным понятию воспроизводимости является понятие </a:t>
            </a:r>
            <a:r>
              <a:rPr lang="ru-RU" b="1" dirty="0">
                <a:solidFill>
                  <a:schemeClr val="tx1"/>
                </a:solidFill>
              </a:rPr>
              <a:t>вариабельности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измерений, являющейся мерой различий их результатов.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Установленное значение</a:t>
            </a:r>
            <a:r>
              <a:rPr lang="ru-RU" dirty="0">
                <a:solidFill>
                  <a:schemeClr val="tx1"/>
                </a:solidFill>
              </a:rPr>
              <a:t> - метод-зависимое значение определяемого показателя, указываемое изготовителем контрольного материала в паспорте или инструкции.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19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Критерии качества. Терминология (4)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5348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b="1" dirty="0" err="1">
                <a:solidFill>
                  <a:schemeClr val="tx1"/>
                </a:solidFill>
              </a:rPr>
              <a:t>Прецизионность</a:t>
            </a:r>
            <a:r>
              <a:rPr lang="ru-RU" dirty="0">
                <a:solidFill>
                  <a:schemeClr val="tx1"/>
                </a:solidFill>
              </a:rPr>
              <a:t> – степень близости (или степень разброса) результатов для серии измерений, выполненных по данной методике на различных пробах одного и того же однородного образца. </a:t>
            </a:r>
            <a:r>
              <a:rPr lang="ru-RU" dirty="0" err="1">
                <a:solidFill>
                  <a:schemeClr val="tx1"/>
                </a:solidFill>
              </a:rPr>
              <a:t>Прецизионность</a:t>
            </a:r>
            <a:r>
              <a:rPr lang="ru-RU" dirty="0">
                <a:solidFill>
                  <a:schemeClr val="tx1"/>
                </a:solidFill>
              </a:rPr>
              <a:t> может рассматриваться на трех уровнях: сходимость, </a:t>
            </a:r>
            <a:r>
              <a:rPr lang="ru-RU" dirty="0" err="1">
                <a:solidFill>
                  <a:schemeClr val="tx1"/>
                </a:solidFill>
              </a:rPr>
              <a:t>внутрилабораторная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прецизионность</a:t>
            </a:r>
            <a:r>
              <a:rPr lang="ru-RU" dirty="0">
                <a:solidFill>
                  <a:schemeClr val="tx1"/>
                </a:solidFill>
              </a:rPr>
              <a:t> и воспроизводимость.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394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>
                <a:solidFill>
                  <a:schemeClr val="tx1"/>
                </a:solidFill>
              </a:rPr>
              <a:t>Виды </a:t>
            </a:r>
            <a:r>
              <a:rPr lang="ru-RU" sz="3600" b="1" dirty="0">
                <a:solidFill>
                  <a:schemeClr val="tx1"/>
                </a:solidFill>
              </a:rPr>
              <a:t>контроля качества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2687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Контроль качества клинических лабораторных исследований существует в двух взаимосвязанных формах: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Внутрилабораторного контроля качества и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Внешней оценки качества. Внешняя оценка качества лабораторных исследований в медицинских организациях Российской Федерации регламентируется соответствующими нормативными документами </a:t>
            </a:r>
          </a:p>
          <a:p>
            <a:pPr lvl="2"/>
            <a:endParaRPr lang="ru-RU" sz="2400" b="1" dirty="0">
              <a:solidFill>
                <a:schemeClr val="tx1"/>
              </a:solidFill>
            </a:endParaRPr>
          </a:p>
          <a:p>
            <a:pPr lvl="2"/>
            <a:r>
              <a:rPr lang="ru-RU" sz="2400" dirty="0" err="1">
                <a:solidFill>
                  <a:schemeClr val="tx1"/>
                </a:solidFill>
              </a:rPr>
              <a:t>Внутрилабораторный</a:t>
            </a:r>
            <a:r>
              <a:rPr lang="ru-RU" sz="2400" dirty="0">
                <a:solidFill>
                  <a:schemeClr val="tx1"/>
                </a:solidFill>
              </a:rPr>
              <a:t> контроль качества клинических лабораторных исследований осуществляется сотрудниками каждой клинико-диагностической лаборатории с целью поддержания стабильности аналитической системы и регламентируется нормативными документами медицинской организации. 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173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По каким показателям оцениваются результаты измерений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61592"/>
            <a:ext cx="914400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- сходимость (</a:t>
            </a:r>
            <a:r>
              <a:rPr lang="en-US" dirty="0">
                <a:solidFill>
                  <a:schemeClr val="tx1"/>
                </a:solidFill>
              </a:rPr>
              <a:t>CV 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воспроизводимость</a:t>
            </a:r>
            <a:r>
              <a:rPr lang="ru-RU" dirty="0">
                <a:solidFill>
                  <a:schemeClr val="tx1"/>
                </a:solidFill>
              </a:rPr>
              <a:t> (CV10 , CV20 - соответственно в 10 и 20 </a:t>
            </a:r>
          </a:p>
          <a:p>
            <a:r>
              <a:rPr lang="ru-RU" dirty="0">
                <a:solidFill>
                  <a:schemeClr val="tx1"/>
                </a:solidFill>
              </a:rPr>
              <a:t>аналитических сериях). </a:t>
            </a:r>
          </a:p>
          <a:p>
            <a:r>
              <a:rPr lang="ru-RU" dirty="0">
                <a:solidFill>
                  <a:schemeClr val="tx1"/>
                </a:solidFill>
              </a:rPr>
              <a:t>- правильность (B10 , В20 - соответственно в 10 и 20 аналитических сериях). </a:t>
            </a:r>
          </a:p>
        </p:txBody>
      </p:sp>
    </p:spTree>
    <p:extLst>
      <p:ext uri="{BB962C8B-B14F-4D97-AF65-F5344CB8AC3E}">
        <p14:creationId xmlns:p14="http://schemas.microsoft.com/office/powerpoint/2010/main" val="551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Порядок проведения внутрилабораторного контроля качества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76872"/>
            <a:ext cx="914400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Порядок проведения внутрилабораторного контроля качества состоит из трех последовательных стадий: </a:t>
            </a:r>
          </a:p>
          <a:p>
            <a:r>
              <a:rPr lang="ru-RU" dirty="0">
                <a:solidFill>
                  <a:schemeClr val="tx1"/>
                </a:solidFill>
              </a:rPr>
              <a:t>Стадия 1. Оценка сходимости результатов измерения. </a:t>
            </a:r>
          </a:p>
          <a:p>
            <a:r>
              <a:rPr lang="ru-RU" dirty="0">
                <a:solidFill>
                  <a:schemeClr val="tx1"/>
                </a:solidFill>
              </a:rPr>
              <a:t>Стадия 2: первый, второй и третий этапы. Оценка воспроизводимости и правильности результатов измерений (установочные серии), построение контрольных карт. </a:t>
            </a:r>
          </a:p>
          <a:p>
            <a:r>
              <a:rPr lang="ru-RU" dirty="0">
                <a:solidFill>
                  <a:schemeClr val="tx1"/>
                </a:solidFill>
              </a:rPr>
              <a:t>Стадия 3. Проведение оперативного контроля качества результатов лабораторных исследований в каждой аналитической серии. </a:t>
            </a:r>
          </a:p>
        </p:txBody>
      </p:sp>
    </p:spTree>
    <p:extLst>
      <p:ext uri="{BB962C8B-B14F-4D97-AF65-F5344CB8AC3E}">
        <p14:creationId xmlns:p14="http://schemas.microsoft.com/office/powerpoint/2010/main" val="1560837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-36512" y="-99392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Пример контрольной карты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5" y="1124744"/>
            <a:ext cx="9070269" cy="567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707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От чего зависит качество анализов?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09344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Лаборатория чаще всего </a:t>
            </a:r>
            <a:r>
              <a:rPr lang="ru-RU" b="1" i="1" dirty="0">
                <a:solidFill>
                  <a:schemeClr val="tx1"/>
                </a:solidFill>
              </a:rPr>
              <a:t>исследует материал, состояние которого определяется действиями других медицинских специалистов, и использует средства анализа, изготовленные промышленным путем, и функциональные характеристики которых зависят от их конструкции, производства, условий транспортировки, хранения, обслуживания, то есть от сферы производства, снабжения и технического обслуживания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Необходима </a:t>
            </a:r>
            <a:r>
              <a:rPr lang="ru-RU" i="1" dirty="0">
                <a:solidFill>
                  <a:schemeClr val="tx1"/>
                </a:solidFill>
              </a:rPr>
              <a:t>система мер регламентации </a:t>
            </a:r>
            <a:r>
              <a:rPr lang="ru-RU" dirty="0">
                <a:solidFill>
                  <a:schemeClr val="tx1"/>
                </a:solidFill>
              </a:rPr>
              <a:t>для того, чтобы противодействовать всем факторам, отклоняющим результат лабораторного исследования пробы биоматериала от истинной характеристики содержания искомого </a:t>
            </a:r>
            <a:r>
              <a:rPr lang="ru-RU" dirty="0" err="1">
                <a:solidFill>
                  <a:schemeClr val="tx1"/>
                </a:solidFill>
              </a:rPr>
              <a:t>аналита</a:t>
            </a:r>
            <a:r>
              <a:rPr lang="ru-RU" dirty="0">
                <a:solidFill>
                  <a:schemeClr val="tx1"/>
                </a:solidFill>
              </a:rPr>
              <a:t> в организме на всех этапах клинического лабораторного исследования - </a:t>
            </a:r>
            <a:r>
              <a:rPr lang="ru-RU" dirty="0" err="1">
                <a:solidFill>
                  <a:schemeClr val="tx1"/>
                </a:solidFill>
              </a:rPr>
              <a:t>преаналитическом</a:t>
            </a:r>
            <a:r>
              <a:rPr lang="ru-RU" dirty="0">
                <a:solidFill>
                  <a:schemeClr val="tx1"/>
                </a:solidFill>
              </a:rPr>
              <a:t>, аналитическом и </a:t>
            </a:r>
            <a:r>
              <a:rPr lang="ru-RU" dirty="0" err="1">
                <a:solidFill>
                  <a:schemeClr val="tx1"/>
                </a:solidFill>
              </a:rPr>
              <a:t>постаналитическом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812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6512" y="-27384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Схема последовательного применения </a:t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контрольных правил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83485"/>
            <a:ext cx="6624736" cy="5729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9885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6512" y="16223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Межлабораторный контроль качества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AutoShape 2"/>
          <p:cNvSpPr>
            <a:spLocks noGrp="1" noChangeArrowheads="1"/>
          </p:cNvSpPr>
          <p:nvPr>
            <p:ph type="body" idx="1"/>
          </p:nvPr>
        </p:nvSpPr>
        <p:spPr>
          <a:xfrm>
            <a:off x="35496" y="1291932"/>
            <a:ext cx="9144000" cy="494538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Сравнительный контроль качества результатов исследований, полученных в ряде лабораторий при использовании единого контрольного материала. </a:t>
            </a:r>
          </a:p>
          <a:p>
            <a:r>
              <a:rPr lang="ru-RU" dirty="0">
                <a:solidFill>
                  <a:schemeClr val="tx1"/>
                </a:solidFill>
              </a:rPr>
              <a:t>Он включает контроль </a:t>
            </a:r>
            <a:r>
              <a:rPr lang="ru-RU" dirty="0" err="1">
                <a:solidFill>
                  <a:schemeClr val="tx1"/>
                </a:solidFill>
              </a:rPr>
              <a:t>воспроизводимости</a:t>
            </a:r>
            <a:r>
              <a:rPr lang="ru-RU" dirty="0">
                <a:solidFill>
                  <a:schemeClr val="tx1"/>
                </a:solidFill>
              </a:rPr>
              <a:t> и правильности, осуществляется не реже чем один раз в квартал под методическим руководством контрольных центров республиканского, краевого и областного уровней. </a:t>
            </a:r>
          </a:p>
          <a:p>
            <a:r>
              <a:rPr lang="ru-RU" dirty="0">
                <a:solidFill>
                  <a:schemeClr val="tx1"/>
                </a:solidFill>
              </a:rPr>
              <a:t>Контрольные центры определяют цели, задачи и порядок проведения контрольного эксперимента, собирают и изучают результаты контрольных определений и вырабатывают рекомендации по улучшению качества работы лаборатории. </a:t>
            </a:r>
          </a:p>
        </p:txBody>
      </p:sp>
    </p:spTree>
    <p:extLst>
      <p:ext uri="{BB962C8B-B14F-4D97-AF65-F5344CB8AC3E}">
        <p14:creationId xmlns:p14="http://schemas.microsoft.com/office/powerpoint/2010/main" val="1809678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6512" y="16223"/>
            <a:ext cx="9144000" cy="1252537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ФСВОК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AutoShape 2"/>
          <p:cNvSpPr>
            <a:spLocks noGrp="1" noChangeArrowheads="1"/>
          </p:cNvSpPr>
          <p:nvPr>
            <p:ph type="body" idx="1"/>
          </p:nvPr>
        </p:nvSpPr>
        <p:spPr>
          <a:xfrm>
            <a:off x="108520" y="1651972"/>
            <a:ext cx="9144000" cy="494538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Обязательна для лабораторий всех форм собственности на территории РФ </a:t>
            </a:r>
          </a:p>
          <a:p>
            <a:r>
              <a:rPr lang="ru-RU" dirty="0">
                <a:solidFill>
                  <a:schemeClr val="tx1"/>
                </a:solidFill>
              </a:rPr>
              <a:t>Обязанность определена: </a:t>
            </a:r>
          </a:p>
          <a:p>
            <a:r>
              <a:rPr lang="ru-RU" dirty="0">
                <a:solidFill>
                  <a:schemeClr val="tx1"/>
                </a:solidFill>
              </a:rPr>
              <a:t>Приказом №60 от 19.02.1996 МЗ РФ</a:t>
            </a:r>
          </a:p>
          <a:p>
            <a:r>
              <a:rPr lang="ru-RU" dirty="0">
                <a:solidFill>
                  <a:schemeClr val="tx1"/>
                </a:solidFill>
              </a:rPr>
              <a:t>Приказом № 117 от 3 мая 1995 МЗ РФ</a:t>
            </a:r>
          </a:p>
        </p:txBody>
      </p:sp>
    </p:spTree>
    <p:extLst>
      <p:ext uri="{BB962C8B-B14F-4D97-AF65-F5344CB8AC3E}">
        <p14:creationId xmlns:p14="http://schemas.microsoft.com/office/powerpoint/2010/main" val="12317709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8266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Объекты регламентации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733400"/>
            <a:ext cx="9145016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Объектами регламентации должны быть все конкретные факторы, влияющие на течение и результат процесса исследования клинического лабораторного исследования, а не только лаборатория.</a:t>
            </a:r>
          </a:p>
          <a:p>
            <a:r>
              <a:rPr lang="ru-RU" b="1" dirty="0">
                <a:solidFill>
                  <a:schemeClr val="tx1"/>
                </a:solidFill>
              </a:rPr>
              <a:t>соблюдении всеми участниками </a:t>
            </a:r>
            <a:r>
              <a:rPr lang="ru-RU" dirty="0">
                <a:solidFill>
                  <a:schemeClr val="tx1"/>
                </a:solidFill>
              </a:rPr>
              <a:t>выполнения лабораторных тестов, условий, обеспечивающих максимально возможное </a:t>
            </a:r>
            <a:r>
              <a:rPr lang="ru-RU" b="1" dirty="0">
                <a:solidFill>
                  <a:schemeClr val="tx1"/>
                </a:solidFill>
              </a:rPr>
              <a:t>сохранение в образце биоматериала свойств и состава</a:t>
            </a:r>
            <a:r>
              <a:rPr lang="ru-RU" dirty="0">
                <a:solidFill>
                  <a:schemeClr val="tx1"/>
                </a:solidFill>
              </a:rPr>
              <a:t>, присущих ему </a:t>
            </a:r>
            <a:r>
              <a:rPr lang="ru-RU" i="1" dirty="0" err="1">
                <a:solidFill>
                  <a:schemeClr val="tx1"/>
                </a:solidFill>
              </a:rPr>
              <a:t>in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vivo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обеспечении </a:t>
            </a:r>
            <a:r>
              <a:rPr lang="ru-RU" b="1" dirty="0">
                <a:solidFill>
                  <a:schemeClr val="tx1"/>
                </a:solidFill>
              </a:rPr>
              <a:t>изготовителями средств лабораторного анализа </a:t>
            </a:r>
            <a:r>
              <a:rPr lang="ru-RU" dirty="0">
                <a:solidFill>
                  <a:schemeClr val="tx1"/>
                </a:solidFill>
              </a:rPr>
              <a:t>наибольшего соответствия их свойств </a:t>
            </a:r>
            <a:r>
              <a:rPr lang="ru-RU" b="1" dirty="0">
                <a:solidFill>
                  <a:schemeClr val="tx1"/>
                </a:solidFill>
              </a:rPr>
              <a:t>требованиям </a:t>
            </a:r>
            <a:r>
              <a:rPr lang="ru-RU" dirty="0">
                <a:solidFill>
                  <a:schemeClr val="tx1"/>
                </a:solidFill>
              </a:rPr>
              <a:t>по чувствительности, специфичности, правильности и </a:t>
            </a:r>
            <a:r>
              <a:rPr lang="ru-RU" dirty="0" err="1">
                <a:solidFill>
                  <a:schemeClr val="tx1"/>
                </a:solidFill>
              </a:rPr>
              <a:t>прецизионности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рациональной организации </a:t>
            </a:r>
            <a:r>
              <a:rPr lang="ru-RU" b="1" dirty="0">
                <a:solidFill>
                  <a:schemeClr val="tx1"/>
                </a:solidFill>
              </a:rPr>
              <a:t>аналитического процесса</a:t>
            </a:r>
            <a:r>
              <a:rPr lang="ru-RU" dirty="0">
                <a:solidFill>
                  <a:schemeClr val="tx1"/>
                </a:solidFill>
              </a:rPr>
              <a:t>, обоснованном выборе чувствительных, специфичных методик, обладающих оптимальной </a:t>
            </a:r>
            <a:r>
              <a:rPr lang="ru-RU" b="1" dirty="0">
                <a:solidFill>
                  <a:schemeClr val="tx1"/>
                </a:solidFill>
              </a:rPr>
              <a:t>правильностью и </a:t>
            </a:r>
            <a:r>
              <a:rPr lang="ru-RU" b="1" dirty="0" err="1">
                <a:solidFill>
                  <a:schemeClr val="tx1"/>
                </a:solidFill>
              </a:rPr>
              <a:t>прецизионностью</a:t>
            </a:r>
            <a:r>
              <a:rPr lang="ru-RU" dirty="0">
                <a:solidFill>
                  <a:schemeClr val="tx1"/>
                </a:solidFill>
              </a:rPr>
              <a:t>, отслеживании </a:t>
            </a:r>
            <a:r>
              <a:rPr lang="ru-RU" b="1" dirty="0">
                <a:solidFill>
                  <a:schemeClr val="tx1"/>
                </a:solidFill>
              </a:rPr>
              <a:t>постоянства их аналитических характеристик.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9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Стандартизация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309464"/>
            <a:ext cx="8948052" cy="4495800"/>
          </a:xfrm>
        </p:spPr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Стандартиза́ция</a:t>
            </a:r>
            <a:r>
              <a:rPr lang="ru-RU" dirty="0">
                <a:solidFill>
                  <a:schemeClr val="tx1"/>
                </a:solidFill>
              </a:rPr>
              <a:t> — </a:t>
            </a:r>
            <a:r>
              <a:rPr lang="ru-RU" b="1" dirty="0">
                <a:solidFill>
                  <a:schemeClr val="tx1"/>
                </a:solidFill>
              </a:rPr>
              <a:t>деятельность по разработке, опубликованию и применению </a:t>
            </a:r>
            <a:r>
              <a:rPr lang="ru-RU" b="1" u="sng" dirty="0">
                <a:solidFill>
                  <a:schemeClr val="tx1"/>
                </a:solidFill>
              </a:rPr>
              <a:t>стандартов</a:t>
            </a:r>
            <a:r>
              <a:rPr lang="ru-RU" b="1" dirty="0">
                <a:solidFill>
                  <a:schemeClr val="tx1"/>
                </a:solidFill>
              </a:rPr>
              <a:t>, по установлению норм, правил и характеристик в целях </a:t>
            </a:r>
            <a:r>
              <a:rPr lang="ru-RU" dirty="0">
                <a:solidFill>
                  <a:schemeClr val="tx1"/>
                </a:solidFill>
              </a:rPr>
              <a:t>обеспечения безопасности продукции, работ и услуг для окружающей среды, жизни, здоровья и имущества, технической и информационной совместимости, взаимозаменяемости и качества продукции, работ и услуг в соответствии с уровнем развития науки, техники и технологии, единства измерений, экономии всех видов ресурсов, безопасности хозяйственных объектов с учётом риска возникновения природных и техногенных катастроф и других чрезвычайных ситуаций, обороноспособности и мобилизационной готовности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32506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Принципы стандартизация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237456"/>
            <a:ext cx="8948052" cy="44958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Добровольного применения документов в области стандартизации</a:t>
            </a: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Максимального учёта при разработке стандартов законных интересов заинтересованных лиц</a:t>
            </a:r>
          </a:p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Применения международного стандарта как основы разработки национального стандарта</a:t>
            </a:r>
            <a:endParaRPr lang="ru-RU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Недопустимости создания препятствий производству и обращению продукции, выполнению работ и оказанию услуг в большей степени, чем это минимально необходимо для выполнения целей стандартизации;</a:t>
            </a: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Недопустимости установления таких стандартов, которые противоречат техническим регламентам;</a:t>
            </a:r>
          </a:p>
          <a:p>
            <a:pPr lvl="0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Обеспечения условий для единообразного применения стандартов.</a:t>
            </a:r>
          </a:p>
        </p:txBody>
      </p:sp>
    </p:spTree>
    <p:extLst>
      <p:ext uri="{BB962C8B-B14F-4D97-AF65-F5344CB8AC3E}">
        <p14:creationId xmlns:p14="http://schemas.microsoft.com/office/powerpoint/2010/main" val="250363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Стандартизация в РФ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66950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Ответственным за утверждение стандартов в Российской Федерации органом является </a:t>
            </a:r>
            <a:r>
              <a:rPr lang="ru-RU" dirty="0" err="1">
                <a:solidFill>
                  <a:schemeClr val="tx1"/>
                </a:solidFill>
              </a:rPr>
              <a:t>Росстандарт</a:t>
            </a:r>
            <a:r>
              <a:rPr lang="ru-RU" dirty="0">
                <a:solidFill>
                  <a:schemeClr val="tx1"/>
                </a:solidFill>
              </a:rPr>
              <a:t> (ранее — Госстандарт России). </a:t>
            </a:r>
          </a:p>
          <a:p>
            <a:r>
              <a:rPr lang="ru-RU" dirty="0">
                <a:solidFill>
                  <a:schemeClr val="tx1"/>
                </a:solidFill>
              </a:rPr>
              <a:t>Основополагающими нормативными документами по стандартизации на сегодняшний день является Федеральный закон РФ от 27.12.2002 г. № 184-ФЗ «О техническом регулировании» и «Концепция развития национальной системы стандартизации Российской Федерации на период до 2020 года». </a:t>
            </a:r>
          </a:p>
        </p:txBody>
      </p:sp>
    </p:spTree>
    <p:extLst>
      <p:ext uri="{BB962C8B-B14F-4D97-AF65-F5344CB8AC3E}">
        <p14:creationId xmlns:p14="http://schemas.microsoft.com/office/powerpoint/2010/main" val="8252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Цели стандартизации (выборочно)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949424"/>
            <a:ext cx="8948052" cy="44958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Повышение уровня безопасности жизни и здоровья граждан</a:t>
            </a:r>
            <a:r>
              <a:rPr lang="ru-RU" dirty="0">
                <a:solidFill>
                  <a:schemeClr val="tx1"/>
                </a:solidFill>
              </a:rPr>
              <a:t> … с учётом риска возникновения чрезвычайных ситуаций природного и техногенного характера, повышение уровня экологической безопасности, безопасности жизни и здоровья животных и растений;</a:t>
            </a:r>
          </a:p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Обеспечение … единства измерений</a:t>
            </a:r>
            <a:r>
              <a:rPr lang="ru-RU" dirty="0">
                <a:solidFill>
                  <a:schemeClr val="tx1"/>
                </a:solidFill>
              </a:rPr>
              <a:t>, взаимозаменяемости технических средств (машин и оборудования, их составных частей, комплектующих изделий и материалов), технической и информационной совместимости, сопоставимости результатов исследований (испытаний) и измерений, технических и экономико-статистических данных и т.д. </a:t>
            </a:r>
          </a:p>
          <a:p>
            <a:pPr lvl="0"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Создание систем </a:t>
            </a:r>
            <a:r>
              <a:rPr lang="ru-RU" dirty="0">
                <a:solidFill>
                  <a:schemeClr val="tx1"/>
                </a:solidFill>
              </a:rPr>
              <a:t>классификации и кодирования технико-экономической и социальной информации, систем </a:t>
            </a:r>
            <a:r>
              <a:rPr lang="ru-RU" b="1" dirty="0">
                <a:solidFill>
                  <a:schemeClr val="tx1"/>
                </a:solidFill>
              </a:rPr>
              <a:t>каталогизации продукции (работ, услуг), </a:t>
            </a:r>
            <a:r>
              <a:rPr lang="ru-RU" dirty="0">
                <a:solidFill>
                  <a:schemeClr val="tx1"/>
                </a:solidFill>
              </a:rPr>
              <a:t>систем обеспечения качества продукции (работ, услуг), систем поиска и передачи данных, </a:t>
            </a:r>
            <a:r>
              <a:rPr lang="ru-RU" b="1" dirty="0">
                <a:solidFill>
                  <a:schemeClr val="tx1"/>
                </a:solidFill>
              </a:rPr>
              <a:t>содействие проведению работ по унификации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8670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Цели стандартизации в медицине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05273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РФ существует более 90 тысяч сотрудников свыше 9600 клинико-диагностических лабораторий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Ежегодно выполняется 3,6 млрд лабораторных анализов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На 1 больного в стационаре выполняется 38,9 анализов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Лабораторные исследования – 89,3% диагностических тестов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Учреждения, в которых трудятся лабораторные специалисты, могут существенно различаться по условиям, создаваемым для деятельности клинической лаборатории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Для качества результатов исследований серьезные проблемы создает применение различных методик, видов реагентов.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Погрешность результатов может повышаться за счет влияния субъективных факторов - недостаточного профессионализма, мотивации, перегрузки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Необходимо создать систему мер, позволяющую получить сопоставимые результаты несмотря на различия этих условий. 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27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21535</TotalTime>
  <Words>2042</Words>
  <Application>Microsoft Office PowerPoint</Application>
  <PresentationFormat>Экран (4:3)</PresentationFormat>
  <Paragraphs>151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Calibri</vt:lpstr>
      <vt:lpstr>Candara</vt:lpstr>
      <vt:lpstr>Symbol</vt:lpstr>
      <vt:lpstr>Волна</vt:lpstr>
      <vt:lpstr>Стандартизация и контроль качества при проведении лабораторной диагностики вирусных инфекций</vt:lpstr>
      <vt:lpstr>Целевые требования к лабораторным результатам</vt:lpstr>
      <vt:lpstr>От чего зависит качество анализов?</vt:lpstr>
      <vt:lpstr>Объекты регламентации</vt:lpstr>
      <vt:lpstr>Стандартизация</vt:lpstr>
      <vt:lpstr>Принципы стандартизация</vt:lpstr>
      <vt:lpstr>Стандартизация в РФ</vt:lpstr>
      <vt:lpstr>Цели стандартизации (выборочно)</vt:lpstr>
      <vt:lpstr>Цели стандартизации в медицине</vt:lpstr>
      <vt:lpstr>История стандартизации лабораторных исследований</vt:lpstr>
      <vt:lpstr>Стандартизация в здравоохранении</vt:lpstr>
      <vt:lpstr>Основные задачи в области стандартизации в здравоохранении (1)</vt:lpstr>
      <vt:lpstr>Основные задачи в области стандартизации в здравоохранении (2)</vt:lpstr>
      <vt:lpstr>Как повысить качество лабораторных услуг</vt:lpstr>
      <vt:lpstr>Что такое стандартизация</vt:lpstr>
      <vt:lpstr>Принципы стандартизации в лабораторной медицине</vt:lpstr>
      <vt:lpstr>Национальные стандарты (США)</vt:lpstr>
      <vt:lpstr>Трудности стандартизации лабораторных методов в РФ</vt:lpstr>
      <vt:lpstr>Нормативная база, регламентирующая деятельность КДЛ (1)</vt:lpstr>
      <vt:lpstr>Нормативная база, регламентирующая деятельность КДЛ (2)</vt:lpstr>
      <vt:lpstr>Контроль качества клинических лабораторных исследований. Актуальность</vt:lpstr>
      <vt:lpstr>Критерии качества. Терминология (1)</vt:lpstr>
      <vt:lpstr>Критерии качества. Терминология (2)</vt:lpstr>
      <vt:lpstr>Критерии качества. Терминология (3)</vt:lpstr>
      <vt:lpstr>Критерии качества. Терминология (4)</vt:lpstr>
      <vt:lpstr>Виды контроля качества</vt:lpstr>
      <vt:lpstr>По каким показателям оцениваются результаты измерений</vt:lpstr>
      <vt:lpstr>Порядок проведения внутрилабораторного контроля качества</vt:lpstr>
      <vt:lpstr>Пример контрольной карты</vt:lpstr>
      <vt:lpstr>Схема последовательного применения  контрольных правил</vt:lpstr>
      <vt:lpstr>Межлабораторный контроль качества</vt:lpstr>
      <vt:lpstr>ФСВОК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5425</cp:revision>
  <cp:lastPrinted>2014-07-23T05:43:04Z</cp:lastPrinted>
  <dcterms:created xsi:type="dcterms:W3CDTF">2013-05-03T07:25:23Z</dcterms:created>
  <dcterms:modified xsi:type="dcterms:W3CDTF">2023-08-14T07:29:13Z</dcterms:modified>
</cp:coreProperties>
</file>