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88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7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8" d="100"/>
          <a:sy n="98" d="100"/>
        </p:scale>
        <p:origin x="-128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580F91-8849-482A-8D76-1CF698CACBE8}" type="datetimeFigureOut">
              <a:rPr lang="ru-RU" smtClean="0"/>
              <a:t>06.12.2022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75B936-F8B0-4234-A00D-1074EB96B9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8595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B7A95-6596-4E64-938C-7DFDE90348F8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3587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C73EF-0D9C-4121-A428-C1945E4496EE}" type="datetimeFigureOut">
              <a:rPr lang="ru-RU" smtClean="0"/>
              <a:t>06.12.2022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10D61-8636-406C-9AF9-3A7C5377BF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C73EF-0D9C-4121-A428-C1945E4496EE}" type="datetimeFigureOut">
              <a:rPr lang="ru-RU" smtClean="0"/>
              <a:t>06.12.2022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10D61-8636-406C-9AF9-3A7C5377BF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C73EF-0D9C-4121-A428-C1945E4496EE}" type="datetimeFigureOut">
              <a:rPr lang="ru-RU" smtClean="0"/>
              <a:t>06.12.2022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10D61-8636-406C-9AF9-3A7C5377BF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C73EF-0D9C-4121-A428-C1945E4496EE}" type="datetimeFigureOut">
              <a:rPr lang="ru-RU" smtClean="0"/>
              <a:t>06.12.2022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10D61-8636-406C-9AF9-3A7C5377BF2E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751116" y="75416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18169" y="2993578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C73EF-0D9C-4121-A428-C1945E4496EE}" type="datetimeFigureOut">
              <a:rPr lang="ru-RU" smtClean="0"/>
              <a:t>06.12.2022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10D61-8636-406C-9AF9-3A7C5377BF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C73EF-0D9C-4121-A428-C1945E4496EE}" type="datetimeFigureOut">
              <a:rPr lang="ru-RU" smtClean="0"/>
              <a:t>06.12.2022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10D61-8636-406C-9AF9-3A7C5377BF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C73EF-0D9C-4121-A428-C1945E4496EE}" type="datetimeFigureOut">
              <a:rPr lang="ru-RU" smtClean="0"/>
              <a:t>06.12.2022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10D61-8636-406C-9AF9-3A7C5377BF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C73EF-0D9C-4121-A428-C1945E4496EE}" type="datetimeFigureOut">
              <a:rPr lang="ru-RU" smtClean="0"/>
              <a:t>06.12.2022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10D61-8636-406C-9AF9-3A7C5377BF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C73EF-0D9C-4121-A428-C1945E4496EE}" type="datetimeFigureOut">
              <a:rPr lang="ru-RU" smtClean="0"/>
              <a:t>06.12.2022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10D61-8636-406C-9AF9-3A7C5377BF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C73EF-0D9C-4121-A428-C1945E4496EE}" type="datetimeFigureOut">
              <a:rPr lang="ru-RU" smtClean="0"/>
              <a:t>06.12.2022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10D61-8636-406C-9AF9-3A7C5377BF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C73EF-0D9C-4121-A428-C1945E4496EE}" type="datetimeFigureOut">
              <a:rPr lang="ru-RU" smtClean="0"/>
              <a:t>06.12.2022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10D61-8636-406C-9AF9-3A7C5377BF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C73EF-0D9C-4121-A428-C1945E4496EE}" type="datetimeFigureOut">
              <a:rPr lang="ru-RU" smtClean="0"/>
              <a:t>06.12.2022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10D61-8636-406C-9AF9-3A7C5377BF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C73EF-0D9C-4121-A428-C1945E4496EE}" type="datetimeFigureOut">
              <a:rPr lang="ru-RU" smtClean="0"/>
              <a:t>06.12.2022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10D61-8636-406C-9AF9-3A7C5377BF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C73EF-0D9C-4121-A428-C1945E4496EE}" type="datetimeFigureOut">
              <a:rPr lang="ru-RU" smtClean="0"/>
              <a:t>06.12.2022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10D61-8636-406C-9AF9-3A7C5377BF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C73EF-0D9C-4121-A428-C1945E4496EE}" type="datetimeFigureOut">
              <a:rPr lang="ru-RU" smtClean="0"/>
              <a:t>06.12.2022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10D61-8636-406C-9AF9-3A7C5377BF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C73EF-0D9C-4121-A428-C1945E4496EE}" type="datetimeFigureOut">
              <a:rPr lang="ru-RU" smtClean="0"/>
              <a:t>06.12.2022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10D61-8636-406C-9AF9-3A7C5377BF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4451227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68602" y="609601"/>
            <a:ext cx="2441519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451212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C73EF-0D9C-4121-A428-C1945E4496EE}" type="datetimeFigureOut">
              <a:rPr lang="ru-RU" smtClean="0"/>
              <a:t>06.12.2022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10D61-8636-406C-9AF9-3A7C5377BF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68C73EF-0D9C-4121-A428-C1945E4496EE}" type="datetimeFigureOut">
              <a:rPr lang="ru-RU" smtClean="0"/>
              <a:t>06.12.2022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C1410D61-8636-406C-9AF9-3A7C5377BF2E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13259" y="2348880"/>
            <a:ext cx="6517482" cy="2088232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Complementometry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Determination of nitrogen in medicinal products.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Kjeldahl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method.</a:t>
            </a:r>
            <a:endParaRPr lang="ru-R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313259" y="836712"/>
            <a:ext cx="6517482" cy="86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cap="none" dirty="0" smtClean="0">
                <a:solidFill>
                  <a:srgbClr val="1D52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«General pharmaceutical chemistry »</a:t>
            </a:r>
            <a:endParaRPr lang="ru-RU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1691680" y="5939988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1D52A7"/>
                </a:solidFill>
              </a:rPr>
              <a:t>Associate Professor </a:t>
            </a:r>
            <a:r>
              <a:rPr lang="en-US" dirty="0" err="1" smtClean="0">
                <a:solidFill>
                  <a:srgbClr val="1D52A7"/>
                </a:solidFill>
              </a:rPr>
              <a:t>Gureeva</a:t>
            </a:r>
            <a:r>
              <a:rPr lang="en-US" dirty="0" smtClean="0">
                <a:solidFill>
                  <a:srgbClr val="1D52A7"/>
                </a:solidFill>
              </a:rPr>
              <a:t> E.S.</a:t>
            </a:r>
            <a:endParaRPr lang="ru-RU" dirty="0">
              <a:solidFill>
                <a:srgbClr val="1D52A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606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532440" y="6520259"/>
            <a:ext cx="573161" cy="365125"/>
          </a:xfrm>
        </p:spPr>
        <p:txBody>
          <a:bodyPr/>
          <a:lstStyle/>
          <a:p>
            <a:fld id="{4D91EE17-DACC-472B-8BE3-E9E2DCA1BFAC}" type="slidenum">
              <a:rPr lang="ru-RU" smtClean="0"/>
              <a:t>10</a:t>
            </a:fld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85332" y="260648"/>
            <a:ext cx="7773338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srgbClr val="0070C0"/>
                </a:solidFill>
              </a:rPr>
              <a:t>complexometric</a:t>
            </a:r>
            <a:r>
              <a:rPr lang="en-US" sz="2800" b="1" dirty="0">
                <a:solidFill>
                  <a:srgbClr val="0070C0"/>
                </a:solidFill>
              </a:rPr>
              <a:t> titration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51521" y="1372706"/>
            <a:ext cx="8640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 err="1" smtClean="0">
                <a:solidFill>
                  <a:srgbClr val="3366FF"/>
                </a:solidFill>
              </a:rPr>
              <a:t>Eriochrome</a:t>
            </a:r>
            <a:r>
              <a:rPr lang="en-US" sz="2400" b="1" u="sng" dirty="0" smtClean="0">
                <a:solidFill>
                  <a:srgbClr val="3366FF"/>
                </a:solidFill>
              </a:rPr>
              <a:t> black T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61" y="2276872"/>
            <a:ext cx="3569598" cy="1944216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241" y="2276872"/>
            <a:ext cx="3148429" cy="2361322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869160"/>
            <a:ext cx="3960440" cy="1155128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77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535343" y="6520259"/>
            <a:ext cx="573161" cy="365125"/>
          </a:xfrm>
        </p:spPr>
        <p:txBody>
          <a:bodyPr/>
          <a:lstStyle/>
          <a:p>
            <a:fld id="{4D91EE17-DACC-472B-8BE3-E9E2DCA1BFAC}" type="slidenum">
              <a:rPr lang="ru-RU" smtClean="0"/>
              <a:t>11</a:t>
            </a:fld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85332" y="260648"/>
            <a:ext cx="7773338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srgbClr val="0070C0"/>
                </a:solidFill>
              </a:rPr>
              <a:t>complexometric</a:t>
            </a:r>
            <a:r>
              <a:rPr lang="en-US" sz="2800" b="1" dirty="0">
                <a:solidFill>
                  <a:srgbClr val="0070C0"/>
                </a:solidFill>
              </a:rPr>
              <a:t> titration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51521" y="1372706"/>
            <a:ext cx="8640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 err="1" smtClean="0">
                <a:solidFill>
                  <a:srgbClr val="3366FF"/>
                </a:solidFill>
              </a:rPr>
              <a:t>Eriochrome</a:t>
            </a:r>
            <a:r>
              <a:rPr lang="en-US" sz="2400" b="1" u="sng" dirty="0" smtClean="0">
                <a:solidFill>
                  <a:srgbClr val="3366FF"/>
                </a:solidFill>
              </a:rPr>
              <a:t> black T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75" y="2060848"/>
            <a:ext cx="5937250" cy="1573213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587" y="3956059"/>
            <a:ext cx="4060825" cy="2584450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8282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535343" y="6520259"/>
            <a:ext cx="573161" cy="365125"/>
          </a:xfrm>
        </p:spPr>
        <p:txBody>
          <a:bodyPr/>
          <a:lstStyle/>
          <a:p>
            <a:fld id="{4D91EE17-DACC-472B-8BE3-E9E2DCA1BFAC}" type="slidenum">
              <a:rPr lang="ru-RU" smtClean="0"/>
              <a:t>12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51521" y="1916832"/>
            <a:ext cx="86409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/>
              <a:t>During titration with a </a:t>
            </a:r>
            <a:r>
              <a:rPr lang="en-US" sz="2200" dirty="0" err="1" smtClean="0"/>
              <a:t>complexon</a:t>
            </a:r>
            <a:r>
              <a:rPr lang="en-US" sz="2200" dirty="0" smtClean="0"/>
              <a:t> III solution near the point of equivalence, the indicator is displaced by the </a:t>
            </a:r>
            <a:r>
              <a:rPr lang="en-US" sz="2200" dirty="0" err="1" smtClean="0"/>
              <a:t>complexon</a:t>
            </a:r>
            <a:r>
              <a:rPr lang="en-US" sz="2200" dirty="0" smtClean="0"/>
              <a:t> with the formation of a </a:t>
            </a:r>
            <a:r>
              <a:rPr lang="en-US" sz="2200" dirty="0" err="1" smtClean="0"/>
              <a:t>colourless</a:t>
            </a:r>
            <a:r>
              <a:rPr lang="en-US" sz="2200" dirty="0" smtClean="0"/>
              <a:t> </a:t>
            </a:r>
            <a:r>
              <a:rPr lang="en-US" sz="2200" dirty="0" err="1" smtClean="0"/>
              <a:t>complexonate</a:t>
            </a:r>
            <a:r>
              <a:rPr lang="en-US" sz="2200" dirty="0" smtClean="0"/>
              <a:t> and a blue </a:t>
            </a:r>
            <a:r>
              <a:rPr lang="en-US" sz="2200" dirty="0" err="1" smtClean="0"/>
              <a:t>coloured</a:t>
            </a:r>
            <a:r>
              <a:rPr lang="en-US" sz="2200" dirty="0" smtClean="0"/>
              <a:t> form of the free indicator </a:t>
            </a:r>
            <a:r>
              <a:rPr lang="ru-RU" sz="2200" dirty="0" smtClean="0"/>
              <a:t>HInd</a:t>
            </a:r>
            <a:r>
              <a:rPr lang="ru-RU" sz="2200" baseline="30000" dirty="0" smtClean="0"/>
              <a:t>2-</a:t>
            </a:r>
            <a:r>
              <a:rPr lang="ru-RU" sz="2200" dirty="0"/>
              <a:t>: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85332" y="260648"/>
            <a:ext cx="7773338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srgbClr val="0070C0"/>
                </a:solidFill>
              </a:rPr>
              <a:t>complexometric</a:t>
            </a:r>
            <a:r>
              <a:rPr lang="en-US" sz="2800" b="1" dirty="0">
                <a:solidFill>
                  <a:srgbClr val="0070C0"/>
                </a:solidFill>
              </a:rPr>
              <a:t> titration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51521" y="1372706"/>
            <a:ext cx="8640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 err="1" smtClean="0">
                <a:solidFill>
                  <a:srgbClr val="3366FF"/>
                </a:solidFill>
              </a:rPr>
              <a:t>Eriochrome</a:t>
            </a:r>
            <a:r>
              <a:rPr lang="en-US" sz="2400" b="1" u="sng" dirty="0" smtClean="0">
                <a:solidFill>
                  <a:srgbClr val="3366FF"/>
                </a:solidFill>
              </a:rPr>
              <a:t> black T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51521" y="4593902"/>
            <a:ext cx="439248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/>
              <a:t>The change in </a:t>
            </a:r>
            <a:r>
              <a:rPr lang="en-US" sz="2200" dirty="0" err="1"/>
              <a:t>colour</a:t>
            </a:r>
            <a:r>
              <a:rPr lang="en-US" sz="2200" dirty="0"/>
              <a:t> of the indicator from </a:t>
            </a:r>
            <a:r>
              <a:rPr lang="en-US" sz="2200" b="1" dirty="0">
                <a:solidFill>
                  <a:srgbClr val="C00000"/>
                </a:solidFill>
              </a:rPr>
              <a:t>wine red </a:t>
            </a:r>
            <a:r>
              <a:rPr lang="en-US" sz="2200" dirty="0"/>
              <a:t>to </a:t>
            </a:r>
            <a:r>
              <a:rPr lang="en-US" sz="2200" b="1" dirty="0">
                <a:solidFill>
                  <a:srgbClr val="0070C0"/>
                </a:solidFill>
              </a:rPr>
              <a:t>blue</a:t>
            </a:r>
            <a:r>
              <a:rPr lang="en-US" sz="2200" dirty="0"/>
              <a:t> indicates the end point of the titration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275" y="3104381"/>
            <a:ext cx="5505450" cy="828675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077072"/>
            <a:ext cx="2864822" cy="1944216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04048" y="6093296"/>
            <a:ext cx="19442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/>
              <a:t>Colouring</a:t>
            </a:r>
            <a:r>
              <a:rPr lang="en-US" sz="1400" dirty="0"/>
              <a:t> at the beginning of the titration</a:t>
            </a:r>
            <a:endParaRPr lang="ru-RU" sz="1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948264" y="6093296"/>
            <a:ext cx="15678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At the end of the titration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00079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535343" y="6520259"/>
            <a:ext cx="573161" cy="365125"/>
          </a:xfrm>
        </p:spPr>
        <p:txBody>
          <a:bodyPr/>
          <a:lstStyle/>
          <a:p>
            <a:fld id="{4D91EE17-DACC-472B-8BE3-E9E2DCA1BFAC}" type="slidenum">
              <a:rPr lang="ru-RU" smtClean="0"/>
              <a:t>13</a:t>
            </a:fld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85332" y="260648"/>
            <a:ext cx="7773338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srgbClr val="0070C0"/>
                </a:solidFill>
              </a:rPr>
              <a:t>complexometric</a:t>
            </a:r>
            <a:r>
              <a:rPr lang="en-US" sz="2800" b="1" dirty="0">
                <a:solidFill>
                  <a:srgbClr val="0070C0"/>
                </a:solidFill>
              </a:rPr>
              <a:t> titration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51521" y="1372706"/>
            <a:ext cx="8640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 err="1">
                <a:solidFill>
                  <a:srgbClr val="3366FF"/>
                </a:solidFill>
              </a:rPr>
              <a:t>Murexide</a:t>
            </a:r>
            <a:endParaRPr lang="ru-RU" sz="2400" u="sng" dirty="0">
              <a:solidFill>
                <a:srgbClr val="3366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8" y="2324132"/>
            <a:ext cx="3867855" cy="2040972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3450493"/>
            <a:ext cx="3941483" cy="2210755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053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535343" y="6520259"/>
            <a:ext cx="573161" cy="365125"/>
          </a:xfrm>
        </p:spPr>
        <p:txBody>
          <a:bodyPr/>
          <a:lstStyle/>
          <a:p>
            <a:fld id="{4D91EE17-DACC-472B-8BE3-E9E2DCA1BFAC}" type="slidenum">
              <a:rPr lang="ru-RU" smtClean="0"/>
              <a:t>14</a:t>
            </a:fld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685332" y="260648"/>
            <a:ext cx="7773338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srgbClr val="0070C0"/>
                </a:solidFill>
              </a:rPr>
              <a:t>complexometric</a:t>
            </a:r>
            <a:r>
              <a:rPr lang="en-US" sz="2800" b="1" dirty="0">
                <a:solidFill>
                  <a:srgbClr val="0070C0"/>
                </a:solidFill>
              </a:rPr>
              <a:t> titration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51521" y="1372706"/>
            <a:ext cx="8640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 err="1">
                <a:solidFill>
                  <a:srgbClr val="3366FF"/>
                </a:solidFill>
              </a:rPr>
              <a:t>Murexide</a:t>
            </a:r>
            <a:endParaRPr lang="ru-RU" sz="2400" u="sng" dirty="0">
              <a:solidFill>
                <a:srgbClr val="3366F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695272"/>
            <a:ext cx="4578505" cy="2758064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060848"/>
            <a:ext cx="5040560" cy="1421359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6780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535343" y="6520259"/>
            <a:ext cx="573161" cy="365125"/>
          </a:xfrm>
        </p:spPr>
        <p:txBody>
          <a:bodyPr/>
          <a:lstStyle/>
          <a:p>
            <a:fld id="{4D91EE17-DACC-472B-8BE3-E9E2DCA1BFAC}" type="slidenum">
              <a:rPr lang="ru-RU" smtClean="0"/>
              <a:t>15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85332" y="2060848"/>
            <a:ext cx="777333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b="1" dirty="0" err="1"/>
              <a:t>Murexide</a:t>
            </a:r>
            <a:r>
              <a:rPr lang="en-US" sz="2200" dirty="0"/>
              <a:t> forms stable </a:t>
            </a:r>
            <a:r>
              <a:rPr lang="en-US" sz="2200" dirty="0" err="1"/>
              <a:t>coloured</a:t>
            </a:r>
            <a:r>
              <a:rPr lang="en-US" sz="2200" dirty="0"/>
              <a:t> complexes with calcium, nickel, cobalt, copper and other cations. </a:t>
            </a:r>
          </a:p>
          <a:p>
            <a:pPr algn="just"/>
            <a:r>
              <a:rPr lang="en-US" sz="2200" dirty="0"/>
              <a:t>Calcium complexes are </a:t>
            </a:r>
            <a:r>
              <a:rPr lang="en-US" sz="2200" b="1" dirty="0">
                <a:solidFill>
                  <a:srgbClr val="FF0000"/>
                </a:solidFill>
              </a:rPr>
              <a:t>red</a:t>
            </a:r>
            <a:r>
              <a:rPr lang="en-US" sz="2200" dirty="0"/>
              <a:t>, </a:t>
            </a:r>
          </a:p>
          <a:p>
            <a:pPr algn="just"/>
            <a:r>
              <a:rPr lang="en-US" sz="2200" dirty="0"/>
              <a:t>complexes of nickel, cobalt and copper are </a:t>
            </a:r>
            <a:r>
              <a:rPr lang="en-US" sz="2200" b="1" dirty="0">
                <a:solidFill>
                  <a:srgbClr val="FFFF00"/>
                </a:solidFill>
              </a:rPr>
              <a:t>yellow</a:t>
            </a:r>
            <a:r>
              <a:rPr lang="en-US" sz="2200" dirty="0"/>
              <a:t>. 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85332" y="260648"/>
            <a:ext cx="7773338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srgbClr val="0070C0"/>
                </a:solidFill>
              </a:rPr>
              <a:t>complexometric</a:t>
            </a:r>
            <a:r>
              <a:rPr lang="en-US" sz="2800" b="1" dirty="0">
                <a:solidFill>
                  <a:srgbClr val="0070C0"/>
                </a:solidFill>
              </a:rPr>
              <a:t> titration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51521" y="1372706"/>
            <a:ext cx="8640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 err="1">
                <a:solidFill>
                  <a:srgbClr val="3366FF"/>
                </a:solidFill>
              </a:rPr>
              <a:t>Murexide</a:t>
            </a:r>
            <a:endParaRPr lang="ru-RU" sz="2400" u="sng" dirty="0">
              <a:solidFill>
                <a:srgbClr val="3366FF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5333" y="3568948"/>
            <a:ext cx="777333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err="1"/>
              <a:t>Murexide</a:t>
            </a:r>
            <a:r>
              <a:rPr lang="en-US" sz="2200" b="1" dirty="0"/>
              <a:t> is used in the </a:t>
            </a:r>
            <a:r>
              <a:rPr lang="en-US" sz="2200" b="1" dirty="0" err="1"/>
              <a:t>complexometric</a:t>
            </a:r>
            <a:r>
              <a:rPr lang="en-US" sz="2200" b="1" dirty="0"/>
              <a:t> determination:</a:t>
            </a:r>
          </a:p>
          <a:p>
            <a:pPr marL="811213" indent="-285750">
              <a:buFont typeface="Wingdings" panose="05000000000000000000" pitchFamily="2" charset="2"/>
              <a:buChar char="Ø"/>
            </a:pPr>
            <a:r>
              <a:rPr lang="ru-RU" dirty="0" smtClean="0"/>
              <a:t>Co</a:t>
            </a:r>
            <a:r>
              <a:rPr lang="ru-RU" baseline="30000" dirty="0" smtClean="0"/>
              <a:t>2</a:t>
            </a:r>
            <a:r>
              <a:rPr lang="ru-RU" baseline="30000" dirty="0"/>
              <a:t>+</a:t>
            </a:r>
            <a:r>
              <a:rPr lang="ru-RU" dirty="0"/>
              <a:t>, Ni</a:t>
            </a:r>
            <a:r>
              <a:rPr lang="ru-RU" baseline="30000" dirty="0"/>
              <a:t>2+</a:t>
            </a:r>
            <a:r>
              <a:rPr lang="ru-RU" dirty="0"/>
              <a:t>, Cu</a:t>
            </a:r>
            <a:r>
              <a:rPr lang="ru-RU" baseline="30000" dirty="0"/>
              <a:t>2+</a:t>
            </a:r>
            <a:r>
              <a:rPr lang="ru-RU" dirty="0"/>
              <a:t>, Zn</a:t>
            </a:r>
            <a:r>
              <a:rPr lang="ru-RU" baseline="30000" dirty="0"/>
              <a:t>2+ </a:t>
            </a:r>
            <a:r>
              <a:rPr lang="ru-RU" dirty="0" smtClean="0"/>
              <a:t>(рН </a:t>
            </a:r>
            <a:r>
              <a:rPr lang="ru-RU" dirty="0"/>
              <a:t>8-9), </a:t>
            </a:r>
            <a:endParaRPr lang="ru-RU" dirty="0" smtClean="0"/>
          </a:p>
          <a:p>
            <a:pPr marL="811213" indent="-285750">
              <a:buFont typeface="Wingdings" panose="05000000000000000000" pitchFamily="2" charset="2"/>
              <a:buChar char="Ø"/>
            </a:pPr>
            <a:r>
              <a:rPr lang="ru-RU" dirty="0" smtClean="0"/>
              <a:t>Са</a:t>
            </a:r>
            <a:r>
              <a:rPr lang="ru-RU" baseline="30000" dirty="0" smtClean="0"/>
              <a:t>2</a:t>
            </a:r>
            <a:r>
              <a:rPr lang="ru-RU" baseline="30000" dirty="0"/>
              <a:t>+ </a:t>
            </a:r>
            <a:r>
              <a:rPr lang="ru-RU" dirty="0"/>
              <a:t>(рН &gt;12). </a:t>
            </a:r>
            <a:endParaRPr lang="ru-RU" dirty="0" smtClean="0"/>
          </a:p>
          <a:p>
            <a:endParaRPr lang="ru-RU" dirty="0"/>
          </a:p>
          <a:p>
            <a:pPr algn="just"/>
            <a:r>
              <a:rPr lang="en-US" sz="2200" dirty="0"/>
              <a:t>The indicator is used as a 1% aqueous solution or as a dry mixture with sucrose (or sodium chloride) in a 1:500 ratio.</a:t>
            </a:r>
          </a:p>
        </p:txBody>
      </p:sp>
    </p:spTree>
    <p:extLst>
      <p:ext uri="{BB962C8B-B14F-4D97-AF65-F5344CB8AC3E}">
        <p14:creationId xmlns:p14="http://schemas.microsoft.com/office/powerpoint/2010/main" val="22028427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532440" y="6520259"/>
            <a:ext cx="573161" cy="365125"/>
          </a:xfrm>
        </p:spPr>
        <p:txBody>
          <a:bodyPr/>
          <a:lstStyle/>
          <a:p>
            <a:fld id="{4D91EE17-DACC-472B-8BE3-E9E2DCA1BFAC}" type="slidenum">
              <a:rPr lang="ru-RU" smtClean="0"/>
              <a:t>16</a:t>
            </a:fld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85332" y="260648"/>
            <a:ext cx="7773338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srgbClr val="0070C0"/>
                </a:solidFill>
              </a:rPr>
              <a:t>complexometric</a:t>
            </a:r>
            <a:r>
              <a:rPr lang="en-US" sz="2800" b="1" dirty="0">
                <a:solidFill>
                  <a:srgbClr val="0070C0"/>
                </a:solidFill>
              </a:rPr>
              <a:t> titration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51521" y="1372706"/>
            <a:ext cx="8640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 err="1">
                <a:solidFill>
                  <a:srgbClr val="3366FF"/>
                </a:solidFill>
              </a:rPr>
              <a:t>Pyrocatechin</a:t>
            </a:r>
            <a:r>
              <a:rPr lang="en-US" sz="2400" b="1" u="sng" dirty="0">
                <a:solidFill>
                  <a:srgbClr val="3366FF"/>
                </a:solidFill>
              </a:rPr>
              <a:t> purple</a:t>
            </a:r>
          </a:p>
        </p:txBody>
      </p:sp>
      <p:pic>
        <p:nvPicPr>
          <p:cNvPr id="9" name="Рисунок 8"/>
          <p:cNvPicPr/>
          <p:nvPr/>
        </p:nvPicPr>
        <p:blipFill>
          <a:blip r:embed="rId3"/>
          <a:stretch>
            <a:fillRect/>
          </a:stretch>
        </p:blipFill>
        <p:spPr>
          <a:xfrm>
            <a:off x="539552" y="2125860"/>
            <a:ext cx="3024336" cy="2311252"/>
          </a:xfrm>
          <a:prstGeom prst="rect">
            <a:avLst/>
          </a:prstGeom>
          <a:effectLst>
            <a:outerShdw blurRad="152400" dist="190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 descr="http://chemmed.ru/gallery/180917/3.5/pirokatehinoviy-fioletoviy-indikator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5"/>
          <a:stretch/>
        </p:blipFill>
        <p:spPr bwMode="auto">
          <a:xfrm>
            <a:off x="5076056" y="2125860"/>
            <a:ext cx="3200400" cy="2113280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30" y="4914513"/>
            <a:ext cx="6980262" cy="1250791"/>
          </a:xfrm>
          <a:prstGeom prst="rect">
            <a:avLst/>
          </a:prstGeom>
          <a:effectLst>
            <a:outerShdw blurRad="152400" dist="190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82066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535343" y="6520259"/>
            <a:ext cx="573161" cy="365125"/>
          </a:xfrm>
        </p:spPr>
        <p:txBody>
          <a:bodyPr/>
          <a:lstStyle/>
          <a:p>
            <a:fld id="{4D91EE17-DACC-472B-8BE3-E9E2DCA1BFAC}" type="slidenum">
              <a:rPr lang="ru-RU" smtClean="0"/>
              <a:t>17</a:t>
            </a:fld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85332" y="260648"/>
            <a:ext cx="7773338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srgbClr val="0070C0"/>
                </a:solidFill>
              </a:rPr>
              <a:t>complexometric</a:t>
            </a:r>
            <a:r>
              <a:rPr lang="en-US" sz="2800" b="1" dirty="0">
                <a:solidFill>
                  <a:srgbClr val="0070C0"/>
                </a:solidFill>
              </a:rPr>
              <a:t> titration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51521" y="1372706"/>
            <a:ext cx="8640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 err="1">
                <a:solidFill>
                  <a:srgbClr val="3366FF"/>
                </a:solidFill>
              </a:rPr>
              <a:t>Complexometric</a:t>
            </a:r>
            <a:r>
              <a:rPr lang="en-US" sz="2400" b="1" u="sng" dirty="0">
                <a:solidFill>
                  <a:srgbClr val="3366FF"/>
                </a:solidFill>
              </a:rPr>
              <a:t> titration conditions</a:t>
            </a:r>
            <a:endParaRPr lang="ru-RU" sz="2400" u="sng" dirty="0">
              <a:solidFill>
                <a:srgbClr val="3366FF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1521" y="1916832"/>
            <a:ext cx="8640960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1200"/>
              </a:spcAft>
              <a:buFont typeface="+mj-lt"/>
              <a:buAutoNum type="arabicPeriod"/>
            </a:pPr>
            <a:r>
              <a:rPr lang="en-US" sz="2200" dirty="0"/>
              <a:t>The complexation reactions should be fast, quantitative and stoichiometric so that near the equivalence point the determined cations are almost completely bound to the complex. </a:t>
            </a:r>
            <a:endParaRPr lang="ru-RU" sz="2200" dirty="0" smtClean="0"/>
          </a:p>
          <a:p>
            <a:pPr marL="342900" indent="-342900" algn="just">
              <a:spcAft>
                <a:spcPts val="1200"/>
              </a:spcAft>
              <a:buFont typeface="+mj-lt"/>
              <a:buAutoNum type="arabicPeriod"/>
            </a:pPr>
            <a:r>
              <a:rPr lang="en-US" sz="2200" dirty="0"/>
              <a:t>Detectable ions should form less strong complexes with the </a:t>
            </a:r>
            <a:r>
              <a:rPr lang="en-US" sz="2200" dirty="0" err="1"/>
              <a:t>metalindicator</a:t>
            </a:r>
            <a:r>
              <a:rPr lang="en-US" sz="2200" dirty="0"/>
              <a:t> than their complexes with </a:t>
            </a:r>
            <a:r>
              <a:rPr lang="en-US" sz="2200" dirty="0" err="1"/>
              <a:t>trilon</a:t>
            </a:r>
            <a:r>
              <a:rPr lang="en-US" sz="2200" dirty="0"/>
              <a:t> B</a:t>
            </a:r>
            <a:r>
              <a:rPr lang="en-US" sz="2200" dirty="0" smtClean="0"/>
              <a:t>.</a:t>
            </a:r>
            <a:endParaRPr lang="ru-RU" sz="2200" dirty="0" smtClean="0"/>
          </a:p>
          <a:p>
            <a:pPr marL="342900" indent="-342900" algn="just">
              <a:spcAft>
                <a:spcPts val="1200"/>
              </a:spcAft>
              <a:buFont typeface="+mj-lt"/>
              <a:buAutoNum type="arabicPeriod"/>
            </a:pPr>
            <a:r>
              <a:rPr lang="en-US" sz="2200" dirty="0"/>
              <a:t>The </a:t>
            </a:r>
            <a:r>
              <a:rPr lang="en-US" sz="2200" dirty="0" err="1"/>
              <a:t>complexometric</a:t>
            </a:r>
            <a:r>
              <a:rPr lang="en-US" sz="2200" dirty="0"/>
              <a:t> titration must be conducted at a certain pH value (pH &lt; 10), because precipitation of hydroxides of determined cations or their basic salts can form in an alkaline environment.</a:t>
            </a:r>
          </a:p>
          <a:p>
            <a:pPr algn="just">
              <a:spcAft>
                <a:spcPts val="1200"/>
              </a:spcAft>
            </a:pPr>
            <a:r>
              <a:rPr lang="en-US" sz="2200" dirty="0"/>
              <a:t>In order to maintain a certain pH value the titration should be carried out in the presence of buffer solutions having a certain pH value. Most cations are titrated with </a:t>
            </a:r>
            <a:r>
              <a:rPr lang="en-US" sz="2200" dirty="0" err="1"/>
              <a:t>Trilon</a:t>
            </a:r>
            <a:r>
              <a:rPr lang="en-US" sz="2200" dirty="0"/>
              <a:t> B in the presence of ammonia buffer solution NH</a:t>
            </a:r>
            <a:r>
              <a:rPr lang="en-US" sz="2200" baseline="-25000" dirty="0"/>
              <a:t>4</a:t>
            </a:r>
            <a:r>
              <a:rPr lang="en-US" sz="2200" dirty="0"/>
              <a:t>OH + NH</a:t>
            </a:r>
            <a:r>
              <a:rPr lang="en-US" sz="2200" baseline="-25000" dirty="0"/>
              <a:t>4</a:t>
            </a:r>
            <a:r>
              <a:rPr lang="en-US" sz="2200" dirty="0"/>
              <a:t>Cl at pH 9.2.</a:t>
            </a:r>
          </a:p>
        </p:txBody>
      </p:sp>
    </p:spTree>
    <p:extLst>
      <p:ext uri="{BB962C8B-B14F-4D97-AF65-F5344CB8AC3E}">
        <p14:creationId xmlns:p14="http://schemas.microsoft.com/office/powerpoint/2010/main" val="27775467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535343" y="6520259"/>
            <a:ext cx="573161" cy="365125"/>
          </a:xfrm>
        </p:spPr>
        <p:txBody>
          <a:bodyPr/>
          <a:lstStyle/>
          <a:p>
            <a:fld id="{4D91EE17-DACC-472B-8BE3-E9E2DCA1BFAC}" type="slidenum">
              <a:rPr lang="ru-RU" smtClean="0"/>
              <a:t>18</a:t>
            </a:fld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85332" y="260648"/>
            <a:ext cx="7773338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srgbClr val="0070C0"/>
                </a:solidFill>
              </a:rPr>
              <a:t>complexometric</a:t>
            </a:r>
            <a:r>
              <a:rPr lang="en-US" sz="2800" b="1" dirty="0">
                <a:solidFill>
                  <a:srgbClr val="0070C0"/>
                </a:solidFill>
              </a:rPr>
              <a:t> titration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51521" y="1196752"/>
            <a:ext cx="8640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>
                <a:solidFill>
                  <a:srgbClr val="3366FF"/>
                </a:solidFill>
              </a:rPr>
              <a:t>Direct titration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51521" y="1628800"/>
            <a:ext cx="864096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/>
              <a:t>Ammonia buffer solution and the metal indicator are added to the test solution and titrated with a standard </a:t>
            </a:r>
            <a:r>
              <a:rPr lang="en-US" sz="2200" dirty="0" err="1"/>
              <a:t>trilon</a:t>
            </a:r>
            <a:r>
              <a:rPr lang="en-US" sz="2200" dirty="0"/>
              <a:t> B solution.</a:t>
            </a:r>
          </a:p>
          <a:p>
            <a:pPr algn="just"/>
            <a:r>
              <a:rPr lang="en-US" sz="2200" dirty="0"/>
              <a:t>At the point of equivalence the </a:t>
            </a:r>
            <a:r>
              <a:rPr lang="en-US" sz="2200" dirty="0" err="1"/>
              <a:t>colouring</a:t>
            </a:r>
            <a:r>
              <a:rPr lang="en-US" sz="2200" dirty="0"/>
              <a:t> of the solution changes from the </a:t>
            </a:r>
            <a:r>
              <a:rPr lang="en-US" sz="2200" dirty="0" err="1"/>
              <a:t>colouring</a:t>
            </a:r>
            <a:r>
              <a:rPr lang="en-US" sz="2200" dirty="0"/>
              <a:t> of the cation complex with the metal indicator to the </a:t>
            </a:r>
            <a:r>
              <a:rPr lang="en-US" sz="2200" dirty="0" err="1"/>
              <a:t>colouring</a:t>
            </a:r>
            <a:r>
              <a:rPr lang="en-US" sz="2200" dirty="0"/>
              <a:t> of the free metal indicator. </a:t>
            </a:r>
            <a:endParaRPr lang="ru-RU" sz="2200" dirty="0" smtClean="0"/>
          </a:p>
          <a:p>
            <a:r>
              <a:rPr lang="en-US" sz="2200" dirty="0" smtClean="0"/>
              <a:t>The cations</a:t>
            </a:r>
            <a:r>
              <a:rPr lang="ru-RU" sz="2200" dirty="0" smtClean="0"/>
              <a:t> Cu</a:t>
            </a:r>
            <a:r>
              <a:rPr lang="ru-RU" sz="2200" baseline="30000" dirty="0" smtClean="0"/>
              <a:t>2</a:t>
            </a:r>
            <a:r>
              <a:rPr lang="ru-RU" sz="2200" baseline="30000" dirty="0"/>
              <a:t>+,</a:t>
            </a:r>
            <a:r>
              <a:rPr lang="ru-RU" sz="2200" dirty="0"/>
              <a:t> Со</a:t>
            </a:r>
            <a:r>
              <a:rPr lang="ru-RU" sz="2200" baseline="30000" dirty="0"/>
              <a:t>2+</a:t>
            </a:r>
            <a:r>
              <a:rPr lang="ru-RU" sz="2200" dirty="0"/>
              <a:t>, Pb</a:t>
            </a:r>
            <a:r>
              <a:rPr lang="ru-RU" sz="2200" baseline="30000" dirty="0"/>
              <a:t>2+</a:t>
            </a:r>
            <a:r>
              <a:rPr lang="ru-RU" sz="2200" dirty="0"/>
              <a:t>, Ni</a:t>
            </a:r>
            <a:r>
              <a:rPr lang="ru-RU" sz="2200" baseline="30000" dirty="0"/>
              <a:t>2+</a:t>
            </a:r>
            <a:r>
              <a:rPr lang="ru-RU" sz="2200" dirty="0"/>
              <a:t>, Zn</a:t>
            </a:r>
            <a:r>
              <a:rPr lang="ru-RU" sz="2200" baseline="30000" dirty="0"/>
              <a:t>2+</a:t>
            </a:r>
            <a:r>
              <a:rPr lang="ru-RU" sz="2200" dirty="0"/>
              <a:t>, Fе</a:t>
            </a:r>
            <a:r>
              <a:rPr lang="ru-RU" sz="2200" baseline="30000" dirty="0"/>
              <a:t>3+</a:t>
            </a:r>
            <a:r>
              <a:rPr lang="ru-RU" sz="2200" dirty="0"/>
              <a:t>, Ва</a:t>
            </a:r>
            <a:r>
              <a:rPr lang="ru-RU" sz="2200" baseline="30000" dirty="0"/>
              <a:t>2+</a:t>
            </a:r>
            <a:r>
              <a:rPr lang="ru-RU" sz="2200" dirty="0"/>
              <a:t>, Сг</a:t>
            </a:r>
            <a:r>
              <a:rPr lang="ru-RU" sz="2200" baseline="30000" dirty="0"/>
              <a:t>3+</a:t>
            </a:r>
            <a:r>
              <a:rPr lang="ru-RU" sz="2200" dirty="0"/>
              <a:t>,Ca</a:t>
            </a:r>
            <a:r>
              <a:rPr lang="ru-RU" sz="2200" baseline="30000" dirty="0"/>
              <a:t>2+</a:t>
            </a:r>
            <a:r>
              <a:rPr lang="ru-RU" sz="2200" dirty="0"/>
              <a:t>, Mg</a:t>
            </a:r>
            <a:r>
              <a:rPr lang="ru-RU" sz="2200" baseline="30000" dirty="0"/>
              <a:t>2+</a:t>
            </a:r>
            <a:r>
              <a:rPr lang="ru-RU" sz="2200" dirty="0"/>
              <a:t> </a:t>
            </a:r>
            <a:r>
              <a:rPr lang="en-US" sz="2200" dirty="0"/>
              <a:t>etc. are determined by direct </a:t>
            </a:r>
            <a:r>
              <a:rPr lang="en-US" sz="2200" dirty="0" smtClean="0"/>
              <a:t>titration</a:t>
            </a:r>
            <a:r>
              <a:rPr lang="ru-RU" sz="2200" dirty="0" smtClean="0"/>
              <a:t>.</a:t>
            </a:r>
            <a:endParaRPr lang="ru-RU" sz="2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432" y="4261973"/>
            <a:ext cx="4151784" cy="2335379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42758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535343" y="6520259"/>
            <a:ext cx="573161" cy="365125"/>
          </a:xfrm>
        </p:spPr>
        <p:txBody>
          <a:bodyPr/>
          <a:lstStyle/>
          <a:p>
            <a:fld id="{4D91EE17-DACC-472B-8BE3-E9E2DCA1BFAC}" type="slidenum">
              <a:rPr lang="ru-RU" smtClean="0"/>
              <a:t>19</a:t>
            </a:fld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85332" y="260648"/>
            <a:ext cx="7773338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srgbClr val="0070C0"/>
                </a:solidFill>
              </a:rPr>
              <a:t>complexometric</a:t>
            </a:r>
            <a:r>
              <a:rPr lang="en-US" sz="2800" b="1" dirty="0">
                <a:solidFill>
                  <a:srgbClr val="0070C0"/>
                </a:solidFill>
              </a:rPr>
              <a:t> titration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21829" y="2106722"/>
            <a:ext cx="832663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/>
              <a:t>To the </a:t>
            </a:r>
            <a:r>
              <a:rPr lang="en-US" sz="2200" dirty="0" err="1"/>
              <a:t>analysed</a:t>
            </a:r>
            <a:r>
              <a:rPr lang="en-US" sz="2200" dirty="0"/>
              <a:t> solution add </a:t>
            </a:r>
          </a:p>
          <a:p>
            <a:pPr marL="538163" indent="-285750" algn="just">
              <a:buFont typeface="Wingdings" panose="05000000000000000000" pitchFamily="2" charset="2"/>
              <a:buChar char="ü"/>
            </a:pPr>
            <a:r>
              <a:rPr lang="en-US" sz="2200" dirty="0"/>
              <a:t>Ammonia buffer solution, </a:t>
            </a:r>
          </a:p>
          <a:p>
            <a:pPr marL="538163" indent="-285750" algn="just">
              <a:buFont typeface="Wingdings" panose="05000000000000000000" pitchFamily="2" charset="2"/>
              <a:buChar char="ü"/>
            </a:pPr>
            <a:r>
              <a:rPr lang="en-US" sz="2200" dirty="0"/>
              <a:t>Exactly measured double of the minimum volume of </a:t>
            </a:r>
            <a:r>
              <a:rPr lang="en-US" sz="2200" dirty="0" err="1"/>
              <a:t>Trilon</a:t>
            </a:r>
            <a:r>
              <a:rPr lang="en-US" sz="2200" dirty="0"/>
              <a:t> B standard solution, which reacts with the determined ions, </a:t>
            </a:r>
          </a:p>
          <a:p>
            <a:pPr marL="538163" indent="-285750" algn="just">
              <a:buFont typeface="Wingdings" panose="05000000000000000000" pitchFamily="2" charset="2"/>
              <a:buChar char="ü"/>
            </a:pPr>
            <a:r>
              <a:rPr lang="en-US" sz="2200" dirty="0"/>
              <a:t>Excess </a:t>
            </a:r>
            <a:r>
              <a:rPr lang="en-US" sz="2200" dirty="0" err="1"/>
              <a:t>Trilon</a:t>
            </a:r>
            <a:r>
              <a:rPr lang="en-US" sz="2200" dirty="0"/>
              <a:t> B is titrated with a standard solution of magnesium </a:t>
            </a:r>
            <a:r>
              <a:rPr lang="en-US" sz="2200" dirty="0" err="1"/>
              <a:t>sulphate</a:t>
            </a:r>
            <a:r>
              <a:rPr lang="en-US" sz="2200" dirty="0"/>
              <a:t> or zinc </a:t>
            </a:r>
            <a:r>
              <a:rPr lang="en-US" sz="2200" dirty="0" err="1"/>
              <a:t>sulphate</a:t>
            </a:r>
            <a:r>
              <a:rPr lang="en-US" sz="2200" dirty="0"/>
              <a:t> in the presence of a metal indicator. </a:t>
            </a:r>
          </a:p>
          <a:p>
            <a:pPr marL="436563" algn="just"/>
            <a:endParaRPr lang="ru-RU" sz="800" dirty="0" smtClean="0"/>
          </a:p>
          <a:p>
            <a:pPr algn="just"/>
            <a:r>
              <a:rPr lang="en-US" sz="2200" dirty="0"/>
              <a:t>In the process, reactions occur:</a:t>
            </a:r>
            <a:endParaRPr lang="ru-RU" sz="2200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050" y="5020022"/>
            <a:ext cx="4533900" cy="857250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51521" y="1196752"/>
            <a:ext cx="8640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>
                <a:solidFill>
                  <a:srgbClr val="3366FF"/>
                </a:solidFill>
              </a:rPr>
              <a:t>Reverse titration</a:t>
            </a:r>
          </a:p>
        </p:txBody>
      </p:sp>
    </p:spTree>
    <p:extLst>
      <p:ext uri="{BB962C8B-B14F-4D97-AF65-F5344CB8AC3E}">
        <p14:creationId xmlns:p14="http://schemas.microsoft.com/office/powerpoint/2010/main" val="1625279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85332" y="260648"/>
            <a:ext cx="7773338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srgbClr val="0070C0"/>
                </a:solidFill>
              </a:rPr>
              <a:t>complexometric</a:t>
            </a:r>
            <a:r>
              <a:rPr lang="en-US" sz="2800" b="1" dirty="0">
                <a:solidFill>
                  <a:srgbClr val="0070C0"/>
                </a:solidFill>
              </a:rPr>
              <a:t> titration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21829" y="1966188"/>
            <a:ext cx="458221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 smtClean="0">
                <a:solidFill>
                  <a:srgbClr val="FF0000"/>
                </a:solidFill>
              </a:rPr>
              <a:t>Complexometric</a:t>
            </a:r>
            <a:r>
              <a:rPr lang="en-US" sz="2400" b="1" dirty="0" smtClean="0">
                <a:solidFill>
                  <a:srgbClr val="FF0000"/>
                </a:solidFill>
              </a:rPr>
              <a:t> titration </a:t>
            </a:r>
            <a:r>
              <a:rPr lang="en-US" sz="2400" dirty="0" smtClean="0"/>
              <a:t>is a method of titrimetric analysis based on the complexation reaction of metal cations with </a:t>
            </a:r>
            <a:r>
              <a:rPr lang="en-US" sz="2400" dirty="0" err="1" smtClean="0"/>
              <a:t>complexones</a:t>
            </a:r>
            <a:r>
              <a:rPr lang="en-US" sz="2400" dirty="0" smtClean="0"/>
              <a:t> - </a:t>
            </a:r>
            <a:r>
              <a:rPr lang="en-US" sz="2400" dirty="0" err="1" smtClean="0"/>
              <a:t>aminopolycarboxylic</a:t>
            </a:r>
            <a:r>
              <a:rPr lang="en-US" sz="2400" dirty="0" smtClean="0"/>
              <a:t> acids and their salts.</a:t>
            </a:r>
            <a:endParaRPr 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484784"/>
            <a:ext cx="3168352" cy="4954040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535343" y="6453336"/>
            <a:ext cx="573161" cy="365125"/>
          </a:xfrm>
        </p:spPr>
        <p:txBody>
          <a:bodyPr/>
          <a:lstStyle/>
          <a:p>
            <a:fld id="{4D91EE17-DACC-472B-8BE3-E9E2DCA1BFAC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48371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532440" y="6520259"/>
            <a:ext cx="573161" cy="365125"/>
          </a:xfrm>
        </p:spPr>
        <p:txBody>
          <a:bodyPr/>
          <a:lstStyle/>
          <a:p>
            <a:fld id="{4D91EE17-DACC-472B-8BE3-E9E2DCA1BFAC}" type="slidenum">
              <a:rPr lang="ru-RU" smtClean="0"/>
              <a:t>20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1916832"/>
            <a:ext cx="864096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ru-RU" dirty="0" smtClean="0"/>
              <a:t>	</a:t>
            </a:r>
            <a:r>
              <a:rPr lang="en-US" sz="2200" dirty="0"/>
              <a:t>Change from free indicator </a:t>
            </a:r>
            <a:r>
              <a:rPr lang="en-US" sz="2200" dirty="0" err="1"/>
              <a:t>colouring</a:t>
            </a:r>
            <a:r>
              <a:rPr lang="en-US" sz="2200" dirty="0"/>
              <a:t> to </a:t>
            </a:r>
            <a:r>
              <a:rPr lang="en-US" sz="2200" dirty="0" err="1"/>
              <a:t>colouring</a:t>
            </a:r>
            <a:r>
              <a:rPr lang="en-US" sz="2200" dirty="0"/>
              <a:t> of the metal indicator complex with the titrant cation.</a:t>
            </a:r>
          </a:p>
          <a:p>
            <a:pPr algn="just">
              <a:spcAft>
                <a:spcPts val="1200"/>
              </a:spcAft>
            </a:pPr>
            <a:r>
              <a:rPr lang="en-US" sz="2200" dirty="0"/>
              <a:t>The reverse titration method is used:</a:t>
            </a:r>
          </a:p>
          <a:p>
            <a:pPr marL="722313" lvl="0" indent="-285750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200" dirty="0"/>
              <a:t>when the complexation reaction is slow;</a:t>
            </a:r>
          </a:p>
          <a:p>
            <a:pPr marL="722313" lvl="0" indent="-285750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200" dirty="0"/>
              <a:t>there is no suitable indicator for fixing the titration end-point in the direct titration method;</a:t>
            </a:r>
          </a:p>
          <a:p>
            <a:pPr marL="722313" lvl="0" indent="-285750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200" dirty="0"/>
              <a:t>The indicator forms a very strong complex with the determined ion, which is not destroyed by the </a:t>
            </a:r>
            <a:r>
              <a:rPr lang="en-US" sz="2200" dirty="0" err="1"/>
              <a:t>complexon</a:t>
            </a:r>
            <a:r>
              <a:rPr lang="en-US" sz="2200" dirty="0"/>
              <a:t>;</a:t>
            </a:r>
          </a:p>
          <a:p>
            <a:pPr marL="722313" lvl="0" indent="-285750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200" dirty="0"/>
              <a:t>for the determination of cations in water-insoluble sediments for example </a:t>
            </a:r>
            <a:r>
              <a:rPr lang="ru-RU" sz="2200" dirty="0" smtClean="0"/>
              <a:t>Са</a:t>
            </a:r>
            <a:r>
              <a:rPr lang="ru-RU" sz="2200" baseline="30000" dirty="0" smtClean="0"/>
              <a:t>2</a:t>
            </a:r>
            <a:r>
              <a:rPr lang="ru-RU" sz="2200" baseline="30000" dirty="0"/>
              <a:t>+</a:t>
            </a:r>
            <a:r>
              <a:rPr lang="ru-RU" sz="2200" dirty="0"/>
              <a:t> </a:t>
            </a:r>
            <a:r>
              <a:rPr lang="en-US" sz="2200" dirty="0" smtClean="0"/>
              <a:t>in </a:t>
            </a:r>
            <a:r>
              <a:rPr lang="ru-RU" sz="2200" dirty="0" smtClean="0"/>
              <a:t>СаС</a:t>
            </a:r>
            <a:r>
              <a:rPr lang="ru-RU" sz="2200" baseline="-25000" dirty="0" smtClean="0"/>
              <a:t>2</a:t>
            </a:r>
            <a:r>
              <a:rPr lang="ru-RU" sz="2200" dirty="0" smtClean="0"/>
              <a:t>О</a:t>
            </a:r>
            <a:r>
              <a:rPr lang="ru-RU" sz="2200" baseline="-25000" dirty="0" smtClean="0"/>
              <a:t>4</a:t>
            </a:r>
            <a:r>
              <a:rPr lang="ru-RU" sz="2200" dirty="0"/>
              <a:t>,  Mg</a:t>
            </a:r>
            <a:r>
              <a:rPr lang="ru-RU" sz="2200" baseline="30000" dirty="0"/>
              <a:t>2+</a:t>
            </a:r>
            <a:r>
              <a:rPr lang="ru-RU" sz="2200" dirty="0"/>
              <a:t> </a:t>
            </a:r>
            <a:r>
              <a:rPr lang="en-US" sz="2200" dirty="0" smtClean="0"/>
              <a:t>in</a:t>
            </a:r>
            <a:r>
              <a:rPr lang="ru-RU" sz="2200" dirty="0" smtClean="0"/>
              <a:t>  </a:t>
            </a:r>
            <a:r>
              <a:rPr lang="ru-RU" sz="2200" dirty="0"/>
              <a:t>MgNH</a:t>
            </a:r>
            <a:r>
              <a:rPr lang="ru-RU" sz="2200" baseline="-25000" dirty="0"/>
              <a:t>4</a:t>
            </a:r>
            <a:r>
              <a:rPr lang="ru-RU" sz="2200" dirty="0"/>
              <a:t>PО</a:t>
            </a:r>
            <a:r>
              <a:rPr lang="ru-RU" sz="2200" baseline="-25000" dirty="0"/>
              <a:t>4</a:t>
            </a:r>
            <a:r>
              <a:rPr lang="ru-RU" sz="2200" dirty="0"/>
              <a:t>,  Рb</a:t>
            </a:r>
            <a:r>
              <a:rPr lang="ru-RU" sz="2200" baseline="30000" dirty="0"/>
              <a:t>2+</a:t>
            </a:r>
            <a:r>
              <a:rPr lang="ru-RU" sz="2200" dirty="0"/>
              <a:t> </a:t>
            </a:r>
            <a:r>
              <a:rPr lang="en-US" sz="2200" dirty="0" smtClean="0"/>
              <a:t>in</a:t>
            </a:r>
            <a:r>
              <a:rPr lang="ru-RU" sz="2200" dirty="0" smtClean="0"/>
              <a:t>  </a:t>
            </a:r>
            <a:r>
              <a:rPr lang="ru-RU" sz="2200" dirty="0"/>
              <a:t>PbSО</a:t>
            </a:r>
            <a:r>
              <a:rPr lang="ru-RU" sz="2200" baseline="-25000" dirty="0"/>
              <a:t>4</a:t>
            </a:r>
            <a:r>
              <a:rPr lang="ru-RU" sz="2200" dirty="0"/>
              <a:t>.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85332" y="260648"/>
            <a:ext cx="7773338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srgbClr val="0070C0"/>
                </a:solidFill>
              </a:rPr>
              <a:t>complexometric</a:t>
            </a:r>
            <a:r>
              <a:rPr lang="en-US" sz="2800" b="1" dirty="0">
                <a:solidFill>
                  <a:srgbClr val="0070C0"/>
                </a:solidFill>
              </a:rPr>
              <a:t> titration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51521" y="1196752"/>
            <a:ext cx="8640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>
                <a:solidFill>
                  <a:srgbClr val="3366FF"/>
                </a:solidFill>
              </a:rPr>
              <a:t>Reverse titration</a:t>
            </a:r>
          </a:p>
        </p:txBody>
      </p:sp>
    </p:spTree>
    <p:extLst>
      <p:ext uri="{BB962C8B-B14F-4D97-AF65-F5344CB8AC3E}">
        <p14:creationId xmlns:p14="http://schemas.microsoft.com/office/powerpoint/2010/main" val="7419018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535343" y="6520259"/>
            <a:ext cx="573161" cy="365125"/>
          </a:xfrm>
        </p:spPr>
        <p:txBody>
          <a:bodyPr/>
          <a:lstStyle/>
          <a:p>
            <a:fld id="{4D91EE17-DACC-472B-8BE3-E9E2DCA1BFAC}" type="slidenum">
              <a:rPr lang="ru-RU" smtClean="0"/>
              <a:t>21</a:t>
            </a:fld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85332" y="260648"/>
            <a:ext cx="7773338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srgbClr val="0070C0"/>
                </a:solidFill>
              </a:rPr>
              <a:t>complexometric</a:t>
            </a:r>
            <a:r>
              <a:rPr lang="en-US" sz="2800" b="1" dirty="0">
                <a:solidFill>
                  <a:srgbClr val="0070C0"/>
                </a:solidFill>
              </a:rPr>
              <a:t> titration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51521" y="1772816"/>
            <a:ext cx="86409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/>
              <a:t>The method is based on the fact that most ions form more stable complex compounds with </a:t>
            </a:r>
            <a:r>
              <a:rPr lang="en-US" sz="2000" dirty="0" err="1"/>
              <a:t>trilon</a:t>
            </a:r>
            <a:r>
              <a:rPr lang="en-US" sz="2000" dirty="0"/>
              <a:t> B than the complex of Mg</a:t>
            </a:r>
            <a:r>
              <a:rPr lang="en-US" sz="2000" baseline="30000" dirty="0"/>
              <a:t>2+</a:t>
            </a:r>
            <a:r>
              <a:rPr lang="en-US" sz="2000" dirty="0"/>
              <a:t> cations with </a:t>
            </a:r>
            <a:r>
              <a:rPr lang="en-US" sz="2000" dirty="0" err="1"/>
              <a:t>trilon</a:t>
            </a:r>
            <a:r>
              <a:rPr lang="en-US" sz="2000" dirty="0"/>
              <a:t> B [</a:t>
            </a:r>
            <a:r>
              <a:rPr lang="en-US" sz="2000" dirty="0" err="1"/>
              <a:t>MgY</a:t>
            </a:r>
            <a:r>
              <a:rPr lang="en-US" sz="2000" dirty="0"/>
              <a:t>]</a:t>
            </a:r>
            <a:r>
              <a:rPr lang="en-US" sz="2000" baseline="30000" dirty="0"/>
              <a:t>2-</a:t>
            </a:r>
            <a:r>
              <a:rPr lang="en-US" sz="2000" dirty="0"/>
              <a:t>. After the addition of the [</a:t>
            </a:r>
            <a:r>
              <a:rPr lang="en-US" sz="2000" dirty="0" err="1"/>
              <a:t>MgY</a:t>
            </a:r>
            <a:r>
              <a:rPr lang="en-US" sz="2000" dirty="0"/>
              <a:t>]</a:t>
            </a:r>
            <a:r>
              <a:rPr lang="en-US" sz="2000" baseline="30000" dirty="0"/>
              <a:t>2-</a:t>
            </a:r>
            <a:r>
              <a:rPr lang="en-US" sz="2000" dirty="0"/>
              <a:t> complex to the </a:t>
            </a:r>
            <a:r>
              <a:rPr lang="en-US" sz="2000" dirty="0" err="1"/>
              <a:t>analysed</a:t>
            </a:r>
            <a:r>
              <a:rPr lang="en-US" sz="2000" dirty="0"/>
              <a:t> solution, an exchange reaction takes place: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51521" y="3933056"/>
            <a:ext cx="86409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/>
              <a:t>The released Mg</a:t>
            </a:r>
            <a:r>
              <a:rPr lang="en-US" sz="2000" baseline="30000" dirty="0"/>
              <a:t>2+</a:t>
            </a:r>
            <a:r>
              <a:rPr lang="en-US" sz="2000" dirty="0"/>
              <a:t> ions are titrated with a standard solution of </a:t>
            </a:r>
            <a:r>
              <a:rPr lang="en-US" sz="2000" dirty="0" err="1"/>
              <a:t>Trilon</a:t>
            </a:r>
            <a:r>
              <a:rPr lang="en-US" sz="2000" dirty="0"/>
              <a:t> B in the presence of a metal-chromium indicator: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51521" y="5446965"/>
            <a:ext cx="86409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/>
              <a:t>At the point of equivalence, the </a:t>
            </a:r>
            <a:r>
              <a:rPr lang="en-US" sz="2000" dirty="0" err="1"/>
              <a:t>colouring</a:t>
            </a:r>
            <a:r>
              <a:rPr lang="en-US" sz="2000" dirty="0"/>
              <a:t> of the solution changes to the </a:t>
            </a:r>
            <a:r>
              <a:rPr lang="en-US" sz="2000" dirty="0" err="1"/>
              <a:t>colouring</a:t>
            </a:r>
            <a:r>
              <a:rPr lang="en-US" sz="2000" dirty="0"/>
              <a:t> of the free metal indicator.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116" y="3190875"/>
            <a:ext cx="5005164" cy="453366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350" y="4796383"/>
            <a:ext cx="5067300" cy="504825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51521" y="1196752"/>
            <a:ext cx="8640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>
                <a:solidFill>
                  <a:srgbClr val="3366FF"/>
                </a:solidFill>
              </a:rPr>
              <a:t>Substitution titration</a:t>
            </a:r>
          </a:p>
        </p:txBody>
      </p:sp>
    </p:spTree>
    <p:extLst>
      <p:ext uri="{BB962C8B-B14F-4D97-AF65-F5344CB8AC3E}">
        <p14:creationId xmlns:p14="http://schemas.microsoft.com/office/powerpoint/2010/main" val="19456603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532440" y="6520259"/>
            <a:ext cx="573161" cy="365125"/>
          </a:xfrm>
        </p:spPr>
        <p:txBody>
          <a:bodyPr/>
          <a:lstStyle/>
          <a:p>
            <a:fld id="{4D91EE17-DACC-472B-8BE3-E9E2DCA1BFAC}" type="slidenum">
              <a:rPr lang="ru-RU" smtClean="0"/>
              <a:t>22</a:t>
            </a:fld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85332" y="260648"/>
            <a:ext cx="7773338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srgbClr val="0070C0"/>
                </a:solidFill>
              </a:rPr>
              <a:t>complexometric</a:t>
            </a:r>
            <a:r>
              <a:rPr lang="en-US" sz="2800" b="1" dirty="0">
                <a:solidFill>
                  <a:srgbClr val="0070C0"/>
                </a:solidFill>
              </a:rPr>
              <a:t> titration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51521" y="1372706"/>
            <a:ext cx="8640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>
                <a:solidFill>
                  <a:srgbClr val="3366FF"/>
                </a:solidFill>
              </a:rPr>
              <a:t>Applications in pharmaceutical analysis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988840"/>
            <a:ext cx="5973763" cy="1676400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211678"/>
            <a:ext cx="4927018" cy="1737602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236596" y="1988840"/>
            <a:ext cx="2391188" cy="18002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52400" dist="190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0070C0"/>
                </a:solidFill>
              </a:rPr>
              <a:t>MgSO</a:t>
            </a:r>
            <a:r>
              <a:rPr lang="en-US" sz="2000" b="1" baseline="-25000" dirty="0" smtClean="0">
                <a:solidFill>
                  <a:srgbClr val="0070C0"/>
                </a:solidFill>
              </a:rPr>
              <a:t>4</a:t>
            </a:r>
          </a:p>
          <a:p>
            <a:r>
              <a:rPr lang="en-US" sz="2000" dirty="0">
                <a:solidFill>
                  <a:srgbClr val="0070C0"/>
                </a:solidFill>
              </a:rPr>
              <a:t>Titrant: </a:t>
            </a:r>
            <a:r>
              <a:rPr lang="en-US" sz="2000" b="1" dirty="0">
                <a:solidFill>
                  <a:srgbClr val="0070C0"/>
                </a:solidFill>
              </a:rPr>
              <a:t>EDTA</a:t>
            </a:r>
          </a:p>
          <a:p>
            <a:r>
              <a:rPr lang="en-US" sz="2000" dirty="0">
                <a:solidFill>
                  <a:srgbClr val="0070C0"/>
                </a:solidFill>
              </a:rPr>
              <a:t>Indicator: </a:t>
            </a:r>
            <a:r>
              <a:rPr lang="en-US" sz="2000" b="1" dirty="0" err="1">
                <a:solidFill>
                  <a:srgbClr val="0070C0"/>
                </a:solidFill>
              </a:rPr>
              <a:t>Eriochrome</a:t>
            </a:r>
            <a:r>
              <a:rPr lang="en-US" sz="2000" b="1" dirty="0">
                <a:solidFill>
                  <a:srgbClr val="0070C0"/>
                </a:solidFill>
              </a:rPr>
              <a:t> black T</a:t>
            </a:r>
            <a:endParaRPr lang="ru-RU" sz="2000" b="1" dirty="0">
              <a:solidFill>
                <a:srgbClr val="0070C0"/>
              </a:solidFill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82" y="4149080"/>
            <a:ext cx="2219194" cy="2420888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55912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535343" y="6520259"/>
            <a:ext cx="573161" cy="365125"/>
          </a:xfrm>
        </p:spPr>
        <p:txBody>
          <a:bodyPr/>
          <a:lstStyle/>
          <a:p>
            <a:fld id="{4D91EE17-DACC-472B-8BE3-E9E2DCA1BFAC}" type="slidenum">
              <a:rPr lang="ru-RU" smtClean="0"/>
              <a:t>23</a:t>
            </a:fld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85332" y="260648"/>
            <a:ext cx="7773338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srgbClr val="0070C0"/>
                </a:solidFill>
              </a:rPr>
              <a:t>complexometric</a:t>
            </a:r>
            <a:r>
              <a:rPr lang="en-US" sz="2800" b="1" dirty="0">
                <a:solidFill>
                  <a:srgbClr val="0070C0"/>
                </a:solidFill>
              </a:rPr>
              <a:t> titration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51521" y="1372706"/>
            <a:ext cx="8640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>
                <a:solidFill>
                  <a:srgbClr val="3366FF"/>
                </a:solidFill>
              </a:rPr>
              <a:t>Applications in pharmaceutical analysis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36155" y="1988840"/>
            <a:ext cx="2467694" cy="18002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52400" dist="190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MgSO</a:t>
            </a:r>
            <a:r>
              <a:rPr lang="en-US" sz="2000" b="1" baseline="-25000" dirty="0">
                <a:solidFill>
                  <a:srgbClr val="0070C0"/>
                </a:solidFill>
              </a:rPr>
              <a:t>4</a:t>
            </a:r>
          </a:p>
          <a:p>
            <a:r>
              <a:rPr lang="en-US" sz="2000" dirty="0">
                <a:solidFill>
                  <a:srgbClr val="0070C0"/>
                </a:solidFill>
              </a:rPr>
              <a:t>Titrant: </a:t>
            </a:r>
            <a:r>
              <a:rPr lang="en-US" sz="2000" b="1" dirty="0">
                <a:solidFill>
                  <a:srgbClr val="0070C0"/>
                </a:solidFill>
              </a:rPr>
              <a:t>EDTA</a:t>
            </a:r>
          </a:p>
          <a:p>
            <a:r>
              <a:rPr lang="en-US" sz="2000" dirty="0">
                <a:solidFill>
                  <a:srgbClr val="0070C0"/>
                </a:solidFill>
              </a:rPr>
              <a:t>Indicator: </a:t>
            </a:r>
            <a:r>
              <a:rPr lang="en-US" sz="2000" b="1" dirty="0" err="1">
                <a:solidFill>
                  <a:srgbClr val="0070C0"/>
                </a:solidFill>
              </a:rPr>
              <a:t>Eriochrome</a:t>
            </a:r>
            <a:r>
              <a:rPr lang="en-US" sz="2000" b="1" dirty="0">
                <a:solidFill>
                  <a:srgbClr val="0070C0"/>
                </a:solidFill>
              </a:rPr>
              <a:t> black T</a:t>
            </a:r>
            <a:endParaRPr lang="ru-RU" sz="2000" b="1" dirty="0">
              <a:solidFill>
                <a:srgbClr val="0070C0"/>
              </a:solidFill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30588"/>
            <a:ext cx="3539188" cy="2078732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730" y="2137244"/>
            <a:ext cx="4637145" cy="1705175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730" y="4437112"/>
            <a:ext cx="4637145" cy="1557453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34411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532440" y="6520259"/>
            <a:ext cx="573161" cy="365125"/>
          </a:xfrm>
        </p:spPr>
        <p:txBody>
          <a:bodyPr/>
          <a:lstStyle/>
          <a:p>
            <a:fld id="{4D91EE17-DACC-472B-8BE3-E9E2DCA1BFAC}" type="slidenum">
              <a:rPr lang="ru-RU" smtClean="0"/>
              <a:t>24</a:t>
            </a:fld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85332" y="260648"/>
            <a:ext cx="7773338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srgbClr val="0070C0"/>
                </a:solidFill>
              </a:rPr>
              <a:t>complexometric</a:t>
            </a:r>
            <a:r>
              <a:rPr lang="en-US" sz="2800" b="1" dirty="0">
                <a:solidFill>
                  <a:srgbClr val="0070C0"/>
                </a:solidFill>
              </a:rPr>
              <a:t> titration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51521" y="1372706"/>
            <a:ext cx="8640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>
                <a:solidFill>
                  <a:srgbClr val="3366FF"/>
                </a:solidFill>
              </a:rPr>
              <a:t>Applications in pharmaceutical analysis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776" y="2497460"/>
            <a:ext cx="3867150" cy="571500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841973"/>
            <a:ext cx="5514975" cy="1819275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sx="99000" sy="99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251520" y="1988839"/>
            <a:ext cx="2520280" cy="216024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52400" dist="190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Bismuth nitrate basic</a:t>
            </a:r>
          </a:p>
          <a:p>
            <a:pPr algn="ctr"/>
            <a:endParaRPr lang="ru-RU" sz="800" b="1" dirty="0" smtClean="0">
              <a:solidFill>
                <a:srgbClr val="0070C0"/>
              </a:solidFill>
            </a:endParaRPr>
          </a:p>
          <a:p>
            <a:r>
              <a:rPr lang="en-US" sz="2000" dirty="0">
                <a:solidFill>
                  <a:srgbClr val="0070C0"/>
                </a:solidFill>
              </a:rPr>
              <a:t>Titrant: </a:t>
            </a:r>
            <a:r>
              <a:rPr lang="en-US" sz="2000" b="1" dirty="0">
                <a:solidFill>
                  <a:srgbClr val="0070C0"/>
                </a:solidFill>
              </a:rPr>
              <a:t>EDTA</a:t>
            </a:r>
          </a:p>
          <a:p>
            <a:r>
              <a:rPr lang="en-US" sz="2000" dirty="0">
                <a:solidFill>
                  <a:srgbClr val="0070C0"/>
                </a:solidFill>
              </a:rPr>
              <a:t>Indicator: </a:t>
            </a:r>
            <a:r>
              <a:rPr lang="en-US" sz="2000" b="1" dirty="0" err="1">
                <a:solidFill>
                  <a:srgbClr val="0070C0"/>
                </a:solidFill>
              </a:rPr>
              <a:t>Pyrocatechin</a:t>
            </a:r>
            <a:r>
              <a:rPr lang="en-US" sz="2000" b="1" dirty="0">
                <a:solidFill>
                  <a:srgbClr val="0070C0"/>
                </a:solidFill>
              </a:rPr>
              <a:t> purple</a:t>
            </a: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47998"/>
            <a:ext cx="2232248" cy="2063532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97916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535343" y="6520259"/>
            <a:ext cx="573161" cy="365125"/>
          </a:xfrm>
        </p:spPr>
        <p:txBody>
          <a:bodyPr/>
          <a:lstStyle/>
          <a:p>
            <a:fld id="{4D91EE17-DACC-472B-8BE3-E9E2DCA1BFAC}" type="slidenum">
              <a:rPr lang="ru-RU" smtClean="0"/>
              <a:t>25</a:t>
            </a:fld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85332" y="260648"/>
            <a:ext cx="7773338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srgbClr val="0070C0"/>
                </a:solidFill>
              </a:rPr>
              <a:t>complexometric</a:t>
            </a:r>
            <a:r>
              <a:rPr lang="en-US" sz="2800" b="1" dirty="0">
                <a:solidFill>
                  <a:srgbClr val="0070C0"/>
                </a:solidFill>
              </a:rPr>
              <a:t> titration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51521" y="1372706"/>
            <a:ext cx="8640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>
                <a:solidFill>
                  <a:srgbClr val="3366FF"/>
                </a:solidFill>
              </a:rPr>
              <a:t>Applications in pharmaceutical analysis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39552" y="1988839"/>
            <a:ext cx="2520280" cy="216024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52400" dist="190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Bismuth nitrate basic</a:t>
            </a:r>
          </a:p>
          <a:p>
            <a:pPr algn="ctr"/>
            <a:endParaRPr lang="ru-RU" sz="700" b="1" dirty="0">
              <a:solidFill>
                <a:srgbClr val="0070C0"/>
              </a:solidFill>
            </a:endParaRPr>
          </a:p>
          <a:p>
            <a:r>
              <a:rPr lang="en-US" sz="2000" dirty="0">
                <a:solidFill>
                  <a:srgbClr val="0070C0"/>
                </a:solidFill>
              </a:rPr>
              <a:t>Titrant: </a:t>
            </a:r>
            <a:r>
              <a:rPr lang="en-US" sz="2000" b="1" dirty="0">
                <a:solidFill>
                  <a:srgbClr val="0070C0"/>
                </a:solidFill>
              </a:rPr>
              <a:t>EDTA</a:t>
            </a:r>
          </a:p>
          <a:p>
            <a:r>
              <a:rPr lang="en-US" sz="2000" dirty="0">
                <a:solidFill>
                  <a:srgbClr val="0070C0"/>
                </a:solidFill>
              </a:rPr>
              <a:t>Indicator: </a:t>
            </a:r>
            <a:r>
              <a:rPr lang="en-US" sz="2000" b="1" dirty="0" err="1">
                <a:solidFill>
                  <a:srgbClr val="0070C0"/>
                </a:solidFill>
              </a:rPr>
              <a:t>Pyrocatechin</a:t>
            </a:r>
            <a:r>
              <a:rPr lang="en-US" sz="2000" b="1" dirty="0">
                <a:solidFill>
                  <a:srgbClr val="0070C0"/>
                </a:solidFill>
              </a:rPr>
              <a:t> purple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894" y="4410994"/>
            <a:ext cx="1623595" cy="2304256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808" y="2013386"/>
            <a:ext cx="4440296" cy="1908993"/>
          </a:xfrm>
          <a:prstGeom prst="rect">
            <a:avLst/>
          </a:prstGeom>
          <a:effectLst>
            <a:outerShdw blurRad="152400" dist="190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370" y="4293096"/>
            <a:ext cx="4484702" cy="1944216"/>
          </a:xfrm>
          <a:prstGeom prst="rect">
            <a:avLst/>
          </a:prstGeom>
          <a:effectLst>
            <a:outerShdw blurRad="152400" dist="190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9908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1EE17-DACC-472B-8BE3-E9E2DCA1BFAC}" type="slidenum">
              <a:rPr lang="ru-RU" smtClean="0"/>
              <a:t>26</a:t>
            </a:fld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85332" y="260648"/>
            <a:ext cx="7773338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srgbClr val="0070C0"/>
                </a:solidFill>
              </a:rPr>
              <a:t>complexometric</a:t>
            </a:r>
            <a:r>
              <a:rPr lang="en-US" sz="2800" b="1" dirty="0">
                <a:solidFill>
                  <a:srgbClr val="0070C0"/>
                </a:solidFill>
              </a:rPr>
              <a:t> titration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51521" y="1372706"/>
            <a:ext cx="8640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>
                <a:solidFill>
                  <a:srgbClr val="3366FF"/>
                </a:solidFill>
              </a:rPr>
              <a:t>Applications in pharmaceutical analysis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51520" y="1988839"/>
            <a:ext cx="2448272" cy="216024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52400" dist="190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</a:rPr>
              <a:t>Novocaine</a:t>
            </a:r>
            <a:r>
              <a:rPr lang="en-US" sz="2400" b="1" dirty="0">
                <a:solidFill>
                  <a:srgbClr val="0070C0"/>
                </a:solidFill>
              </a:rPr>
              <a:t> hydrochloride</a:t>
            </a:r>
          </a:p>
          <a:p>
            <a:pPr algn="ctr"/>
            <a:endParaRPr lang="ru-RU" sz="800" b="1" dirty="0" smtClean="0">
              <a:solidFill>
                <a:srgbClr val="0070C0"/>
              </a:solidFill>
            </a:endParaRPr>
          </a:p>
          <a:p>
            <a:r>
              <a:rPr lang="en-US" sz="2000" dirty="0">
                <a:solidFill>
                  <a:srgbClr val="0070C0"/>
                </a:solidFill>
              </a:rPr>
              <a:t>Titrant: </a:t>
            </a:r>
            <a:r>
              <a:rPr lang="en-US" sz="2000" b="1" dirty="0">
                <a:solidFill>
                  <a:srgbClr val="0070C0"/>
                </a:solidFill>
              </a:rPr>
              <a:t>EDTA</a:t>
            </a:r>
          </a:p>
          <a:p>
            <a:r>
              <a:rPr lang="en-US" sz="2000" dirty="0">
                <a:solidFill>
                  <a:srgbClr val="0070C0"/>
                </a:solidFill>
              </a:rPr>
              <a:t>Indicator: </a:t>
            </a:r>
            <a:r>
              <a:rPr lang="en-US" sz="2000" b="1" dirty="0" err="1">
                <a:solidFill>
                  <a:srgbClr val="0070C0"/>
                </a:solidFill>
              </a:rPr>
              <a:t>Eriochrome</a:t>
            </a:r>
            <a:r>
              <a:rPr lang="en-US" sz="2000" b="1" dirty="0">
                <a:solidFill>
                  <a:srgbClr val="0070C0"/>
                </a:solidFill>
              </a:rPr>
              <a:t> black T</a:t>
            </a:r>
          </a:p>
        </p:txBody>
      </p:sp>
      <p:pic>
        <p:nvPicPr>
          <p:cNvPr id="9" name="Рисунок 8"/>
          <p:cNvPicPr/>
          <p:nvPr/>
        </p:nvPicPr>
        <p:blipFill rotWithShape="1">
          <a:blip r:embed="rId3"/>
          <a:srcRect l="2086" r="1788"/>
          <a:stretch/>
        </p:blipFill>
        <p:spPr bwMode="auto">
          <a:xfrm>
            <a:off x="3275856" y="2492895"/>
            <a:ext cx="5616624" cy="1224137"/>
          </a:xfrm>
          <a:prstGeom prst="rect">
            <a:avLst/>
          </a:prstGeom>
          <a:ln>
            <a:noFill/>
          </a:ln>
          <a:effectLst>
            <a:outerShdw blurRad="152400" dist="190500" dir="2700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397781"/>
            <a:ext cx="2611339" cy="2199571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5213910"/>
            <a:ext cx="5616625" cy="607750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63079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535343" y="6520259"/>
            <a:ext cx="573161" cy="365125"/>
          </a:xfrm>
        </p:spPr>
        <p:txBody>
          <a:bodyPr/>
          <a:lstStyle/>
          <a:p>
            <a:fld id="{4D91EE17-DACC-472B-8BE3-E9E2DCA1BFAC}" type="slidenum">
              <a:rPr lang="ru-RU" smtClean="0"/>
              <a:t>27</a:t>
            </a:fld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685332" y="260648"/>
            <a:ext cx="7773338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70C0"/>
                </a:solidFill>
              </a:rPr>
              <a:t>Determination of nitrogen in medicinal products. </a:t>
            </a:r>
            <a:r>
              <a:rPr lang="en-US" sz="2800" b="1" dirty="0" err="1">
                <a:solidFill>
                  <a:srgbClr val="0070C0"/>
                </a:solidFill>
              </a:rPr>
              <a:t>Kjeldahl</a:t>
            </a:r>
            <a:r>
              <a:rPr lang="en-US" sz="2800" b="1" dirty="0">
                <a:solidFill>
                  <a:srgbClr val="0070C0"/>
                </a:solidFill>
              </a:rPr>
              <a:t> method.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1586696"/>
            <a:ext cx="496855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2200" b="1" dirty="0"/>
              <a:t>The method is based on the </a:t>
            </a:r>
            <a:r>
              <a:rPr lang="en-US" sz="2200" b="1" dirty="0" err="1"/>
              <a:t>mineralisation</a:t>
            </a:r>
            <a:r>
              <a:rPr lang="en-US" sz="2200" b="1" dirty="0"/>
              <a:t> of a drug by exposure to concentrated </a:t>
            </a:r>
            <a:r>
              <a:rPr lang="en-US" sz="2200" b="1" dirty="0" err="1"/>
              <a:t>sulphuric</a:t>
            </a:r>
            <a:r>
              <a:rPr lang="en-US" sz="2200" b="1" dirty="0"/>
              <a:t> acid when heated in the presence of catalysts. </a:t>
            </a:r>
            <a:endParaRPr lang="en-US" sz="2200" b="1" dirty="0" smtClean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686428"/>
            <a:ext cx="3306788" cy="2318636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72000" y="4646746"/>
            <a:ext cx="432047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/>
              <a:t>A mixture of potassium </a:t>
            </a:r>
            <a:r>
              <a:rPr lang="en-US" sz="2200" dirty="0" err="1"/>
              <a:t>sulphate</a:t>
            </a:r>
            <a:r>
              <a:rPr lang="en-US" sz="2200" dirty="0"/>
              <a:t>, copper </a:t>
            </a:r>
            <a:r>
              <a:rPr lang="en-US" sz="2200" dirty="0" err="1"/>
              <a:t>sulphate</a:t>
            </a:r>
            <a:r>
              <a:rPr lang="en-US" sz="2200" dirty="0"/>
              <a:t> and/or selenium and/or titanium dioxide can be used as catalysts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25" y="3730099"/>
            <a:ext cx="4079655" cy="2565524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2328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535343" y="6448251"/>
            <a:ext cx="573161" cy="365125"/>
          </a:xfrm>
        </p:spPr>
        <p:txBody>
          <a:bodyPr/>
          <a:lstStyle/>
          <a:p>
            <a:fld id="{4D91EE17-DACC-472B-8BE3-E9E2DCA1BFAC}" type="slidenum">
              <a:rPr lang="ru-RU" smtClean="0"/>
              <a:t>28</a:t>
            </a:fld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685332" y="260648"/>
            <a:ext cx="7773338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70C0"/>
                </a:solidFill>
              </a:rPr>
              <a:t>Determination of nitrogen in medicinal products. </a:t>
            </a:r>
            <a:r>
              <a:rPr lang="en-US" sz="2800" b="1" dirty="0" err="1">
                <a:solidFill>
                  <a:srgbClr val="0070C0"/>
                </a:solidFill>
              </a:rPr>
              <a:t>Kjeldahl</a:t>
            </a:r>
            <a:r>
              <a:rPr lang="en-US" sz="2800" b="1" dirty="0">
                <a:solidFill>
                  <a:srgbClr val="0070C0"/>
                </a:solidFill>
              </a:rPr>
              <a:t> method.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572001" y="1628800"/>
            <a:ext cx="4320479" cy="5032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n-US" sz="2200" dirty="0"/>
              <a:t>Steam generator - flask with a volume of 3 </a:t>
            </a:r>
            <a:r>
              <a:rPr lang="en-US" sz="2200" dirty="0" err="1"/>
              <a:t>litres</a:t>
            </a:r>
            <a:r>
              <a:rPr lang="en-US" sz="2200" dirty="0"/>
              <a:t> 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n-US" sz="2200" dirty="0"/>
              <a:t>Safety tube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n-US" sz="2200" dirty="0"/>
              <a:t>Long-necked </a:t>
            </a:r>
            <a:r>
              <a:rPr lang="en-US" sz="2200" dirty="0" err="1"/>
              <a:t>Kjeldahl</a:t>
            </a:r>
            <a:r>
              <a:rPr lang="en-US" sz="2200" dirty="0"/>
              <a:t> exchange flasks for condensing water </a:t>
            </a:r>
            <a:r>
              <a:rPr lang="en-US" sz="2200" dirty="0" err="1"/>
              <a:t>vapour</a:t>
            </a:r>
            <a:r>
              <a:rPr lang="en-US" sz="2200" dirty="0"/>
              <a:t> and protecting against loss of substance, 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n-US" sz="2200" dirty="0"/>
              <a:t>Drop </a:t>
            </a:r>
            <a:r>
              <a:rPr lang="en-US" sz="2200" dirty="0" smtClean="0"/>
              <a:t>funnel</a:t>
            </a:r>
            <a:endParaRPr lang="ru-RU" sz="2200" dirty="0" smtClean="0"/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n-US" sz="2200" dirty="0"/>
              <a:t>Clamp or tap for adding sodium hydroxide 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n-US" sz="2200" dirty="0"/>
              <a:t>Splashguard </a:t>
            </a:r>
            <a:endParaRPr lang="ru-RU" sz="2200" dirty="0" smtClean="0"/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n-US" sz="2200" dirty="0" smtClean="0"/>
              <a:t>Condenser</a:t>
            </a:r>
            <a:endParaRPr lang="ru-RU" sz="2200" dirty="0" smtClean="0"/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n-US" sz="2200" dirty="0" smtClean="0"/>
              <a:t>Trapping </a:t>
            </a:r>
            <a:r>
              <a:rPr lang="en-US" sz="2200" dirty="0"/>
              <a:t>flask</a:t>
            </a:r>
            <a:endParaRPr lang="ru-RU" sz="2200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4176464" cy="4595822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1423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532440" y="6520259"/>
            <a:ext cx="573161" cy="365125"/>
          </a:xfrm>
        </p:spPr>
        <p:txBody>
          <a:bodyPr/>
          <a:lstStyle/>
          <a:p>
            <a:fld id="{4D91EE17-DACC-472B-8BE3-E9E2DCA1BFAC}" type="slidenum">
              <a:rPr lang="ru-RU" smtClean="0"/>
              <a:t>29</a:t>
            </a:fld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685332" y="260648"/>
            <a:ext cx="7773338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70C0"/>
                </a:solidFill>
              </a:rPr>
              <a:t>Determination of nitrogen in medicinal products. </a:t>
            </a:r>
            <a:r>
              <a:rPr lang="en-US" sz="2800" b="1" dirty="0" err="1">
                <a:solidFill>
                  <a:srgbClr val="0070C0"/>
                </a:solidFill>
              </a:rPr>
              <a:t>Kjeldahl</a:t>
            </a:r>
            <a:r>
              <a:rPr lang="en-US" sz="2800" b="1" dirty="0">
                <a:solidFill>
                  <a:srgbClr val="0070C0"/>
                </a:solidFill>
              </a:rPr>
              <a:t> method.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1340768"/>
            <a:ext cx="86409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1. </a:t>
            </a:r>
            <a:r>
              <a:rPr lang="en-US" sz="2000" dirty="0" err="1" smtClean="0"/>
              <a:t>Mineralisation</a:t>
            </a:r>
            <a:r>
              <a:rPr lang="en-US" sz="2000" dirty="0" smtClean="0"/>
              <a:t> (heating with concentrated H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SO</a:t>
            </a:r>
            <a:r>
              <a:rPr lang="en-US" sz="2000" baseline="-25000" dirty="0" smtClean="0"/>
              <a:t>4</a:t>
            </a:r>
            <a:r>
              <a:rPr lang="en-US" sz="2000" dirty="0" smtClean="0"/>
              <a:t>):</a:t>
            </a:r>
            <a:endParaRPr lang="ru-RU" sz="20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00" y="1772816"/>
            <a:ext cx="4648200" cy="695325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51520" y="2564904"/>
            <a:ext cx="86409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indent="-273050" algn="just"/>
            <a:r>
              <a:rPr lang="ru-RU" dirty="0"/>
              <a:t>2. </a:t>
            </a:r>
            <a:r>
              <a:rPr lang="en-US" sz="2000" dirty="0"/>
              <a:t>Decomposition of (NH</a:t>
            </a:r>
            <a:r>
              <a:rPr lang="en-US" sz="2000" baseline="-25000" dirty="0"/>
              <a:t>4</a:t>
            </a:r>
            <a:r>
              <a:rPr lang="en-US" sz="2000" dirty="0"/>
              <a:t>)HSO</a:t>
            </a:r>
            <a:r>
              <a:rPr lang="en-US" sz="2000" baseline="-25000" dirty="0"/>
              <a:t>4</a:t>
            </a:r>
            <a:r>
              <a:rPr lang="en-US" sz="2000" dirty="0"/>
              <a:t> with sodium hydroxide and distillation of the resulting ammonia into the </a:t>
            </a:r>
            <a:r>
              <a:rPr lang="en-US" sz="2000" dirty="0" smtClean="0"/>
              <a:t>trapping flask:</a:t>
            </a:r>
            <a:endParaRPr lang="en-US" sz="2000" dirty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488" y="3212976"/>
            <a:ext cx="4391025" cy="457200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51520" y="3789040"/>
            <a:ext cx="86409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indent="-273050" algn="just"/>
            <a:r>
              <a:rPr lang="ru-RU" dirty="0"/>
              <a:t>3. </a:t>
            </a:r>
            <a:r>
              <a:rPr lang="en-US" sz="2000" dirty="0"/>
              <a:t>Interaction of NH</a:t>
            </a:r>
            <a:r>
              <a:rPr lang="en-US" sz="2000" baseline="-25000" dirty="0"/>
              <a:t>3</a:t>
            </a:r>
            <a:r>
              <a:rPr lang="en-US" sz="2000" dirty="0"/>
              <a:t> in a trapping flask with boric acid to form ammonium </a:t>
            </a:r>
            <a:r>
              <a:rPr lang="en-US" sz="2000" dirty="0" err="1"/>
              <a:t>tetrahydroxiborate</a:t>
            </a:r>
            <a:r>
              <a:rPr lang="en-US" sz="2000" dirty="0"/>
              <a:t>:</a:t>
            </a: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437112"/>
            <a:ext cx="3048000" cy="866775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51520" y="5445224"/>
            <a:ext cx="86409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4. </a:t>
            </a:r>
            <a:r>
              <a:rPr lang="en-US" sz="2000" dirty="0"/>
              <a:t>Titration of the distillation with 0.1M hydrochloric acid solution:</a:t>
            </a:r>
          </a:p>
        </p:txBody>
      </p:sp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5805264"/>
            <a:ext cx="4343400" cy="371475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251520" y="6330806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the </a:t>
            </a:r>
            <a:r>
              <a:rPr lang="en-US" b="1" dirty="0" err="1"/>
              <a:t>colour</a:t>
            </a:r>
            <a:r>
              <a:rPr lang="en-US" b="1" dirty="0"/>
              <a:t> change of the mixed indicator from 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green</a:t>
            </a:r>
            <a:r>
              <a:rPr lang="en-US" b="1" dirty="0"/>
              <a:t> to </a:t>
            </a:r>
            <a:r>
              <a:rPr lang="en-US" b="1" dirty="0">
                <a:solidFill>
                  <a:srgbClr val="CC00CC"/>
                </a:solidFill>
              </a:rPr>
              <a:t>red-violet</a:t>
            </a:r>
          </a:p>
        </p:txBody>
      </p:sp>
    </p:spTree>
    <p:extLst>
      <p:ext uri="{BB962C8B-B14F-4D97-AF65-F5344CB8AC3E}">
        <p14:creationId xmlns:p14="http://schemas.microsoft.com/office/powerpoint/2010/main" val="3057480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63335" y="6448251"/>
            <a:ext cx="573161" cy="365125"/>
          </a:xfrm>
        </p:spPr>
        <p:txBody>
          <a:bodyPr/>
          <a:lstStyle/>
          <a:p>
            <a:fld id="{4D91EE17-DACC-472B-8BE3-E9E2DCA1BFAC}" type="slidenum">
              <a:rPr lang="ru-RU" smtClean="0"/>
              <a:t>3</a:t>
            </a:fld>
            <a:endParaRPr lang="ru-RU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685332" y="260648"/>
            <a:ext cx="7773338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srgbClr val="0070C0"/>
                </a:solidFill>
              </a:rPr>
              <a:t>complexometric</a:t>
            </a:r>
            <a:r>
              <a:rPr lang="en-US" sz="2800" b="1" dirty="0">
                <a:solidFill>
                  <a:srgbClr val="0070C0"/>
                </a:solidFill>
              </a:rPr>
              <a:t> titration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51521" y="1372706"/>
            <a:ext cx="8640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 err="1">
                <a:solidFill>
                  <a:srgbClr val="3366FF"/>
                </a:solidFill>
              </a:rPr>
              <a:t>C</a:t>
            </a:r>
            <a:r>
              <a:rPr lang="en-US" sz="2400" b="1" u="sng" dirty="0" err="1" smtClean="0">
                <a:solidFill>
                  <a:srgbClr val="3366FF"/>
                </a:solidFill>
              </a:rPr>
              <a:t>omplexons</a:t>
            </a:r>
            <a:endParaRPr lang="en-US" sz="2400" b="1" u="sng" dirty="0" smtClean="0">
              <a:solidFill>
                <a:srgbClr val="3366FF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82764" y="2060848"/>
            <a:ext cx="15353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 smtClean="0">
                <a:solidFill>
                  <a:srgbClr val="0000FF"/>
                </a:solidFill>
              </a:rPr>
              <a:t>Complexon</a:t>
            </a:r>
            <a:r>
              <a:rPr lang="ru-RU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</a:rPr>
              <a:t>I</a:t>
            </a:r>
            <a:endParaRPr lang="ru-RU" sz="2000" b="1" dirty="0">
              <a:solidFill>
                <a:srgbClr val="0000FF"/>
              </a:solidFill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3"/>
          <a:stretch>
            <a:fillRect/>
          </a:stretch>
        </p:blipFill>
        <p:spPr>
          <a:xfrm>
            <a:off x="1519446" y="2492896"/>
            <a:ext cx="1756410" cy="859790"/>
          </a:xfrm>
          <a:prstGeom prst="rect">
            <a:avLst/>
          </a:prstGeom>
          <a:effectLst>
            <a:outerShdw blurRad="152400" dist="190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1277888" y="3645024"/>
            <a:ext cx="2286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 smtClean="0"/>
              <a:t>nitrilotriacetic</a:t>
            </a:r>
            <a:r>
              <a:rPr lang="en-US" sz="2000" b="1" dirty="0" smtClean="0"/>
              <a:t> acid </a:t>
            </a:r>
            <a:r>
              <a:rPr lang="ru-RU" sz="2000" b="1" dirty="0" smtClean="0"/>
              <a:t>(</a:t>
            </a:r>
            <a:r>
              <a:rPr lang="en-US" sz="2000" b="1" dirty="0" smtClean="0"/>
              <a:t>H</a:t>
            </a:r>
            <a:r>
              <a:rPr lang="en-US" sz="2000" b="1" baseline="-25000" dirty="0" smtClean="0"/>
              <a:t>3</a:t>
            </a:r>
            <a:r>
              <a:rPr lang="en-US" sz="2000" b="1" dirty="0" smtClean="0"/>
              <a:t>Y)</a:t>
            </a:r>
            <a:endParaRPr lang="ru-RU" sz="20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868144" y="2060848"/>
            <a:ext cx="16026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 smtClean="0">
                <a:solidFill>
                  <a:srgbClr val="0000FF"/>
                </a:solidFill>
              </a:rPr>
              <a:t>Complexon</a:t>
            </a:r>
            <a:r>
              <a:rPr lang="en-US" sz="2000" b="1" dirty="0" smtClean="0">
                <a:solidFill>
                  <a:srgbClr val="0000FF"/>
                </a:solidFill>
              </a:rPr>
              <a:t> II</a:t>
            </a:r>
            <a:endParaRPr lang="ru-RU" sz="2000" b="1" dirty="0">
              <a:solidFill>
                <a:srgbClr val="0000F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492896"/>
            <a:ext cx="4035425" cy="1079500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5220072" y="3717032"/>
            <a:ext cx="33661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 smtClean="0"/>
              <a:t>ethylenediaminetetraacetic</a:t>
            </a:r>
            <a:r>
              <a:rPr lang="en-US" sz="2000" b="1" dirty="0" smtClean="0"/>
              <a:t> acid, EDTA </a:t>
            </a:r>
            <a:r>
              <a:rPr lang="ru-RU" sz="2000" b="1" dirty="0" smtClean="0"/>
              <a:t>(H</a:t>
            </a:r>
            <a:r>
              <a:rPr lang="ru-RU" sz="2000" b="1" baseline="-25000" dirty="0" smtClean="0"/>
              <a:t>4</a:t>
            </a:r>
            <a:r>
              <a:rPr lang="ru-RU" sz="2000" b="1" dirty="0" smtClean="0"/>
              <a:t>Y)</a:t>
            </a:r>
            <a:endParaRPr lang="ru-RU" sz="2000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538" y="4869160"/>
            <a:ext cx="4352925" cy="749300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3670869" y="4437112"/>
            <a:ext cx="1670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 smtClean="0">
                <a:solidFill>
                  <a:srgbClr val="0000FF"/>
                </a:solidFill>
              </a:rPr>
              <a:t>Complexon</a:t>
            </a:r>
            <a:r>
              <a:rPr lang="ru-RU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</a:rPr>
              <a:t>III</a:t>
            </a:r>
            <a:endParaRPr lang="ru-RU" sz="2000" b="1" dirty="0">
              <a:solidFill>
                <a:srgbClr val="0000FF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286000" y="5838363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000" b="1" dirty="0" err="1" smtClean="0"/>
              <a:t>Ethylenediaminetetraacetic</a:t>
            </a:r>
            <a:r>
              <a:rPr lang="en-US" sz="2000" b="1" dirty="0" smtClean="0"/>
              <a:t> acid </a:t>
            </a:r>
            <a:r>
              <a:rPr lang="en-US" sz="2000" b="1" dirty="0" err="1" smtClean="0"/>
              <a:t>diatrium</a:t>
            </a:r>
            <a:r>
              <a:rPr lang="en-US" sz="2000" b="1" dirty="0" smtClean="0"/>
              <a:t> salt, Na</a:t>
            </a:r>
            <a:r>
              <a:rPr lang="en-US" sz="2000" b="1" baseline="-25000" dirty="0" smtClean="0"/>
              <a:t>2</a:t>
            </a:r>
            <a:r>
              <a:rPr lang="en-US" sz="2000" b="1" dirty="0" smtClean="0"/>
              <a:t>EDTA, </a:t>
            </a:r>
            <a:r>
              <a:rPr lang="en-US" sz="2000" b="1" dirty="0" err="1" smtClean="0"/>
              <a:t>trilon</a:t>
            </a:r>
            <a:r>
              <a:rPr lang="en-US" sz="2000" b="1" dirty="0" smtClean="0"/>
              <a:t> B</a:t>
            </a:r>
            <a:r>
              <a:rPr lang="ru-RU" sz="2000" b="1" dirty="0" smtClean="0"/>
              <a:t> (Na</a:t>
            </a:r>
            <a:r>
              <a:rPr lang="ru-RU" sz="2000" b="1" baseline="-25000" dirty="0" smtClean="0"/>
              <a:t>2</a:t>
            </a:r>
            <a:r>
              <a:rPr lang="ru-RU" sz="2000" b="1" dirty="0" smtClean="0"/>
              <a:t>H</a:t>
            </a:r>
            <a:r>
              <a:rPr lang="ru-RU" sz="2000" b="1" baseline="-25000" dirty="0" smtClean="0"/>
              <a:t>2</a:t>
            </a:r>
            <a:r>
              <a:rPr lang="ru-RU" sz="2000" b="1" dirty="0" smtClean="0"/>
              <a:t>Y</a:t>
            </a:r>
            <a:r>
              <a:rPr lang="ru-RU" sz="20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014164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532440" y="6520259"/>
            <a:ext cx="573161" cy="365125"/>
          </a:xfrm>
        </p:spPr>
        <p:txBody>
          <a:bodyPr/>
          <a:lstStyle/>
          <a:p>
            <a:fld id="{4D91EE17-DACC-472B-8BE3-E9E2DCA1BFAC}" type="slidenum">
              <a:rPr lang="ru-RU" smtClean="0"/>
              <a:t>30</a:t>
            </a:fld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685332" y="260648"/>
            <a:ext cx="7773338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70C0"/>
                </a:solidFill>
              </a:rPr>
              <a:t>Determination of nitrogen in medicinal products. </a:t>
            </a:r>
            <a:r>
              <a:rPr lang="en-US" sz="2800" b="1" dirty="0" err="1">
                <a:solidFill>
                  <a:srgbClr val="0070C0"/>
                </a:solidFill>
              </a:rPr>
              <a:t>Kjeldahl</a:t>
            </a:r>
            <a:r>
              <a:rPr lang="en-US" sz="2800" b="1" dirty="0">
                <a:solidFill>
                  <a:srgbClr val="0070C0"/>
                </a:solidFill>
              </a:rPr>
              <a:t> method.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88841"/>
            <a:ext cx="4423700" cy="1944216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628800"/>
            <a:ext cx="3490704" cy="3490704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220072" y="5085184"/>
            <a:ext cx="3490704" cy="3600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52400" dist="190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70C0"/>
                </a:solidFill>
              </a:rPr>
              <a:t>Kjeldahl</a:t>
            </a:r>
            <a:r>
              <a:rPr lang="en-US" sz="2000" b="1" dirty="0">
                <a:solidFill>
                  <a:srgbClr val="0070C0"/>
                </a:solidFill>
              </a:rPr>
              <a:t> apparatus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3933056"/>
            <a:ext cx="4423700" cy="7200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52400" dist="190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Equipment package for protein/nitrogen determination by the </a:t>
            </a:r>
            <a:r>
              <a:rPr lang="en-US" sz="2000" b="1" dirty="0" err="1">
                <a:solidFill>
                  <a:srgbClr val="0070C0"/>
                </a:solidFill>
              </a:rPr>
              <a:t>Kjeldahl</a:t>
            </a:r>
            <a:r>
              <a:rPr lang="en-US" sz="2000" b="1" dirty="0">
                <a:solidFill>
                  <a:srgbClr val="0070C0"/>
                </a:solidFill>
              </a:rPr>
              <a:t> method</a:t>
            </a:r>
          </a:p>
        </p:txBody>
      </p:sp>
    </p:spTree>
    <p:extLst>
      <p:ext uri="{BB962C8B-B14F-4D97-AF65-F5344CB8AC3E}">
        <p14:creationId xmlns:p14="http://schemas.microsoft.com/office/powerpoint/2010/main" val="29829772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535343" y="6520259"/>
            <a:ext cx="573161" cy="365125"/>
          </a:xfrm>
        </p:spPr>
        <p:txBody>
          <a:bodyPr/>
          <a:lstStyle/>
          <a:p>
            <a:fld id="{4D91EE17-DACC-472B-8BE3-E9E2DCA1BFAC}" type="slidenum">
              <a:rPr lang="ru-RU" smtClean="0"/>
              <a:t>31</a:t>
            </a:fld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431567" y="1196752"/>
            <a:ext cx="42692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Thank you for attention!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6" t="23470" r="12699" b="7514"/>
          <a:stretch/>
        </p:blipFill>
        <p:spPr bwMode="auto">
          <a:xfrm>
            <a:off x="2358598" y="1988840"/>
            <a:ext cx="4415183" cy="3684051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41871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535343" y="6448251"/>
            <a:ext cx="573161" cy="365125"/>
          </a:xfrm>
        </p:spPr>
        <p:txBody>
          <a:bodyPr/>
          <a:lstStyle/>
          <a:p>
            <a:fld id="{4D91EE17-DACC-472B-8BE3-E9E2DCA1BFAC}" type="slidenum">
              <a:rPr lang="ru-RU" smtClean="0"/>
              <a:t>4</a:t>
            </a:fld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85332" y="260648"/>
            <a:ext cx="7773338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srgbClr val="0070C0"/>
                </a:solidFill>
              </a:rPr>
              <a:t>complexometric</a:t>
            </a:r>
            <a:r>
              <a:rPr lang="en-US" sz="2800" b="1" dirty="0">
                <a:solidFill>
                  <a:srgbClr val="0070C0"/>
                </a:solidFill>
              </a:rPr>
              <a:t> titration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007073"/>
            <a:ext cx="6696744" cy="3726183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51521" y="1372706"/>
            <a:ext cx="8640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 smtClean="0">
                <a:solidFill>
                  <a:srgbClr val="3366FF"/>
                </a:solidFill>
              </a:rPr>
              <a:t>Chemistry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115616" y="5949279"/>
            <a:ext cx="698477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C00000"/>
                </a:solidFill>
              </a:rPr>
              <a:t>the composition of the resulting complexes is, with few exceptions, 1:1</a:t>
            </a:r>
          </a:p>
        </p:txBody>
      </p:sp>
    </p:spTree>
    <p:extLst>
      <p:ext uri="{BB962C8B-B14F-4D97-AF65-F5344CB8AC3E}">
        <p14:creationId xmlns:p14="http://schemas.microsoft.com/office/powerpoint/2010/main" val="30044521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532440" y="6520259"/>
            <a:ext cx="573161" cy="365125"/>
          </a:xfrm>
        </p:spPr>
        <p:txBody>
          <a:bodyPr/>
          <a:lstStyle/>
          <a:p>
            <a:fld id="{4D91EE17-DACC-472B-8BE3-E9E2DCA1BFAC}" type="slidenum">
              <a:rPr lang="ru-RU" smtClean="0"/>
              <a:t>5</a:t>
            </a:fld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85332" y="260648"/>
            <a:ext cx="7773338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srgbClr val="0070C0"/>
                </a:solidFill>
              </a:rPr>
              <a:t>complexometric</a:t>
            </a:r>
            <a:r>
              <a:rPr lang="en-US" sz="2800" b="1" dirty="0">
                <a:solidFill>
                  <a:srgbClr val="0070C0"/>
                </a:solidFill>
              </a:rPr>
              <a:t> titration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51521" y="1372706"/>
            <a:ext cx="8640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 smtClean="0">
                <a:solidFill>
                  <a:srgbClr val="3366FF"/>
                </a:solidFill>
              </a:rPr>
              <a:t>Specific features of the reaction</a:t>
            </a:r>
            <a:endParaRPr lang="ru-RU" sz="2400" u="sng" dirty="0">
              <a:solidFill>
                <a:srgbClr val="3366FF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3527" y="1857013"/>
            <a:ext cx="8568954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1200"/>
              </a:spcAft>
              <a:buFont typeface="+mj-lt"/>
              <a:buAutoNum type="arabicPeriod"/>
            </a:pPr>
            <a:r>
              <a:rPr lang="en-US" sz="2000" dirty="0" smtClean="0"/>
              <a:t>the reaction produces complexes of only one composition with a metal-complexing - ligand-</a:t>
            </a:r>
            <a:r>
              <a:rPr lang="en-US" sz="2000" dirty="0" err="1" smtClean="0"/>
              <a:t>complexon</a:t>
            </a:r>
            <a:r>
              <a:rPr lang="en-US" sz="2000" dirty="0" smtClean="0"/>
              <a:t> (M:L) component ratio of 1:1. </a:t>
            </a:r>
          </a:p>
          <a:p>
            <a:pPr marL="342900" indent="-342900" algn="just">
              <a:spcAft>
                <a:spcPts val="1200"/>
              </a:spcAft>
              <a:buFont typeface="+mj-lt"/>
              <a:buAutoNum type="arabicPeriod"/>
            </a:pPr>
            <a:r>
              <a:rPr lang="en-US" sz="2000" dirty="0" smtClean="0"/>
              <a:t>The </a:t>
            </a:r>
            <a:r>
              <a:rPr lang="en-US" sz="2000" dirty="0" err="1" smtClean="0"/>
              <a:t>complexonates</a:t>
            </a:r>
            <a:r>
              <a:rPr lang="en-US" sz="2000" dirty="0" smtClean="0"/>
              <a:t> are </a:t>
            </a:r>
            <a:r>
              <a:rPr lang="en-US" sz="2000" dirty="0" err="1" smtClean="0"/>
              <a:t>colourless</a:t>
            </a:r>
            <a:r>
              <a:rPr lang="en-US" sz="2000" dirty="0" smtClean="0"/>
              <a:t>, water-soluble and highly stable, as the central metal atom is firmly bound to the polydentate chelate ligand. </a:t>
            </a:r>
          </a:p>
          <a:p>
            <a:pPr marL="342900" indent="-342900" algn="just">
              <a:spcAft>
                <a:spcPts val="1200"/>
              </a:spcAft>
              <a:buFont typeface="+mj-lt"/>
              <a:buAutoNum type="arabicPeriod"/>
            </a:pPr>
            <a:r>
              <a:rPr lang="en-US" sz="2000" dirty="0" smtClean="0"/>
              <a:t>The reaction is a reversible process and can be shifted both towards the formation and destruction of the </a:t>
            </a:r>
            <a:r>
              <a:rPr lang="en-US" sz="2000" dirty="0" err="1" smtClean="0"/>
              <a:t>complexonate</a:t>
            </a:r>
            <a:r>
              <a:rPr lang="en-US" sz="2000" dirty="0" smtClean="0"/>
              <a:t>. This is easily achieved by varying the pH of the solution: acidification shifts the equilibrium to the left towards the parent reagents, while </a:t>
            </a:r>
            <a:r>
              <a:rPr lang="en-US" sz="2000" dirty="0" err="1" smtClean="0"/>
              <a:t>alkalinisation</a:t>
            </a:r>
            <a:r>
              <a:rPr lang="en-US" sz="2000" dirty="0" smtClean="0"/>
              <a:t> promotes the formation of the </a:t>
            </a:r>
            <a:r>
              <a:rPr lang="en-US" sz="2000" dirty="0" err="1" smtClean="0"/>
              <a:t>complexonate</a:t>
            </a:r>
            <a:r>
              <a:rPr lang="en-US" sz="2000" dirty="0" smtClean="0"/>
              <a:t>:</a:t>
            </a:r>
          </a:p>
          <a:p>
            <a:pPr marL="342900" indent="-342900" algn="just">
              <a:spcAft>
                <a:spcPts val="1200"/>
              </a:spcAft>
              <a:buFont typeface="+mj-lt"/>
              <a:buAutoNum type="arabicPeriod"/>
            </a:pPr>
            <a:endParaRPr lang="ru-RU" sz="1600" dirty="0" smtClean="0"/>
          </a:p>
          <a:p>
            <a:pPr marL="342900" indent="-342900" algn="just">
              <a:spcAft>
                <a:spcPts val="1200"/>
              </a:spcAft>
              <a:buFont typeface="+mj-lt"/>
              <a:buAutoNum type="arabicPeriod"/>
            </a:pPr>
            <a:r>
              <a:rPr lang="en-US" sz="2000" dirty="0" smtClean="0"/>
              <a:t>The reaction generates hydrogen ions, so it should be carried out in a buffer medium, maintaining an optimum pH value determined by the </a:t>
            </a:r>
            <a:r>
              <a:rPr lang="en-US" sz="2000" dirty="0" err="1" smtClean="0"/>
              <a:t>complexonate's</a:t>
            </a:r>
            <a:r>
              <a:rPr lang="en-US" sz="2000" dirty="0" smtClean="0"/>
              <a:t> stability constant.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46" y="4869160"/>
            <a:ext cx="7603570" cy="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84465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535343" y="6448251"/>
            <a:ext cx="573161" cy="365125"/>
          </a:xfrm>
        </p:spPr>
        <p:txBody>
          <a:bodyPr/>
          <a:lstStyle/>
          <a:p>
            <a:fld id="{4D91EE17-DACC-472B-8BE3-E9E2DCA1BFAC}" type="slidenum">
              <a:rPr lang="ru-RU" smtClean="0"/>
              <a:t>6</a:t>
            </a:fld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85332" y="260648"/>
            <a:ext cx="7773338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srgbClr val="0070C0"/>
                </a:solidFill>
              </a:rPr>
              <a:t>complexometric</a:t>
            </a:r>
            <a:r>
              <a:rPr lang="en-US" sz="2800" b="1" dirty="0">
                <a:solidFill>
                  <a:srgbClr val="0070C0"/>
                </a:solidFill>
              </a:rPr>
              <a:t> titration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51521" y="1372706"/>
            <a:ext cx="8640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 smtClean="0">
                <a:solidFill>
                  <a:srgbClr val="3366FF"/>
                </a:solidFill>
              </a:rPr>
              <a:t>Titration curves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220073" y="2091620"/>
            <a:ext cx="3672408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2000" b="1" dirty="0" smtClean="0">
                <a:solidFill>
                  <a:srgbClr val="0070C0"/>
                </a:solidFill>
              </a:rPr>
              <a:t>The magnitude of the jump in the titration curve is affected: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dirty="0" smtClean="0"/>
              <a:t>initial concentration of the ion to be determined in the solution 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dirty="0" smtClean="0"/>
              <a:t>the stability constant of the resulting compound with EDTA</a:t>
            </a:r>
          </a:p>
          <a:p>
            <a:pPr algn="just">
              <a:spcAft>
                <a:spcPts val="600"/>
              </a:spcAft>
            </a:pPr>
            <a:endParaRPr lang="ru-RU" sz="800" dirty="0"/>
          </a:p>
          <a:p>
            <a:pPr algn="just">
              <a:spcAft>
                <a:spcPts val="600"/>
              </a:spcAft>
            </a:pPr>
            <a:r>
              <a:rPr lang="en-US" sz="2000" dirty="0" smtClean="0"/>
              <a:t>The higher the concentration of the ion to be determined and the stronger the complex, the greater the jump.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76872"/>
            <a:ext cx="4657725" cy="3171825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3383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532440" y="6520259"/>
            <a:ext cx="573161" cy="365125"/>
          </a:xfrm>
        </p:spPr>
        <p:txBody>
          <a:bodyPr/>
          <a:lstStyle/>
          <a:p>
            <a:fld id="{4D91EE17-DACC-472B-8BE3-E9E2DCA1BFAC}" type="slidenum">
              <a:rPr lang="ru-RU" smtClean="0"/>
              <a:t>7</a:t>
            </a:fld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85332" y="260648"/>
            <a:ext cx="7773338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srgbClr val="0070C0"/>
                </a:solidFill>
              </a:rPr>
              <a:t>complexometric</a:t>
            </a:r>
            <a:r>
              <a:rPr lang="en-US" sz="2800" b="1" dirty="0">
                <a:solidFill>
                  <a:srgbClr val="0070C0"/>
                </a:solidFill>
              </a:rPr>
              <a:t> titration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51521" y="1372706"/>
            <a:ext cx="8640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 smtClean="0">
                <a:solidFill>
                  <a:srgbClr val="3366FF"/>
                </a:solidFill>
              </a:rPr>
              <a:t>Preparation of </a:t>
            </a:r>
            <a:r>
              <a:rPr lang="en-US" sz="2400" b="1" u="sng" dirty="0" err="1" smtClean="0">
                <a:solidFill>
                  <a:srgbClr val="3366FF"/>
                </a:solidFill>
              </a:rPr>
              <a:t>Trilon</a:t>
            </a:r>
            <a:r>
              <a:rPr lang="en-US" sz="2400" b="1" u="sng" dirty="0" smtClean="0">
                <a:solidFill>
                  <a:srgbClr val="3366FF"/>
                </a:solidFill>
              </a:rPr>
              <a:t> B standard solution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51521" y="2564904"/>
            <a:ext cx="4896543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2200" dirty="0" smtClean="0"/>
              <a:t>The </a:t>
            </a:r>
            <a:r>
              <a:rPr lang="en-US" sz="2200" dirty="0" err="1" smtClean="0"/>
              <a:t>diisodium</a:t>
            </a:r>
            <a:r>
              <a:rPr lang="en-US" sz="2200" dirty="0" smtClean="0"/>
              <a:t> salt of </a:t>
            </a:r>
            <a:r>
              <a:rPr lang="en-US" sz="2200" dirty="0" err="1" smtClean="0"/>
              <a:t>ethylenediamine</a:t>
            </a:r>
            <a:r>
              <a:rPr lang="ru-RU" sz="2200" dirty="0" smtClean="0"/>
              <a:t>-</a:t>
            </a:r>
            <a:r>
              <a:rPr lang="en-US" sz="2200" dirty="0" err="1" smtClean="0"/>
              <a:t>tetraacetic</a:t>
            </a:r>
            <a:r>
              <a:rPr lang="en-US" sz="2200" dirty="0" smtClean="0"/>
              <a:t> acid is hygroscopic, so a </a:t>
            </a:r>
            <a:r>
              <a:rPr lang="en-US" sz="2200" b="1" dirty="0" smtClean="0">
                <a:solidFill>
                  <a:srgbClr val="C00000"/>
                </a:solidFill>
              </a:rPr>
              <a:t>secondary standard solution </a:t>
            </a:r>
            <a:r>
              <a:rPr lang="en-US" sz="2200" dirty="0" smtClean="0"/>
              <a:t>is prepared from it.</a:t>
            </a:r>
          </a:p>
          <a:p>
            <a:pPr>
              <a:spcAft>
                <a:spcPts val="600"/>
              </a:spcAft>
            </a:pPr>
            <a:endParaRPr lang="ru-RU" dirty="0"/>
          </a:p>
          <a:p>
            <a:pPr>
              <a:spcAft>
                <a:spcPts val="600"/>
              </a:spcAft>
            </a:pPr>
            <a:r>
              <a:rPr lang="en-US" sz="2200" dirty="0" err="1" smtClean="0"/>
              <a:t>Standardised</a:t>
            </a:r>
            <a:r>
              <a:rPr lang="en-US" sz="2200" dirty="0" smtClean="0"/>
              <a:t> by </a:t>
            </a:r>
            <a:endParaRPr lang="ru-RU" sz="2200" dirty="0" smtClean="0"/>
          </a:p>
          <a:p>
            <a:pPr marL="2597150" indent="-2597150">
              <a:spcAft>
                <a:spcPts val="600"/>
              </a:spcAft>
            </a:pPr>
            <a:r>
              <a:rPr lang="en-US" sz="2200" b="1" dirty="0" smtClean="0">
                <a:solidFill>
                  <a:srgbClr val="0070C0"/>
                </a:solidFill>
              </a:rPr>
              <a:t>standard substances </a:t>
            </a:r>
            <a:r>
              <a:rPr lang="en-US" sz="2200" dirty="0" smtClean="0"/>
              <a:t>- chemically pure </a:t>
            </a:r>
            <a:r>
              <a:rPr lang="en-US" sz="2200" dirty="0" err="1" smtClean="0"/>
              <a:t>ZnO</a:t>
            </a:r>
            <a:r>
              <a:rPr lang="en-US" sz="2200" dirty="0" smtClean="0"/>
              <a:t>, CaCO</a:t>
            </a:r>
            <a:r>
              <a:rPr lang="en-US" sz="2200" baseline="-25000" dirty="0" smtClean="0"/>
              <a:t>3</a:t>
            </a:r>
            <a:r>
              <a:rPr lang="en-US" sz="2200" dirty="0" smtClean="0"/>
              <a:t>. </a:t>
            </a:r>
          </a:p>
          <a:p>
            <a:pPr>
              <a:spcAft>
                <a:spcPts val="600"/>
              </a:spcAft>
            </a:pPr>
            <a:r>
              <a:rPr lang="en-US" sz="2200" b="1" dirty="0" smtClean="0">
                <a:solidFill>
                  <a:srgbClr val="0070C0"/>
                </a:solidFill>
              </a:rPr>
              <a:t>standard solutions</a:t>
            </a:r>
            <a:r>
              <a:rPr lang="en-US" sz="2200" dirty="0" smtClean="0"/>
              <a:t> of ZnSO</a:t>
            </a:r>
            <a:r>
              <a:rPr lang="en-US" sz="2200" baseline="-25000" dirty="0" smtClean="0"/>
              <a:t>4</a:t>
            </a:r>
            <a:r>
              <a:rPr lang="en-US" sz="2200" dirty="0" smtClean="0"/>
              <a:t> or MgSO</a:t>
            </a:r>
            <a:r>
              <a:rPr lang="en-US" sz="2200" baseline="-25000" dirty="0" smtClean="0"/>
              <a:t>4</a:t>
            </a:r>
            <a:r>
              <a:rPr lang="en-US" sz="2200" dirty="0" smtClean="0"/>
              <a:t>.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298474"/>
            <a:ext cx="3024337" cy="1058518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4" t="9877" r="23058" b="5207"/>
          <a:stretch/>
        </p:blipFill>
        <p:spPr bwMode="auto">
          <a:xfrm>
            <a:off x="6564005" y="3717032"/>
            <a:ext cx="1536387" cy="2600040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717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535343" y="6520259"/>
            <a:ext cx="573161" cy="365125"/>
          </a:xfrm>
        </p:spPr>
        <p:txBody>
          <a:bodyPr/>
          <a:lstStyle/>
          <a:p>
            <a:fld id="{4D91EE17-DACC-472B-8BE3-E9E2DCA1BFAC}" type="slidenum">
              <a:rPr lang="ru-RU" smtClean="0"/>
              <a:t>8</a:t>
            </a:fld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85332" y="260648"/>
            <a:ext cx="7773338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srgbClr val="0070C0"/>
                </a:solidFill>
              </a:rPr>
              <a:t>complexometric</a:t>
            </a:r>
            <a:r>
              <a:rPr lang="en-US" sz="2800" b="1" dirty="0">
                <a:solidFill>
                  <a:srgbClr val="0070C0"/>
                </a:solidFill>
              </a:rPr>
              <a:t> titration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51521" y="1372706"/>
            <a:ext cx="8640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 smtClean="0">
                <a:solidFill>
                  <a:srgbClr val="3366FF"/>
                </a:solidFill>
              </a:rPr>
              <a:t>Fixing the titration end point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69578" y="1884302"/>
            <a:ext cx="8640960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2200" dirty="0" smtClean="0"/>
              <a:t>The titration end-point is set with metal indicators - indicators that change </a:t>
            </a:r>
            <a:r>
              <a:rPr lang="en-US" sz="2200" dirty="0" err="1" smtClean="0"/>
              <a:t>colour</a:t>
            </a:r>
            <a:r>
              <a:rPr lang="en-US" sz="2200" dirty="0" smtClean="0"/>
              <a:t> depending on the concentration of the metal ion. </a:t>
            </a:r>
          </a:p>
          <a:p>
            <a:pPr algn="just">
              <a:spcAft>
                <a:spcPts val="600"/>
              </a:spcAft>
            </a:pPr>
            <a:r>
              <a:rPr lang="en-US" sz="2200" dirty="0" smtClean="0"/>
              <a:t>These are organic compounds that contain chromophore groups in their molecules and are therefore </a:t>
            </a:r>
            <a:r>
              <a:rPr lang="en-US" sz="2200" dirty="0" err="1" smtClean="0"/>
              <a:t>coloured</a:t>
            </a:r>
            <a:r>
              <a:rPr lang="en-US" sz="2200" dirty="0" smtClean="0"/>
              <a:t>. Such indicators form complexes with metal ions less strong than the titrant and the </a:t>
            </a:r>
            <a:r>
              <a:rPr lang="en-US" sz="2200" dirty="0" err="1" smtClean="0"/>
              <a:t>colour</a:t>
            </a:r>
            <a:r>
              <a:rPr lang="en-US" sz="2200" dirty="0" smtClean="0"/>
              <a:t> of these complexes differs from the </a:t>
            </a:r>
            <a:r>
              <a:rPr lang="en-US" sz="2200" dirty="0" err="1" smtClean="0"/>
              <a:t>colour</a:t>
            </a:r>
            <a:r>
              <a:rPr lang="en-US" sz="2200" dirty="0" smtClean="0"/>
              <a:t> of the indicators themselves.</a:t>
            </a:r>
          </a:p>
          <a:p>
            <a:pPr algn="just">
              <a:spcAft>
                <a:spcPts val="600"/>
              </a:spcAft>
            </a:pPr>
            <a:r>
              <a:rPr lang="en-US" sz="2200" b="1" dirty="0" smtClean="0">
                <a:solidFill>
                  <a:srgbClr val="0070C0"/>
                </a:solidFill>
              </a:rPr>
              <a:t>Metal indicators can be divided into two groups: 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200" b="1" dirty="0" smtClean="0"/>
              <a:t>Indicators which are not themselves </a:t>
            </a:r>
            <a:r>
              <a:rPr lang="en-US" sz="2200" b="1" dirty="0" err="1" smtClean="0"/>
              <a:t>coloured</a:t>
            </a:r>
            <a:r>
              <a:rPr lang="en-US" sz="2200" b="1" dirty="0" smtClean="0"/>
              <a:t>, but form </a:t>
            </a:r>
            <a:r>
              <a:rPr lang="en-US" sz="2200" b="1" dirty="0" err="1" smtClean="0"/>
              <a:t>coloured</a:t>
            </a:r>
            <a:r>
              <a:rPr lang="en-US" sz="2200" b="1" dirty="0" smtClean="0"/>
              <a:t> complexes with metal ions. 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200" b="1" dirty="0" err="1" smtClean="0"/>
              <a:t>metallochromic</a:t>
            </a:r>
            <a:r>
              <a:rPr lang="en-US" sz="2200" b="1" dirty="0" smtClean="0"/>
              <a:t> indicators </a:t>
            </a:r>
            <a:r>
              <a:rPr lang="en-US" sz="2200" dirty="0" smtClean="0"/>
              <a:t>- organic substances with chromophore groups that form intensely </a:t>
            </a:r>
            <a:r>
              <a:rPr lang="en-US" sz="2200" dirty="0" err="1" smtClean="0"/>
              <a:t>coloured</a:t>
            </a:r>
            <a:r>
              <a:rPr lang="en-US" sz="2200" dirty="0" smtClean="0"/>
              <a:t> complexes with metal ions, which are less stable than </a:t>
            </a:r>
            <a:r>
              <a:rPr lang="en-US" sz="2200" dirty="0" err="1" smtClean="0"/>
              <a:t>complexonates</a:t>
            </a:r>
            <a:r>
              <a:rPr lang="en-US" sz="2200" dirty="0" smtClean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41589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685332" y="260648"/>
            <a:ext cx="7773338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srgbClr val="0070C0"/>
                </a:solidFill>
              </a:rPr>
              <a:t>complexometric</a:t>
            </a:r>
            <a:r>
              <a:rPr lang="en-US" sz="2800" b="1" dirty="0">
                <a:solidFill>
                  <a:srgbClr val="0070C0"/>
                </a:solidFill>
              </a:rPr>
              <a:t> titration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1521" y="1372706"/>
            <a:ext cx="8640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>
                <a:solidFill>
                  <a:srgbClr val="3366FF"/>
                </a:solidFill>
              </a:rPr>
              <a:t>Requirements for metal indicators </a:t>
            </a:r>
            <a:endParaRPr lang="en-US" sz="2400" b="1" u="sng" dirty="0" smtClean="0">
              <a:solidFill>
                <a:srgbClr val="3366FF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5332" y="2459211"/>
            <a:ext cx="7773338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1800"/>
              </a:spcAft>
              <a:buFont typeface="+mj-lt"/>
              <a:buAutoNum type="arabicPeriod"/>
            </a:pPr>
            <a:r>
              <a:rPr lang="en-US" sz="2200" dirty="0" smtClean="0"/>
              <a:t>In </a:t>
            </a:r>
            <a:r>
              <a:rPr lang="en-US" sz="2200" dirty="0"/>
              <a:t>the selected pH region they should form sufficiently stable complexes with metal ions with the ratio M:Ind=1:1. </a:t>
            </a:r>
          </a:p>
          <a:p>
            <a:pPr marL="342900" indent="-342900" algn="just">
              <a:spcAft>
                <a:spcPts val="1800"/>
              </a:spcAft>
              <a:buFont typeface="+mj-lt"/>
              <a:buAutoNum type="arabicPeriod"/>
            </a:pPr>
            <a:r>
              <a:rPr lang="en-US" sz="2200" dirty="0" smtClean="0"/>
              <a:t>The </a:t>
            </a:r>
            <a:r>
              <a:rPr lang="en-US" sz="2200" dirty="0"/>
              <a:t>complex of the metal ion with the indicator must be kinetically labile and rapidly break up on addition of the </a:t>
            </a:r>
            <a:r>
              <a:rPr lang="en-US" sz="2200" dirty="0" err="1"/>
              <a:t>complexons</a:t>
            </a:r>
            <a:r>
              <a:rPr lang="en-US" sz="2200" dirty="0"/>
              <a:t>; </a:t>
            </a:r>
          </a:p>
          <a:p>
            <a:pPr marL="342900" indent="-342900" algn="just">
              <a:spcAft>
                <a:spcPts val="1800"/>
              </a:spcAft>
              <a:buFont typeface="+mj-lt"/>
              <a:buAutoNum type="arabicPeriod"/>
            </a:pPr>
            <a:r>
              <a:rPr lang="en-US" sz="2200" dirty="0"/>
              <a:t>The </a:t>
            </a:r>
            <a:r>
              <a:rPr lang="en-US" sz="2200" dirty="0" err="1"/>
              <a:t>colour</a:t>
            </a:r>
            <a:r>
              <a:rPr lang="en-US" sz="2200" dirty="0"/>
              <a:t> change of the solution in the titration end-point should be contrasting.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535343" y="6520259"/>
            <a:ext cx="573161" cy="365125"/>
          </a:xfrm>
        </p:spPr>
        <p:txBody>
          <a:bodyPr/>
          <a:lstStyle/>
          <a:p>
            <a:fld id="{C1410D61-8636-406C-9AF9-3A7C5377BF2E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172981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Капли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 Капли</Template>
  <TotalTime>435</TotalTime>
  <Words>1399</Words>
  <Application>Microsoft Office PowerPoint</Application>
  <PresentationFormat>Экран (4:3)</PresentationFormat>
  <Paragraphs>189</Paragraphs>
  <Slides>31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Капли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Лена Лена</dc:creator>
  <cp:lastModifiedBy>Лена Лена</cp:lastModifiedBy>
  <cp:revision>32</cp:revision>
  <dcterms:created xsi:type="dcterms:W3CDTF">2022-11-28T19:11:56Z</dcterms:created>
  <dcterms:modified xsi:type="dcterms:W3CDTF">2022-12-05T22:05:48Z</dcterms:modified>
</cp:coreProperties>
</file>