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7" r:id="rId2"/>
    <p:sldId id="294" r:id="rId3"/>
    <p:sldId id="295" r:id="rId4"/>
    <p:sldId id="296" r:id="rId5"/>
    <p:sldId id="297" r:id="rId6"/>
    <p:sldId id="298" r:id="rId7"/>
    <p:sldId id="303" r:id="rId8"/>
    <p:sldId id="304" r:id="rId9"/>
    <p:sldId id="299" r:id="rId10"/>
    <p:sldId id="305" r:id="rId11"/>
    <p:sldId id="300" r:id="rId12"/>
    <p:sldId id="301" r:id="rId13"/>
    <p:sldId id="290" r:id="rId14"/>
    <p:sldId id="302" r:id="rId15"/>
    <p:sldId id="306" r:id="rId16"/>
    <p:sldId id="307" r:id="rId17"/>
    <p:sldId id="310" r:id="rId18"/>
    <p:sldId id="309" r:id="rId19"/>
    <p:sldId id="308" r:id="rId20"/>
    <p:sldId id="311" r:id="rId21"/>
    <p:sldId id="312" r:id="rId22"/>
    <p:sldId id="283"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p_paramonova" initials="m" lastIdx="1" clrIdx="0">
    <p:extLst>
      <p:ext uri="{19B8F6BF-5375-455C-9EA6-DF929625EA0E}">
        <p15:presenceInfo xmlns:p15="http://schemas.microsoft.com/office/powerpoint/2012/main" userId="mp_paramon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05" autoAdjust="0"/>
    <p:restoredTop sz="94660"/>
  </p:normalViewPr>
  <p:slideViewPr>
    <p:cSldViewPr snapToGrid="0">
      <p:cViewPr>
        <p:scale>
          <a:sx n="60" d="100"/>
          <a:sy n="60" d="100"/>
        </p:scale>
        <p:origin x="42" y="216"/>
      </p:cViewPr>
      <p:guideLst/>
    </p:cSldViewPr>
  </p:slideViewPr>
  <p:notesTextViewPr>
    <p:cViewPr>
      <p:scale>
        <a:sx n="3" d="2"/>
        <a:sy n="3" d="2"/>
      </p:scale>
      <p:origin x="0" y="0"/>
    </p:cViewPr>
  </p:notesTextViewPr>
  <p:sorterViewPr>
    <p:cViewPr>
      <p:scale>
        <a:sx n="100" d="100"/>
        <a:sy n="100" d="100"/>
      </p:scale>
      <p:origin x="0" y="-137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DA9E0-DBD3-4C1B-A9D5-A7348FB1C305}" type="datetimeFigureOut">
              <a:rPr lang="ru-RU" smtClean="0"/>
              <a:t>02.11.2023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0EE56-6788-4739-AFA2-83AC0A67E514}" type="slidenum">
              <a:rPr lang="ru-RU" smtClean="0"/>
              <a:t>‹#›</a:t>
            </a:fld>
            <a:endParaRPr lang="ru-RU"/>
          </a:p>
        </p:txBody>
      </p:sp>
    </p:spTree>
    <p:extLst>
      <p:ext uri="{BB962C8B-B14F-4D97-AF65-F5344CB8AC3E}">
        <p14:creationId xmlns:p14="http://schemas.microsoft.com/office/powerpoint/2010/main" val="2152387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7F0EE56-6788-4739-AFA2-83AC0A67E514}" type="slidenum">
              <a:rPr lang="ru-RU" smtClean="0"/>
              <a:t>1</a:t>
            </a:fld>
            <a:endParaRPr lang="ru-RU"/>
          </a:p>
        </p:txBody>
      </p:sp>
    </p:spTree>
    <p:extLst>
      <p:ext uri="{BB962C8B-B14F-4D97-AF65-F5344CB8AC3E}">
        <p14:creationId xmlns:p14="http://schemas.microsoft.com/office/powerpoint/2010/main" val="230974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30F49A-0FE2-4260-9A34-6A83C16D200B}" type="datetime1">
              <a:rPr lang="ru-RU" smtClean="0"/>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65350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743444-9FF1-4852-84E6-BDA0603D1D12}" type="datetime1">
              <a:rPr lang="ru-RU" smtClean="0"/>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68348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8236FA-71E8-4A56-B96C-E4B9E07D7920}" type="datetime1">
              <a:rPr lang="ru-RU" smtClean="0"/>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51922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8591B9-0F1B-4BED-B996-E97D62664E67}" type="datetime1">
              <a:rPr lang="ru-RU" smtClean="0"/>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466303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9B9E3D-9A74-449F-ABE3-9F8F4C3214FA}" type="datetime1">
              <a:rPr lang="ru-RU" smtClean="0"/>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66927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FAFD20B-14CD-4AD2-98F4-D9E771629CB5}" type="datetime1">
              <a:rPr lang="ru-RU" smtClean="0"/>
              <a:t>02.11.2023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56305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ADCE6A-6096-456C-9709-4160FC8B782A}" type="datetime1">
              <a:rPr lang="ru-RU" smtClean="0"/>
              <a:t>02.11.2023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6260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3CA7177-03FB-4E2C-8C98-2E0699C5F80F}" type="datetime1">
              <a:rPr lang="ru-RU" smtClean="0"/>
              <a:t>02.11.2023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32105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8A81FD-A5F9-4779-82C7-63B9165197F5}" type="datetime1">
              <a:rPr lang="ru-RU" smtClean="0"/>
              <a:t>02.11.2023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87731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A5D66C4-8A0D-4D2B-8531-4D85C8BEAF48}" type="datetime1">
              <a:rPr lang="ru-RU" smtClean="0"/>
              <a:t>02.11.2023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38230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4D2A73-C03B-44BB-A24A-EFE977AE757E}" type="datetime1">
              <a:rPr lang="ru-RU" smtClean="0"/>
              <a:t>02.11.2023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37823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724E8-9EA3-4724-9C8D-C9C8A78F5785}" type="datetime1">
              <a:rPr lang="ru-RU" smtClean="0"/>
              <a:t>02.11.2023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D24D2-99C2-4971-A76F-0077CE8CF617}" type="slidenum">
              <a:rPr lang="ru-RU" smtClean="0"/>
              <a:t>‹#›</a:t>
            </a:fld>
            <a:endParaRPr lang="ru-RU"/>
          </a:p>
        </p:txBody>
      </p:sp>
    </p:spTree>
    <p:extLst>
      <p:ext uri="{BB962C8B-B14F-4D97-AF65-F5344CB8AC3E}">
        <p14:creationId xmlns:p14="http://schemas.microsoft.com/office/powerpoint/2010/main" val="62398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s://haz-map.com/Diseases/310"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9601" y="649287"/>
            <a:ext cx="10936940" cy="3761347"/>
          </a:xfrm>
        </p:spPr>
        <p:txBody>
          <a:bodyPr rtlCol="0">
            <a:noAutofit/>
          </a:bodyPr>
          <a:lstStyle/>
          <a:p>
            <a:pPr eaLnBrk="0" hangingPunct="0">
              <a:lnSpc>
                <a:spcPct val="100000"/>
              </a:lnSpc>
              <a:defRPr/>
            </a:pPr>
            <a:r>
              <a:rPr lang="en-US" altLang="ru-RU" sz="1800" b="1" kern="0" dirty="0">
                <a:solidFill>
                  <a:srgbClr val="000000"/>
                </a:solidFill>
                <a:latin typeface="Times New Roman"/>
                <a:ea typeface="Arial Unicode MS"/>
                <a:cs typeface="Times New Roman" panose="02020603050405020304" pitchFamily="18" charset="0"/>
              </a:rPr>
              <a:t>MINISTRY OF HEALTH OF THE RUSSIAN FEDERATION </a:t>
            </a:r>
            <a:br>
              <a:rPr lang="en-US" altLang="ru-RU" sz="1800" b="1" kern="0" dirty="0">
                <a:solidFill>
                  <a:srgbClr val="000000"/>
                </a:solidFill>
                <a:latin typeface="Times New Roman"/>
                <a:ea typeface="Arial Unicode MS"/>
                <a:cs typeface="Times New Roman" panose="02020603050405020304" pitchFamily="18" charset="0"/>
              </a:rPr>
            </a:br>
            <a:r>
              <a:rPr lang="en-US" altLang="ru-RU" sz="1800" b="1" kern="0" dirty="0">
                <a:solidFill>
                  <a:srgbClr val="000000"/>
                </a:solidFill>
                <a:latin typeface="Times New Roman"/>
                <a:ea typeface="Arial Unicode MS"/>
                <a:cs typeface="Times New Roman" panose="02020603050405020304" pitchFamily="18" charset="0"/>
              </a:rPr>
              <a:t>VOLGOGRAD STATE MEDICAL UNIVERSITY </a:t>
            </a:r>
            <a:br>
              <a:rPr lang="en-US" altLang="ru-RU" sz="1800" b="1" kern="0" dirty="0">
                <a:solidFill>
                  <a:srgbClr val="000000"/>
                </a:solidFill>
                <a:latin typeface="Times New Roman"/>
                <a:ea typeface="Arial Unicode MS"/>
                <a:cs typeface="Times New Roman" panose="02020603050405020304" pitchFamily="18" charset="0"/>
              </a:rPr>
            </a:br>
            <a:r>
              <a:rPr lang="en-US" altLang="ru-RU" sz="1800" b="1" kern="0" dirty="0">
                <a:solidFill>
                  <a:srgbClr val="000000"/>
                </a:solidFill>
                <a:latin typeface="Times New Roman"/>
                <a:ea typeface="Arial Unicode MS"/>
                <a:cs typeface="Times New Roman" panose="02020603050405020304" pitchFamily="18" charset="0"/>
              </a:rPr>
              <a:t>DEPARTMENT OF PHARMACEUTICAL AND TOXICOLOGICAL CHEMISTRY </a:t>
            </a:r>
            <a:r>
              <a:rPr lang="ru-RU" altLang="ru-RU" sz="1800" kern="0" dirty="0">
                <a:solidFill>
                  <a:srgbClr val="FF0000"/>
                </a:solidFill>
                <a:latin typeface="Times New Roman"/>
                <a:ea typeface="Arial Unicode MS"/>
                <a:cs typeface="Times New Roman" panose="02020603050405020304" pitchFamily="18" charset="0"/>
              </a:rPr>
              <a:t/>
            </a:r>
            <a:br>
              <a:rPr lang="ru-RU" altLang="ru-RU" sz="1800" kern="0" dirty="0">
                <a:solidFill>
                  <a:srgbClr val="FF0000"/>
                </a:solidFill>
                <a:latin typeface="Times New Roman"/>
                <a:ea typeface="Arial Unicode MS"/>
                <a:cs typeface="Times New Roman" panose="02020603050405020304" pitchFamily="18" charset="0"/>
              </a:rPr>
            </a:br>
            <a:r>
              <a:rPr lang="ru-RU" altLang="ru-RU" sz="2400" kern="0" dirty="0">
                <a:solidFill>
                  <a:srgbClr val="000000"/>
                </a:solidFill>
                <a:latin typeface="Times New Roman"/>
                <a:ea typeface="Arial Unicode MS"/>
                <a:cs typeface="Times New Roman" panose="02020603050405020304" pitchFamily="18" charset="0"/>
              </a:rPr>
              <a:t/>
            </a:r>
            <a:br>
              <a:rPr lang="ru-RU" altLang="ru-RU" sz="2400" kern="0" dirty="0">
                <a:solidFill>
                  <a:srgbClr val="000000"/>
                </a:solidFill>
                <a:latin typeface="Times New Roman"/>
                <a:ea typeface="Arial Unicode MS"/>
                <a:cs typeface="Times New Roman" panose="02020603050405020304" pitchFamily="18" charset="0"/>
              </a:rPr>
            </a:br>
            <a:r>
              <a:rPr lang="en-US" altLang="ru-RU" sz="2400" b="1" kern="0" dirty="0">
                <a:solidFill>
                  <a:srgbClr val="000000"/>
                </a:solidFill>
                <a:latin typeface="Times New Roman"/>
                <a:ea typeface="Arial Unicode MS"/>
                <a:cs typeface="Times New Roman" panose="02020603050405020304" pitchFamily="18" charset="0"/>
              </a:rPr>
              <a:t>LECTURE </a:t>
            </a:r>
            <a:r>
              <a:rPr lang="ru-RU" altLang="ru-RU" sz="2400" b="1" kern="0" dirty="0" smtClean="0">
                <a:solidFill>
                  <a:srgbClr val="000000"/>
                </a:solidFill>
                <a:latin typeface="Times New Roman"/>
                <a:ea typeface="Arial Unicode MS"/>
                <a:cs typeface="Times New Roman" panose="02020603050405020304" pitchFamily="18" charset="0"/>
              </a:rPr>
              <a:t>5</a:t>
            </a:r>
            <a:r>
              <a:rPr lang="ru-RU" altLang="ru-RU" sz="2400" b="1" kern="0" dirty="0" smtClean="0">
                <a:solidFill>
                  <a:srgbClr val="000000"/>
                </a:solidFill>
                <a:latin typeface="Times New Roman"/>
                <a:ea typeface="Arial Unicode MS"/>
                <a:cs typeface="Times New Roman" panose="02020603050405020304" pitchFamily="18" charset="0"/>
              </a:rPr>
              <a:t/>
            </a:r>
            <a:br>
              <a:rPr lang="ru-RU" altLang="ru-RU" sz="2400" b="1" kern="0" dirty="0" smtClean="0">
                <a:solidFill>
                  <a:srgbClr val="000000"/>
                </a:solidFill>
                <a:latin typeface="Times New Roman"/>
                <a:ea typeface="Arial Unicode MS"/>
                <a:cs typeface="Times New Roman" panose="02020603050405020304" pitchFamily="18" charset="0"/>
              </a:rPr>
            </a:br>
            <a:r>
              <a:rPr lang="en-US" altLang="ru-RU" sz="2400" b="1" kern="0" dirty="0">
                <a:solidFill>
                  <a:srgbClr val="000000"/>
                </a:solidFill>
                <a:latin typeface="Times New Roman"/>
                <a:ea typeface="Arial Unicode MS"/>
                <a:cs typeface="Times New Roman" panose="02020603050405020304" pitchFamily="18" charset="0"/>
              </a:rPr>
              <a:t/>
            </a:r>
            <a:br>
              <a:rPr lang="en-US" altLang="ru-RU" sz="2400" b="1" kern="0" dirty="0">
                <a:solidFill>
                  <a:srgbClr val="000000"/>
                </a:solidFill>
                <a:latin typeface="Times New Roman"/>
                <a:ea typeface="Arial Unicode MS"/>
                <a:cs typeface="Times New Roman" panose="02020603050405020304" pitchFamily="18" charset="0"/>
              </a:rPr>
            </a:br>
            <a:r>
              <a:rPr lang="ru-RU" altLang="ru-RU" sz="1400" b="1" kern="0" dirty="0">
                <a:solidFill>
                  <a:srgbClr val="000000"/>
                </a:solidFill>
                <a:latin typeface="Times New Roman"/>
                <a:ea typeface="Arial Unicode MS"/>
                <a:cs typeface="Times New Roman" panose="02020603050405020304" pitchFamily="18" charset="0"/>
              </a:rPr>
              <a:t/>
            </a:r>
            <a:br>
              <a:rPr lang="ru-RU" altLang="ru-RU" sz="1400" b="1" kern="0" dirty="0">
                <a:solidFill>
                  <a:srgbClr val="000000"/>
                </a:solidFill>
                <a:latin typeface="Times New Roman"/>
                <a:ea typeface="Arial Unicode MS"/>
                <a:cs typeface="Times New Roman" panose="02020603050405020304" pitchFamily="18" charset="0"/>
              </a:rPr>
            </a:br>
            <a:r>
              <a:rPr lang="en-US" altLang="ru-RU" sz="2400" b="1" kern="0" dirty="0" smtClean="0">
                <a:solidFill>
                  <a:srgbClr val="000000"/>
                </a:solidFill>
                <a:latin typeface="Times New Roman"/>
                <a:ea typeface="Arial Unicode MS"/>
                <a:cs typeface="Times New Roman" panose="02020603050405020304" pitchFamily="18" charset="0"/>
              </a:rPr>
              <a:t>TOXICOLOGIKAL CHEMISTRY</a:t>
            </a:r>
            <a:r>
              <a:rPr lang="ru-RU" sz="4400" b="1" cap="all" dirty="0">
                <a:solidFill>
                  <a:schemeClr val="tx2"/>
                </a:solidFill>
                <a:latin typeface="Times New Roman" panose="02020603050405020304" pitchFamily="18" charset="0"/>
                <a:ea typeface="Arial Unicode MS" pitchFamily="34" charset="-128"/>
                <a:cs typeface="Times New Roman" panose="02020603050405020304" pitchFamily="18" charset="0"/>
              </a:rPr>
              <a:t/>
            </a:r>
            <a:br>
              <a:rPr lang="ru-RU" sz="4400" b="1" cap="all" dirty="0">
                <a:solidFill>
                  <a:schemeClr val="tx2"/>
                </a:solidFill>
                <a:latin typeface="Times New Roman" panose="02020603050405020304" pitchFamily="18" charset="0"/>
                <a:ea typeface="Arial Unicode MS" pitchFamily="34" charset="-128"/>
                <a:cs typeface="Times New Roman" panose="02020603050405020304" pitchFamily="18" charset="0"/>
              </a:rPr>
            </a:br>
            <a:endParaRPr lang="ru-RU" sz="8800" dirty="0">
              <a:solidFill>
                <a:schemeClr val="tx2"/>
              </a:solidFill>
            </a:endParaRPr>
          </a:p>
        </p:txBody>
      </p:sp>
      <p:sp>
        <p:nvSpPr>
          <p:cNvPr id="2051" name="Подзаголовок 2"/>
          <p:cNvSpPr>
            <a:spLocks noGrp="1"/>
          </p:cNvSpPr>
          <p:nvPr>
            <p:ph type="subTitle" idx="1"/>
          </p:nvPr>
        </p:nvSpPr>
        <p:spPr bwMode="auto">
          <a:xfrm>
            <a:off x="770965" y="3228718"/>
            <a:ext cx="10775576" cy="1655762"/>
          </a:xfrm>
        </p:spPr>
        <p:txBody>
          <a:bodyPr wrap="square" numCol="1" anchor="t" anchorCtr="0" compatLnSpc="1">
            <a:prstTxWarp prst="textNoShape">
              <a:avLst/>
            </a:prstTxWarp>
            <a:normAutofit/>
          </a:bodyPr>
          <a:lstStyle/>
          <a:p>
            <a:r>
              <a:rPr lang="en-US" sz="3200" dirty="0"/>
              <a:t>Inorganic  and  organic  mercury  compounds.  Classification, </a:t>
            </a:r>
          </a:p>
          <a:p>
            <a:r>
              <a:rPr lang="en-US" sz="3200" dirty="0" err="1"/>
              <a:t>toxicokinetics</a:t>
            </a:r>
            <a:r>
              <a:rPr lang="en-US" sz="3200" dirty="0"/>
              <a:t>,  isolation.  Detection  and  quantitative  determination  of </a:t>
            </a:r>
            <a:r>
              <a:rPr lang="ru-RU" sz="3200" dirty="0" smtClean="0"/>
              <a:t> </a:t>
            </a:r>
            <a:r>
              <a:rPr lang="en-US" sz="3200" dirty="0" smtClean="0"/>
              <a:t>mercury </a:t>
            </a:r>
            <a:r>
              <a:rPr lang="en-US" sz="3200" dirty="0"/>
              <a:t>compounds.</a:t>
            </a:r>
            <a:endParaRPr lang="ru-RU" altLang="ru-RU" sz="4000" b="1" dirty="0">
              <a:cs typeface="Times New Roman" panose="02020603050405020304" pitchFamily="18" charset="0"/>
            </a:endParaRPr>
          </a:p>
        </p:txBody>
      </p:sp>
      <p:sp>
        <p:nvSpPr>
          <p:cNvPr id="3" name="TextBox 2"/>
          <p:cNvSpPr txBox="1"/>
          <p:nvPr/>
        </p:nvSpPr>
        <p:spPr>
          <a:xfrm>
            <a:off x="7298871" y="5453513"/>
            <a:ext cx="3902529" cy="64633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Maria </a:t>
            </a:r>
            <a:r>
              <a:rPr lang="en-US" b="1" dirty="0" err="1" smtClean="0">
                <a:latin typeface="Times New Roman" panose="02020603050405020304" pitchFamily="18" charset="0"/>
                <a:cs typeface="Times New Roman" panose="02020603050405020304" pitchFamily="18" charset="0"/>
              </a:rPr>
              <a:t>Petrovna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Paramonova</a:t>
            </a:r>
            <a:endParaRPr lang="en-US"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Assistant professor, PHD</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45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Starc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Rectangle 2"/>
          <p:cNvSpPr>
            <a:spLocks noChangeArrowheads="1"/>
          </p:cNvSpPr>
          <p:nvPr/>
        </p:nvSpPr>
        <p:spPr bwMode="auto">
          <a:xfrm>
            <a:off x="865418" y="1488141"/>
            <a:ext cx="201548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Rectangle 2"/>
          <p:cNvSpPr>
            <a:spLocks noChangeArrowheads="1"/>
          </p:cNvSpPr>
          <p:nvPr/>
        </p:nvSpPr>
        <p:spPr bwMode="auto">
          <a:xfrm>
            <a:off x="865417" y="1488140"/>
            <a:ext cx="133569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6644639" y="1484047"/>
            <a:ext cx="212060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Rectangle 8"/>
          <p:cNvSpPr>
            <a:spLocks noChangeArrowheads="1"/>
          </p:cNvSpPr>
          <p:nvPr/>
        </p:nvSpPr>
        <p:spPr bwMode="auto">
          <a:xfrm>
            <a:off x="6721269" y="4077495"/>
            <a:ext cx="1557315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4" name="Прямоугольник 3"/>
          <p:cNvSpPr/>
          <p:nvPr/>
        </p:nvSpPr>
        <p:spPr>
          <a:xfrm>
            <a:off x="460375" y="317838"/>
            <a:ext cx="11731625" cy="5570756"/>
          </a:xfrm>
          <a:prstGeom prst="rect">
            <a:avLst/>
          </a:prstGeom>
        </p:spPr>
        <p:txBody>
          <a:bodyPr wrap="square">
            <a:spAutoFit/>
          </a:bodyPr>
          <a:lstStyle/>
          <a:p>
            <a:pPr algn="ctr"/>
            <a:r>
              <a:rPr lang="en-US" sz="3600" b="1" dirty="0" smtClean="0"/>
              <a:t>Identification</a:t>
            </a:r>
          </a:p>
          <a:p>
            <a:r>
              <a:rPr lang="en-US" sz="3200" dirty="0" smtClean="0"/>
              <a:t>To </a:t>
            </a:r>
            <a:r>
              <a:rPr lang="en-US" sz="3200" dirty="0"/>
              <a:t>detect </a:t>
            </a:r>
            <a:r>
              <a:rPr lang="en-US" sz="3200" dirty="0" smtClean="0"/>
              <a:t>mercury </a:t>
            </a:r>
            <a:r>
              <a:rPr lang="en-US" sz="3200" dirty="0"/>
              <a:t>in destructor </a:t>
            </a:r>
            <a:r>
              <a:rPr lang="en-US" sz="3200" dirty="0" smtClean="0"/>
              <a:t>use:</a:t>
            </a:r>
          </a:p>
          <a:p>
            <a:pPr marL="514350" indent="-514350">
              <a:buAutoNum type="arabicPeriod"/>
            </a:pPr>
            <a:r>
              <a:rPr lang="en-US" sz="3200" b="1" dirty="0" smtClean="0"/>
              <a:t>Atomic </a:t>
            </a:r>
            <a:r>
              <a:rPr lang="en-US" sz="3200" b="1" dirty="0"/>
              <a:t>absorption spectrometry</a:t>
            </a:r>
            <a:r>
              <a:rPr lang="en-US" sz="3200" b="1" dirty="0" smtClean="0"/>
              <a:t>.</a:t>
            </a:r>
          </a:p>
          <a:p>
            <a:r>
              <a:rPr lang="en-US" sz="3200" dirty="0" smtClean="0"/>
              <a:t>Detection </a:t>
            </a:r>
            <a:r>
              <a:rPr lang="en-US" sz="3200" dirty="0"/>
              <a:t>is carried out according to the characteristic of </a:t>
            </a:r>
            <a:r>
              <a:rPr lang="en-US" sz="3200" dirty="0"/>
              <a:t>mercury resonant </a:t>
            </a:r>
            <a:r>
              <a:rPr lang="en-US" sz="3200" dirty="0"/>
              <a:t>transition lines at wavelength </a:t>
            </a:r>
            <a:r>
              <a:rPr lang="ru-RU" sz="3200" dirty="0"/>
              <a:t>253,7 </a:t>
            </a:r>
            <a:r>
              <a:rPr lang="en-US" sz="3200" dirty="0" smtClean="0"/>
              <a:t>nm</a:t>
            </a:r>
            <a:r>
              <a:rPr lang="en-US" sz="3200" dirty="0" smtClean="0"/>
              <a:t>.</a:t>
            </a:r>
          </a:p>
          <a:p>
            <a:r>
              <a:rPr lang="en-US" sz="3200" dirty="0" smtClean="0"/>
              <a:t>Evaluation </a:t>
            </a:r>
            <a:r>
              <a:rPr lang="en-US" sz="3200" dirty="0"/>
              <a:t>of the method. Detection limit is </a:t>
            </a:r>
            <a:r>
              <a:rPr lang="en-US" sz="3200" dirty="0" smtClean="0"/>
              <a:t>0,1 </a:t>
            </a:r>
            <a:r>
              <a:rPr lang="en-US" sz="3200" dirty="0" smtClean="0"/>
              <a:t>µg </a:t>
            </a:r>
            <a:r>
              <a:rPr lang="en-US" sz="3200" dirty="0"/>
              <a:t>mercury </a:t>
            </a:r>
            <a:r>
              <a:rPr lang="en-US" sz="3200" dirty="0"/>
              <a:t>in 1 ml of the test sample. </a:t>
            </a:r>
            <a:endParaRPr lang="en-US" sz="1400" dirty="0" smtClean="0"/>
          </a:p>
          <a:p>
            <a:endParaRPr lang="en-US" sz="3200" dirty="0" smtClean="0"/>
          </a:p>
          <a:p>
            <a:r>
              <a:rPr lang="en-US" sz="3200" b="1" dirty="0" smtClean="0"/>
              <a:t>2. Chemical </a:t>
            </a:r>
            <a:r>
              <a:rPr lang="en-US" sz="3200" b="1" dirty="0"/>
              <a:t>methods</a:t>
            </a:r>
            <a:r>
              <a:rPr lang="en-US" sz="3200" dirty="0" smtClean="0"/>
              <a:t>:</a:t>
            </a:r>
            <a:endParaRPr lang="ru-RU" sz="3200" dirty="0" smtClean="0"/>
          </a:p>
          <a:p>
            <a:pPr marL="457200" indent="-457200">
              <a:buFontTx/>
              <a:buChar char="-"/>
            </a:pPr>
            <a:r>
              <a:rPr lang="en-US" sz="3200" dirty="0" smtClean="0"/>
              <a:t>preliminary </a:t>
            </a:r>
            <a:r>
              <a:rPr lang="en-US" sz="3200" dirty="0"/>
              <a:t>reaction with </a:t>
            </a:r>
            <a:r>
              <a:rPr lang="en-US" sz="3200" dirty="0" err="1" smtClean="0"/>
              <a:t>dithizone</a:t>
            </a:r>
            <a:endParaRPr lang="ru-RU" sz="3200" dirty="0" smtClean="0"/>
          </a:p>
          <a:p>
            <a:pPr marL="457200" indent="-457200">
              <a:buFontTx/>
              <a:buChar char="-"/>
            </a:pPr>
            <a:r>
              <a:rPr lang="en-US" sz="3200" dirty="0" smtClean="0"/>
              <a:t>evidence-based </a:t>
            </a:r>
            <a:r>
              <a:rPr lang="en-US" sz="3200" dirty="0"/>
              <a:t>reaction with copper iodide (I)</a:t>
            </a:r>
            <a:endParaRPr lang="en-US" sz="3200" dirty="0" smtClean="0"/>
          </a:p>
        </p:txBody>
      </p:sp>
    </p:spTree>
    <p:extLst>
      <p:ext uri="{BB962C8B-B14F-4D97-AF65-F5344CB8AC3E}">
        <p14:creationId xmlns:p14="http://schemas.microsoft.com/office/powerpoint/2010/main" val="3240024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11</a:t>
            </a:fld>
            <a:endParaRPr lang="ru-RU"/>
          </a:p>
        </p:txBody>
      </p:sp>
      <p:sp>
        <p:nvSpPr>
          <p:cNvPr id="2" name="Прямоугольник 1"/>
          <p:cNvSpPr/>
          <p:nvPr/>
        </p:nvSpPr>
        <p:spPr>
          <a:xfrm>
            <a:off x="890044" y="436965"/>
            <a:ext cx="5064592" cy="461665"/>
          </a:xfrm>
          <a:prstGeom prst="rect">
            <a:avLst/>
          </a:prstGeom>
        </p:spPr>
        <p:txBody>
          <a:bodyPr wrap="none">
            <a:spAutoFit/>
          </a:bodyPr>
          <a:lstStyle/>
          <a:p>
            <a:r>
              <a:rPr lang="ru-RU" sz="2400" b="1" dirty="0" smtClean="0"/>
              <a:t>1.  </a:t>
            </a:r>
            <a:r>
              <a:rPr lang="en-US" sz="2400" b="1" dirty="0" smtClean="0"/>
              <a:t>preliminary </a:t>
            </a:r>
            <a:r>
              <a:rPr lang="en-US" sz="2400" b="1" dirty="0"/>
              <a:t>reaction with </a:t>
            </a:r>
            <a:r>
              <a:rPr lang="en-US" sz="2400" b="1" dirty="0" err="1"/>
              <a:t>dithizone</a:t>
            </a:r>
            <a:endParaRPr lang="ru-RU" sz="2400" b="1" dirty="0"/>
          </a:p>
        </p:txBody>
      </p:sp>
      <p:pic>
        <p:nvPicPr>
          <p:cNvPr id="3" name="Рисунок 2"/>
          <p:cNvPicPr>
            <a:picLocks noChangeAspect="1"/>
          </p:cNvPicPr>
          <p:nvPr/>
        </p:nvPicPr>
        <p:blipFill rotWithShape="1">
          <a:blip r:embed="rId2"/>
          <a:srcRect l="29781" t="33388" r="26573" b="41832"/>
          <a:stretch/>
        </p:blipFill>
        <p:spPr>
          <a:xfrm>
            <a:off x="1970058" y="1411705"/>
            <a:ext cx="7990679" cy="2550695"/>
          </a:xfrm>
          <a:prstGeom prst="rect">
            <a:avLst/>
          </a:prstGeom>
        </p:spPr>
      </p:pic>
      <p:sp>
        <p:nvSpPr>
          <p:cNvPr id="5" name="Прямоугольник 4"/>
          <p:cNvSpPr/>
          <p:nvPr/>
        </p:nvSpPr>
        <p:spPr>
          <a:xfrm>
            <a:off x="890044" y="4444806"/>
            <a:ext cx="10515891" cy="1938992"/>
          </a:xfrm>
          <a:prstGeom prst="rect">
            <a:avLst/>
          </a:prstGeom>
        </p:spPr>
        <p:txBody>
          <a:bodyPr wrap="square">
            <a:spAutoFit/>
          </a:bodyPr>
          <a:lstStyle/>
          <a:p>
            <a:r>
              <a:rPr lang="en-US" sz="2400" dirty="0" smtClean="0"/>
              <a:t>A </a:t>
            </a:r>
            <a:r>
              <a:rPr lang="en-US" sz="2400" dirty="0"/>
              <a:t>solution of </a:t>
            </a:r>
            <a:r>
              <a:rPr lang="en-US" sz="2400" dirty="0" err="1"/>
              <a:t>dithizone</a:t>
            </a:r>
            <a:r>
              <a:rPr lang="en-US" sz="2400" dirty="0"/>
              <a:t> in chloroform, which has a green color, is shaken with the destructor. Appearance of yellow or orange-yellow </a:t>
            </a:r>
            <a:r>
              <a:rPr lang="en-US" sz="2400" dirty="0" err="1"/>
              <a:t>colorchloroform</a:t>
            </a:r>
            <a:r>
              <a:rPr lang="en-US" sz="2400" dirty="0"/>
              <a:t> layer indicates the presence of mercury in the destructor</a:t>
            </a:r>
            <a:r>
              <a:rPr lang="en-US" sz="2400" dirty="0" smtClean="0"/>
              <a:t>.</a:t>
            </a:r>
          </a:p>
          <a:p>
            <a:r>
              <a:rPr lang="en-US" sz="2400" b="1" dirty="0" smtClean="0"/>
              <a:t>Grade</a:t>
            </a:r>
            <a:r>
              <a:rPr lang="en-US" sz="2400" b="1" dirty="0"/>
              <a:t>.</a:t>
            </a:r>
            <a:r>
              <a:rPr lang="en-US" sz="2400" dirty="0"/>
              <a:t> The detection limit for mercury for this reaction is 0.05mcg in 1 ml of the test solution. The reaction is given forensic </a:t>
            </a:r>
            <a:r>
              <a:rPr lang="en-US" sz="2400" dirty="0" smtClean="0"/>
              <a:t>chemical value </a:t>
            </a:r>
            <a:r>
              <a:rPr lang="en-US" sz="2400" dirty="0"/>
              <a:t>if the result is negative.</a:t>
            </a:r>
            <a:endParaRPr lang="ru-RU" sz="2400" dirty="0"/>
          </a:p>
        </p:txBody>
      </p:sp>
    </p:spTree>
    <p:extLst>
      <p:ext uri="{BB962C8B-B14F-4D97-AF65-F5344CB8AC3E}">
        <p14:creationId xmlns:p14="http://schemas.microsoft.com/office/powerpoint/2010/main" val="801580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12</a:t>
            </a:fld>
            <a:endParaRPr lang="ru-RU"/>
          </a:p>
        </p:txBody>
      </p:sp>
      <p:sp>
        <p:nvSpPr>
          <p:cNvPr id="2" name="Прямоугольник 1"/>
          <p:cNvSpPr/>
          <p:nvPr/>
        </p:nvSpPr>
        <p:spPr>
          <a:xfrm>
            <a:off x="866274" y="657726"/>
            <a:ext cx="10487526" cy="2308324"/>
          </a:xfrm>
          <a:prstGeom prst="rect">
            <a:avLst/>
          </a:prstGeom>
        </p:spPr>
        <p:txBody>
          <a:bodyPr wrap="square">
            <a:spAutoFit/>
          </a:bodyPr>
          <a:lstStyle/>
          <a:p>
            <a:r>
              <a:rPr lang="ru-RU" sz="2400" dirty="0" smtClean="0"/>
              <a:t>2. </a:t>
            </a:r>
            <a:r>
              <a:rPr lang="en-US" sz="2400" b="1" dirty="0" smtClean="0"/>
              <a:t>Reaction </a:t>
            </a:r>
            <a:r>
              <a:rPr lang="en-US" sz="2400" b="1" dirty="0"/>
              <a:t>with a suspension of copper (I) iodide </a:t>
            </a:r>
            <a:r>
              <a:rPr lang="en-US" sz="2400" dirty="0"/>
              <a:t>- confirmatory is based on the fact that when mercury ions interact with a suspension of copper (I) iodide, a red or orange-red precipitate is </a:t>
            </a:r>
            <a:r>
              <a:rPr lang="en-US" sz="2400" dirty="0" smtClean="0"/>
              <a:t>formed</a:t>
            </a:r>
            <a:r>
              <a:rPr lang="en-GB" sz="2400" dirty="0"/>
              <a:t> Cu</a:t>
            </a:r>
            <a:r>
              <a:rPr lang="ru-RU" sz="2400" baseline="-25000" dirty="0"/>
              <a:t>2</a:t>
            </a:r>
            <a:r>
              <a:rPr lang="ru-RU" sz="2400" dirty="0"/>
              <a:t>[</a:t>
            </a:r>
            <a:r>
              <a:rPr lang="en-GB" sz="2400" dirty="0" err="1"/>
              <a:t>HgI</a:t>
            </a:r>
            <a:r>
              <a:rPr lang="ru-RU" sz="2400" baseline="-25000" dirty="0"/>
              <a:t>4</a:t>
            </a:r>
            <a:r>
              <a:rPr lang="ru-RU" sz="2400" dirty="0"/>
              <a:t>]:</a:t>
            </a:r>
          </a:p>
          <a:p>
            <a:r>
              <a:rPr lang="ru-RU" sz="2400" dirty="0"/>
              <a:t> </a:t>
            </a:r>
          </a:p>
          <a:p>
            <a:pPr algn="ctr"/>
            <a:r>
              <a:rPr lang="en-GB" sz="2400" b="1" dirty="0"/>
              <a:t>Hg</a:t>
            </a:r>
            <a:r>
              <a:rPr lang="en-GB" sz="2400" b="1" baseline="30000" dirty="0"/>
              <a:t>2+</a:t>
            </a:r>
            <a:r>
              <a:rPr lang="en-GB" sz="2400" b="1" dirty="0"/>
              <a:t>  +  4CuI  →  Cu</a:t>
            </a:r>
            <a:r>
              <a:rPr lang="en-GB" sz="2400" b="1" baseline="-25000" dirty="0"/>
              <a:t>2</a:t>
            </a:r>
            <a:r>
              <a:rPr lang="en-GB" sz="2400" b="1" dirty="0"/>
              <a:t>[HgI</a:t>
            </a:r>
            <a:r>
              <a:rPr lang="en-GB" sz="2400" b="1" baseline="-25000" dirty="0"/>
              <a:t>4</a:t>
            </a:r>
            <a:r>
              <a:rPr lang="en-GB" sz="2400" b="1" dirty="0"/>
              <a:t>]  +  Cu</a:t>
            </a:r>
            <a:r>
              <a:rPr lang="en-GB" sz="2400" b="1" baseline="30000" dirty="0"/>
              <a:t>+</a:t>
            </a:r>
            <a:endParaRPr lang="ru-RU" sz="2400" dirty="0"/>
          </a:p>
          <a:p>
            <a:endParaRPr lang="ru-RU" sz="2400" dirty="0"/>
          </a:p>
        </p:txBody>
      </p:sp>
      <p:sp>
        <p:nvSpPr>
          <p:cNvPr id="3" name="Прямоугольник 2"/>
          <p:cNvSpPr/>
          <p:nvPr/>
        </p:nvSpPr>
        <p:spPr>
          <a:xfrm>
            <a:off x="1379621" y="2947008"/>
            <a:ext cx="9974179" cy="2677656"/>
          </a:xfrm>
          <a:prstGeom prst="rect">
            <a:avLst/>
          </a:prstGeom>
        </p:spPr>
        <p:txBody>
          <a:bodyPr wrap="square">
            <a:spAutoFit/>
          </a:bodyPr>
          <a:lstStyle/>
          <a:p>
            <a:r>
              <a:rPr lang="en-US" sz="2400" b="1" dirty="0"/>
              <a:t>reaction technique</a:t>
            </a:r>
            <a:r>
              <a:rPr lang="en-US" sz="2400" dirty="0"/>
              <a:t>. </a:t>
            </a:r>
            <a:endParaRPr lang="ru-RU" sz="2400" dirty="0" smtClean="0"/>
          </a:p>
          <a:p>
            <a:r>
              <a:rPr lang="en-US" sz="2400" dirty="0" smtClean="0"/>
              <a:t>10 </a:t>
            </a:r>
            <a:r>
              <a:rPr lang="en-US" sz="2400" dirty="0"/>
              <a:t>ml of a suspension of copper (I) iodide is added to a certain volume of destructor. </a:t>
            </a:r>
            <a:endParaRPr lang="ru-RU" sz="2400" dirty="0" smtClean="0"/>
          </a:p>
          <a:p>
            <a:r>
              <a:rPr lang="en-US" sz="2400" dirty="0" smtClean="0"/>
              <a:t>The </a:t>
            </a:r>
            <a:r>
              <a:rPr lang="en-US" sz="2400" dirty="0"/>
              <a:t>appearance of a red or orange-red precipitate indicates the presence of mercury in the destructor</a:t>
            </a:r>
            <a:r>
              <a:rPr lang="en-US" sz="2400" dirty="0" smtClean="0"/>
              <a:t>.</a:t>
            </a:r>
            <a:endParaRPr lang="ru-RU" sz="2400" dirty="0" smtClean="0"/>
          </a:p>
          <a:p>
            <a:endParaRPr lang="ru-RU" sz="2400" dirty="0"/>
          </a:p>
          <a:p>
            <a:r>
              <a:rPr lang="en-US" sz="2400" dirty="0" smtClean="0"/>
              <a:t>Detection </a:t>
            </a:r>
            <a:r>
              <a:rPr lang="en-US" sz="2400" dirty="0"/>
              <a:t>limit - 1 µg of mercury in the test volume.</a:t>
            </a:r>
            <a:endParaRPr lang="ru-RU" sz="2400" dirty="0"/>
          </a:p>
        </p:txBody>
      </p:sp>
    </p:spTree>
    <p:extLst>
      <p:ext uri="{BB962C8B-B14F-4D97-AF65-F5344CB8AC3E}">
        <p14:creationId xmlns:p14="http://schemas.microsoft.com/office/powerpoint/2010/main" val="3256509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Starc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Rectangle 2"/>
          <p:cNvSpPr>
            <a:spLocks noChangeArrowheads="1"/>
          </p:cNvSpPr>
          <p:nvPr/>
        </p:nvSpPr>
        <p:spPr bwMode="auto">
          <a:xfrm>
            <a:off x="865418" y="1488141"/>
            <a:ext cx="201548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Rectangle 2"/>
          <p:cNvSpPr>
            <a:spLocks noChangeArrowheads="1"/>
          </p:cNvSpPr>
          <p:nvPr/>
        </p:nvSpPr>
        <p:spPr bwMode="auto">
          <a:xfrm>
            <a:off x="865417" y="1488140"/>
            <a:ext cx="133569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6644639" y="1484047"/>
            <a:ext cx="212060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Rectangle 8"/>
          <p:cNvSpPr>
            <a:spLocks noChangeArrowheads="1"/>
          </p:cNvSpPr>
          <p:nvPr/>
        </p:nvSpPr>
        <p:spPr bwMode="auto">
          <a:xfrm>
            <a:off x="6721269" y="4077495"/>
            <a:ext cx="1557315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4" name="Прямоугольник 3"/>
          <p:cNvSpPr/>
          <p:nvPr/>
        </p:nvSpPr>
        <p:spPr>
          <a:xfrm>
            <a:off x="707028" y="329885"/>
            <a:ext cx="10475322" cy="5632311"/>
          </a:xfrm>
          <a:prstGeom prst="rect">
            <a:avLst/>
          </a:prstGeom>
        </p:spPr>
        <p:txBody>
          <a:bodyPr wrap="square">
            <a:spAutoFit/>
          </a:bodyPr>
          <a:lstStyle/>
          <a:p>
            <a:r>
              <a:rPr lang="en-US" sz="2400" b="1" dirty="0"/>
              <a:t>Quantitative determination of </a:t>
            </a:r>
            <a:r>
              <a:rPr lang="en-US" sz="2400" dirty="0"/>
              <a:t>mercury</a:t>
            </a:r>
            <a:r>
              <a:rPr lang="en-US" sz="2400" b="1" dirty="0" smtClean="0"/>
              <a:t> </a:t>
            </a:r>
            <a:endParaRPr lang="ru-RU" sz="2400" b="1" dirty="0" smtClean="0"/>
          </a:p>
          <a:p>
            <a:endParaRPr lang="en-US" sz="2400" b="1" dirty="0" smtClean="0"/>
          </a:p>
          <a:p>
            <a:pPr marL="457200" indent="-457200">
              <a:buAutoNum type="arabicPeriod"/>
            </a:pPr>
            <a:r>
              <a:rPr lang="en-US" sz="2400" b="1" dirty="0" smtClean="0"/>
              <a:t>Atomic </a:t>
            </a:r>
            <a:r>
              <a:rPr lang="en-US" sz="2400" b="1" dirty="0"/>
              <a:t>absorption spectrometry </a:t>
            </a:r>
            <a:r>
              <a:rPr lang="en-US" sz="2400" dirty="0"/>
              <a:t>is carried out by the value of light absorption at the wavelength of the resonance transition line characteristic of mercury at 253.7 nm. To calculate the concentration, use a calibration curve or the addition method</a:t>
            </a:r>
            <a:r>
              <a:rPr lang="en-US" sz="2400" dirty="0" smtClean="0"/>
              <a:t>.</a:t>
            </a:r>
            <a:endParaRPr lang="ru-RU" sz="2400" dirty="0" smtClean="0"/>
          </a:p>
          <a:p>
            <a:pPr marL="457200" indent="-457200">
              <a:buAutoNum type="arabicPeriod"/>
            </a:pPr>
            <a:endParaRPr lang="ru-RU" sz="2400" b="1" dirty="0"/>
          </a:p>
          <a:p>
            <a:pPr marL="457200" indent="-457200">
              <a:buAutoNum type="arabicPeriod"/>
            </a:pPr>
            <a:r>
              <a:rPr lang="en-US" sz="2400" b="1" dirty="0" smtClean="0"/>
              <a:t> </a:t>
            </a:r>
            <a:r>
              <a:rPr lang="en-US" sz="2400" b="1" dirty="0"/>
              <a:t>The visual method for determining mercury, </a:t>
            </a:r>
            <a:r>
              <a:rPr lang="en-US" sz="2400" dirty="0"/>
              <a:t>based on comparing the color intensity of the Cu</a:t>
            </a:r>
            <a:r>
              <a:rPr lang="en-US" sz="2400" baseline="-25000" dirty="0"/>
              <a:t>2</a:t>
            </a:r>
            <a:r>
              <a:rPr lang="en-US" sz="2400" dirty="0"/>
              <a:t>[HgI</a:t>
            </a:r>
            <a:r>
              <a:rPr lang="en-US" sz="2400" baseline="-25000" dirty="0"/>
              <a:t>4</a:t>
            </a:r>
            <a:r>
              <a:rPr lang="en-US" sz="2400" dirty="0"/>
              <a:t>] suspension in the test sample with the color intensity of the suspension in the standard series, has a number of disadvantages. The presence of suspension particles in colored solutions makes it difficult to compare the intensity of their colors. The color of these solutions depends on the size of the suspension particles, their sedimentation rate, etc. Therefore, the extraction-</a:t>
            </a:r>
            <a:r>
              <a:rPr lang="en-US" sz="2400" dirty="0" err="1"/>
              <a:t>photocolorimetric</a:t>
            </a:r>
            <a:r>
              <a:rPr lang="en-US" sz="2400" dirty="0"/>
              <a:t> method for the quantitative determination of mercury is more accurate and reliable.</a:t>
            </a:r>
            <a:endParaRPr lang="ru-RU" sz="2400" dirty="0"/>
          </a:p>
        </p:txBody>
      </p:sp>
    </p:spTree>
    <p:extLst>
      <p:ext uri="{BB962C8B-B14F-4D97-AF65-F5344CB8AC3E}">
        <p14:creationId xmlns:p14="http://schemas.microsoft.com/office/powerpoint/2010/main" val="684084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14</a:t>
            </a:fld>
            <a:endParaRPr lang="ru-RU"/>
          </a:p>
        </p:txBody>
      </p:sp>
      <p:sp>
        <p:nvSpPr>
          <p:cNvPr id="2" name="Прямоугольник 1"/>
          <p:cNvSpPr/>
          <p:nvPr/>
        </p:nvSpPr>
        <p:spPr>
          <a:xfrm>
            <a:off x="609599" y="561475"/>
            <a:ext cx="10523621" cy="3416320"/>
          </a:xfrm>
          <a:prstGeom prst="rect">
            <a:avLst/>
          </a:prstGeom>
        </p:spPr>
        <p:txBody>
          <a:bodyPr wrap="square">
            <a:spAutoFit/>
          </a:bodyPr>
          <a:lstStyle/>
          <a:p>
            <a:r>
              <a:rPr lang="en-US" sz="2400" b="1" dirty="0"/>
              <a:t>3. Extraction-</a:t>
            </a:r>
            <a:r>
              <a:rPr lang="en-US" sz="2400" b="1" dirty="0" err="1"/>
              <a:t>photocolorimetric</a:t>
            </a:r>
            <a:r>
              <a:rPr lang="en-US" sz="2400" b="1" dirty="0"/>
              <a:t> method</a:t>
            </a:r>
            <a:r>
              <a:rPr lang="en-US" sz="2400" dirty="0" smtClean="0"/>
              <a:t>.</a:t>
            </a:r>
            <a:endParaRPr lang="ru-RU" sz="2400" dirty="0" smtClean="0"/>
          </a:p>
          <a:p>
            <a:endParaRPr lang="ru-RU" sz="2400" dirty="0"/>
          </a:p>
          <a:p>
            <a:r>
              <a:rPr lang="en-US" sz="2400" dirty="0" smtClean="0"/>
              <a:t> </a:t>
            </a:r>
            <a:r>
              <a:rPr lang="en-US" sz="2400" dirty="0" err="1"/>
              <a:t>Dithizone</a:t>
            </a:r>
            <a:r>
              <a:rPr lang="en-US" sz="2400" dirty="0"/>
              <a:t> is used as a reagent for the extraction-</a:t>
            </a:r>
            <a:r>
              <a:rPr lang="en-US" sz="2400" dirty="0" err="1"/>
              <a:t>photocolorimetric</a:t>
            </a:r>
            <a:r>
              <a:rPr lang="en-US" sz="2400" dirty="0"/>
              <a:t> determination of mercury (II). In an acidic environment, when mercury (II) ions react with a solution of </a:t>
            </a:r>
            <a:r>
              <a:rPr lang="en-US" sz="2400" dirty="0" err="1"/>
              <a:t>dithizone</a:t>
            </a:r>
            <a:r>
              <a:rPr lang="en-US" sz="2400" dirty="0"/>
              <a:t> in chloroform or carbon tetrachloride, a </a:t>
            </a:r>
            <a:r>
              <a:rPr lang="en-US" sz="2400" dirty="0" err="1"/>
              <a:t>monosubstituted</a:t>
            </a:r>
            <a:r>
              <a:rPr lang="en-US" sz="2400" dirty="0"/>
              <a:t> </a:t>
            </a:r>
            <a:r>
              <a:rPr lang="en-US" sz="2400" dirty="0" err="1"/>
              <a:t>dithizonate</a:t>
            </a:r>
            <a:r>
              <a:rPr lang="en-US" sz="2400" dirty="0"/>
              <a:t> is formed, which has an orange-yellow color (</a:t>
            </a:r>
            <a:r>
              <a:rPr lang="en-US" sz="2400" dirty="0" err="1"/>
              <a:t>λmax</a:t>
            </a:r>
            <a:r>
              <a:rPr lang="en-US" sz="2400" dirty="0"/>
              <a:t> = 485 nm). </a:t>
            </a:r>
            <a:endParaRPr lang="ru-RU" sz="2400" dirty="0" smtClean="0"/>
          </a:p>
          <a:p>
            <a:endParaRPr lang="ru-RU" sz="2400" dirty="0"/>
          </a:p>
          <a:p>
            <a:r>
              <a:rPr lang="en-US" sz="2400" dirty="0" smtClean="0"/>
              <a:t>The </a:t>
            </a:r>
            <a:r>
              <a:rPr lang="en-US" sz="2400" dirty="0"/>
              <a:t>optical density of </a:t>
            </a:r>
            <a:r>
              <a:rPr lang="en-US" sz="2400" dirty="0" err="1"/>
              <a:t>monosubstituted</a:t>
            </a:r>
            <a:r>
              <a:rPr lang="en-US" sz="2400" dirty="0"/>
              <a:t> mercury(II) </a:t>
            </a:r>
            <a:r>
              <a:rPr lang="en-US" sz="2400" dirty="0" err="1"/>
              <a:t>dithizonate</a:t>
            </a:r>
            <a:r>
              <a:rPr lang="en-US" sz="2400" dirty="0"/>
              <a:t> in the organic solvent phase is measured using a </a:t>
            </a:r>
            <a:r>
              <a:rPr lang="en-US" sz="2400" dirty="0" err="1"/>
              <a:t>photoelectrocolorimeter</a:t>
            </a:r>
            <a:r>
              <a:rPr lang="en-US" sz="2400" dirty="0"/>
              <a:t> or spectrophotometer.</a:t>
            </a:r>
            <a:endParaRPr lang="ru-RU" sz="2400" dirty="0"/>
          </a:p>
        </p:txBody>
      </p:sp>
      <p:sp>
        <p:nvSpPr>
          <p:cNvPr id="3" name="Rectangle 2"/>
          <p:cNvSpPr>
            <a:spLocks noChangeArrowheads="1"/>
          </p:cNvSpPr>
          <p:nvPr/>
        </p:nvSpPr>
        <p:spPr bwMode="auto">
          <a:xfrm>
            <a:off x="1540042" y="3977794"/>
            <a:ext cx="1906435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279861573"/>
              </p:ext>
            </p:extLst>
          </p:nvPr>
        </p:nvGraphicFramePr>
        <p:xfrm>
          <a:off x="1540042" y="3977795"/>
          <a:ext cx="7700211" cy="2502196"/>
        </p:xfrm>
        <a:graphic>
          <a:graphicData uri="http://schemas.openxmlformats.org/presentationml/2006/ole">
            <mc:AlternateContent xmlns:mc="http://schemas.openxmlformats.org/markup-compatibility/2006">
              <mc:Choice xmlns:v="urn:schemas-microsoft-com:vml" Requires="v">
                <p:oleObj spid="_x0000_s1035" r:id="rId3" imgW="5255260" imgH="1714500" progId="ISISServer">
                  <p:embed/>
                </p:oleObj>
              </mc:Choice>
              <mc:Fallback>
                <p:oleObj r:id="rId3" imgW="5255260" imgH="1714500"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0042" y="3977795"/>
                        <a:ext cx="7700211" cy="2502196"/>
                      </a:xfrm>
                      <a:prstGeom prst="rect">
                        <a:avLst/>
                      </a:prstGeom>
                      <a:noFill/>
                    </p:spPr>
                  </p:pic>
                </p:oleObj>
              </mc:Fallback>
            </mc:AlternateContent>
          </a:graphicData>
        </a:graphic>
      </p:graphicFrame>
    </p:spTree>
    <p:extLst>
      <p:ext uri="{BB962C8B-B14F-4D97-AF65-F5344CB8AC3E}">
        <p14:creationId xmlns:p14="http://schemas.microsoft.com/office/powerpoint/2010/main" val="1665903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Starc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Rectangle 2"/>
          <p:cNvSpPr>
            <a:spLocks noChangeArrowheads="1"/>
          </p:cNvSpPr>
          <p:nvPr/>
        </p:nvSpPr>
        <p:spPr bwMode="auto">
          <a:xfrm>
            <a:off x="865418" y="1488141"/>
            <a:ext cx="201548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Rectangle 2"/>
          <p:cNvSpPr>
            <a:spLocks noChangeArrowheads="1"/>
          </p:cNvSpPr>
          <p:nvPr/>
        </p:nvSpPr>
        <p:spPr bwMode="auto">
          <a:xfrm>
            <a:off x="865417" y="1488140"/>
            <a:ext cx="133569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6644639" y="1484047"/>
            <a:ext cx="212060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Rectangle 8"/>
          <p:cNvSpPr>
            <a:spLocks noChangeArrowheads="1"/>
          </p:cNvSpPr>
          <p:nvPr/>
        </p:nvSpPr>
        <p:spPr bwMode="auto">
          <a:xfrm>
            <a:off x="6721269" y="4077495"/>
            <a:ext cx="1557315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4" name="Прямоугольник 3"/>
          <p:cNvSpPr/>
          <p:nvPr/>
        </p:nvSpPr>
        <p:spPr>
          <a:xfrm>
            <a:off x="460375" y="135870"/>
            <a:ext cx="11298488" cy="6001643"/>
          </a:xfrm>
          <a:prstGeom prst="rect">
            <a:avLst/>
          </a:prstGeom>
        </p:spPr>
        <p:txBody>
          <a:bodyPr wrap="square">
            <a:spAutoFit/>
          </a:bodyPr>
          <a:lstStyle/>
          <a:p>
            <a:r>
              <a:rPr lang="en-US" sz="2400" b="1" dirty="0"/>
              <a:t>Detection and determination of mercury in </a:t>
            </a:r>
            <a:r>
              <a:rPr lang="en-US" sz="2400" b="1" dirty="0" smtClean="0"/>
              <a:t>urine</a:t>
            </a:r>
            <a:endParaRPr lang="ru-RU" sz="2400" b="1" dirty="0" smtClean="0"/>
          </a:p>
          <a:p>
            <a:r>
              <a:rPr lang="en-US" sz="2400" dirty="0" smtClean="0"/>
              <a:t>To </a:t>
            </a:r>
            <a:r>
              <a:rPr lang="en-US" sz="2400" dirty="0"/>
              <a:t>the daily volume of urine add 2-5 ml of chicken protein and 0.5-1.0 g of sodium chloride. </a:t>
            </a:r>
            <a:endParaRPr lang="ru-RU" sz="2400" dirty="0" smtClean="0"/>
          </a:p>
          <a:p>
            <a:r>
              <a:rPr lang="en-US" sz="2400" dirty="0" smtClean="0"/>
              <a:t>heated </a:t>
            </a:r>
            <a:r>
              <a:rPr lang="en-US" sz="2400" dirty="0"/>
              <a:t>in a water bath with stirring.  </a:t>
            </a:r>
            <a:endParaRPr lang="ru-RU" sz="2400" dirty="0" smtClean="0"/>
          </a:p>
          <a:p>
            <a:r>
              <a:rPr lang="en-US" sz="2400" dirty="0" smtClean="0"/>
              <a:t>the </a:t>
            </a:r>
            <a:r>
              <a:rPr lang="en-US" sz="2400" dirty="0"/>
              <a:t>protein coagulates in the form of flakes, absorbing mercury. </a:t>
            </a:r>
            <a:endParaRPr lang="ru-RU" sz="2400" dirty="0" smtClean="0"/>
          </a:p>
          <a:p>
            <a:r>
              <a:rPr lang="en-US" sz="2400" dirty="0" smtClean="0"/>
              <a:t>The </a:t>
            </a:r>
            <a:r>
              <a:rPr lang="en-US" sz="2400" dirty="0"/>
              <a:t>resulting mercury </a:t>
            </a:r>
            <a:r>
              <a:rPr lang="en-US" sz="2400" dirty="0" err="1"/>
              <a:t>albuminate</a:t>
            </a:r>
            <a:r>
              <a:rPr lang="en-US" sz="2400" dirty="0"/>
              <a:t> is filtered, washed with water and dissolved in concentrated hydrochloric acid</a:t>
            </a:r>
            <a:r>
              <a:rPr lang="en-US" sz="2400" dirty="0" smtClean="0"/>
              <a:t>.</a:t>
            </a:r>
            <a:endParaRPr lang="ru-RU" sz="2400" dirty="0" smtClean="0"/>
          </a:p>
          <a:p>
            <a:r>
              <a:rPr lang="en-US" sz="2400" dirty="0" smtClean="0"/>
              <a:t>Small </a:t>
            </a:r>
            <a:r>
              <a:rPr lang="en-US" sz="2400" dirty="0"/>
              <a:t>copper spirals are added to the resulting solution</a:t>
            </a:r>
            <a:r>
              <a:rPr lang="en-US" sz="2400" dirty="0" smtClean="0"/>
              <a:t>.</a:t>
            </a:r>
            <a:endParaRPr lang="ru-RU" sz="2400" dirty="0" smtClean="0"/>
          </a:p>
          <a:p>
            <a:r>
              <a:rPr lang="en-US" sz="2400" dirty="0" smtClean="0"/>
              <a:t> </a:t>
            </a:r>
            <a:r>
              <a:rPr lang="en-US" sz="2400" dirty="0"/>
              <a:t>After a day, the spirals are removed, washed with water, alcohol and dried with ether. </a:t>
            </a:r>
            <a:endParaRPr lang="ru-RU" sz="2400" dirty="0" smtClean="0"/>
          </a:p>
          <a:p>
            <a:r>
              <a:rPr lang="en-US" sz="2400" dirty="0" smtClean="0"/>
              <a:t> </a:t>
            </a:r>
            <a:r>
              <a:rPr lang="en-US" sz="2400" dirty="0"/>
              <a:t>If the urine contains mercury, a coating of metallic mercury appears on the coils. The spirals are placed in a narrow test tube, 2-3 iodine crystals are added. The test tube is cooled at a distance of 1-2 cm from the top edge using wet cotton wool or filter paper. Then carefully heat the area of the test tube where the spirals and iodine are located. When heated, mercury and iodine sublime, forming mercury iodides (I and II), which form a crystalline coating as the test tube cools. When examining plaque under a microscope, red (HgI2) and green (Hg2I2) rhombic crystals are observed.</a:t>
            </a:r>
            <a:endParaRPr lang="ru-RU" sz="2400" dirty="0"/>
          </a:p>
        </p:txBody>
      </p:sp>
    </p:spTree>
    <p:extLst>
      <p:ext uri="{BB962C8B-B14F-4D97-AF65-F5344CB8AC3E}">
        <p14:creationId xmlns:p14="http://schemas.microsoft.com/office/powerpoint/2010/main" val="3381736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Starc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Rectangle 2"/>
          <p:cNvSpPr>
            <a:spLocks noChangeArrowheads="1"/>
          </p:cNvSpPr>
          <p:nvPr/>
        </p:nvSpPr>
        <p:spPr bwMode="auto">
          <a:xfrm>
            <a:off x="865418" y="1488141"/>
            <a:ext cx="201548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Rectangle 2"/>
          <p:cNvSpPr>
            <a:spLocks noChangeArrowheads="1"/>
          </p:cNvSpPr>
          <p:nvPr/>
        </p:nvSpPr>
        <p:spPr bwMode="auto">
          <a:xfrm>
            <a:off x="865417" y="1488140"/>
            <a:ext cx="133569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6644639" y="1484047"/>
            <a:ext cx="212060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Rectangle 8"/>
          <p:cNvSpPr>
            <a:spLocks noChangeArrowheads="1"/>
          </p:cNvSpPr>
          <p:nvPr/>
        </p:nvSpPr>
        <p:spPr bwMode="auto">
          <a:xfrm>
            <a:off x="6721269" y="4077495"/>
            <a:ext cx="1557315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4" name="Rectangle 2"/>
          <p:cNvSpPr>
            <a:spLocks noChangeArrowheads="1"/>
          </p:cNvSpPr>
          <p:nvPr/>
        </p:nvSpPr>
        <p:spPr bwMode="auto">
          <a:xfrm>
            <a:off x="7812505" y="368968"/>
            <a:ext cx="1155032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2352777785"/>
              </p:ext>
            </p:extLst>
          </p:nvPr>
        </p:nvGraphicFramePr>
        <p:xfrm>
          <a:off x="8108367" y="7937"/>
          <a:ext cx="4132574" cy="2855494"/>
        </p:xfrm>
        <a:graphic>
          <a:graphicData uri="http://schemas.openxmlformats.org/presentationml/2006/ole">
            <mc:AlternateContent xmlns:mc="http://schemas.openxmlformats.org/markup-compatibility/2006">
              <mc:Choice xmlns:v="urn:schemas-microsoft-com:vml" Requires="v">
                <p:oleObj spid="_x0000_s2058" name="Точечный рисунок" r:id="rId3" imgW="7163800" imgH="4944165" progId="Paint.Picture">
                  <p:embed/>
                </p:oleObj>
              </mc:Choice>
              <mc:Fallback>
                <p:oleObj name="Точечный рисунок" r:id="rId3" imgW="7163800" imgH="4944165"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8367" y="7937"/>
                        <a:ext cx="4132574" cy="2855494"/>
                      </a:xfrm>
                      <a:prstGeom prst="rect">
                        <a:avLst/>
                      </a:prstGeom>
                      <a:noFill/>
                    </p:spPr>
                  </p:pic>
                </p:oleObj>
              </mc:Fallback>
            </mc:AlternateContent>
          </a:graphicData>
        </a:graphic>
      </p:graphicFrame>
      <p:sp>
        <p:nvSpPr>
          <p:cNvPr id="9" name="Прямоугольник 8"/>
          <p:cNvSpPr/>
          <p:nvPr/>
        </p:nvSpPr>
        <p:spPr>
          <a:xfrm>
            <a:off x="460375" y="336890"/>
            <a:ext cx="7961730" cy="6740307"/>
          </a:xfrm>
          <a:prstGeom prst="rect">
            <a:avLst/>
          </a:prstGeom>
        </p:spPr>
        <p:txBody>
          <a:bodyPr wrap="square">
            <a:spAutoFit/>
          </a:bodyPr>
          <a:lstStyle/>
          <a:p>
            <a:r>
              <a:rPr lang="en-US" sz="2400" dirty="0"/>
              <a:t>To determine the mercury content in the analyzed volume of urine, the resulting sublimate in a test tube is treated with a solution of iodine in potassium iodide</a:t>
            </a:r>
            <a:r>
              <a:rPr lang="en-US" sz="2400" dirty="0" smtClean="0"/>
              <a:t>.</a:t>
            </a:r>
            <a:endParaRPr lang="ru-RU" sz="2400" dirty="0" smtClean="0"/>
          </a:p>
          <a:p>
            <a:pPr algn="ctr"/>
            <a:r>
              <a:rPr lang="en-US" sz="2400" b="1" dirty="0"/>
              <a:t>Hg</a:t>
            </a:r>
            <a:r>
              <a:rPr lang="en-US" sz="2400" b="1" baseline="-25000" dirty="0"/>
              <a:t>2</a:t>
            </a:r>
            <a:r>
              <a:rPr lang="en-US" sz="2400" b="1" dirty="0"/>
              <a:t>I</a:t>
            </a:r>
            <a:r>
              <a:rPr lang="en-US" sz="2400" b="1" baseline="-25000" dirty="0"/>
              <a:t>2</a:t>
            </a:r>
            <a:r>
              <a:rPr lang="en-US" sz="2400" b="1" dirty="0"/>
              <a:t> +4KI + I</a:t>
            </a:r>
            <a:r>
              <a:rPr lang="en-US" sz="2400" b="1" baseline="-25000" dirty="0"/>
              <a:t>2 </a:t>
            </a:r>
            <a:r>
              <a:rPr lang="en-US" sz="2400" b="1" dirty="0"/>
              <a:t>→ 2 K</a:t>
            </a:r>
            <a:r>
              <a:rPr lang="en-US" sz="2400" b="1" baseline="-25000" dirty="0"/>
              <a:t>2</a:t>
            </a:r>
            <a:r>
              <a:rPr lang="en-US" sz="2400" b="1" dirty="0"/>
              <a:t>HgI</a:t>
            </a:r>
            <a:r>
              <a:rPr lang="en-US" sz="2400" b="1" baseline="-25000" dirty="0"/>
              <a:t>4</a:t>
            </a:r>
            <a:endParaRPr lang="ru-RU" sz="2400" dirty="0"/>
          </a:p>
          <a:p>
            <a:pPr algn="ctr"/>
            <a:r>
              <a:rPr lang="en-US" sz="2400" b="1" baseline="-25000" dirty="0"/>
              <a:t> </a:t>
            </a:r>
            <a:endParaRPr lang="ru-RU" sz="2400" dirty="0"/>
          </a:p>
          <a:p>
            <a:pPr algn="ctr"/>
            <a:r>
              <a:rPr lang="en-US" sz="2400" b="1" dirty="0"/>
              <a:t>HgI</a:t>
            </a:r>
            <a:r>
              <a:rPr lang="en-US" sz="2400" b="1" baseline="-25000" dirty="0"/>
              <a:t>2</a:t>
            </a:r>
            <a:r>
              <a:rPr lang="en-US" sz="2400" b="1" dirty="0"/>
              <a:t> +2KI </a:t>
            </a:r>
            <a:r>
              <a:rPr lang="en-US" sz="2400" b="1" baseline="-25000" dirty="0"/>
              <a:t> </a:t>
            </a:r>
            <a:r>
              <a:rPr lang="en-US" sz="2400" b="1" dirty="0"/>
              <a:t>→  K</a:t>
            </a:r>
            <a:r>
              <a:rPr lang="en-US" sz="2400" b="1" baseline="-25000" dirty="0"/>
              <a:t>2</a:t>
            </a:r>
            <a:r>
              <a:rPr lang="en-US" sz="2400" b="1" dirty="0"/>
              <a:t>HgI</a:t>
            </a:r>
            <a:r>
              <a:rPr lang="en-US" sz="2400" b="1" baseline="-25000" dirty="0"/>
              <a:t>4</a:t>
            </a:r>
            <a:endParaRPr lang="ru-RU" sz="2400" dirty="0"/>
          </a:p>
          <a:p>
            <a:pPr algn="ctr"/>
            <a:endParaRPr lang="ru-RU" sz="2400" dirty="0"/>
          </a:p>
          <a:p>
            <a:r>
              <a:rPr lang="en-US" sz="2400" dirty="0" smtClean="0"/>
              <a:t>Copper(II</a:t>
            </a:r>
            <a:r>
              <a:rPr lang="en-US" sz="2400" dirty="0"/>
              <a:t>) sulfate and sodium sulfite are added to the resulting solution of potassium </a:t>
            </a:r>
            <a:r>
              <a:rPr lang="en-US" sz="2400" dirty="0" err="1"/>
              <a:t>tetraiodomercurate</a:t>
            </a:r>
            <a:r>
              <a:rPr lang="en-US" sz="2400" dirty="0"/>
              <a:t>. A flesh-colored or pink-colored precipitate forms</a:t>
            </a:r>
            <a:r>
              <a:rPr lang="en-US" sz="2400" dirty="0" smtClean="0"/>
              <a:t>.</a:t>
            </a:r>
            <a:endParaRPr lang="ru-RU" sz="2400" dirty="0" smtClean="0"/>
          </a:p>
          <a:p>
            <a:endParaRPr lang="ru-RU" sz="2400" dirty="0"/>
          </a:p>
          <a:p>
            <a:r>
              <a:rPr lang="en-US" sz="2400" b="1" dirty="0"/>
              <a:t>K</a:t>
            </a:r>
            <a:r>
              <a:rPr lang="ru-RU" sz="2400" b="1" baseline="-25000" dirty="0"/>
              <a:t>2</a:t>
            </a:r>
            <a:r>
              <a:rPr lang="en-US" sz="2400" b="1" dirty="0" err="1"/>
              <a:t>HgI</a:t>
            </a:r>
            <a:r>
              <a:rPr lang="ru-RU" sz="2400" b="1" baseline="-25000" dirty="0"/>
              <a:t>4</a:t>
            </a:r>
            <a:r>
              <a:rPr lang="ru-RU" sz="2400" b="1" dirty="0"/>
              <a:t> + </a:t>
            </a:r>
            <a:r>
              <a:rPr lang="en-US" sz="2400" b="1" dirty="0" err="1"/>
              <a:t>CuSO</a:t>
            </a:r>
            <a:r>
              <a:rPr lang="ru-RU" sz="2400" b="1" baseline="-25000" dirty="0"/>
              <a:t>4</a:t>
            </a:r>
            <a:r>
              <a:rPr lang="ru-RU" sz="2400" b="1" dirty="0"/>
              <a:t> +2</a:t>
            </a:r>
            <a:r>
              <a:rPr lang="en-US" sz="2400" b="1" dirty="0"/>
              <a:t>KI</a:t>
            </a:r>
            <a:r>
              <a:rPr lang="ru-RU" sz="2400" b="1" dirty="0"/>
              <a:t> +</a:t>
            </a:r>
            <a:r>
              <a:rPr lang="en-US" sz="2400" b="1" dirty="0"/>
              <a:t>Na</a:t>
            </a:r>
            <a:r>
              <a:rPr lang="ru-RU" sz="2400" b="1" baseline="-25000" dirty="0"/>
              <a:t>2</a:t>
            </a:r>
            <a:r>
              <a:rPr lang="en-US" sz="2400" b="1" dirty="0"/>
              <a:t>SO</a:t>
            </a:r>
            <a:r>
              <a:rPr lang="ru-RU" sz="2400" b="1" baseline="-25000" dirty="0"/>
              <a:t>3 </a:t>
            </a:r>
            <a:r>
              <a:rPr lang="ru-RU" sz="2400" b="1" dirty="0"/>
              <a:t>+ Н</a:t>
            </a:r>
            <a:r>
              <a:rPr lang="ru-RU" sz="2400" b="1" baseline="-25000" dirty="0"/>
              <a:t>2</a:t>
            </a:r>
            <a:r>
              <a:rPr lang="en-US" sz="2400" b="1" dirty="0"/>
              <a:t>O</a:t>
            </a:r>
            <a:r>
              <a:rPr lang="ru-RU" sz="2400" b="1" dirty="0"/>
              <a:t>→ </a:t>
            </a:r>
            <a:r>
              <a:rPr lang="en-US" sz="2400" b="1" dirty="0"/>
              <a:t>Cu</a:t>
            </a:r>
            <a:r>
              <a:rPr lang="ru-RU" sz="2400" b="1" baseline="-25000" dirty="0"/>
              <a:t>2</a:t>
            </a:r>
            <a:r>
              <a:rPr lang="en-US" sz="2400" b="1" dirty="0" err="1"/>
              <a:t>HgI</a:t>
            </a:r>
            <a:r>
              <a:rPr lang="ru-RU" sz="2400" b="1" baseline="-25000" dirty="0"/>
              <a:t>4</a:t>
            </a:r>
            <a:r>
              <a:rPr lang="ru-RU" sz="2400" b="1" dirty="0"/>
              <a:t>↓ +2</a:t>
            </a:r>
            <a:r>
              <a:rPr lang="en-US" sz="2400" b="1" dirty="0"/>
              <a:t>K</a:t>
            </a:r>
            <a:r>
              <a:rPr lang="ru-RU" sz="2400" b="1" baseline="-25000" dirty="0"/>
              <a:t>2</a:t>
            </a:r>
            <a:r>
              <a:rPr lang="en-US" sz="2400" b="1" dirty="0"/>
              <a:t>SO</a:t>
            </a:r>
            <a:r>
              <a:rPr lang="ru-RU" sz="2400" b="1" baseline="-25000" dirty="0"/>
              <a:t>4</a:t>
            </a:r>
            <a:r>
              <a:rPr lang="ru-RU" sz="2400" b="1" dirty="0"/>
              <a:t> +2</a:t>
            </a:r>
            <a:r>
              <a:rPr lang="en-US" sz="2400" b="1" dirty="0"/>
              <a:t>HI</a:t>
            </a:r>
            <a:r>
              <a:rPr lang="ru-RU" sz="2400" b="1" dirty="0"/>
              <a:t> +</a:t>
            </a:r>
            <a:r>
              <a:rPr lang="en-US" sz="2400" b="1" dirty="0"/>
              <a:t>Na</a:t>
            </a:r>
            <a:r>
              <a:rPr lang="ru-RU" sz="2400" b="1" baseline="-25000" dirty="0"/>
              <a:t>2</a:t>
            </a:r>
            <a:r>
              <a:rPr lang="en-US" sz="2400" b="1" dirty="0"/>
              <a:t>SO</a:t>
            </a:r>
            <a:r>
              <a:rPr lang="ru-RU" sz="2400" b="1" baseline="-25000" dirty="0"/>
              <a:t>4</a:t>
            </a:r>
            <a:endParaRPr lang="ru-RU" sz="2400" dirty="0"/>
          </a:p>
          <a:p>
            <a:r>
              <a:rPr lang="ru-RU" sz="2400" b="1" baseline="-25000" dirty="0"/>
              <a:t> </a:t>
            </a:r>
            <a:endParaRPr lang="ru-RU" sz="2400" dirty="0"/>
          </a:p>
          <a:p>
            <a:r>
              <a:rPr lang="en-US" sz="2400" dirty="0" smtClean="0"/>
              <a:t>The </a:t>
            </a:r>
            <a:r>
              <a:rPr lang="en-US" sz="2400" dirty="0"/>
              <a:t>resulting copper </a:t>
            </a:r>
            <a:r>
              <a:rPr lang="en-US" sz="2400" dirty="0" err="1"/>
              <a:t>tetraiodomercurate</a:t>
            </a:r>
            <a:r>
              <a:rPr lang="en-US" sz="2400" dirty="0"/>
              <a:t> precipitate is compared visually with a calibration scale constructed with different concentrations of mercury, and the mercury content in the tested daily volume of urine is determined.</a:t>
            </a:r>
            <a:endParaRPr lang="ru-RU" sz="2400" dirty="0"/>
          </a:p>
        </p:txBody>
      </p:sp>
    </p:spTree>
    <p:extLst>
      <p:ext uri="{BB962C8B-B14F-4D97-AF65-F5344CB8AC3E}">
        <p14:creationId xmlns:p14="http://schemas.microsoft.com/office/powerpoint/2010/main" val="3146392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thylmercuric chloride formula graphical represen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4114" y="-377825"/>
            <a:ext cx="2796172" cy="2796172"/>
          </a:xfrm>
          <a:prstGeom prst="rect">
            <a:avLst/>
          </a:prstGeom>
          <a:noFill/>
          <a:extLst>
            <a:ext uri="{909E8E84-426E-40DD-AFC4-6F175D3DCCD1}">
              <a14:hiddenFill xmlns:a14="http://schemas.microsoft.com/office/drawing/2010/main">
                <a:solidFill>
                  <a:srgbClr val="FFFFFF"/>
                </a:solidFill>
              </a14:hiddenFill>
            </a:ext>
          </a:extLst>
        </p:spPr>
      </p:pic>
      <p:sp>
        <p:nvSpPr>
          <p:cNvPr id="4" name="Номер слайда 3"/>
          <p:cNvSpPr>
            <a:spLocks noGrp="1"/>
          </p:cNvSpPr>
          <p:nvPr>
            <p:ph type="sldNum" sz="quarter" idx="12"/>
          </p:nvPr>
        </p:nvSpPr>
        <p:spPr/>
        <p:txBody>
          <a:bodyPr/>
          <a:lstStyle/>
          <a:p>
            <a:fld id="{7EED24D2-99C2-4971-A76F-0077CE8CF617}" type="slidenum">
              <a:rPr lang="ru-RU" smtClean="0"/>
              <a:t>17</a:t>
            </a:fld>
            <a:endParaRPr lang="ru-RU"/>
          </a:p>
        </p:txBody>
      </p:sp>
      <p:sp>
        <p:nvSpPr>
          <p:cNvPr id="2" name="Прямоугольник 1"/>
          <p:cNvSpPr/>
          <p:nvPr/>
        </p:nvSpPr>
        <p:spPr>
          <a:xfrm>
            <a:off x="2269920" y="292588"/>
            <a:ext cx="3724096" cy="523220"/>
          </a:xfrm>
          <a:prstGeom prst="rect">
            <a:avLst/>
          </a:prstGeom>
        </p:spPr>
        <p:txBody>
          <a:bodyPr wrap="none">
            <a:spAutoFit/>
          </a:bodyPr>
          <a:lstStyle/>
          <a:p>
            <a:r>
              <a:rPr lang="en-US" sz="2800" dirty="0" smtClean="0">
                <a:solidFill>
                  <a:srgbClr val="212529"/>
                </a:solidFill>
                <a:latin typeface="-apple-system"/>
              </a:rPr>
              <a:t>Ethylmercuric chloride</a:t>
            </a:r>
            <a:endParaRPr lang="en-US" sz="2800" b="0" i="0" dirty="0">
              <a:solidFill>
                <a:srgbClr val="212529"/>
              </a:solidFill>
              <a:effectLst/>
              <a:latin typeface="-apple-system"/>
            </a:endParaRPr>
          </a:p>
        </p:txBody>
      </p:sp>
      <p:sp>
        <p:nvSpPr>
          <p:cNvPr id="3" name="Прямоугольник 2"/>
          <p:cNvSpPr/>
          <p:nvPr/>
        </p:nvSpPr>
        <p:spPr>
          <a:xfrm>
            <a:off x="513347" y="1093607"/>
            <a:ext cx="8630653" cy="923330"/>
          </a:xfrm>
          <a:prstGeom prst="rect">
            <a:avLst/>
          </a:prstGeom>
        </p:spPr>
        <p:txBody>
          <a:bodyPr wrap="square">
            <a:spAutoFit/>
          </a:bodyPr>
          <a:lstStyle/>
          <a:p>
            <a:r>
              <a:rPr lang="en-US" b="1" dirty="0">
                <a:solidFill>
                  <a:srgbClr val="212529"/>
                </a:solidFill>
                <a:latin typeface="-apple-system"/>
              </a:rPr>
              <a:t>Synonyms</a:t>
            </a:r>
          </a:p>
          <a:p>
            <a:r>
              <a:rPr lang="en-US" dirty="0" err="1">
                <a:solidFill>
                  <a:srgbClr val="212529"/>
                </a:solidFill>
                <a:latin typeface="-apple-system"/>
              </a:rPr>
              <a:t>Ceresan</a:t>
            </a:r>
            <a:r>
              <a:rPr lang="en-US" dirty="0">
                <a:solidFill>
                  <a:srgbClr val="212529"/>
                </a:solidFill>
                <a:latin typeface="-apple-system"/>
              </a:rPr>
              <a:t>; </a:t>
            </a:r>
            <a:r>
              <a:rPr lang="en-US" dirty="0" err="1">
                <a:solidFill>
                  <a:srgbClr val="212529"/>
                </a:solidFill>
                <a:latin typeface="-apple-system"/>
              </a:rPr>
              <a:t>Chloroethylmercury</a:t>
            </a:r>
            <a:r>
              <a:rPr lang="en-US" dirty="0">
                <a:solidFill>
                  <a:srgbClr val="212529"/>
                </a:solidFill>
                <a:latin typeface="-apple-system"/>
              </a:rPr>
              <a:t>; </a:t>
            </a:r>
            <a:r>
              <a:rPr lang="en-US" dirty="0" err="1">
                <a:solidFill>
                  <a:srgbClr val="212529"/>
                </a:solidFill>
                <a:latin typeface="-apple-system"/>
              </a:rPr>
              <a:t>Cryptodine</a:t>
            </a:r>
            <a:r>
              <a:rPr lang="en-US" dirty="0">
                <a:solidFill>
                  <a:srgbClr val="212529"/>
                </a:solidFill>
                <a:latin typeface="-apple-system"/>
              </a:rPr>
              <a:t>; EMC; </a:t>
            </a:r>
            <a:r>
              <a:rPr lang="en-US" dirty="0" err="1">
                <a:solidFill>
                  <a:srgbClr val="212529"/>
                </a:solidFill>
                <a:latin typeface="-apple-system"/>
              </a:rPr>
              <a:t>Emcon</a:t>
            </a:r>
            <a:r>
              <a:rPr lang="en-US" dirty="0">
                <a:solidFill>
                  <a:srgbClr val="212529"/>
                </a:solidFill>
                <a:latin typeface="-apple-system"/>
              </a:rPr>
              <a:t> D; </a:t>
            </a:r>
            <a:r>
              <a:rPr lang="en-US" dirty="0" err="1">
                <a:solidFill>
                  <a:srgbClr val="212529"/>
                </a:solidFill>
                <a:latin typeface="-apple-system"/>
              </a:rPr>
              <a:t>Ethylmercury</a:t>
            </a:r>
            <a:r>
              <a:rPr lang="en-US" dirty="0">
                <a:solidFill>
                  <a:srgbClr val="212529"/>
                </a:solidFill>
                <a:latin typeface="-apple-system"/>
              </a:rPr>
              <a:t> chloride; </a:t>
            </a:r>
            <a:r>
              <a:rPr lang="en-US" dirty="0" err="1">
                <a:solidFill>
                  <a:srgbClr val="212529"/>
                </a:solidFill>
                <a:latin typeface="-apple-system"/>
              </a:rPr>
              <a:t>Ethylmerkurichlorid</a:t>
            </a:r>
            <a:r>
              <a:rPr lang="en-US" dirty="0">
                <a:solidFill>
                  <a:srgbClr val="212529"/>
                </a:solidFill>
                <a:latin typeface="-apple-system"/>
              </a:rPr>
              <a:t> [Czech]; </a:t>
            </a:r>
            <a:r>
              <a:rPr lang="en-US" dirty="0" err="1">
                <a:solidFill>
                  <a:srgbClr val="212529"/>
                </a:solidFill>
                <a:latin typeface="-apple-system"/>
              </a:rPr>
              <a:t>Ganozan</a:t>
            </a:r>
            <a:r>
              <a:rPr lang="en-US" dirty="0">
                <a:solidFill>
                  <a:srgbClr val="212529"/>
                </a:solidFill>
                <a:latin typeface="-apple-system"/>
              </a:rPr>
              <a:t>; </a:t>
            </a:r>
            <a:r>
              <a:rPr lang="en-US" dirty="0" err="1">
                <a:solidFill>
                  <a:srgbClr val="212529"/>
                </a:solidFill>
                <a:latin typeface="-apple-system"/>
              </a:rPr>
              <a:t>Granosan</a:t>
            </a:r>
            <a:r>
              <a:rPr lang="en-US" dirty="0">
                <a:solidFill>
                  <a:srgbClr val="212529"/>
                </a:solidFill>
                <a:latin typeface="-apple-system"/>
              </a:rPr>
              <a:t>; </a:t>
            </a:r>
            <a:r>
              <a:rPr lang="en-US" dirty="0" err="1">
                <a:solidFill>
                  <a:srgbClr val="212529"/>
                </a:solidFill>
                <a:latin typeface="-apple-system"/>
              </a:rPr>
              <a:t>Granozan</a:t>
            </a:r>
            <a:r>
              <a:rPr lang="en-US" dirty="0">
                <a:solidFill>
                  <a:srgbClr val="212529"/>
                </a:solidFill>
                <a:latin typeface="-apple-system"/>
              </a:rPr>
              <a:t>; </a:t>
            </a:r>
            <a:r>
              <a:rPr lang="en-US" dirty="0" err="1" smtClean="0">
                <a:solidFill>
                  <a:srgbClr val="212529"/>
                </a:solidFill>
                <a:latin typeface="-apple-system"/>
              </a:rPr>
              <a:t>Monoethylmercury</a:t>
            </a:r>
            <a:endParaRPr lang="en-US" b="0" i="0" dirty="0">
              <a:solidFill>
                <a:srgbClr val="212529"/>
              </a:solidFill>
              <a:effectLst/>
              <a:latin typeface="-apple-system"/>
            </a:endParaRPr>
          </a:p>
        </p:txBody>
      </p:sp>
      <p:sp>
        <p:nvSpPr>
          <p:cNvPr id="6" name="Прямоугольник 5"/>
          <p:cNvSpPr/>
          <p:nvPr/>
        </p:nvSpPr>
        <p:spPr>
          <a:xfrm>
            <a:off x="721895" y="2448107"/>
            <a:ext cx="8422105" cy="369332"/>
          </a:xfrm>
          <a:prstGeom prst="rect">
            <a:avLst/>
          </a:prstGeom>
        </p:spPr>
        <p:txBody>
          <a:bodyPr wrap="square">
            <a:spAutoFit/>
          </a:bodyPr>
          <a:lstStyle/>
          <a:p>
            <a:r>
              <a:rPr lang="en-US" b="1" dirty="0" smtClean="0">
                <a:solidFill>
                  <a:srgbClr val="212529"/>
                </a:solidFill>
                <a:latin typeface="-apple-system"/>
              </a:rPr>
              <a:t>Description</a:t>
            </a:r>
            <a:r>
              <a:rPr lang="ru-RU" b="1" dirty="0" smtClean="0">
                <a:solidFill>
                  <a:srgbClr val="212529"/>
                </a:solidFill>
                <a:latin typeface="-apple-system"/>
              </a:rPr>
              <a:t> </a:t>
            </a:r>
            <a:r>
              <a:rPr lang="en-US" dirty="0" smtClean="0">
                <a:solidFill>
                  <a:srgbClr val="212529"/>
                </a:solidFill>
                <a:latin typeface="-apple-system"/>
              </a:rPr>
              <a:t>White </a:t>
            </a:r>
            <a:r>
              <a:rPr lang="en-US" dirty="0">
                <a:solidFill>
                  <a:srgbClr val="212529"/>
                </a:solidFill>
                <a:latin typeface="-apple-system"/>
              </a:rPr>
              <a:t>silvery solid; Insoluble in water</a:t>
            </a:r>
            <a:endParaRPr lang="en-US" b="0" i="0" dirty="0">
              <a:solidFill>
                <a:srgbClr val="212529"/>
              </a:solidFill>
              <a:effectLst/>
              <a:latin typeface="-apple-system"/>
            </a:endParaRPr>
          </a:p>
        </p:txBody>
      </p:sp>
      <p:sp>
        <p:nvSpPr>
          <p:cNvPr id="7" name="Прямоугольник 6"/>
          <p:cNvSpPr/>
          <p:nvPr/>
        </p:nvSpPr>
        <p:spPr>
          <a:xfrm>
            <a:off x="617620" y="2875002"/>
            <a:ext cx="11093116" cy="369332"/>
          </a:xfrm>
          <a:prstGeom prst="rect">
            <a:avLst/>
          </a:prstGeom>
        </p:spPr>
        <p:txBody>
          <a:bodyPr wrap="square">
            <a:spAutoFit/>
          </a:bodyPr>
          <a:lstStyle/>
          <a:p>
            <a:r>
              <a:rPr lang="en-US" b="1" dirty="0">
                <a:solidFill>
                  <a:srgbClr val="212529"/>
                </a:solidFill>
                <a:latin typeface="-apple-system"/>
              </a:rPr>
              <a:t>Used as </a:t>
            </a:r>
            <a:r>
              <a:rPr lang="en-US" dirty="0">
                <a:solidFill>
                  <a:srgbClr val="212529"/>
                </a:solidFill>
                <a:latin typeface="-apple-system"/>
              </a:rPr>
              <a:t>a seed treatment fungicide</a:t>
            </a:r>
            <a:r>
              <a:rPr lang="en-US" dirty="0" smtClean="0">
                <a:solidFill>
                  <a:srgbClr val="212529"/>
                </a:solidFill>
                <a:latin typeface="-apple-system"/>
              </a:rPr>
              <a:t>; </a:t>
            </a:r>
            <a:r>
              <a:rPr lang="en-US" dirty="0">
                <a:solidFill>
                  <a:srgbClr val="212529"/>
                </a:solidFill>
                <a:latin typeface="-apple-system"/>
              </a:rPr>
              <a:t>Used as a polymerization catalyst;</a:t>
            </a:r>
            <a:endParaRPr lang="ru-RU" dirty="0"/>
          </a:p>
        </p:txBody>
      </p:sp>
      <p:sp>
        <p:nvSpPr>
          <p:cNvPr id="8" name="Прямоугольник 7"/>
          <p:cNvSpPr/>
          <p:nvPr/>
        </p:nvSpPr>
        <p:spPr>
          <a:xfrm>
            <a:off x="617620" y="3431463"/>
            <a:ext cx="11093116" cy="1200329"/>
          </a:xfrm>
          <a:prstGeom prst="rect">
            <a:avLst/>
          </a:prstGeom>
        </p:spPr>
        <p:txBody>
          <a:bodyPr wrap="square">
            <a:spAutoFit/>
          </a:bodyPr>
          <a:lstStyle/>
          <a:p>
            <a:r>
              <a:rPr lang="en-US" dirty="0">
                <a:solidFill>
                  <a:srgbClr val="212529"/>
                </a:solidFill>
                <a:latin typeface="-apple-system"/>
              </a:rPr>
              <a:t>Corrosive to skin; Chronic exposure may cause brain injury; Can be absorbed through skin; </a:t>
            </a:r>
            <a:r>
              <a:rPr lang="en-US" dirty="0" smtClean="0">
                <a:solidFill>
                  <a:srgbClr val="212529"/>
                </a:solidFill>
                <a:latin typeface="-apple-system"/>
              </a:rPr>
              <a:t>Causes </a:t>
            </a:r>
            <a:r>
              <a:rPr lang="en-US" dirty="0">
                <a:solidFill>
                  <a:srgbClr val="212529"/>
                </a:solidFill>
                <a:latin typeface="-apple-system"/>
              </a:rPr>
              <a:t>other degenerative changes to brain, other liver changes, weight loss, and changes in renal tubules in repeated-dose oral studies of rats</a:t>
            </a:r>
            <a:r>
              <a:rPr lang="en-US" dirty="0" smtClean="0">
                <a:solidFill>
                  <a:srgbClr val="212529"/>
                </a:solidFill>
                <a:latin typeface="-apple-system"/>
              </a:rPr>
              <a:t>; </a:t>
            </a:r>
            <a:r>
              <a:rPr lang="en-US" dirty="0">
                <a:solidFill>
                  <a:srgbClr val="212529"/>
                </a:solidFill>
                <a:latin typeface="-apple-system"/>
              </a:rPr>
              <a:t>An irritant; Highly toxic by ingestion, inhalation, and skin absorption; May have cumulative adverse effects; Mutagenic and reproductive effects observed in experimental animals; </a:t>
            </a:r>
            <a:endParaRPr lang="ru-RU" dirty="0"/>
          </a:p>
        </p:txBody>
      </p:sp>
      <p:sp>
        <p:nvSpPr>
          <p:cNvPr id="9" name="Прямоугольник 8"/>
          <p:cNvSpPr/>
          <p:nvPr/>
        </p:nvSpPr>
        <p:spPr>
          <a:xfrm>
            <a:off x="8793644" y="2199509"/>
            <a:ext cx="3038011" cy="369332"/>
          </a:xfrm>
          <a:prstGeom prst="rect">
            <a:avLst/>
          </a:prstGeom>
        </p:spPr>
        <p:txBody>
          <a:bodyPr wrap="none">
            <a:spAutoFit/>
          </a:bodyPr>
          <a:lstStyle/>
          <a:p>
            <a:r>
              <a:rPr lang="en-US" dirty="0">
                <a:solidFill>
                  <a:srgbClr val="212529"/>
                </a:solidFill>
                <a:latin typeface="-apple-system"/>
              </a:rPr>
              <a:t>LC50 (rat) = 689 mg/m3/4hr</a:t>
            </a:r>
            <a:endParaRPr lang="ru-RU" dirty="0"/>
          </a:p>
        </p:txBody>
      </p:sp>
      <p:sp>
        <p:nvSpPr>
          <p:cNvPr id="10" name="Прямоугольник 9"/>
          <p:cNvSpPr/>
          <p:nvPr/>
        </p:nvSpPr>
        <p:spPr>
          <a:xfrm>
            <a:off x="3048000" y="4691312"/>
            <a:ext cx="6096000" cy="1200329"/>
          </a:xfrm>
          <a:prstGeom prst="rect">
            <a:avLst/>
          </a:prstGeom>
        </p:spPr>
        <p:txBody>
          <a:bodyPr>
            <a:spAutoFit/>
          </a:bodyPr>
          <a:lstStyle/>
          <a:p>
            <a:r>
              <a:rPr lang="en-US" dirty="0" smtClean="0">
                <a:solidFill>
                  <a:srgbClr val="212529"/>
                </a:solidFill>
                <a:latin typeface="-apple-system"/>
              </a:rPr>
              <a:t>Neurotoxin</a:t>
            </a:r>
            <a:r>
              <a:rPr lang="ru-RU" dirty="0" smtClean="0">
                <a:solidFill>
                  <a:srgbClr val="212529"/>
                </a:solidFill>
                <a:latin typeface="-apple-system"/>
              </a:rPr>
              <a:t> </a:t>
            </a:r>
            <a:r>
              <a:rPr lang="en-US" u="sng" dirty="0">
                <a:hlinkClick r:id="rId3"/>
              </a:rPr>
              <a:t>Encephalopathy, acute toxic</a:t>
            </a:r>
            <a:endParaRPr lang="en-US" dirty="0"/>
          </a:p>
          <a:p>
            <a:r>
              <a:rPr lang="en-US" dirty="0" err="1" smtClean="0">
                <a:solidFill>
                  <a:srgbClr val="212529"/>
                </a:solidFill>
                <a:latin typeface="-apple-system"/>
              </a:rPr>
              <a:t>Nephrotoxin</a:t>
            </a:r>
            <a:endParaRPr lang="en-US" dirty="0">
              <a:solidFill>
                <a:srgbClr val="212529"/>
              </a:solidFill>
              <a:latin typeface="-apple-system"/>
            </a:endParaRPr>
          </a:p>
          <a:p>
            <a:r>
              <a:rPr lang="en-US" dirty="0" smtClean="0">
                <a:solidFill>
                  <a:srgbClr val="212529"/>
                </a:solidFill>
                <a:latin typeface="-apple-system"/>
              </a:rPr>
              <a:t>Reproductive </a:t>
            </a:r>
            <a:r>
              <a:rPr lang="en-US" dirty="0">
                <a:solidFill>
                  <a:srgbClr val="212529"/>
                </a:solidFill>
                <a:latin typeface="-apple-system"/>
              </a:rPr>
              <a:t>Toxin</a:t>
            </a:r>
          </a:p>
          <a:p>
            <a:r>
              <a:rPr lang="en-US" dirty="0" err="1" smtClean="0">
                <a:solidFill>
                  <a:srgbClr val="212529"/>
                </a:solidFill>
                <a:latin typeface="-apple-system"/>
              </a:rPr>
              <a:t>Dermatotoxin</a:t>
            </a:r>
            <a:endParaRPr lang="en-US" b="0" i="0" dirty="0">
              <a:solidFill>
                <a:srgbClr val="212529"/>
              </a:solidFill>
              <a:effectLst/>
              <a:latin typeface="-apple-system"/>
            </a:endParaRPr>
          </a:p>
        </p:txBody>
      </p:sp>
      <p:sp>
        <p:nvSpPr>
          <p:cNvPr id="11" name="Прямоугольник 10"/>
          <p:cNvSpPr/>
          <p:nvPr/>
        </p:nvSpPr>
        <p:spPr>
          <a:xfrm>
            <a:off x="386999" y="5951161"/>
            <a:ext cx="11628538" cy="954107"/>
          </a:xfrm>
          <a:prstGeom prst="rect">
            <a:avLst/>
          </a:prstGeom>
        </p:spPr>
        <p:txBody>
          <a:bodyPr wrap="square">
            <a:spAutoFit/>
          </a:bodyPr>
          <a:lstStyle/>
          <a:p>
            <a:r>
              <a:rPr lang="en-US" sz="2800" dirty="0"/>
              <a:t>The objects of analysis can be internal organs, urine, blood, grain</a:t>
            </a:r>
            <a:r>
              <a:rPr lang="en-US" sz="2800" dirty="0" smtClean="0"/>
              <a:t>,</a:t>
            </a:r>
            <a:r>
              <a:rPr lang="ru-RU" sz="2800" dirty="0" smtClean="0"/>
              <a:t> </a:t>
            </a:r>
            <a:r>
              <a:rPr lang="en-US" sz="2800" dirty="0" smtClean="0"/>
              <a:t>flour</a:t>
            </a:r>
            <a:r>
              <a:rPr lang="en-US" sz="2800" dirty="0"/>
              <a:t>, cereals, etc.</a:t>
            </a:r>
            <a:endParaRPr lang="ru-RU" sz="2800" dirty="0"/>
          </a:p>
        </p:txBody>
      </p:sp>
    </p:spTree>
    <p:extLst>
      <p:ext uri="{BB962C8B-B14F-4D97-AF65-F5344CB8AC3E}">
        <p14:creationId xmlns:p14="http://schemas.microsoft.com/office/powerpoint/2010/main" val="688376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18</a:t>
            </a:fld>
            <a:endParaRPr lang="ru-RU"/>
          </a:p>
        </p:txBody>
      </p:sp>
      <p:sp>
        <p:nvSpPr>
          <p:cNvPr id="2" name="Прямоугольник 1"/>
          <p:cNvSpPr/>
          <p:nvPr/>
        </p:nvSpPr>
        <p:spPr>
          <a:xfrm>
            <a:off x="641683" y="449234"/>
            <a:ext cx="11085095" cy="6001643"/>
          </a:xfrm>
          <a:prstGeom prst="rect">
            <a:avLst/>
          </a:prstGeom>
        </p:spPr>
        <p:txBody>
          <a:bodyPr wrap="square">
            <a:spAutoFit/>
          </a:bodyPr>
          <a:lstStyle/>
          <a:p>
            <a:r>
              <a:rPr lang="en-US" sz="2400" b="1" dirty="0"/>
              <a:t>Isolation of ethylmercuric chloride from the liver and kidneys</a:t>
            </a:r>
            <a:r>
              <a:rPr lang="en-US" sz="2400" dirty="0"/>
              <a:t>. </a:t>
            </a:r>
            <a:endParaRPr lang="ru-RU" sz="2400" dirty="0" smtClean="0"/>
          </a:p>
          <a:p>
            <a:r>
              <a:rPr lang="en-US" sz="2400" dirty="0" smtClean="0"/>
              <a:t>Weighing </a:t>
            </a:r>
            <a:r>
              <a:rPr lang="en-US" sz="2400" dirty="0"/>
              <a:t>an object with a mass25 g are poured into 50 ml of 3 M hydrochloric acid and left for 30-60 minutes, </a:t>
            </a:r>
            <a:r>
              <a:rPr lang="en-US" sz="2400" dirty="0" smtClean="0"/>
              <a:t>period stirring </a:t>
            </a:r>
            <a:r>
              <a:rPr lang="en-US" sz="2400" dirty="0"/>
              <a:t>wildly. </a:t>
            </a:r>
            <a:endParaRPr lang="ru-RU" sz="2400" dirty="0" smtClean="0"/>
          </a:p>
          <a:p>
            <a:r>
              <a:rPr lang="en-US" sz="2400" dirty="0" smtClean="0"/>
              <a:t>The </a:t>
            </a:r>
            <a:r>
              <a:rPr lang="en-US" sz="2400" dirty="0"/>
              <a:t>mixture is centrifuged and filled again with the same </a:t>
            </a:r>
            <a:r>
              <a:rPr lang="en-US" sz="2400" dirty="0" smtClean="0"/>
              <a:t>solvent. For </a:t>
            </a:r>
            <a:r>
              <a:rPr lang="en-US" sz="2400" dirty="0"/>
              <a:t>30-60 minutes and centrifuge again. The extracts are combined and shaken </a:t>
            </a:r>
            <a:r>
              <a:rPr lang="en-US" sz="2400" dirty="0" smtClean="0"/>
              <a:t>twice for </a:t>
            </a:r>
            <a:r>
              <a:rPr lang="en-US" sz="2400" dirty="0"/>
              <a:t>5 minutes with 10 ml of chloroform. Chloroform extracts are combined if </a:t>
            </a:r>
            <a:r>
              <a:rPr lang="en-US" sz="2400" dirty="0" smtClean="0"/>
              <a:t>necessary</a:t>
            </a:r>
            <a:r>
              <a:rPr lang="ru-RU" sz="2400" dirty="0" smtClean="0"/>
              <a:t> </a:t>
            </a:r>
            <a:r>
              <a:rPr lang="en-US" sz="2400" dirty="0" smtClean="0"/>
              <a:t>centrifuge.</a:t>
            </a:r>
            <a:r>
              <a:rPr lang="ru-RU" sz="2400" dirty="0" smtClean="0"/>
              <a:t> </a:t>
            </a:r>
          </a:p>
          <a:p>
            <a:endParaRPr lang="ru-RU" sz="2400" dirty="0"/>
          </a:p>
          <a:p>
            <a:r>
              <a:rPr lang="en-US" sz="2400" b="1" dirty="0" smtClean="0"/>
              <a:t>Isolation </a:t>
            </a:r>
            <a:r>
              <a:rPr lang="en-US" sz="2400" b="1" dirty="0"/>
              <a:t>of </a:t>
            </a:r>
            <a:r>
              <a:rPr lang="en-US" sz="2400" b="1" dirty="0" smtClean="0"/>
              <a:t>ethyl mercuric </a:t>
            </a:r>
            <a:r>
              <a:rPr lang="en-US" sz="2400" b="1" dirty="0"/>
              <a:t>chloride from blood</a:t>
            </a:r>
            <a:r>
              <a:rPr lang="en-US" sz="2400" dirty="0"/>
              <a:t>. Add to 2 ml of whole blood5 ml of 1 M sodium hydroxide solution, heated in a water bath for 10 minutes </a:t>
            </a:r>
            <a:r>
              <a:rPr lang="en-US" sz="2400" dirty="0" smtClean="0"/>
              <a:t>until homogeneous </a:t>
            </a:r>
            <a:r>
              <a:rPr lang="en-US" sz="2400" dirty="0"/>
              <a:t>liquid. The mixture is cooled and 20 ml of concentrated chlorine is </a:t>
            </a:r>
            <a:r>
              <a:rPr lang="en-US" sz="2400" dirty="0" smtClean="0"/>
              <a:t>added hydrogen </a:t>
            </a:r>
            <a:r>
              <a:rPr lang="en-US" sz="2400" dirty="0"/>
              <a:t>acid. After 15 minutes, </a:t>
            </a:r>
            <a:r>
              <a:rPr lang="en-US" sz="2400" dirty="0" smtClean="0"/>
              <a:t>ethyl mercuric </a:t>
            </a:r>
            <a:r>
              <a:rPr lang="en-US" sz="2400" dirty="0"/>
              <a:t>chloride is extracted twice with </a:t>
            </a:r>
            <a:r>
              <a:rPr lang="en-US" sz="2400" dirty="0" err="1" smtClean="0"/>
              <a:t>chlorophorm</a:t>
            </a:r>
            <a:r>
              <a:rPr lang="en-US" sz="2400" dirty="0" smtClean="0"/>
              <a:t> </a:t>
            </a:r>
            <a:r>
              <a:rPr lang="en-US" sz="2400" dirty="0"/>
              <a:t>10 ml</a:t>
            </a:r>
            <a:r>
              <a:rPr lang="en-US" sz="2400" dirty="0" smtClean="0"/>
              <a:t>.</a:t>
            </a:r>
            <a:endParaRPr lang="ru-RU" sz="2400" dirty="0" smtClean="0"/>
          </a:p>
          <a:p>
            <a:endParaRPr lang="ru-RU" sz="2400" dirty="0"/>
          </a:p>
          <a:p>
            <a:r>
              <a:rPr lang="en-US" sz="2400" b="1" dirty="0"/>
              <a:t>Isolation of ethylmercuric chloride from urine. </a:t>
            </a:r>
            <a:r>
              <a:rPr lang="en-US" sz="2400" dirty="0" err="1"/>
              <a:t>Concene</a:t>
            </a:r>
            <a:r>
              <a:rPr lang="en-US" sz="2400" dirty="0"/>
              <a:t> is added to 20-50 ml of </a:t>
            </a:r>
            <a:r>
              <a:rPr lang="en-US" sz="2400" dirty="0" err="1"/>
              <a:t>urinetrilated</a:t>
            </a:r>
            <a:r>
              <a:rPr lang="en-US" sz="2400" dirty="0"/>
              <a:t> hydrochloric acid in such a way as to obtain the </a:t>
            </a:r>
            <a:r>
              <a:rPr lang="en-US" sz="2400" dirty="0" err="1"/>
              <a:t>finaldilution</a:t>
            </a:r>
            <a:r>
              <a:rPr lang="en-US" sz="2400" dirty="0"/>
              <a:t> of 1-3 M solution. Ethylmercuric chloride is extracted from the resulting </a:t>
            </a:r>
            <a:r>
              <a:rPr lang="en-US" sz="2400" dirty="0" err="1"/>
              <a:t>solutionchloroform</a:t>
            </a:r>
            <a:r>
              <a:rPr lang="en-US" sz="2400" dirty="0"/>
              <a:t> 2 times 10 ml</a:t>
            </a:r>
            <a:endParaRPr lang="ru-RU" sz="2400" dirty="0"/>
          </a:p>
        </p:txBody>
      </p:sp>
    </p:spTree>
    <p:extLst>
      <p:ext uri="{BB962C8B-B14F-4D97-AF65-F5344CB8AC3E}">
        <p14:creationId xmlns:p14="http://schemas.microsoft.com/office/powerpoint/2010/main" val="3514429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19</a:t>
            </a:fld>
            <a:endParaRPr lang="ru-RU"/>
          </a:p>
        </p:txBody>
      </p:sp>
      <p:sp>
        <p:nvSpPr>
          <p:cNvPr id="5" name="Прямоугольник 4"/>
          <p:cNvSpPr/>
          <p:nvPr/>
        </p:nvSpPr>
        <p:spPr>
          <a:xfrm>
            <a:off x="705853" y="386153"/>
            <a:ext cx="10972800" cy="1569660"/>
          </a:xfrm>
          <a:prstGeom prst="rect">
            <a:avLst/>
          </a:prstGeom>
        </p:spPr>
        <p:txBody>
          <a:bodyPr wrap="square">
            <a:spAutoFit/>
          </a:bodyPr>
          <a:lstStyle/>
          <a:p>
            <a:r>
              <a:rPr lang="en-US" sz="2400" dirty="0"/>
              <a:t>Detection of ethylmercuric chloride in the extracts obtained. Chloroform </a:t>
            </a:r>
            <a:r>
              <a:rPr lang="en-US" sz="2400" dirty="0" smtClean="0"/>
              <a:t>from attractions </a:t>
            </a:r>
            <a:r>
              <a:rPr lang="en-US" sz="2400" dirty="0"/>
              <a:t>are transferred to </a:t>
            </a:r>
            <a:r>
              <a:rPr lang="en-US" sz="2400" dirty="0" err="1"/>
              <a:t>separatory</a:t>
            </a:r>
            <a:r>
              <a:rPr lang="en-US" sz="2400" dirty="0"/>
              <a:t> funnels, add 20 ml of acetate </a:t>
            </a:r>
            <a:r>
              <a:rPr lang="en-US" sz="2400" dirty="0" err="1" smtClean="0"/>
              <a:t>bufferth</a:t>
            </a:r>
            <a:r>
              <a:rPr lang="en-US" sz="2400" dirty="0" smtClean="0"/>
              <a:t> </a:t>
            </a:r>
            <a:r>
              <a:rPr lang="en-US" sz="2400" dirty="0"/>
              <a:t>solution with pH = 4.5 and 0.1 ml of 0.1% </a:t>
            </a:r>
            <a:r>
              <a:rPr lang="en-US" sz="2400" dirty="0" err="1"/>
              <a:t>dithizone</a:t>
            </a:r>
            <a:r>
              <a:rPr lang="en-US" sz="2400" dirty="0"/>
              <a:t> solution in chloroform. The mixture is </a:t>
            </a:r>
            <a:r>
              <a:rPr lang="en-US" sz="2400" dirty="0" smtClean="0"/>
              <a:t>shaken. Ethyl </a:t>
            </a:r>
            <a:r>
              <a:rPr lang="en-US" sz="2400" dirty="0" err="1"/>
              <a:t>mercurditizonate</a:t>
            </a:r>
            <a:r>
              <a:rPr lang="en-US" sz="2400" dirty="0"/>
              <a:t> is formed, which colors the chloroform layer yellow.</a:t>
            </a:r>
            <a:endParaRPr lang="ru-RU" sz="2400" dirty="0"/>
          </a:p>
        </p:txBody>
      </p:sp>
      <p:pic>
        <p:nvPicPr>
          <p:cNvPr id="6" name="Рисунок 5"/>
          <p:cNvPicPr>
            <a:picLocks noChangeAspect="1"/>
          </p:cNvPicPr>
          <p:nvPr/>
        </p:nvPicPr>
        <p:blipFill rotWithShape="1">
          <a:blip r:embed="rId2"/>
          <a:srcRect l="35328" t="36678" r="6354" b="47533"/>
          <a:stretch/>
        </p:blipFill>
        <p:spPr>
          <a:xfrm>
            <a:off x="1022683" y="2245895"/>
            <a:ext cx="10749539" cy="1636294"/>
          </a:xfrm>
          <a:prstGeom prst="rect">
            <a:avLst/>
          </a:prstGeom>
        </p:spPr>
      </p:pic>
      <p:sp>
        <p:nvSpPr>
          <p:cNvPr id="7" name="Прямоугольник 6"/>
          <p:cNvSpPr/>
          <p:nvPr/>
        </p:nvSpPr>
        <p:spPr>
          <a:xfrm>
            <a:off x="1022683" y="4715925"/>
            <a:ext cx="10463464" cy="1200329"/>
          </a:xfrm>
          <a:prstGeom prst="rect">
            <a:avLst/>
          </a:prstGeom>
        </p:spPr>
        <p:txBody>
          <a:bodyPr wrap="square">
            <a:spAutoFit/>
          </a:bodyPr>
          <a:lstStyle/>
          <a:p>
            <a:r>
              <a:rPr lang="en-US" sz="2400" dirty="0"/>
              <a:t>After this, the chloroform layer is separated and evaporated to dryness. Dry residue of races create in a minimal amount of chloroform (no more than 0.5 ml) and examine. </a:t>
            </a:r>
            <a:endParaRPr lang="ru-RU" sz="2400" dirty="0"/>
          </a:p>
        </p:txBody>
      </p:sp>
    </p:spTree>
    <p:extLst>
      <p:ext uri="{BB962C8B-B14F-4D97-AF65-F5344CB8AC3E}">
        <p14:creationId xmlns:p14="http://schemas.microsoft.com/office/powerpoint/2010/main" val="367824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a:t>
            </a:fld>
            <a:endParaRPr lang="ru-RU"/>
          </a:p>
        </p:txBody>
      </p:sp>
      <p:sp>
        <p:nvSpPr>
          <p:cNvPr id="5" name="Прямоугольник 4"/>
          <p:cNvSpPr/>
          <p:nvPr/>
        </p:nvSpPr>
        <p:spPr>
          <a:xfrm>
            <a:off x="540913" y="197346"/>
            <a:ext cx="11153104" cy="6370975"/>
          </a:xfrm>
          <a:prstGeom prst="rect">
            <a:avLst/>
          </a:prstGeom>
        </p:spPr>
        <p:txBody>
          <a:bodyPr wrap="square">
            <a:spAutoFit/>
          </a:bodyPr>
          <a:lstStyle/>
          <a:p>
            <a:pPr algn="just"/>
            <a:r>
              <a:rPr lang="en-US" sz="2400" b="1" i="1" dirty="0">
                <a:latin typeface="Times New Roman" panose="02020603050405020304" pitchFamily="18" charset="0"/>
                <a:cs typeface="Times New Roman" panose="02020603050405020304" pitchFamily="18" charset="0"/>
              </a:rPr>
              <a:t>Mercury</a:t>
            </a:r>
            <a:r>
              <a:rPr lang="en-US" sz="2400" dirty="0">
                <a:latin typeface="Times New Roman" panose="02020603050405020304" pitchFamily="18" charset="0"/>
                <a:cs typeface="Times New Roman" panose="02020603050405020304" pitchFamily="18" charset="0"/>
              </a:rPr>
              <a:t> is an element and a metal that is found </a:t>
            </a:r>
            <a:r>
              <a:rPr lang="en-US" sz="2400" b="1" i="1" dirty="0">
                <a:latin typeface="Times New Roman" panose="02020603050405020304" pitchFamily="18" charset="0"/>
                <a:cs typeface="Times New Roman" panose="02020603050405020304" pitchFamily="18" charset="0"/>
              </a:rPr>
              <a:t>in air, water, and soil</a:t>
            </a:r>
            <a:r>
              <a:rPr lang="en-US" sz="2400" dirty="0">
                <a:latin typeface="Times New Roman" panose="02020603050405020304" pitchFamily="18" charset="0"/>
                <a:cs typeface="Times New Roman" panose="02020603050405020304" pitchFamily="18" charset="0"/>
              </a:rPr>
              <a:t>. It exists in three forms that have different properties, usage, and toxicity. The three forms are called elemental (or metallic) mercury, inorganic mercury compounds, and organic mercury compounds. </a:t>
            </a:r>
            <a:endParaRPr lang="ru-RU" sz="2400" dirty="0" smtClean="0">
              <a:latin typeface="Times New Roman" panose="02020603050405020304" pitchFamily="18" charset="0"/>
              <a:cs typeface="Times New Roman" panose="02020603050405020304" pitchFamily="18" charset="0"/>
            </a:endParaRPr>
          </a:p>
          <a:p>
            <a:pPr algn="just"/>
            <a:r>
              <a:rPr lang="en-US" sz="2400" b="1" i="1" u="sng" dirty="0" smtClean="0">
                <a:latin typeface="Times New Roman" panose="02020603050405020304" pitchFamily="18" charset="0"/>
                <a:cs typeface="Times New Roman" panose="02020603050405020304" pitchFamily="18" charset="0"/>
              </a:rPr>
              <a:t>Elemental </a:t>
            </a:r>
            <a:r>
              <a:rPr lang="en-US" sz="2400" b="1" i="1" u="sng" dirty="0">
                <a:latin typeface="Times New Roman" panose="02020603050405020304" pitchFamily="18" charset="0"/>
                <a:cs typeface="Times New Roman" panose="02020603050405020304" pitchFamily="18" charset="0"/>
              </a:rPr>
              <a:t>mercury </a:t>
            </a:r>
            <a:r>
              <a:rPr lang="en-US" sz="2400" dirty="0">
                <a:latin typeface="Times New Roman" panose="02020603050405020304" pitchFamily="18" charset="0"/>
                <a:cs typeface="Times New Roman" panose="02020603050405020304" pitchFamily="18" charset="0"/>
              </a:rPr>
              <a:t>is liquid at room temperature. It is used in some thermometers, dental amalgams, fluorescent light bulbs, some electrical switches, mining, and some industrial processes. It is released into the air when coal and other fossil fuels are burned</a:t>
            </a:r>
            <a:r>
              <a:rPr lang="en-US" sz="2400" dirty="0" smtClean="0">
                <a:latin typeface="Times New Roman" panose="02020603050405020304" pitchFamily="18" charset="0"/>
                <a:cs typeface="Times New Roman" panose="02020603050405020304" pitchFamily="18" charset="0"/>
              </a:rPr>
              <a:t>.</a:t>
            </a:r>
            <a:endParaRPr lang="ru-RU"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b="1" i="1" u="sng" dirty="0">
                <a:latin typeface="Times New Roman" panose="02020603050405020304" pitchFamily="18" charset="0"/>
                <a:cs typeface="Times New Roman" panose="02020603050405020304" pitchFamily="18" charset="0"/>
              </a:rPr>
              <a:t>Inorganic mercury </a:t>
            </a:r>
            <a:r>
              <a:rPr lang="en-US" sz="2400" dirty="0">
                <a:latin typeface="Times New Roman" panose="02020603050405020304" pitchFamily="18" charset="0"/>
                <a:cs typeface="Times New Roman" panose="02020603050405020304" pitchFamily="18" charset="0"/>
              </a:rPr>
              <a:t>compounds are formed when mercury combines with other elements, such as sulfur or oxygen, to form compounds or salts. Inorganic mercury compounds can occur naturally in the environment. Inorganic mercury compounds are used in some industrial processes and in the making of other chemicals. I</a:t>
            </a:r>
            <a:r>
              <a:rPr lang="en-US" sz="2400" dirty="0" smtClean="0">
                <a:latin typeface="Times New Roman" panose="02020603050405020304" pitchFamily="18" charset="0"/>
                <a:cs typeface="Times New Roman" panose="02020603050405020304" pitchFamily="18" charset="0"/>
              </a:rPr>
              <a:t>norganic </a:t>
            </a:r>
            <a:r>
              <a:rPr lang="en-US" sz="2400" dirty="0">
                <a:latin typeface="Times New Roman" panose="02020603050405020304" pitchFamily="18" charset="0"/>
                <a:cs typeface="Times New Roman" panose="02020603050405020304" pitchFamily="18" charset="0"/>
              </a:rPr>
              <a:t>mercury salts have been used in cosmetic skin creams. </a:t>
            </a:r>
            <a:endParaRPr lang="en-US" sz="2400" dirty="0" smtClean="0">
              <a:latin typeface="Times New Roman" panose="02020603050405020304" pitchFamily="18" charset="0"/>
              <a:cs typeface="Times New Roman" panose="02020603050405020304" pitchFamily="18" charset="0"/>
            </a:endParaRPr>
          </a:p>
          <a:p>
            <a:pPr algn="just"/>
            <a:r>
              <a:rPr lang="en-US" sz="2400" b="1" i="1" u="sng" dirty="0" smtClean="0">
                <a:latin typeface="Times New Roman" panose="02020603050405020304" pitchFamily="18" charset="0"/>
                <a:cs typeface="Times New Roman" panose="02020603050405020304" pitchFamily="18" charset="0"/>
              </a:rPr>
              <a:t>Organic </a:t>
            </a:r>
            <a:r>
              <a:rPr lang="en-US" sz="2400" b="1" i="1" u="sng" dirty="0">
                <a:latin typeface="Times New Roman" panose="02020603050405020304" pitchFamily="18" charset="0"/>
                <a:cs typeface="Times New Roman" panose="02020603050405020304" pitchFamily="18" charset="0"/>
              </a:rPr>
              <a:t>mercury compounds </a:t>
            </a:r>
            <a:r>
              <a:rPr lang="en-US" sz="2400" dirty="0">
                <a:latin typeface="Times New Roman" panose="02020603050405020304" pitchFamily="18" charset="0"/>
                <a:cs typeface="Times New Roman" panose="02020603050405020304" pitchFamily="18" charset="0"/>
              </a:rPr>
              <a:t>are formed when mercury combines with carbon. Microscopic organisms in water and soil can convert elemental and inorganic mercury into an organic mercury compound, </a:t>
            </a:r>
            <a:r>
              <a:rPr lang="en-US" sz="2400" dirty="0" err="1">
                <a:latin typeface="Times New Roman" panose="02020603050405020304" pitchFamily="18" charset="0"/>
                <a:cs typeface="Times New Roman" panose="02020603050405020304" pitchFamily="18" charset="0"/>
              </a:rPr>
              <a:t>methylmercury</a:t>
            </a:r>
            <a:r>
              <a:rPr lang="en-US" sz="2400" dirty="0">
                <a:latin typeface="Times New Roman" panose="02020603050405020304" pitchFamily="18" charset="0"/>
                <a:cs typeface="Times New Roman" panose="02020603050405020304" pitchFamily="18" charset="0"/>
              </a:rPr>
              <a:t>, which accumulates in the food chain. </a:t>
            </a:r>
            <a:r>
              <a:rPr lang="en-US" sz="2400" dirty="0" err="1">
                <a:latin typeface="Times New Roman" panose="02020603050405020304" pitchFamily="18" charset="0"/>
                <a:cs typeface="Times New Roman" panose="02020603050405020304" pitchFamily="18" charset="0"/>
              </a:rPr>
              <a:t>Thimerosal</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phenylmercuric</a:t>
            </a:r>
            <a:r>
              <a:rPr lang="en-US" sz="2400" dirty="0">
                <a:latin typeface="Times New Roman" panose="02020603050405020304" pitchFamily="18" charset="0"/>
                <a:cs typeface="Times New Roman" panose="02020603050405020304" pitchFamily="18" charset="0"/>
              </a:rPr>
              <a:t> acetate are other types of organic mercury compounds made in small amounts for use as preservatives.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065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20</a:t>
            </a:fld>
            <a:endParaRPr lang="ru-RU"/>
          </a:p>
        </p:txBody>
      </p:sp>
      <p:sp>
        <p:nvSpPr>
          <p:cNvPr id="5" name="Прямоугольник 4"/>
          <p:cNvSpPr/>
          <p:nvPr/>
        </p:nvSpPr>
        <p:spPr>
          <a:xfrm>
            <a:off x="340883" y="230522"/>
            <a:ext cx="11053010" cy="6001643"/>
          </a:xfrm>
          <a:prstGeom prst="rect">
            <a:avLst/>
          </a:prstGeom>
        </p:spPr>
        <p:txBody>
          <a:bodyPr wrap="square">
            <a:spAutoFit/>
          </a:bodyPr>
          <a:lstStyle/>
          <a:p>
            <a:r>
              <a:rPr lang="en-US" sz="2400" b="1" dirty="0"/>
              <a:t>Chromatography method in a thin layer of sorbent</a:t>
            </a:r>
            <a:r>
              <a:rPr lang="en-US" sz="2400" dirty="0"/>
              <a:t>. On a plate with a thin layer </a:t>
            </a:r>
            <a:r>
              <a:rPr lang="en-US" sz="2400" dirty="0" smtClean="0"/>
              <a:t>of</a:t>
            </a:r>
            <a:r>
              <a:rPr lang="ru-RU" sz="2400" dirty="0" smtClean="0"/>
              <a:t> </a:t>
            </a:r>
            <a:r>
              <a:rPr lang="en-US" sz="2400" dirty="0" smtClean="0"/>
              <a:t>KSK </a:t>
            </a:r>
            <a:r>
              <a:rPr lang="en-US" sz="2400" dirty="0" err="1"/>
              <a:t>lycagel</a:t>
            </a:r>
            <a:r>
              <a:rPr lang="en-US" sz="2400" dirty="0"/>
              <a:t> apply a few drops of a chloroform solution of the residue. </a:t>
            </a:r>
            <a:r>
              <a:rPr lang="en-US" sz="2400" dirty="0" err="1"/>
              <a:t>Parallela</a:t>
            </a:r>
            <a:r>
              <a:rPr lang="en-US" sz="2400" dirty="0"/>
              <a:t> drop of “standard” is applied, dried in air and chromatographed in the </a:t>
            </a:r>
            <a:r>
              <a:rPr lang="en-US" sz="2400" dirty="0" smtClean="0"/>
              <a:t>system</a:t>
            </a:r>
            <a:r>
              <a:rPr lang="ru-RU" sz="2400" dirty="0" smtClean="0"/>
              <a:t> </a:t>
            </a:r>
            <a:r>
              <a:rPr lang="en-US" sz="2400" dirty="0" smtClean="0"/>
              <a:t>n-hexane </a:t>
            </a:r>
            <a:r>
              <a:rPr lang="en-US" sz="2400" dirty="0"/>
              <a:t>- chloroform (2:5) or n-hexane - acetone (4:1). After </a:t>
            </a:r>
            <a:r>
              <a:rPr lang="en-US" sz="2400" dirty="0" smtClean="0"/>
              <a:t>chromatography and </a:t>
            </a:r>
            <a:r>
              <a:rPr lang="en-US" sz="2400" dirty="0"/>
              <a:t>drying the plate, ethyl mercuric chloride </a:t>
            </a:r>
            <a:r>
              <a:rPr lang="en-US" sz="2400" dirty="0" err="1"/>
              <a:t>dithizonate</a:t>
            </a:r>
            <a:r>
              <a:rPr lang="en-US" sz="2400" dirty="0"/>
              <a:t> is found in the form of </a:t>
            </a:r>
            <a:r>
              <a:rPr lang="en-US" sz="2400" dirty="0" smtClean="0"/>
              <a:t>yellow that </a:t>
            </a:r>
            <a:r>
              <a:rPr lang="en-US" sz="2400" dirty="0"/>
              <a:t>spot with </a:t>
            </a:r>
            <a:r>
              <a:rPr lang="en-US" sz="2400" dirty="0" err="1"/>
              <a:t>Rf</a:t>
            </a:r>
            <a:r>
              <a:rPr lang="en-US" sz="2400" dirty="0"/>
              <a:t>=0.56-0.60. The detection limit is 0.1 </a:t>
            </a:r>
            <a:r>
              <a:rPr lang="en-US" sz="2400" dirty="0" err="1"/>
              <a:t>μg</a:t>
            </a:r>
            <a:r>
              <a:rPr lang="en-US" sz="2400" dirty="0"/>
              <a:t> of ethylmercuric chloride. The </a:t>
            </a:r>
            <a:r>
              <a:rPr lang="en-US" sz="2400" dirty="0" smtClean="0"/>
              <a:t>same the </a:t>
            </a:r>
            <a:r>
              <a:rPr lang="en-US" sz="2400" dirty="0"/>
              <a:t>plate can be treated with bromine vapor. In this case, the yellow spot of </a:t>
            </a:r>
            <a:r>
              <a:rPr lang="en-US" sz="2400" dirty="0" err="1"/>
              <a:t>ethylmer</a:t>
            </a:r>
            <a:r>
              <a:rPr lang="en-US" sz="2400" dirty="0"/>
              <a:t> </a:t>
            </a:r>
            <a:r>
              <a:rPr lang="en-US" sz="2400" dirty="0" err="1"/>
              <a:t>dithizonatecurchloride</a:t>
            </a:r>
            <a:r>
              <a:rPr lang="en-US" sz="2400" dirty="0"/>
              <a:t> becomes </a:t>
            </a:r>
            <a:r>
              <a:rPr lang="en-US" sz="2400" dirty="0" smtClean="0"/>
              <a:t>discolored. </a:t>
            </a:r>
            <a:endParaRPr lang="ru-RU" sz="2400" dirty="0" smtClean="0"/>
          </a:p>
          <a:p>
            <a:endParaRPr lang="ru-RU" sz="2400" dirty="0"/>
          </a:p>
          <a:p>
            <a:endParaRPr lang="ru-RU" sz="2400" dirty="0" smtClean="0"/>
          </a:p>
          <a:p>
            <a:endParaRPr lang="ru-RU" sz="2400" dirty="0"/>
          </a:p>
          <a:p>
            <a:endParaRPr lang="ru-RU" sz="2400" dirty="0" smtClean="0"/>
          </a:p>
          <a:p>
            <a:endParaRPr lang="ru-RU" sz="2400" dirty="0"/>
          </a:p>
          <a:p>
            <a:r>
              <a:rPr lang="en-US" sz="2400" dirty="0"/>
              <a:t>Mercury(II) bromide is formed. A drop of a suspension of copper(1) iodide is applied to the bleached spot. The spot becomes pink or blood-red in color. In this case, copper(1) </a:t>
            </a:r>
            <a:r>
              <a:rPr lang="en-US" sz="2400" dirty="0" err="1"/>
              <a:t>tetraiodomercurate</a:t>
            </a:r>
            <a:r>
              <a:rPr lang="en-US" sz="2400" dirty="0"/>
              <a:t> is formed - Cu2HgI4.</a:t>
            </a:r>
            <a:endParaRPr lang="ru-RU" sz="2400" dirty="0"/>
          </a:p>
        </p:txBody>
      </p:sp>
      <p:pic>
        <p:nvPicPr>
          <p:cNvPr id="6" name="Рисунок 5"/>
          <p:cNvPicPr>
            <a:picLocks noChangeAspect="1"/>
          </p:cNvPicPr>
          <p:nvPr/>
        </p:nvPicPr>
        <p:blipFill>
          <a:blip r:embed="rId2"/>
          <a:stretch>
            <a:fillRect/>
          </a:stretch>
        </p:blipFill>
        <p:spPr>
          <a:xfrm>
            <a:off x="1253289" y="3471975"/>
            <a:ext cx="9228198" cy="1661499"/>
          </a:xfrm>
          <a:prstGeom prst="rect">
            <a:avLst/>
          </a:prstGeom>
        </p:spPr>
      </p:pic>
    </p:spTree>
    <p:extLst>
      <p:ext uri="{BB962C8B-B14F-4D97-AF65-F5344CB8AC3E}">
        <p14:creationId xmlns:p14="http://schemas.microsoft.com/office/powerpoint/2010/main" val="129176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21</a:t>
            </a:fld>
            <a:endParaRPr lang="ru-RU"/>
          </a:p>
        </p:txBody>
      </p:sp>
      <p:sp>
        <p:nvSpPr>
          <p:cNvPr id="2" name="Прямоугольник 1"/>
          <p:cNvSpPr/>
          <p:nvPr/>
        </p:nvSpPr>
        <p:spPr>
          <a:xfrm>
            <a:off x="673768" y="417095"/>
            <a:ext cx="10680032" cy="5693866"/>
          </a:xfrm>
          <a:prstGeom prst="rect">
            <a:avLst/>
          </a:prstGeom>
        </p:spPr>
        <p:txBody>
          <a:bodyPr wrap="square">
            <a:spAutoFit/>
          </a:bodyPr>
          <a:lstStyle/>
          <a:p>
            <a:r>
              <a:rPr lang="en-US" sz="2800" b="1" dirty="0"/>
              <a:t>Quantitative determination of ethyl mercuric </a:t>
            </a:r>
            <a:r>
              <a:rPr lang="en-US" sz="2800" b="1" dirty="0" smtClean="0"/>
              <a:t>chloride</a:t>
            </a:r>
            <a:endParaRPr lang="ru-RU" sz="2800" b="1" dirty="0" smtClean="0"/>
          </a:p>
          <a:p>
            <a:r>
              <a:rPr lang="en-US" sz="2800" b="1" dirty="0" smtClean="0"/>
              <a:t> The</a:t>
            </a:r>
            <a:r>
              <a:rPr lang="en-US" sz="2800" dirty="0" smtClean="0"/>
              <a:t> </a:t>
            </a:r>
            <a:r>
              <a:rPr lang="en-US" sz="2800" dirty="0"/>
              <a:t>determination of ethylmercuric chloride content is carried out using the photometric </a:t>
            </a:r>
            <a:r>
              <a:rPr lang="en-US" sz="2800" dirty="0" smtClean="0"/>
              <a:t>method. </a:t>
            </a:r>
            <a:endParaRPr lang="ru-RU" sz="2800" dirty="0" smtClean="0"/>
          </a:p>
          <a:p>
            <a:r>
              <a:rPr lang="en-US" sz="2800" dirty="0" smtClean="0"/>
              <a:t>To </a:t>
            </a:r>
            <a:r>
              <a:rPr lang="en-US" sz="2800" dirty="0"/>
              <a:t>do this, chromatography of ethyl </a:t>
            </a:r>
            <a:r>
              <a:rPr lang="en-US" sz="2800" dirty="0" err="1"/>
              <a:t>mercurditizonate</a:t>
            </a:r>
            <a:r>
              <a:rPr lang="en-US" sz="2800" dirty="0"/>
              <a:t> is carried out, which is applied in the </a:t>
            </a:r>
            <a:r>
              <a:rPr lang="en-US" sz="2800" dirty="0" smtClean="0"/>
              <a:t>form stripes </a:t>
            </a:r>
            <a:r>
              <a:rPr lang="en-US" sz="2800" dirty="0"/>
              <a:t>on the starting line of the plate with a layer of KSK silica gel. The resulting </a:t>
            </a:r>
            <a:r>
              <a:rPr lang="en-US" sz="2800" dirty="0" smtClean="0"/>
              <a:t>stain yellow </a:t>
            </a:r>
            <a:r>
              <a:rPr lang="en-US" sz="2800" dirty="0"/>
              <a:t>color, scrape off the plate, add 4-10 ml of chloroform, </a:t>
            </a:r>
            <a:r>
              <a:rPr lang="en-US" sz="2800" dirty="0" smtClean="0"/>
              <a:t>stir remove </a:t>
            </a:r>
            <a:r>
              <a:rPr lang="en-US" sz="2800" dirty="0"/>
              <a:t>and centrifuge. The resulting solution is brought to a certain volume with </a:t>
            </a:r>
            <a:r>
              <a:rPr lang="en-US" sz="2800" dirty="0" err="1" smtClean="0"/>
              <a:t>chlorophorm</a:t>
            </a:r>
            <a:r>
              <a:rPr lang="en-US" sz="2800" dirty="0" smtClean="0"/>
              <a:t> </a:t>
            </a:r>
            <a:r>
              <a:rPr lang="en-US" sz="2800" dirty="0"/>
              <a:t>and measure the optical density value at a wavelength of 472 nm. Wire </a:t>
            </a:r>
            <a:r>
              <a:rPr lang="en-US" sz="2800" dirty="0" smtClean="0"/>
              <a:t>calculation based </a:t>
            </a:r>
            <a:r>
              <a:rPr lang="en-US" sz="2800" dirty="0"/>
              <a:t>on a calibration curve or a standard solution of ethyl </a:t>
            </a:r>
            <a:r>
              <a:rPr lang="en-US" sz="2800" dirty="0" err="1"/>
              <a:t>mercurditizonate</a:t>
            </a:r>
            <a:r>
              <a:rPr lang="en-US" sz="2800" dirty="0" smtClean="0"/>
              <a:t>.</a:t>
            </a:r>
            <a:r>
              <a:rPr lang="ru-RU" sz="2800" dirty="0" smtClean="0"/>
              <a:t> </a:t>
            </a:r>
            <a:r>
              <a:rPr lang="en-US" sz="2800" dirty="0" smtClean="0"/>
              <a:t>This </a:t>
            </a:r>
            <a:r>
              <a:rPr lang="en-US" sz="2800" dirty="0"/>
              <a:t>method can determine 0.5-0.8 mcg in 25 g of liver and 2 ml of </a:t>
            </a:r>
            <a:r>
              <a:rPr lang="en-US" sz="2800" dirty="0" smtClean="0"/>
              <a:t>blood or </a:t>
            </a:r>
            <a:r>
              <a:rPr lang="en-US" sz="2800" dirty="0"/>
              <a:t>in 25 ml of urine - 0.4-0.8 mcg of ethylmercuric chloride.</a:t>
            </a:r>
            <a:endParaRPr lang="ru-RU" sz="2800" dirty="0"/>
          </a:p>
        </p:txBody>
      </p:sp>
    </p:spTree>
    <p:extLst>
      <p:ext uri="{BB962C8B-B14F-4D97-AF65-F5344CB8AC3E}">
        <p14:creationId xmlns:p14="http://schemas.microsoft.com/office/powerpoint/2010/main" val="3492143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Starc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Rectangle 2"/>
          <p:cNvSpPr>
            <a:spLocks noChangeArrowheads="1"/>
          </p:cNvSpPr>
          <p:nvPr/>
        </p:nvSpPr>
        <p:spPr bwMode="auto">
          <a:xfrm>
            <a:off x="865418" y="1488141"/>
            <a:ext cx="201548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Rectangle 2"/>
          <p:cNvSpPr>
            <a:spLocks noChangeArrowheads="1"/>
          </p:cNvSpPr>
          <p:nvPr/>
        </p:nvSpPr>
        <p:spPr bwMode="auto">
          <a:xfrm>
            <a:off x="865417" y="1488140"/>
            <a:ext cx="133569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6644639" y="1484047"/>
            <a:ext cx="212060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Rectangle 8"/>
          <p:cNvSpPr>
            <a:spLocks noChangeArrowheads="1"/>
          </p:cNvSpPr>
          <p:nvPr/>
        </p:nvSpPr>
        <p:spPr bwMode="auto">
          <a:xfrm>
            <a:off x="6721269" y="4077495"/>
            <a:ext cx="1557315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5" name="Прямоугольник 4"/>
          <p:cNvSpPr/>
          <p:nvPr/>
        </p:nvSpPr>
        <p:spPr>
          <a:xfrm>
            <a:off x="3500674" y="3244334"/>
            <a:ext cx="5190652" cy="369332"/>
          </a:xfrm>
          <a:prstGeom prst="rect">
            <a:avLst/>
          </a:prstGeom>
        </p:spPr>
        <p:txBody>
          <a:bodyPr wrap="none">
            <a:spAutoFit/>
          </a:bodyPr>
          <a:lstStyle/>
          <a:p>
            <a:r>
              <a:rPr lang="ru-RU" dirty="0"/>
              <a:t>https://www.youtube.com/watch?v=bp-8Q0RpmMM</a:t>
            </a:r>
          </a:p>
        </p:txBody>
      </p:sp>
    </p:spTree>
    <p:extLst>
      <p:ext uri="{BB962C8B-B14F-4D97-AF65-F5344CB8AC3E}">
        <p14:creationId xmlns:p14="http://schemas.microsoft.com/office/powerpoint/2010/main" val="1050754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3</a:t>
            </a:fld>
            <a:endParaRPr lang="ru-RU"/>
          </a:p>
        </p:txBody>
      </p:sp>
      <p:sp>
        <p:nvSpPr>
          <p:cNvPr id="2" name="Прямоугольник 1"/>
          <p:cNvSpPr/>
          <p:nvPr/>
        </p:nvSpPr>
        <p:spPr>
          <a:xfrm>
            <a:off x="656823" y="257578"/>
            <a:ext cx="10856890" cy="5724644"/>
          </a:xfrm>
          <a:prstGeom prst="rect">
            <a:avLst/>
          </a:prstGeom>
        </p:spPr>
        <p:txBody>
          <a:bodyPr wrap="square">
            <a:spAutoFit/>
          </a:bodyPr>
          <a:lstStyle/>
          <a:p>
            <a:pPr algn="ctr"/>
            <a:r>
              <a:rPr lang="en-US" sz="2800" b="1" dirty="0">
                <a:latin typeface="Times New Roman" panose="02020603050405020304" pitchFamily="18" charset="0"/>
                <a:cs typeface="Times New Roman" panose="02020603050405020304" pitchFamily="18" charset="0"/>
              </a:rPr>
              <a:t>How People Are Exposed to Mercury </a:t>
            </a:r>
            <a:endParaRPr lang="en-US" sz="2800" b="1" dirty="0" smtClean="0">
              <a:latin typeface="Times New Roman" panose="02020603050405020304" pitchFamily="18" charset="0"/>
              <a:cs typeface="Times New Roman" panose="02020603050405020304" pitchFamily="18" charset="0"/>
            </a:endParaRPr>
          </a:p>
          <a:p>
            <a:pPr algn="ctr"/>
            <a:endParaRPr lang="en-US" sz="1600" b="1" dirty="0">
              <a:latin typeface="Times New Roman" panose="02020603050405020304" pitchFamily="18" charset="0"/>
              <a:cs typeface="Times New Roman" panose="02020603050405020304" pitchFamily="18" charset="0"/>
            </a:endParaRPr>
          </a:p>
          <a:p>
            <a:r>
              <a:rPr lang="en-US" sz="2800" b="1" i="1" u="sng" dirty="0" smtClean="0">
                <a:latin typeface="Times New Roman" panose="02020603050405020304" pitchFamily="18" charset="0"/>
                <a:cs typeface="Times New Roman" panose="02020603050405020304" pitchFamily="18" charset="0"/>
              </a:rPr>
              <a:t>Elemental </a:t>
            </a:r>
            <a:r>
              <a:rPr lang="en-US" sz="2800" b="1" i="1" u="sng" dirty="0">
                <a:latin typeface="Times New Roman" panose="02020603050405020304" pitchFamily="18" charset="0"/>
                <a:cs typeface="Times New Roman" panose="02020603050405020304" pitchFamily="18" charset="0"/>
              </a:rPr>
              <a:t>mercury</a:t>
            </a:r>
            <a:r>
              <a:rPr lang="en-US" sz="2800" dirty="0">
                <a:latin typeface="Times New Roman" panose="02020603050405020304" pitchFamily="18" charset="0"/>
                <a:cs typeface="Times New Roman" panose="02020603050405020304" pitchFamily="18" charset="0"/>
              </a:rPr>
              <a:t>: People may be exposed when they breathe air containing elemental mercury vapors. Vapors may be present in such workplaces as dental offices, smelting operations, and locations where mercury has been spilled or released. In the body, elemental mercury can be converted to inorganic mercury. </a:t>
            </a:r>
            <a:endParaRPr lang="en-US" sz="28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en-US" sz="2800" b="1" i="1" u="sng" dirty="0" smtClean="0">
                <a:latin typeface="Times New Roman" panose="02020603050405020304" pitchFamily="18" charset="0"/>
                <a:cs typeface="Times New Roman" panose="02020603050405020304" pitchFamily="18" charset="0"/>
              </a:rPr>
              <a:t>Inorganic </a:t>
            </a:r>
            <a:r>
              <a:rPr lang="en-US" sz="2800" b="1" i="1" u="sng" dirty="0">
                <a:latin typeface="Times New Roman" panose="02020603050405020304" pitchFamily="18" charset="0"/>
                <a:cs typeface="Times New Roman" panose="02020603050405020304" pitchFamily="18" charset="0"/>
              </a:rPr>
              <a:t>Mercury</a:t>
            </a:r>
            <a:r>
              <a:rPr lang="en-US" sz="2800" dirty="0">
                <a:latin typeface="Times New Roman" panose="02020603050405020304" pitchFamily="18" charset="0"/>
                <a:cs typeface="Times New Roman" panose="02020603050405020304" pitchFamily="18" charset="0"/>
              </a:rPr>
              <a:t>: People may be exposed if they work where inorganic mercury compounds are used. </a:t>
            </a:r>
            <a:endParaRPr lang="en-US" sz="2800"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sz="2800" b="1" i="1" u="sng" dirty="0" smtClean="0">
                <a:latin typeface="Times New Roman" panose="02020603050405020304" pitchFamily="18" charset="0"/>
                <a:cs typeface="Times New Roman" panose="02020603050405020304" pitchFamily="18" charset="0"/>
              </a:rPr>
              <a:t>Organic </a:t>
            </a:r>
            <a:r>
              <a:rPr lang="en-US" sz="2800" b="1" i="1" u="sng" dirty="0">
                <a:latin typeface="Times New Roman" panose="02020603050405020304" pitchFamily="18" charset="0"/>
                <a:cs typeface="Times New Roman" panose="02020603050405020304" pitchFamily="18" charset="0"/>
              </a:rPr>
              <a:t>Mercury</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People may be exposed when they eat fish or shellfish contaminated with </a:t>
            </a:r>
            <a:r>
              <a:rPr lang="en-US" sz="2800" dirty="0" err="1">
                <a:latin typeface="Times New Roman" panose="02020603050405020304" pitchFamily="18" charset="0"/>
                <a:cs typeface="Times New Roman" panose="02020603050405020304" pitchFamily="18" charset="0"/>
              </a:rPr>
              <a:t>methylmercury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Methylmercury</a:t>
            </a:r>
            <a:r>
              <a:rPr lang="en-US" sz="2800" dirty="0">
                <a:latin typeface="Times New Roman" panose="02020603050405020304" pitchFamily="18" charset="0"/>
                <a:cs typeface="Times New Roman" panose="02020603050405020304" pitchFamily="18" charset="0"/>
              </a:rPr>
              <a:t> can pass through the placenta, exposing the developing fetus.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61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4</a:t>
            </a:fld>
            <a:endParaRPr lang="ru-RU"/>
          </a:p>
        </p:txBody>
      </p:sp>
      <p:sp>
        <p:nvSpPr>
          <p:cNvPr id="2" name="Прямоугольник 1"/>
          <p:cNvSpPr/>
          <p:nvPr/>
        </p:nvSpPr>
        <p:spPr>
          <a:xfrm>
            <a:off x="590550" y="375494"/>
            <a:ext cx="11144250" cy="6001643"/>
          </a:xfrm>
          <a:prstGeom prst="rect">
            <a:avLst/>
          </a:prstGeom>
        </p:spPr>
        <p:txBody>
          <a:bodyPr wrap="square">
            <a:spAutoFit/>
          </a:bodyPr>
          <a:lstStyle/>
          <a:p>
            <a:r>
              <a:rPr lang="en-US" sz="2400" b="1" dirty="0"/>
              <a:t>Mercury compounds are highly toxic substances</a:t>
            </a:r>
            <a:r>
              <a:rPr lang="en-US" sz="2400" b="1" dirty="0" smtClean="0"/>
              <a:t>.</a:t>
            </a:r>
            <a:endParaRPr lang="ru-RU" sz="2400" b="1" dirty="0" smtClean="0"/>
          </a:p>
          <a:p>
            <a:r>
              <a:rPr lang="en-US" sz="2400" dirty="0" smtClean="0"/>
              <a:t>-They </a:t>
            </a:r>
            <a:r>
              <a:rPr lang="en-US" sz="2400" dirty="0"/>
              <a:t>can enter the body </a:t>
            </a:r>
            <a:r>
              <a:rPr lang="en-US" sz="2400" u="sng" dirty="0"/>
              <a:t>through the skin, gastrointestinal tract and lungs</a:t>
            </a:r>
            <a:r>
              <a:rPr lang="en-US" sz="2400" dirty="0" smtClean="0"/>
              <a:t>.</a:t>
            </a:r>
            <a:r>
              <a:rPr lang="ru-RU" sz="2400" dirty="0" smtClean="0"/>
              <a:t> </a:t>
            </a:r>
            <a:r>
              <a:rPr lang="en-US" sz="2400" dirty="0" smtClean="0"/>
              <a:t>The </a:t>
            </a:r>
            <a:r>
              <a:rPr lang="en-US" sz="2400" dirty="0"/>
              <a:t>lethal dose of mercury(II) chloride is 0.2-0.3 g</a:t>
            </a:r>
            <a:r>
              <a:rPr lang="en-US" sz="2400" dirty="0" smtClean="0"/>
              <a:t>.</a:t>
            </a:r>
            <a:endParaRPr lang="ru-RU" sz="2400" dirty="0" smtClean="0"/>
          </a:p>
          <a:p>
            <a:r>
              <a:rPr lang="en-US" sz="2400" dirty="0" smtClean="0"/>
              <a:t>-Organic </a:t>
            </a:r>
            <a:r>
              <a:rPr lang="en-US" sz="2400" dirty="0"/>
              <a:t>mercury compounds have the general structure R-Hg-R1. </a:t>
            </a:r>
            <a:endParaRPr lang="ru-RU" sz="2400" dirty="0" smtClean="0"/>
          </a:p>
          <a:p>
            <a:r>
              <a:rPr lang="en-US" sz="2400" dirty="0"/>
              <a:t>T</a:t>
            </a:r>
            <a:r>
              <a:rPr lang="en-US" sz="2400" dirty="0" smtClean="0"/>
              <a:t>hey </a:t>
            </a:r>
            <a:r>
              <a:rPr lang="en-US" sz="2400" dirty="0"/>
              <a:t>are more toxic than inorganic mercury compounds, since they are lipid-soluble and easily penetrate through the blood-brain, into the brain, through the placenta into the fetus</a:t>
            </a:r>
            <a:r>
              <a:rPr lang="en-US" sz="2400" dirty="0" smtClean="0"/>
              <a:t>. </a:t>
            </a:r>
          </a:p>
          <a:p>
            <a:r>
              <a:rPr lang="en-US" sz="2400" dirty="0" smtClean="0"/>
              <a:t>- Soluble </a:t>
            </a:r>
            <a:r>
              <a:rPr lang="en-US" sz="2400" dirty="0"/>
              <a:t>mercury salts are dangerous</a:t>
            </a:r>
            <a:r>
              <a:rPr lang="en-US" sz="2400" dirty="0" smtClean="0"/>
              <a:t>.</a:t>
            </a:r>
          </a:p>
          <a:p>
            <a:r>
              <a:rPr lang="en-US" sz="2400" dirty="0" smtClean="0"/>
              <a:t>Mercury(II</a:t>
            </a:r>
            <a:r>
              <a:rPr lang="en-US" sz="2400" dirty="0"/>
              <a:t>) chloride and nitrate are more toxic</a:t>
            </a:r>
            <a:r>
              <a:rPr lang="en-US" sz="2400" dirty="0" smtClean="0"/>
              <a:t>, than </a:t>
            </a:r>
            <a:r>
              <a:rPr lang="en-US" sz="2400" dirty="0"/>
              <a:t>mercury(I) chloride and mercury(II) sulfide</a:t>
            </a:r>
            <a:r>
              <a:rPr lang="en-US" sz="2400" dirty="0" smtClean="0"/>
              <a:t>. Mercury </a:t>
            </a:r>
            <a:r>
              <a:rPr lang="en-US" sz="2400" dirty="0"/>
              <a:t>salts interact with fatty acids of the sebaceous glands and penetrate the skin barrier</a:t>
            </a:r>
            <a:r>
              <a:rPr lang="en-US" sz="2400" dirty="0" smtClean="0"/>
              <a:t>. Mercury </a:t>
            </a:r>
            <a:r>
              <a:rPr lang="en-US" sz="2400" dirty="0"/>
              <a:t>in vapor form is easily absorbed through the lungs, and </a:t>
            </a:r>
            <a:r>
              <a:rPr lang="en-US" sz="2400" dirty="0" smtClean="0"/>
              <a:t>after enzymatic </a:t>
            </a:r>
            <a:r>
              <a:rPr lang="en-US" sz="2400" dirty="0"/>
              <a:t>oxidation of “ionized” mercury circulating in the </a:t>
            </a:r>
            <a:r>
              <a:rPr lang="en-US" sz="2400" dirty="0" smtClean="0"/>
              <a:t>blood interacts </a:t>
            </a:r>
            <a:r>
              <a:rPr lang="en-US" sz="2400" dirty="0"/>
              <a:t>with protein molecules.  First of all, mercury ions react with sulfhydryl, carboxyl and </a:t>
            </a:r>
            <a:r>
              <a:rPr lang="en-US" sz="2400" dirty="0" smtClean="0"/>
              <a:t>amine groups </a:t>
            </a:r>
            <a:r>
              <a:rPr lang="en-US" sz="2400" dirty="0"/>
              <a:t>of tissue </a:t>
            </a:r>
            <a:r>
              <a:rPr lang="en-US" sz="2400" dirty="0" smtClean="0"/>
              <a:t>proteins. As </a:t>
            </a:r>
            <a:r>
              <a:rPr lang="en-US" sz="2400" dirty="0"/>
              <a:t>a result, strong complexes are formed - </a:t>
            </a:r>
            <a:r>
              <a:rPr lang="en-US" sz="2400" dirty="0" err="1"/>
              <a:t>metalloproteins</a:t>
            </a:r>
            <a:r>
              <a:rPr lang="en-US" sz="2400" dirty="0"/>
              <a:t>.  This affects </a:t>
            </a:r>
            <a:r>
              <a:rPr lang="en-US" sz="2400" dirty="0" err="1"/>
              <a:t>thiol</a:t>
            </a:r>
            <a:r>
              <a:rPr lang="en-US" sz="2400" dirty="0"/>
              <a:t> (sulfhydryl) enzymes.  Deep dysfunctions of the central nervous system occur in the </a:t>
            </a:r>
            <a:r>
              <a:rPr lang="en-US" sz="2400" dirty="0" smtClean="0"/>
              <a:t>body.</a:t>
            </a:r>
            <a:endParaRPr lang="ru-RU" sz="2400" dirty="0"/>
          </a:p>
        </p:txBody>
      </p:sp>
    </p:spTree>
    <p:extLst>
      <p:ext uri="{BB962C8B-B14F-4D97-AF65-F5344CB8AC3E}">
        <p14:creationId xmlns:p14="http://schemas.microsoft.com/office/powerpoint/2010/main" val="320340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5</a:t>
            </a:fld>
            <a:endParaRPr lang="ru-RU"/>
          </a:p>
        </p:txBody>
      </p:sp>
      <p:sp>
        <p:nvSpPr>
          <p:cNvPr id="2" name="Прямоугольник 1"/>
          <p:cNvSpPr/>
          <p:nvPr/>
        </p:nvSpPr>
        <p:spPr>
          <a:xfrm>
            <a:off x="401053" y="352926"/>
            <a:ext cx="11181347" cy="1938992"/>
          </a:xfrm>
          <a:prstGeom prst="rect">
            <a:avLst/>
          </a:prstGeom>
        </p:spPr>
        <p:txBody>
          <a:bodyPr wrap="square">
            <a:spAutoFit/>
          </a:bodyPr>
          <a:lstStyle/>
          <a:p>
            <a:r>
              <a:rPr lang="en-US" sz="2400" dirty="0"/>
              <a:t>Mercury stays in the body for a long time. </a:t>
            </a:r>
            <a:endParaRPr lang="en-US" sz="2400" dirty="0" smtClean="0"/>
          </a:p>
          <a:p>
            <a:r>
              <a:rPr lang="en-US" sz="2400" dirty="0" smtClean="0"/>
              <a:t>It </a:t>
            </a:r>
            <a:r>
              <a:rPr lang="en-US" sz="2400" dirty="0"/>
              <a:t>accumulates in the </a:t>
            </a:r>
            <a:r>
              <a:rPr lang="en-US" sz="2400" dirty="0" smtClean="0"/>
              <a:t>form compounds </a:t>
            </a:r>
            <a:r>
              <a:rPr lang="en-US" sz="2400" dirty="0"/>
              <a:t>with protein (</a:t>
            </a:r>
            <a:r>
              <a:rPr lang="en-US" sz="2400" dirty="0" err="1"/>
              <a:t>albuminates</a:t>
            </a:r>
            <a:r>
              <a:rPr lang="en-US" sz="2400" dirty="0"/>
              <a:t>) in various organs, mainly </a:t>
            </a:r>
            <a:r>
              <a:rPr lang="en-US" sz="2400" dirty="0" smtClean="0"/>
              <a:t>inlier, </a:t>
            </a:r>
            <a:r>
              <a:rPr lang="en-US" sz="2400" dirty="0"/>
              <a:t>kidneys, bile. </a:t>
            </a:r>
            <a:endParaRPr lang="en-US" sz="2400" dirty="0" smtClean="0"/>
          </a:p>
          <a:p>
            <a:r>
              <a:rPr lang="en-US" sz="2400" dirty="0" smtClean="0"/>
              <a:t>Mercury </a:t>
            </a:r>
            <a:r>
              <a:rPr lang="en-US" sz="2400" dirty="0"/>
              <a:t>compounds are eliminated through the kidneys, gastrointestinal tract, salivary and mammary glands</a:t>
            </a:r>
            <a:endParaRPr lang="ru-RU" sz="2400" dirty="0"/>
          </a:p>
        </p:txBody>
      </p:sp>
      <p:sp>
        <p:nvSpPr>
          <p:cNvPr id="3" name="Прямоугольник 2"/>
          <p:cNvSpPr/>
          <p:nvPr/>
        </p:nvSpPr>
        <p:spPr>
          <a:xfrm>
            <a:off x="561474" y="2308516"/>
            <a:ext cx="11020926" cy="4524315"/>
          </a:xfrm>
          <a:prstGeom prst="rect">
            <a:avLst/>
          </a:prstGeom>
        </p:spPr>
        <p:txBody>
          <a:bodyPr wrap="square">
            <a:spAutoFit/>
          </a:bodyPr>
          <a:lstStyle/>
          <a:p>
            <a:r>
              <a:rPr lang="en-US" sz="2400" b="1" dirty="0"/>
              <a:t>Acute poisoning </a:t>
            </a:r>
            <a:r>
              <a:rPr lang="en-US" sz="2400" dirty="0"/>
              <a:t> </a:t>
            </a:r>
            <a:endParaRPr lang="ru-RU" sz="2400" dirty="0" smtClean="0"/>
          </a:p>
          <a:p>
            <a:pPr marL="342900" indent="-342900">
              <a:buFontTx/>
              <a:buChar char="-"/>
            </a:pPr>
            <a:r>
              <a:rPr lang="en-US" sz="2400" i="1" dirty="0" smtClean="0"/>
              <a:t>when </a:t>
            </a:r>
            <a:r>
              <a:rPr lang="en-US" sz="2400" i="1" dirty="0"/>
              <a:t>inhaling </a:t>
            </a:r>
            <a:r>
              <a:rPr lang="en-US" sz="2400" dirty="0"/>
              <a:t>metallic mercury vapors or dust from mercury-containing pesticides</a:t>
            </a:r>
            <a:r>
              <a:rPr lang="en-US" sz="2400" dirty="0" smtClean="0"/>
              <a:t>.</a:t>
            </a:r>
            <a:endParaRPr lang="ru-RU" sz="2400" dirty="0" smtClean="0"/>
          </a:p>
          <a:p>
            <a:r>
              <a:rPr lang="en-US" sz="2400" b="1" dirty="0" smtClean="0"/>
              <a:t>Signs </a:t>
            </a:r>
            <a:r>
              <a:rPr lang="en-US" sz="2400" b="1" dirty="0"/>
              <a:t>of </a:t>
            </a:r>
            <a:r>
              <a:rPr lang="en-US" sz="2400" b="1" dirty="0" smtClean="0"/>
              <a:t>poisoning</a:t>
            </a:r>
            <a:endParaRPr lang="ru-RU" sz="2400" b="1" dirty="0" smtClean="0"/>
          </a:p>
          <a:p>
            <a:pPr marL="342900" indent="-342900">
              <a:buFontTx/>
              <a:buChar char="-"/>
            </a:pPr>
            <a:r>
              <a:rPr lang="en-US" sz="2400" dirty="0" smtClean="0"/>
              <a:t>headache</a:t>
            </a:r>
            <a:r>
              <a:rPr lang="en-US" sz="2400" dirty="0"/>
              <a:t>, metallic taste in the mouth, redness </a:t>
            </a:r>
            <a:r>
              <a:rPr lang="en-US" sz="2400" dirty="0" smtClean="0"/>
              <a:t>and swelling </a:t>
            </a:r>
            <a:r>
              <a:rPr lang="en-US" sz="2400" dirty="0"/>
              <a:t>of the gums with the appearance of a dark border on them (mercury stomatitis) due to the formation of mercury sulfide</a:t>
            </a:r>
            <a:r>
              <a:rPr lang="en-US" sz="2400" dirty="0" smtClean="0"/>
              <a:t>.</a:t>
            </a:r>
            <a:endParaRPr lang="ru-RU" sz="2400" dirty="0" smtClean="0"/>
          </a:p>
          <a:p>
            <a:pPr marL="342900" indent="-342900">
              <a:buFontTx/>
              <a:buChar char="-"/>
            </a:pPr>
            <a:r>
              <a:rPr lang="en-US" sz="2400" dirty="0" smtClean="0"/>
              <a:t> </a:t>
            </a:r>
            <a:r>
              <a:rPr lang="en-US" sz="2400" dirty="0"/>
              <a:t>chills,- toxic pulmonary edema</a:t>
            </a:r>
            <a:r>
              <a:rPr lang="en-US" sz="2400" dirty="0" smtClean="0"/>
              <a:t>.</a:t>
            </a:r>
            <a:r>
              <a:rPr lang="ru-RU" sz="2400" dirty="0" smtClean="0"/>
              <a:t> </a:t>
            </a:r>
            <a:r>
              <a:rPr lang="en-US" sz="2400" dirty="0" smtClean="0"/>
              <a:t>Death </a:t>
            </a:r>
            <a:r>
              <a:rPr lang="en-US" sz="2400" dirty="0"/>
              <a:t>occurs from acute cardiovascular failure or severe uremia</a:t>
            </a:r>
            <a:r>
              <a:rPr lang="en-US" sz="2400" dirty="0" smtClean="0"/>
              <a:t>.</a:t>
            </a:r>
            <a:endParaRPr lang="ru-RU" sz="2400" dirty="0" smtClean="0"/>
          </a:p>
          <a:p>
            <a:pPr marL="342900" indent="-342900">
              <a:buFontTx/>
              <a:buChar char="-"/>
            </a:pPr>
            <a:r>
              <a:rPr lang="en-US" sz="2400" i="1" dirty="0" smtClean="0"/>
              <a:t>When </a:t>
            </a:r>
            <a:r>
              <a:rPr lang="en-US" sz="2400" i="1" dirty="0"/>
              <a:t>taken </a:t>
            </a:r>
            <a:r>
              <a:rPr lang="en-US" sz="2400" i="1" dirty="0" smtClean="0"/>
              <a:t>orally</a:t>
            </a:r>
            <a:endParaRPr lang="ru-RU" sz="2400" i="1" dirty="0" smtClean="0"/>
          </a:p>
          <a:p>
            <a:pPr marL="342900" indent="-342900">
              <a:buFontTx/>
              <a:buChar char="-"/>
            </a:pPr>
            <a:r>
              <a:rPr lang="en-US" sz="2400" dirty="0" smtClean="0"/>
              <a:t> burning </a:t>
            </a:r>
            <a:r>
              <a:rPr lang="en-US" sz="2400" dirty="0"/>
              <a:t>of the esophagus, </a:t>
            </a:r>
            <a:r>
              <a:rPr lang="en-US" sz="2400" dirty="0" smtClean="0"/>
              <a:t>stomach, vomiting </a:t>
            </a:r>
            <a:r>
              <a:rPr lang="en-US" sz="2400" dirty="0"/>
              <a:t>blood,  pain, diarrhea</a:t>
            </a:r>
            <a:r>
              <a:rPr lang="en-US" sz="2400" dirty="0" smtClean="0"/>
              <a:t>.</a:t>
            </a:r>
            <a:r>
              <a:rPr lang="ru-RU" sz="2400" dirty="0" smtClean="0"/>
              <a:t> </a:t>
            </a:r>
            <a:r>
              <a:rPr lang="en-US" sz="2400" dirty="0" smtClean="0"/>
              <a:t>After </a:t>
            </a:r>
            <a:r>
              <a:rPr lang="en-US" sz="2400" dirty="0"/>
              <a:t>2-3 days, severe kidney damage occurs with the development of anuria and uremia, with massive necrosis of the renal tubules.</a:t>
            </a:r>
            <a:endParaRPr lang="ru-RU" sz="2400" dirty="0"/>
          </a:p>
        </p:txBody>
      </p:sp>
    </p:spTree>
    <p:extLst>
      <p:ext uri="{BB962C8B-B14F-4D97-AF65-F5344CB8AC3E}">
        <p14:creationId xmlns:p14="http://schemas.microsoft.com/office/powerpoint/2010/main" val="3182704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6</a:t>
            </a:fld>
            <a:endParaRPr lang="ru-RU"/>
          </a:p>
        </p:txBody>
      </p:sp>
      <p:sp>
        <p:nvSpPr>
          <p:cNvPr id="2" name="Прямоугольник 1"/>
          <p:cNvSpPr/>
          <p:nvPr/>
        </p:nvSpPr>
        <p:spPr>
          <a:xfrm>
            <a:off x="497305" y="417095"/>
            <a:ext cx="11069053" cy="4893647"/>
          </a:xfrm>
          <a:prstGeom prst="rect">
            <a:avLst/>
          </a:prstGeom>
        </p:spPr>
        <p:txBody>
          <a:bodyPr wrap="square">
            <a:spAutoFit/>
          </a:bodyPr>
          <a:lstStyle/>
          <a:p>
            <a:r>
              <a:rPr lang="en-US" sz="2400" b="1" dirty="0"/>
              <a:t>Chronic poisoning </a:t>
            </a:r>
            <a:endParaRPr lang="ru-RU" sz="2400" b="1" dirty="0" smtClean="0"/>
          </a:p>
          <a:p>
            <a:r>
              <a:rPr lang="en-US" sz="2400" dirty="0" smtClean="0"/>
              <a:t> </a:t>
            </a:r>
            <a:r>
              <a:rPr lang="ru-RU" sz="2400" dirty="0" smtClean="0"/>
              <a:t>- </a:t>
            </a:r>
            <a:r>
              <a:rPr lang="en-US" sz="2400" dirty="0" smtClean="0"/>
              <a:t>upon </a:t>
            </a:r>
            <a:r>
              <a:rPr lang="en-US" sz="2400" dirty="0"/>
              <a:t>receipt of small doses of mercury compounds </a:t>
            </a:r>
            <a:r>
              <a:rPr lang="en-US" sz="2400" dirty="0" smtClean="0"/>
              <a:t>during several </a:t>
            </a:r>
            <a:r>
              <a:rPr lang="en-US" sz="2400" dirty="0"/>
              <a:t>years. </a:t>
            </a:r>
            <a:endParaRPr lang="ru-RU" sz="2400" dirty="0" smtClean="0"/>
          </a:p>
          <a:p>
            <a:endParaRPr lang="ru-RU" sz="2400" dirty="0"/>
          </a:p>
          <a:p>
            <a:r>
              <a:rPr lang="en-US" sz="2400" dirty="0" smtClean="0"/>
              <a:t>A </a:t>
            </a:r>
            <a:r>
              <a:rPr lang="en-US" sz="2400" dirty="0"/>
              <a:t>person experiences rapid fatigue, weakness, frequent headaches, hair loss, peeling skin, and brittle nails</a:t>
            </a:r>
            <a:r>
              <a:rPr lang="en-US" sz="2400" dirty="0" smtClean="0"/>
              <a:t>.</a:t>
            </a:r>
            <a:endParaRPr lang="ru-RU" sz="2400" dirty="0" smtClean="0"/>
          </a:p>
          <a:p>
            <a:r>
              <a:rPr lang="en-US" sz="2400" dirty="0" smtClean="0"/>
              <a:t>“</a:t>
            </a:r>
            <a:r>
              <a:rPr lang="en-US" sz="2400" dirty="0"/>
              <a:t>Mercurial </a:t>
            </a:r>
            <a:r>
              <a:rPr lang="en-US" sz="2400" dirty="0" err="1"/>
              <a:t>erethism</a:t>
            </a:r>
            <a:r>
              <a:rPr lang="en-US" sz="2400" dirty="0"/>
              <a:t>” develops: shyness, self-doubt</a:t>
            </a:r>
            <a:r>
              <a:rPr lang="en-US" sz="2400" dirty="0" smtClean="0"/>
              <a:t>,</a:t>
            </a:r>
            <a:r>
              <a:rPr lang="ru-RU" sz="2400" dirty="0" smtClean="0"/>
              <a:t> </a:t>
            </a:r>
            <a:r>
              <a:rPr lang="en-US" sz="2400" dirty="0" smtClean="0"/>
              <a:t>Stomatitis</a:t>
            </a:r>
            <a:r>
              <a:rPr lang="en-US" sz="2400" dirty="0"/>
              <a:t>, mercury encephalopathy, depression, visual and auditory hallucinations, emotional dullness, convulsive contractions of various muscles, and hand tremors appear. </a:t>
            </a:r>
            <a:endParaRPr lang="ru-RU" sz="2400" dirty="0" smtClean="0"/>
          </a:p>
          <a:p>
            <a:endParaRPr lang="ru-RU" sz="2400" dirty="0"/>
          </a:p>
          <a:p>
            <a:r>
              <a:rPr lang="en-US" sz="2400" dirty="0" smtClean="0"/>
              <a:t>Patients </a:t>
            </a:r>
            <a:r>
              <a:rPr lang="en-US" sz="2400" dirty="0"/>
              <a:t>die 3-4 years </a:t>
            </a:r>
            <a:r>
              <a:rPr lang="en-US" sz="2400" dirty="0" smtClean="0"/>
              <a:t>after onset </a:t>
            </a:r>
            <a:r>
              <a:rPr lang="en-US" sz="2400" dirty="0"/>
              <a:t>of the disease. </a:t>
            </a:r>
            <a:endParaRPr lang="ru-RU" sz="2400" dirty="0" smtClean="0"/>
          </a:p>
          <a:p>
            <a:endParaRPr lang="ru-RU" sz="2400" dirty="0"/>
          </a:p>
          <a:p>
            <a:r>
              <a:rPr lang="en-US" sz="2400" dirty="0" smtClean="0"/>
              <a:t>The </a:t>
            </a:r>
            <a:r>
              <a:rPr lang="en-US" sz="2400" dirty="0"/>
              <a:t>causes of death are paralysis of vital centers, depression of cardiac activity, capillary toxicity of mercury and uremia</a:t>
            </a:r>
            <a:endParaRPr lang="ru-RU" sz="2400" dirty="0"/>
          </a:p>
        </p:txBody>
      </p:sp>
    </p:spTree>
    <p:extLst>
      <p:ext uri="{BB962C8B-B14F-4D97-AF65-F5344CB8AC3E}">
        <p14:creationId xmlns:p14="http://schemas.microsoft.com/office/powerpoint/2010/main" val="1985660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EED24D2-99C2-4971-A76F-0077CE8CF617}" type="slidenum">
              <a:rPr lang="ru-RU" smtClean="0"/>
              <a:t>7</a:t>
            </a:fld>
            <a:endParaRPr lang="ru-RU"/>
          </a:p>
        </p:txBody>
      </p:sp>
      <p:sp>
        <p:nvSpPr>
          <p:cNvPr id="3" name="Прямоугольник 2"/>
          <p:cNvSpPr/>
          <p:nvPr/>
        </p:nvSpPr>
        <p:spPr>
          <a:xfrm>
            <a:off x="670560" y="315020"/>
            <a:ext cx="10871200" cy="2123658"/>
          </a:xfrm>
          <a:prstGeom prst="rect">
            <a:avLst/>
          </a:prstGeom>
        </p:spPr>
        <p:txBody>
          <a:bodyPr wrap="square">
            <a:spAutoFit/>
          </a:bodyPr>
          <a:lstStyle/>
          <a:p>
            <a:pPr algn="ctr"/>
            <a:r>
              <a:rPr lang="en-US" sz="3600" b="1" u="sng" dirty="0" smtClean="0"/>
              <a:t>Objects </a:t>
            </a:r>
            <a:r>
              <a:rPr lang="en-US" sz="3600" b="1" u="sng" dirty="0"/>
              <a:t>of </a:t>
            </a:r>
            <a:r>
              <a:rPr lang="en-US" sz="3600" b="1" u="sng" dirty="0" smtClean="0"/>
              <a:t>analysis</a:t>
            </a:r>
            <a:endParaRPr lang="ru-RU" sz="3600" b="1" u="sng" dirty="0" smtClean="0"/>
          </a:p>
          <a:p>
            <a:pPr algn="ctr"/>
            <a:endParaRPr lang="ru-RU" sz="3200" dirty="0" smtClean="0"/>
          </a:p>
          <a:p>
            <a:r>
              <a:rPr lang="ru-RU" sz="3200" dirty="0" smtClean="0"/>
              <a:t> </a:t>
            </a:r>
            <a:r>
              <a:rPr lang="ru-RU" sz="3200" dirty="0" smtClean="0"/>
              <a:t>1. </a:t>
            </a:r>
            <a:r>
              <a:rPr lang="ru-RU" sz="3200" b="1" dirty="0" err="1" smtClean="0"/>
              <a:t>body</a:t>
            </a:r>
            <a:r>
              <a:rPr lang="ru-RU" sz="3200" b="1" dirty="0" smtClean="0"/>
              <a:t> </a:t>
            </a:r>
            <a:r>
              <a:rPr lang="ru-RU" sz="3200" b="1" dirty="0" err="1"/>
              <a:t>of</a:t>
            </a:r>
            <a:r>
              <a:rPr lang="ru-RU" sz="3200" b="1" dirty="0"/>
              <a:t> </a:t>
            </a:r>
            <a:r>
              <a:rPr lang="ru-RU" sz="3200" b="1" dirty="0" err="1"/>
              <a:t>the</a:t>
            </a:r>
            <a:r>
              <a:rPr lang="ru-RU" sz="3200" b="1" dirty="0"/>
              <a:t> </a:t>
            </a:r>
            <a:r>
              <a:rPr lang="ru-RU" sz="3200" b="1" dirty="0" err="1" smtClean="0"/>
              <a:t>living</a:t>
            </a:r>
            <a:r>
              <a:rPr lang="ru-RU" sz="3200" b="1" dirty="0" smtClean="0"/>
              <a:t> </a:t>
            </a:r>
            <a:r>
              <a:rPr lang="ru-RU" sz="3200" dirty="0" err="1" smtClean="0"/>
              <a:t>take</a:t>
            </a:r>
            <a:r>
              <a:rPr lang="ru-RU" sz="3200" dirty="0" smtClean="0"/>
              <a:t>:</a:t>
            </a:r>
          </a:p>
          <a:p>
            <a:r>
              <a:rPr lang="ru-RU" sz="3200" dirty="0" smtClean="0"/>
              <a:t>-</a:t>
            </a:r>
            <a:r>
              <a:rPr lang="ru-RU" sz="3200" dirty="0" err="1" smtClean="0"/>
              <a:t>blood</a:t>
            </a:r>
            <a:r>
              <a:rPr lang="en-US" sz="3200" dirty="0" smtClean="0"/>
              <a:t>, </a:t>
            </a:r>
            <a:r>
              <a:rPr lang="ru-RU" sz="3200" dirty="0" err="1" smtClean="0"/>
              <a:t>urine</a:t>
            </a:r>
            <a:r>
              <a:rPr lang="ru-RU" sz="3200" dirty="0" smtClean="0"/>
              <a:t> </a:t>
            </a:r>
            <a:r>
              <a:rPr lang="en-US" sz="3200" dirty="0" smtClean="0"/>
              <a:t>, </a:t>
            </a:r>
            <a:r>
              <a:rPr lang="ru-RU" sz="3200" dirty="0" err="1" smtClean="0"/>
              <a:t>hair</a:t>
            </a:r>
            <a:r>
              <a:rPr lang="en-US" sz="3200" dirty="0" smtClean="0"/>
              <a:t>,  N</a:t>
            </a:r>
            <a:r>
              <a:rPr lang="ru-RU" sz="3200" dirty="0" err="1" smtClean="0"/>
              <a:t>ails</a:t>
            </a:r>
            <a:r>
              <a:rPr lang="en-US" sz="3200" dirty="0" smtClean="0"/>
              <a:t>, vomiting </a:t>
            </a:r>
            <a:r>
              <a:rPr lang="ru-RU" sz="3200" dirty="0" smtClean="0"/>
              <a:t> </a:t>
            </a:r>
            <a:endParaRPr lang="ru-RU" sz="3200" dirty="0"/>
          </a:p>
        </p:txBody>
      </p:sp>
      <p:sp>
        <p:nvSpPr>
          <p:cNvPr id="4" name="Прямоугольник 3"/>
          <p:cNvSpPr/>
          <p:nvPr/>
        </p:nvSpPr>
        <p:spPr>
          <a:xfrm>
            <a:off x="876300" y="2914012"/>
            <a:ext cx="10477500" cy="3046988"/>
          </a:xfrm>
          <a:prstGeom prst="rect">
            <a:avLst/>
          </a:prstGeom>
        </p:spPr>
        <p:txBody>
          <a:bodyPr wrap="square">
            <a:spAutoFit/>
          </a:bodyPr>
          <a:lstStyle/>
          <a:p>
            <a:r>
              <a:rPr lang="en-US" sz="3200" dirty="0" smtClean="0"/>
              <a:t>2  </a:t>
            </a:r>
            <a:r>
              <a:rPr lang="en-US" sz="3200" b="1" dirty="0"/>
              <a:t>forensic expertise (dead</a:t>
            </a:r>
            <a:r>
              <a:rPr lang="en-US" sz="3200" b="1" dirty="0" smtClean="0"/>
              <a:t>):</a:t>
            </a:r>
            <a:endParaRPr lang="en-US" sz="3200" b="1" dirty="0"/>
          </a:p>
          <a:p>
            <a:pPr marL="571500" indent="-571500">
              <a:buFontTx/>
              <a:buChar char="-"/>
            </a:pPr>
            <a:r>
              <a:rPr lang="en-US" sz="3200" i="1" dirty="0" smtClean="0"/>
              <a:t>1/3 </a:t>
            </a:r>
            <a:r>
              <a:rPr lang="en-US" sz="3200" i="1" dirty="0"/>
              <a:t>liver, 1 kidney, stomach with contents, blood, </a:t>
            </a:r>
            <a:r>
              <a:rPr lang="en-US" sz="3200" i="1" dirty="0" smtClean="0"/>
              <a:t>urine, </a:t>
            </a:r>
            <a:r>
              <a:rPr lang="en-US" sz="3200" dirty="0"/>
              <a:t>¼ of the </a:t>
            </a:r>
            <a:r>
              <a:rPr lang="en-US" sz="3200" dirty="0" smtClean="0"/>
              <a:t>lung</a:t>
            </a:r>
            <a:r>
              <a:rPr lang="ru-RU" sz="3200" dirty="0" smtClean="0"/>
              <a:t>, </a:t>
            </a:r>
            <a:r>
              <a:rPr lang="ru-RU" sz="3200" dirty="0" err="1" smtClean="0"/>
              <a:t>flat</a:t>
            </a:r>
            <a:r>
              <a:rPr lang="ru-RU" sz="3200" dirty="0" smtClean="0"/>
              <a:t> </a:t>
            </a:r>
            <a:r>
              <a:rPr lang="ru-RU" sz="3200" dirty="0" err="1"/>
              <a:t>bones</a:t>
            </a:r>
            <a:r>
              <a:rPr lang="ru-RU" sz="3200" dirty="0" smtClean="0"/>
              <a:t>.</a:t>
            </a:r>
          </a:p>
          <a:p>
            <a:pPr marL="571500" indent="-571500">
              <a:buFontTx/>
              <a:buChar char="-"/>
            </a:pPr>
            <a:endParaRPr lang="ru-RU" sz="3200" i="1" dirty="0"/>
          </a:p>
          <a:p>
            <a:r>
              <a:rPr lang="ru-RU" sz="3200" b="1" i="1" dirty="0" smtClean="0"/>
              <a:t>3  </a:t>
            </a:r>
            <a:r>
              <a:rPr lang="en-US" sz="3200" b="1" i="1" dirty="0" smtClean="0"/>
              <a:t>non-biological </a:t>
            </a:r>
            <a:r>
              <a:rPr lang="en-US" sz="3200" b="1" i="1" dirty="0"/>
              <a:t>objects</a:t>
            </a:r>
            <a:r>
              <a:rPr lang="en-US" sz="3200" i="1" dirty="0"/>
              <a:t>:  food, liquids, crime scene powders, etc.</a:t>
            </a:r>
            <a:endParaRPr lang="en-US" sz="3200" i="1" dirty="0"/>
          </a:p>
        </p:txBody>
      </p:sp>
    </p:spTree>
    <p:extLst>
      <p:ext uri="{BB962C8B-B14F-4D97-AF65-F5344CB8AC3E}">
        <p14:creationId xmlns:p14="http://schemas.microsoft.com/office/powerpoint/2010/main" val="3254003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EED24D2-99C2-4971-A76F-0077CE8CF617}" type="slidenum">
              <a:rPr lang="ru-RU" smtClean="0"/>
              <a:t>8</a:t>
            </a:fld>
            <a:endParaRPr lang="ru-RU"/>
          </a:p>
        </p:txBody>
      </p:sp>
      <p:sp>
        <p:nvSpPr>
          <p:cNvPr id="4" name="Прямоугольник 3"/>
          <p:cNvSpPr/>
          <p:nvPr/>
        </p:nvSpPr>
        <p:spPr>
          <a:xfrm>
            <a:off x="1439691" y="216303"/>
            <a:ext cx="8907467" cy="2185214"/>
          </a:xfrm>
          <a:prstGeom prst="rect">
            <a:avLst/>
          </a:prstGeom>
        </p:spPr>
        <p:txBody>
          <a:bodyPr wrap="square">
            <a:spAutoFit/>
          </a:bodyPr>
          <a:lstStyle/>
          <a:p>
            <a:r>
              <a:rPr lang="en-US" sz="3200" b="1" dirty="0"/>
              <a:t>Isolation method is </a:t>
            </a:r>
            <a:r>
              <a:rPr lang="en-US" sz="4000" b="1" dirty="0" smtClean="0"/>
              <a:t>DESTRUCTION</a:t>
            </a:r>
            <a:r>
              <a:rPr lang="en-US" sz="3200" dirty="0" smtClean="0"/>
              <a:t> </a:t>
            </a:r>
            <a:r>
              <a:rPr lang="en-US" sz="3200" dirty="0"/>
              <a:t>or special mineralization </a:t>
            </a:r>
            <a:r>
              <a:rPr lang="en-US" sz="3200" dirty="0" smtClean="0"/>
              <a:t>method</a:t>
            </a:r>
            <a:r>
              <a:rPr lang="ru-RU" sz="3200" dirty="0" smtClean="0"/>
              <a:t> </a:t>
            </a:r>
            <a:r>
              <a:rPr lang="en-US" sz="3200" dirty="0"/>
              <a:t>by </a:t>
            </a:r>
            <a:r>
              <a:rPr lang="en-US" sz="3200" dirty="0" err="1" smtClean="0"/>
              <a:t>Krylova</a:t>
            </a:r>
            <a:endParaRPr lang="ru-RU" sz="3200" dirty="0" smtClean="0"/>
          </a:p>
          <a:p>
            <a:endParaRPr lang="ru-RU" sz="3200" dirty="0"/>
          </a:p>
          <a:p>
            <a:r>
              <a:rPr lang="en-US" sz="3200" dirty="0" smtClean="0"/>
              <a:t>Mercury </a:t>
            </a:r>
            <a:r>
              <a:rPr lang="en-US" sz="3200" dirty="0"/>
              <a:t>is lost during dry or wet </a:t>
            </a:r>
            <a:r>
              <a:rPr lang="en-US" sz="3200" dirty="0" smtClean="0"/>
              <a:t>mineralization</a:t>
            </a:r>
            <a:r>
              <a:rPr lang="ru-RU" sz="3200" dirty="0" smtClean="0"/>
              <a:t> </a:t>
            </a:r>
            <a:r>
              <a:rPr lang="en-US" sz="3200" dirty="0" smtClean="0"/>
              <a:t>!!!</a:t>
            </a:r>
            <a:endParaRPr lang="ru-RU" sz="3200" dirty="0"/>
          </a:p>
        </p:txBody>
      </p:sp>
      <p:sp>
        <p:nvSpPr>
          <p:cNvPr id="3" name="Прямоугольник 2"/>
          <p:cNvSpPr/>
          <p:nvPr/>
        </p:nvSpPr>
        <p:spPr>
          <a:xfrm>
            <a:off x="1439691" y="2620291"/>
            <a:ext cx="9914109" cy="1446550"/>
          </a:xfrm>
          <a:prstGeom prst="rect">
            <a:avLst/>
          </a:prstGeom>
        </p:spPr>
        <p:txBody>
          <a:bodyPr wrap="square">
            <a:spAutoFit/>
          </a:bodyPr>
          <a:lstStyle/>
          <a:p>
            <a:r>
              <a:rPr lang="en-US" sz="3200" b="1" dirty="0"/>
              <a:t>Destruction</a:t>
            </a:r>
            <a:r>
              <a:rPr lang="en-US" sz="2800" dirty="0"/>
              <a:t> is the process of damaging the structure of biological material using nitric and sulfuric acids, with a catalyst (ethyl alcohol) without complete destruction of organic substances.</a:t>
            </a:r>
            <a:endParaRPr lang="ru-RU" sz="2800" dirty="0"/>
          </a:p>
        </p:txBody>
      </p:sp>
    </p:spTree>
    <p:extLst>
      <p:ext uri="{BB962C8B-B14F-4D97-AF65-F5344CB8AC3E}">
        <p14:creationId xmlns:p14="http://schemas.microsoft.com/office/powerpoint/2010/main" val="2759420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9</a:t>
            </a:fld>
            <a:endParaRPr lang="ru-RU"/>
          </a:p>
        </p:txBody>
      </p:sp>
      <p:sp>
        <p:nvSpPr>
          <p:cNvPr id="2" name="Прямоугольник 1"/>
          <p:cNvSpPr/>
          <p:nvPr/>
        </p:nvSpPr>
        <p:spPr>
          <a:xfrm>
            <a:off x="978568" y="641685"/>
            <a:ext cx="10375232" cy="6001643"/>
          </a:xfrm>
          <a:prstGeom prst="rect">
            <a:avLst/>
          </a:prstGeom>
        </p:spPr>
        <p:txBody>
          <a:bodyPr wrap="square">
            <a:spAutoFit/>
          </a:bodyPr>
          <a:lstStyle/>
          <a:p>
            <a:r>
              <a:rPr lang="ru-RU" sz="2400" b="1" dirty="0" err="1"/>
              <a:t>Method</a:t>
            </a:r>
            <a:r>
              <a:rPr lang="ru-RU" sz="2400" b="1" dirty="0"/>
              <a:t> </a:t>
            </a:r>
            <a:r>
              <a:rPr lang="ru-RU" sz="2400" b="1" dirty="0" err="1"/>
              <a:t>of</a:t>
            </a:r>
            <a:r>
              <a:rPr lang="ru-RU" sz="2400" b="1" dirty="0"/>
              <a:t> </a:t>
            </a:r>
            <a:r>
              <a:rPr lang="ru-RU" sz="2400" b="1" dirty="0" err="1"/>
              <a:t>organ</a:t>
            </a:r>
            <a:r>
              <a:rPr lang="ru-RU" sz="2400" b="1" dirty="0"/>
              <a:t> </a:t>
            </a:r>
            <a:r>
              <a:rPr lang="ru-RU" sz="2400" b="1" dirty="0" err="1"/>
              <a:t>destruction</a:t>
            </a:r>
            <a:r>
              <a:rPr lang="ru-RU" sz="2400" b="1" dirty="0" smtClean="0"/>
              <a:t>.</a:t>
            </a:r>
          </a:p>
          <a:p>
            <a:endParaRPr lang="ru-RU" sz="2400" dirty="0"/>
          </a:p>
          <a:p>
            <a:r>
              <a:rPr lang="ru-RU" sz="2400" dirty="0" smtClean="0"/>
              <a:t>20 </a:t>
            </a:r>
            <a:r>
              <a:rPr lang="ru-RU" sz="2400" dirty="0"/>
              <a:t>g </a:t>
            </a:r>
            <a:r>
              <a:rPr lang="ru-RU" sz="2400" dirty="0" err="1"/>
              <a:t>crushed</a:t>
            </a:r>
            <a:r>
              <a:rPr lang="ru-RU" sz="2400" dirty="0"/>
              <a:t> </a:t>
            </a:r>
            <a:r>
              <a:rPr lang="ru-RU" sz="2400" dirty="0" err="1"/>
              <a:t>corpse</a:t>
            </a:r>
            <a:r>
              <a:rPr lang="ru-RU" sz="2400" dirty="0"/>
              <a:t> </a:t>
            </a:r>
            <a:r>
              <a:rPr lang="ru-RU" sz="2400" dirty="0" err="1" smtClean="0"/>
              <a:t>organs</a:t>
            </a:r>
            <a:r>
              <a:rPr lang="ru-RU" sz="2400" dirty="0" smtClean="0"/>
              <a:t> </a:t>
            </a:r>
            <a:r>
              <a:rPr lang="ru-RU" sz="2400" dirty="0" err="1" smtClean="0"/>
              <a:t>add</a:t>
            </a:r>
            <a:r>
              <a:rPr lang="ru-RU" sz="2400" dirty="0" smtClean="0"/>
              <a:t> </a:t>
            </a:r>
            <a:r>
              <a:rPr lang="ru-RU" sz="2400" dirty="0" err="1"/>
              <a:t>to</a:t>
            </a:r>
            <a:r>
              <a:rPr lang="ru-RU" sz="2400" dirty="0"/>
              <a:t> a 200 </a:t>
            </a:r>
            <a:r>
              <a:rPr lang="ru-RU" sz="2400" dirty="0" err="1"/>
              <a:t>ml</a:t>
            </a:r>
            <a:r>
              <a:rPr lang="ru-RU" sz="2400" dirty="0"/>
              <a:t> </a:t>
            </a:r>
            <a:r>
              <a:rPr lang="ru-RU" sz="2400" dirty="0" err="1"/>
              <a:t>conical</a:t>
            </a:r>
            <a:r>
              <a:rPr lang="ru-RU" sz="2400" dirty="0"/>
              <a:t> </a:t>
            </a:r>
            <a:r>
              <a:rPr lang="ru-RU" sz="2400" dirty="0" err="1"/>
              <a:t>flask</a:t>
            </a:r>
            <a:r>
              <a:rPr lang="ru-RU" sz="2400" dirty="0"/>
              <a:t>, </a:t>
            </a:r>
            <a:r>
              <a:rPr lang="ru-RU" sz="2400" dirty="0" err="1"/>
              <a:t>add</a:t>
            </a:r>
            <a:r>
              <a:rPr lang="ru-RU" sz="2400" dirty="0"/>
              <a:t> 5 </a:t>
            </a:r>
            <a:r>
              <a:rPr lang="ru-RU" sz="2400" dirty="0" err="1" smtClean="0"/>
              <a:t>ml</a:t>
            </a:r>
            <a:r>
              <a:rPr lang="ru-RU" sz="2400" dirty="0" smtClean="0"/>
              <a:t> </a:t>
            </a:r>
            <a:r>
              <a:rPr lang="ru-RU" sz="2400" dirty="0" err="1" smtClean="0"/>
              <a:t>water</a:t>
            </a:r>
            <a:r>
              <a:rPr lang="ru-RU" sz="2400" dirty="0"/>
              <a:t>, 1 </a:t>
            </a:r>
            <a:r>
              <a:rPr lang="ru-RU" sz="2400" dirty="0" err="1"/>
              <a:t>ml</a:t>
            </a:r>
            <a:r>
              <a:rPr lang="ru-RU" sz="2400" dirty="0"/>
              <a:t> </a:t>
            </a:r>
            <a:r>
              <a:rPr lang="ru-RU" sz="2400" dirty="0" err="1"/>
              <a:t>of</a:t>
            </a:r>
            <a:r>
              <a:rPr lang="ru-RU" sz="2400" dirty="0"/>
              <a:t> </a:t>
            </a:r>
            <a:r>
              <a:rPr lang="ru-RU" sz="2400" dirty="0" err="1"/>
              <a:t>ethyl</a:t>
            </a:r>
            <a:r>
              <a:rPr lang="ru-RU" sz="2400" dirty="0"/>
              <a:t> </a:t>
            </a:r>
            <a:r>
              <a:rPr lang="ru-RU" sz="2400" dirty="0" err="1"/>
              <a:t>alcohol</a:t>
            </a:r>
            <a:r>
              <a:rPr lang="ru-RU" sz="2400" dirty="0"/>
              <a:t> </a:t>
            </a:r>
            <a:r>
              <a:rPr lang="ru-RU" sz="2400" dirty="0" err="1"/>
              <a:t>and</a:t>
            </a:r>
            <a:r>
              <a:rPr lang="ru-RU" sz="2400" dirty="0"/>
              <a:t> 10 </a:t>
            </a:r>
            <a:r>
              <a:rPr lang="ru-RU" sz="2400" dirty="0" err="1"/>
              <a:t>ml</a:t>
            </a:r>
            <a:r>
              <a:rPr lang="ru-RU" sz="2400" dirty="0"/>
              <a:t> </a:t>
            </a:r>
            <a:r>
              <a:rPr lang="ru-RU" sz="2400" dirty="0" err="1"/>
              <a:t>of</a:t>
            </a:r>
            <a:r>
              <a:rPr lang="ru-RU" sz="2400" dirty="0"/>
              <a:t> </a:t>
            </a:r>
            <a:r>
              <a:rPr lang="ru-RU" sz="2400" dirty="0" err="1"/>
              <a:t>concentrated</a:t>
            </a:r>
            <a:r>
              <a:rPr lang="ru-RU" sz="2400" dirty="0"/>
              <a:t> </a:t>
            </a:r>
            <a:r>
              <a:rPr lang="ru-RU" sz="2400" dirty="0" err="1"/>
              <a:t>nitric</a:t>
            </a:r>
            <a:r>
              <a:rPr lang="ru-RU" sz="2400" dirty="0"/>
              <a:t> </a:t>
            </a:r>
            <a:r>
              <a:rPr lang="ru-RU" sz="2400" dirty="0" err="1"/>
              <a:t>acid</a:t>
            </a:r>
            <a:r>
              <a:rPr lang="ru-RU" sz="2400" dirty="0" smtClean="0"/>
              <a:t>.</a:t>
            </a:r>
          </a:p>
          <a:p>
            <a:endParaRPr lang="ru-RU" sz="2400" dirty="0"/>
          </a:p>
          <a:p>
            <a:r>
              <a:rPr lang="ru-RU" sz="2400" dirty="0" err="1" smtClean="0"/>
              <a:t>Then</a:t>
            </a:r>
            <a:r>
              <a:rPr lang="ru-RU" sz="2400" dirty="0" smtClean="0"/>
              <a:t> </a:t>
            </a:r>
            <a:r>
              <a:rPr lang="ru-RU" sz="2400" dirty="0" err="1"/>
              <a:t>add</a:t>
            </a:r>
            <a:r>
              <a:rPr lang="ru-RU" sz="2400" dirty="0"/>
              <a:t> 20 </a:t>
            </a:r>
            <a:r>
              <a:rPr lang="ru-RU" sz="2400" dirty="0" err="1"/>
              <a:t>ml</a:t>
            </a:r>
            <a:r>
              <a:rPr lang="ru-RU" sz="2400" dirty="0"/>
              <a:t> </a:t>
            </a:r>
            <a:r>
              <a:rPr lang="ru-RU" sz="2400" dirty="0" err="1"/>
              <a:t>of</a:t>
            </a:r>
            <a:r>
              <a:rPr lang="ru-RU" sz="2400" dirty="0"/>
              <a:t> </a:t>
            </a:r>
            <a:r>
              <a:rPr lang="ru-RU" sz="2400" dirty="0" err="1" smtClean="0"/>
              <a:t>concentrated</a:t>
            </a:r>
            <a:r>
              <a:rPr lang="ru-RU" sz="2400" dirty="0" smtClean="0"/>
              <a:t> </a:t>
            </a:r>
            <a:r>
              <a:rPr lang="ru-RU" sz="2400" dirty="0" err="1" smtClean="0"/>
              <a:t>sulfuric</a:t>
            </a:r>
            <a:r>
              <a:rPr lang="ru-RU" sz="2400" dirty="0" smtClean="0"/>
              <a:t> </a:t>
            </a:r>
            <a:r>
              <a:rPr lang="ru-RU" sz="2400" dirty="0" err="1"/>
              <a:t>acid</a:t>
            </a:r>
            <a:r>
              <a:rPr lang="ru-RU" sz="2400" dirty="0"/>
              <a:t> </a:t>
            </a:r>
            <a:r>
              <a:rPr lang="ru-RU" sz="2400" dirty="0" err="1"/>
              <a:t>at</a:t>
            </a:r>
            <a:r>
              <a:rPr lang="ru-RU" sz="2400" dirty="0"/>
              <a:t> </a:t>
            </a:r>
            <a:r>
              <a:rPr lang="ru-RU" sz="2400" dirty="0" err="1"/>
              <a:t>such</a:t>
            </a:r>
            <a:r>
              <a:rPr lang="ru-RU" sz="2400" dirty="0"/>
              <a:t> a </a:t>
            </a:r>
            <a:r>
              <a:rPr lang="ru-RU" sz="2400" dirty="0" err="1"/>
              <a:t>rate</a:t>
            </a:r>
            <a:r>
              <a:rPr lang="ru-RU" sz="2400" dirty="0"/>
              <a:t> </a:t>
            </a:r>
            <a:r>
              <a:rPr lang="ru-RU" sz="2400" dirty="0" err="1"/>
              <a:t>that</a:t>
            </a:r>
            <a:r>
              <a:rPr lang="ru-RU" sz="2400" dirty="0"/>
              <a:t> </a:t>
            </a:r>
            <a:r>
              <a:rPr lang="ru-RU" sz="2400" dirty="0" err="1"/>
              <a:t>nitrogen</a:t>
            </a:r>
            <a:r>
              <a:rPr lang="ru-RU" sz="2400" dirty="0"/>
              <a:t> </a:t>
            </a:r>
            <a:r>
              <a:rPr lang="ru-RU" sz="2400" dirty="0" err="1"/>
              <a:t>oxides</a:t>
            </a:r>
            <a:r>
              <a:rPr lang="ru-RU" sz="2400" dirty="0"/>
              <a:t> </a:t>
            </a:r>
            <a:r>
              <a:rPr lang="ru-RU" sz="2400" dirty="0" err="1"/>
              <a:t>are</a:t>
            </a:r>
            <a:r>
              <a:rPr lang="ru-RU" sz="2400" dirty="0"/>
              <a:t> </a:t>
            </a:r>
            <a:r>
              <a:rPr lang="ru-RU" sz="2400" dirty="0" err="1"/>
              <a:t>not</a:t>
            </a:r>
            <a:r>
              <a:rPr lang="ru-RU" sz="2400" dirty="0"/>
              <a:t> </a:t>
            </a:r>
            <a:r>
              <a:rPr lang="ru-RU" sz="2400" dirty="0" err="1"/>
              <a:t>released</a:t>
            </a:r>
            <a:r>
              <a:rPr lang="ru-RU" sz="2400" dirty="0"/>
              <a:t> </a:t>
            </a:r>
            <a:r>
              <a:rPr lang="ru-RU" sz="2400" dirty="0" err="1" smtClean="0"/>
              <a:t>from</a:t>
            </a:r>
            <a:r>
              <a:rPr lang="ru-RU" sz="2400" dirty="0" smtClean="0"/>
              <a:t> </a:t>
            </a:r>
            <a:r>
              <a:rPr lang="ru-RU" sz="2400" dirty="0" err="1" smtClean="0"/>
              <a:t>flasks</a:t>
            </a:r>
            <a:r>
              <a:rPr lang="ru-RU" sz="2400" dirty="0" smtClean="0"/>
              <a:t>. </a:t>
            </a:r>
          </a:p>
          <a:p>
            <a:endParaRPr lang="ru-RU" sz="2400" dirty="0"/>
          </a:p>
          <a:p>
            <a:r>
              <a:rPr lang="ru-RU" sz="2400" dirty="0" err="1" smtClean="0"/>
              <a:t>the</a:t>
            </a:r>
            <a:r>
              <a:rPr lang="ru-RU" sz="2400" dirty="0" smtClean="0"/>
              <a:t> </a:t>
            </a:r>
            <a:r>
              <a:rPr lang="ru-RU" sz="2400" dirty="0" err="1"/>
              <a:t>flask</a:t>
            </a:r>
            <a:r>
              <a:rPr lang="ru-RU" sz="2400" dirty="0"/>
              <a:t> </a:t>
            </a:r>
            <a:r>
              <a:rPr lang="ru-RU" sz="2400" dirty="0" err="1"/>
              <a:t>is</a:t>
            </a:r>
            <a:r>
              <a:rPr lang="ru-RU" sz="2400" dirty="0"/>
              <a:t> </a:t>
            </a:r>
            <a:r>
              <a:rPr lang="ru-RU" sz="2400" dirty="0" err="1"/>
              <a:t>left</a:t>
            </a:r>
            <a:r>
              <a:rPr lang="ru-RU" sz="2400" dirty="0"/>
              <a:t> </a:t>
            </a:r>
            <a:r>
              <a:rPr lang="ru-RU" sz="2400" dirty="0" err="1"/>
              <a:t>for</a:t>
            </a:r>
            <a:r>
              <a:rPr lang="ru-RU" sz="2400" dirty="0"/>
              <a:t> 5-10 </a:t>
            </a:r>
            <a:r>
              <a:rPr lang="ru-RU" sz="2400" dirty="0" err="1"/>
              <a:t>minutes</a:t>
            </a:r>
            <a:r>
              <a:rPr lang="ru-RU" sz="2400" dirty="0"/>
              <a:t> </a:t>
            </a:r>
            <a:r>
              <a:rPr lang="ru-RU" sz="2400" dirty="0" err="1"/>
              <a:t>at</a:t>
            </a:r>
            <a:r>
              <a:rPr lang="ru-RU" sz="2400" dirty="0"/>
              <a:t> </a:t>
            </a:r>
            <a:r>
              <a:rPr lang="ru-RU" sz="2400" dirty="0" err="1"/>
              <a:t>room</a:t>
            </a:r>
            <a:r>
              <a:rPr lang="ru-RU" sz="2400" dirty="0"/>
              <a:t> </a:t>
            </a:r>
            <a:r>
              <a:rPr lang="ru-RU" sz="2400" dirty="0" err="1"/>
              <a:t>temperature</a:t>
            </a:r>
            <a:r>
              <a:rPr lang="ru-RU" sz="2400" dirty="0"/>
              <a:t> (</a:t>
            </a:r>
            <a:r>
              <a:rPr lang="ru-RU" sz="2400" dirty="0" err="1"/>
              <a:t>until</a:t>
            </a:r>
            <a:r>
              <a:rPr lang="ru-RU" sz="2400" dirty="0"/>
              <a:t> </a:t>
            </a:r>
            <a:r>
              <a:rPr lang="ru-RU" sz="2400" dirty="0" err="1"/>
              <a:t>the</a:t>
            </a:r>
            <a:r>
              <a:rPr lang="ru-RU" sz="2400" dirty="0"/>
              <a:t> </a:t>
            </a:r>
            <a:r>
              <a:rPr lang="ru-RU" sz="2400" dirty="0" err="1"/>
              <a:t>release</a:t>
            </a:r>
            <a:r>
              <a:rPr lang="ru-RU" sz="2400" dirty="0"/>
              <a:t> </a:t>
            </a:r>
            <a:r>
              <a:rPr lang="ru-RU" sz="2400" dirty="0" err="1"/>
              <a:t>of</a:t>
            </a:r>
            <a:r>
              <a:rPr lang="ru-RU" sz="2400" dirty="0"/>
              <a:t> </a:t>
            </a:r>
            <a:r>
              <a:rPr lang="ru-RU" sz="2400" dirty="0" err="1"/>
              <a:t>nitrogen</a:t>
            </a:r>
            <a:r>
              <a:rPr lang="ru-RU" sz="2400" dirty="0"/>
              <a:t> </a:t>
            </a:r>
            <a:r>
              <a:rPr lang="ru-RU" sz="2400" dirty="0" err="1"/>
              <a:t>oxides</a:t>
            </a:r>
            <a:r>
              <a:rPr lang="ru-RU" sz="2400" dirty="0"/>
              <a:t> </a:t>
            </a:r>
            <a:r>
              <a:rPr lang="ru-RU" sz="2400" dirty="0" err="1"/>
              <a:t>stops</a:t>
            </a:r>
            <a:r>
              <a:rPr lang="ru-RU" sz="2400" dirty="0" smtClean="0"/>
              <a:t>).</a:t>
            </a:r>
          </a:p>
          <a:p>
            <a:r>
              <a:rPr lang="ru-RU" sz="2400" dirty="0" err="1" smtClean="0"/>
              <a:t>The</a:t>
            </a:r>
            <a:r>
              <a:rPr lang="ru-RU" sz="2400" dirty="0" smtClean="0"/>
              <a:t> </a:t>
            </a:r>
            <a:r>
              <a:rPr lang="ru-RU" sz="2400" dirty="0" err="1"/>
              <a:t>flask</a:t>
            </a:r>
            <a:r>
              <a:rPr lang="ru-RU" sz="2400" dirty="0"/>
              <a:t> </a:t>
            </a:r>
            <a:r>
              <a:rPr lang="ru-RU" sz="2400" dirty="0" err="1"/>
              <a:t>is</a:t>
            </a:r>
            <a:r>
              <a:rPr lang="ru-RU" sz="2400" dirty="0"/>
              <a:t> </a:t>
            </a:r>
            <a:r>
              <a:rPr lang="ru-RU" sz="2400" dirty="0" err="1"/>
              <a:t>then</a:t>
            </a:r>
            <a:r>
              <a:rPr lang="ru-RU" sz="2400" dirty="0"/>
              <a:t> </a:t>
            </a:r>
            <a:r>
              <a:rPr lang="ru-RU" sz="2400" dirty="0" err="1"/>
              <a:t>placed</a:t>
            </a:r>
            <a:r>
              <a:rPr lang="ru-RU" sz="2400" dirty="0"/>
              <a:t> </a:t>
            </a:r>
            <a:r>
              <a:rPr lang="ru-RU" sz="2400" dirty="0" err="1"/>
              <a:t>in</a:t>
            </a:r>
            <a:r>
              <a:rPr lang="ru-RU" sz="2400" dirty="0"/>
              <a:t> </a:t>
            </a:r>
            <a:r>
              <a:rPr lang="ru-RU" sz="2400" dirty="0" err="1"/>
              <a:t>boiling</a:t>
            </a:r>
            <a:r>
              <a:rPr lang="ru-RU" sz="2400" dirty="0"/>
              <a:t> </a:t>
            </a:r>
            <a:r>
              <a:rPr lang="ru-RU" sz="2400" dirty="0" err="1" smtClean="0"/>
              <a:t>water</a:t>
            </a:r>
            <a:r>
              <a:rPr lang="ru-RU" sz="2400" dirty="0" smtClean="0"/>
              <a:t> </a:t>
            </a:r>
            <a:r>
              <a:rPr lang="ru-RU" sz="2400" dirty="0" err="1" smtClean="0"/>
              <a:t>bath</a:t>
            </a:r>
            <a:r>
              <a:rPr lang="ru-RU" sz="2400" dirty="0" smtClean="0"/>
              <a:t> </a:t>
            </a:r>
            <a:r>
              <a:rPr lang="ru-RU" sz="2400" dirty="0" err="1"/>
              <a:t>and</a:t>
            </a:r>
            <a:r>
              <a:rPr lang="ru-RU" sz="2400" dirty="0"/>
              <a:t> </a:t>
            </a:r>
            <a:r>
              <a:rPr lang="ru-RU" sz="2400" dirty="0" err="1"/>
              <a:t>heat</a:t>
            </a:r>
            <a:r>
              <a:rPr lang="ru-RU" sz="2400" dirty="0"/>
              <a:t> </a:t>
            </a:r>
            <a:r>
              <a:rPr lang="ru-RU" sz="2400" dirty="0" err="1"/>
              <a:t>for</a:t>
            </a:r>
            <a:r>
              <a:rPr lang="ru-RU" sz="2400" dirty="0"/>
              <a:t> 10-20 </a:t>
            </a:r>
            <a:r>
              <a:rPr lang="ru-RU" sz="2400" dirty="0" err="1"/>
              <a:t>minutes</a:t>
            </a:r>
            <a:r>
              <a:rPr lang="ru-RU" sz="2400" dirty="0"/>
              <a:t>.  </a:t>
            </a:r>
            <a:endParaRPr lang="ru-RU" sz="2400" dirty="0" smtClean="0"/>
          </a:p>
          <a:p>
            <a:endParaRPr lang="ru-RU" sz="2400" dirty="0"/>
          </a:p>
          <a:p>
            <a:r>
              <a:rPr lang="ru-RU" sz="2400" dirty="0" err="1" smtClean="0"/>
              <a:t>The</a:t>
            </a:r>
            <a:r>
              <a:rPr lang="ru-RU" sz="2400" dirty="0" smtClean="0"/>
              <a:t> </a:t>
            </a:r>
            <a:r>
              <a:rPr lang="ru-RU" sz="2400" dirty="0" err="1"/>
              <a:t>resulting</a:t>
            </a:r>
            <a:r>
              <a:rPr lang="ru-RU" sz="2400" dirty="0"/>
              <a:t> </a:t>
            </a:r>
            <a:r>
              <a:rPr lang="ru-RU" sz="2400" dirty="0" err="1"/>
              <a:t>hot</a:t>
            </a:r>
            <a:r>
              <a:rPr lang="ru-RU" sz="2400" dirty="0"/>
              <a:t> </a:t>
            </a:r>
            <a:r>
              <a:rPr lang="ru-RU" sz="2400" dirty="0" err="1" smtClean="0"/>
              <a:t>destructor</a:t>
            </a:r>
            <a:r>
              <a:rPr lang="ru-RU" sz="2400" dirty="0" smtClean="0"/>
              <a:t> </a:t>
            </a:r>
            <a:r>
              <a:rPr lang="ru-RU" sz="2400" dirty="0" err="1" smtClean="0"/>
              <a:t>mix</a:t>
            </a:r>
            <a:r>
              <a:rPr lang="ru-RU" sz="2400" dirty="0" smtClean="0"/>
              <a:t> </a:t>
            </a:r>
            <a:r>
              <a:rPr lang="ru-RU" sz="2400" dirty="0" err="1"/>
              <a:t>with</a:t>
            </a:r>
            <a:r>
              <a:rPr lang="ru-RU" sz="2400" dirty="0"/>
              <a:t> </a:t>
            </a:r>
            <a:r>
              <a:rPr lang="ru-RU" sz="2400" dirty="0" err="1"/>
              <a:t>double</a:t>
            </a:r>
            <a:r>
              <a:rPr lang="ru-RU" sz="2400" dirty="0"/>
              <a:t> </a:t>
            </a:r>
            <a:r>
              <a:rPr lang="ru-RU" sz="2400" dirty="0" err="1"/>
              <a:t>the</a:t>
            </a:r>
            <a:r>
              <a:rPr lang="ru-RU" sz="2400" dirty="0"/>
              <a:t> </a:t>
            </a:r>
            <a:r>
              <a:rPr lang="ru-RU" sz="2400" dirty="0" err="1"/>
              <a:t>volume</a:t>
            </a:r>
            <a:r>
              <a:rPr lang="ru-RU" sz="2400" dirty="0"/>
              <a:t> </a:t>
            </a:r>
            <a:r>
              <a:rPr lang="ru-RU" sz="2400" dirty="0" err="1"/>
              <a:t>of</a:t>
            </a:r>
            <a:r>
              <a:rPr lang="ru-RU" sz="2400" dirty="0"/>
              <a:t> </a:t>
            </a:r>
            <a:r>
              <a:rPr lang="ru-RU" sz="2400" dirty="0" err="1"/>
              <a:t>boiling</a:t>
            </a:r>
            <a:r>
              <a:rPr lang="ru-RU" sz="2400" dirty="0"/>
              <a:t> </a:t>
            </a:r>
            <a:r>
              <a:rPr lang="ru-RU" sz="2400" dirty="0" err="1"/>
              <a:t>water</a:t>
            </a:r>
            <a:r>
              <a:rPr lang="ru-RU" sz="2400" dirty="0"/>
              <a:t> </a:t>
            </a:r>
            <a:r>
              <a:rPr lang="ru-RU" sz="2400" dirty="0" err="1"/>
              <a:t>and</a:t>
            </a:r>
            <a:r>
              <a:rPr lang="ru-RU" sz="2400" dirty="0"/>
              <a:t>, </a:t>
            </a:r>
            <a:r>
              <a:rPr lang="ru-RU" sz="2400" dirty="0" err="1" smtClean="0"/>
              <a:t>with</a:t>
            </a:r>
            <a:r>
              <a:rPr lang="ru-RU" sz="2400" dirty="0" smtClean="0"/>
              <a:t> </a:t>
            </a:r>
            <a:r>
              <a:rPr lang="ru-RU" sz="2400" dirty="0" err="1" smtClean="0"/>
              <a:t>out</a:t>
            </a:r>
            <a:r>
              <a:rPr lang="ru-RU" sz="2400" dirty="0" smtClean="0"/>
              <a:t> </a:t>
            </a:r>
            <a:r>
              <a:rPr lang="ru-RU" sz="2400" dirty="0" err="1"/>
              <a:t>cooling</a:t>
            </a:r>
            <a:r>
              <a:rPr lang="ru-RU" sz="2400" dirty="0"/>
              <a:t> </a:t>
            </a:r>
            <a:r>
              <a:rPr lang="ru-RU" sz="2400" dirty="0" err="1"/>
              <a:t>the</a:t>
            </a:r>
            <a:r>
              <a:rPr lang="ru-RU" sz="2400" dirty="0"/>
              <a:t> </a:t>
            </a:r>
            <a:r>
              <a:rPr lang="ru-RU" sz="2400" dirty="0" err="1"/>
              <a:t>liquid</a:t>
            </a:r>
            <a:r>
              <a:rPr lang="ru-RU" sz="2400" dirty="0" smtClean="0"/>
              <a:t>, </a:t>
            </a:r>
            <a:r>
              <a:rPr lang="ru-RU" sz="2400" dirty="0" err="1" smtClean="0"/>
              <a:t>filter</a:t>
            </a:r>
            <a:r>
              <a:rPr lang="ru-RU" sz="2400" dirty="0"/>
              <a:t>, </a:t>
            </a:r>
            <a:r>
              <a:rPr lang="ru-RU" sz="2400" dirty="0" err="1"/>
              <a:t>wash</a:t>
            </a:r>
            <a:r>
              <a:rPr lang="ru-RU" sz="2400" dirty="0"/>
              <a:t> </a:t>
            </a:r>
            <a:r>
              <a:rPr lang="ru-RU" sz="2400" dirty="0" err="1" smtClean="0"/>
              <a:t>ho</a:t>
            </a:r>
            <a:r>
              <a:rPr lang="ru-RU" sz="2400" dirty="0" smtClean="0"/>
              <a:t> </a:t>
            </a:r>
            <a:r>
              <a:rPr lang="ru-RU" sz="2400" dirty="0" err="1" smtClean="0"/>
              <a:t>twater</a:t>
            </a:r>
            <a:r>
              <a:rPr lang="ru-RU" sz="2400" dirty="0" smtClean="0"/>
              <a:t>. </a:t>
            </a:r>
          </a:p>
          <a:p>
            <a:endParaRPr lang="ru-RU" sz="2400" dirty="0"/>
          </a:p>
          <a:p>
            <a:r>
              <a:rPr lang="ru-RU" sz="2400" dirty="0" err="1" smtClean="0"/>
              <a:t>Urea</a:t>
            </a:r>
            <a:r>
              <a:rPr lang="ru-RU" sz="2400" dirty="0" smtClean="0"/>
              <a:t> </a:t>
            </a:r>
            <a:r>
              <a:rPr lang="ru-RU" sz="2400" dirty="0" err="1"/>
              <a:t>is</a:t>
            </a:r>
            <a:r>
              <a:rPr lang="ru-RU" sz="2400" dirty="0"/>
              <a:t> </a:t>
            </a:r>
            <a:r>
              <a:rPr lang="ru-RU" sz="2400" dirty="0" err="1"/>
              <a:t>used</a:t>
            </a:r>
            <a:r>
              <a:rPr lang="ru-RU" sz="2400" dirty="0"/>
              <a:t> </a:t>
            </a:r>
            <a:r>
              <a:rPr lang="ru-RU" sz="2400" dirty="0" err="1"/>
              <a:t>for</a:t>
            </a:r>
            <a:r>
              <a:rPr lang="ru-RU" sz="2400" dirty="0"/>
              <a:t> </a:t>
            </a:r>
            <a:r>
              <a:rPr lang="ru-RU" sz="2400" dirty="0" err="1"/>
              <a:t>denitration</a:t>
            </a:r>
            <a:endParaRPr lang="ru-RU" sz="2400" dirty="0"/>
          </a:p>
        </p:txBody>
      </p:sp>
    </p:spTree>
    <p:extLst>
      <p:ext uri="{BB962C8B-B14F-4D97-AF65-F5344CB8AC3E}">
        <p14:creationId xmlns:p14="http://schemas.microsoft.com/office/powerpoint/2010/main" val="4183958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9131</TotalTime>
  <Words>2530</Words>
  <Application>Microsoft Office PowerPoint</Application>
  <PresentationFormat>Широкоэкранный</PresentationFormat>
  <Paragraphs>162</Paragraphs>
  <Slides>22</Slides>
  <Notes>1</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2</vt:i4>
      </vt:variant>
      <vt:variant>
        <vt:lpstr>Заголовки слайдов</vt:lpstr>
      </vt:variant>
      <vt:variant>
        <vt:i4>22</vt:i4>
      </vt:variant>
    </vt:vector>
  </HeadingPairs>
  <TitlesOfParts>
    <vt:vector size="31" baseType="lpstr">
      <vt:lpstr>Arial Unicode MS</vt:lpstr>
      <vt:lpstr>-apple-system</vt:lpstr>
      <vt:lpstr>Arial</vt:lpstr>
      <vt:lpstr>Calibri</vt:lpstr>
      <vt:lpstr>Calibri Light</vt:lpstr>
      <vt:lpstr>Times New Roman</vt:lpstr>
      <vt:lpstr>Тема Office</vt:lpstr>
      <vt:lpstr>ISISServer</vt:lpstr>
      <vt:lpstr>Изображение Paintbrush</vt:lpstr>
      <vt:lpstr>MINISTRY OF HEALTH OF THE RUSSIAN FEDERATION  VOLGOGRAD STATE MEDICAL UNIVERSITY  DEPARTMENT OF PHARMACEUTICAL AND TOXICOLOGICAL CHEMISTRY   LECTURE 5   TOXICOLOGIKAL CHEMISTRY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HEALTH OF THE RUSSIAN FEDERATION  VOLGOGRAD STATE MEDICAL UNIVERSITY  DEPARTMENT OF PHARMACEUTICAL AND TOXICOLOGICAL CHEMISTRY   LECTURE 1  Methods of pharmacopoeial analysis</dc:title>
  <dc:creator>mp_paramonova</dc:creator>
  <cp:lastModifiedBy>mp_paramonova</cp:lastModifiedBy>
  <cp:revision>256</cp:revision>
  <dcterms:created xsi:type="dcterms:W3CDTF">2023-03-02T19:19:06Z</dcterms:created>
  <dcterms:modified xsi:type="dcterms:W3CDTF">2023-11-02T21:04:54Z</dcterms:modified>
</cp:coreProperties>
</file>