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6" r:id="rId12"/>
    <p:sldId id="265" r:id="rId13"/>
    <p:sldId id="274" r:id="rId14"/>
    <p:sldId id="267" r:id="rId15"/>
    <p:sldId id="273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78895-C42C-4305-9F6D-D63D131F42D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E57E3-2F0B-418E-981D-E73516F42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57E3-2F0B-418E-981D-E73516F420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9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92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74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506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33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75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54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8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2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7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5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4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12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6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7B11E-864A-44DA-A534-39F1E8DED0C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6C6B87-2B62-4740-8477-DAA942E7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9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500031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Lecture </a:t>
            </a:r>
            <a:r>
              <a:rPr lang="ru-RU" sz="4000" b="1" dirty="0" smtClean="0">
                <a:solidFill>
                  <a:srgbClr val="FF0000"/>
                </a:solidFill>
              </a:rPr>
              <a:t>№</a:t>
            </a:r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904565"/>
            <a:ext cx="7766936" cy="16584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Reproduction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Gametogenesis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1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32329"/>
            <a:ext cx="8596668" cy="5109033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smtClean="0">
                <a:solidFill>
                  <a:srgbClr val="00B050"/>
                </a:solidFill>
              </a:rPr>
              <a:t>Multiplication stage</a:t>
            </a:r>
            <a:endParaRPr lang="en-US" sz="3200" b="1" i="1" dirty="0">
              <a:solidFill>
                <a:srgbClr val="00B05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sz="2800" i="1" dirty="0" err="1" smtClean="0">
                <a:solidFill>
                  <a:srgbClr val="0070C0"/>
                </a:solidFill>
              </a:rPr>
              <a:t>spermatogonia</a:t>
            </a:r>
            <a:r>
              <a:rPr lang="en-US" sz="2800" dirty="0" smtClean="0"/>
              <a:t> undergo </a:t>
            </a:r>
            <a:r>
              <a:rPr lang="en-US" sz="2800" dirty="0"/>
              <a:t>numerous mitotic </a:t>
            </a:r>
            <a:r>
              <a:rPr lang="en-US" sz="2800" dirty="0" smtClean="0"/>
              <a:t>divisions in zone of multiplication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(2n2c)</a:t>
            </a:r>
          </a:p>
          <a:p>
            <a:pPr marL="0" indent="0">
              <a:buNone/>
            </a:pPr>
            <a:r>
              <a:rPr lang="en-US" sz="3200" b="1" i="1" dirty="0" smtClean="0">
                <a:solidFill>
                  <a:srgbClr val="00B050"/>
                </a:solidFill>
              </a:rPr>
              <a:t>Growth stage </a:t>
            </a:r>
          </a:p>
          <a:p>
            <a:pPr marL="0" indent="0">
              <a:buNone/>
            </a:pPr>
            <a:r>
              <a:rPr lang="en-US" sz="2800" dirty="0" smtClean="0"/>
              <a:t>cell </a:t>
            </a:r>
            <a:r>
              <a:rPr lang="en-US" sz="2800" dirty="0"/>
              <a:t>becomes a diploid </a:t>
            </a:r>
            <a:r>
              <a:rPr lang="en-US" sz="2800" i="1" dirty="0">
                <a:solidFill>
                  <a:srgbClr val="0070C0"/>
                </a:solidFill>
              </a:rPr>
              <a:t>primary spermatocyte </a:t>
            </a:r>
            <a:endParaRPr lang="en-US" sz="28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2n2c)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043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26141"/>
            <a:ext cx="9909984" cy="580913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Maturation stage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After </a:t>
            </a:r>
            <a:r>
              <a:rPr lang="en-US" sz="2800" dirty="0">
                <a:solidFill>
                  <a:schemeClr val="tx1"/>
                </a:solidFill>
              </a:rPr>
              <a:t>interphase primary spermatocyte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(2n4c)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meiosis I occurs, </a:t>
            </a:r>
            <a:r>
              <a:rPr lang="en-US" sz="2800" dirty="0">
                <a:solidFill>
                  <a:schemeClr val="tx1"/>
                </a:solidFill>
              </a:rPr>
              <a:t>producing two </a:t>
            </a:r>
            <a:r>
              <a:rPr lang="en-US" sz="2800" i="1" dirty="0">
                <a:solidFill>
                  <a:srgbClr val="0070C0"/>
                </a:solidFill>
              </a:rPr>
              <a:t>secondary spermatocytes </a:t>
            </a:r>
            <a:endParaRPr lang="en-US" sz="28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1n2c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meiosis </a:t>
            </a:r>
            <a:r>
              <a:rPr lang="en-US" sz="2800" dirty="0">
                <a:solidFill>
                  <a:schemeClr val="tx1"/>
                </a:solidFill>
              </a:rPr>
              <a:t>II </a:t>
            </a:r>
            <a:r>
              <a:rPr lang="en-US" sz="2800" dirty="0" smtClean="0">
                <a:solidFill>
                  <a:schemeClr val="tx1"/>
                </a:solidFill>
              </a:rPr>
              <a:t>occurs, producing </a:t>
            </a:r>
            <a:r>
              <a:rPr lang="en-US" sz="2800" i="1" dirty="0" smtClean="0">
                <a:solidFill>
                  <a:srgbClr val="0070C0"/>
                </a:solidFill>
              </a:rPr>
              <a:t>spermatids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1n1c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3200" b="1" i="1" dirty="0" smtClean="0">
                <a:solidFill>
                  <a:srgbClr val="00B050"/>
                </a:solidFill>
              </a:rPr>
              <a:t>Formation stage</a:t>
            </a:r>
            <a:endParaRPr lang="en-US" sz="3200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Formation of </a:t>
            </a:r>
            <a:r>
              <a:rPr lang="en-US" sz="2800" i="1" dirty="0" smtClean="0">
                <a:solidFill>
                  <a:srgbClr val="0070C0"/>
                </a:solidFill>
              </a:rPr>
              <a:t>sperms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(1n1c)</a:t>
            </a:r>
          </a:p>
          <a:p>
            <a:pPr marL="0" indent="0">
              <a:buNone/>
            </a:pPr>
            <a:endParaRPr lang="en-US" sz="2800" i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68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81" y="660270"/>
            <a:ext cx="96237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2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rmatogene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228" y="638922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91671"/>
            <a:ext cx="8596668" cy="544969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Oogenesis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Multiplication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Growth</a:t>
            </a:r>
          </a:p>
          <a:p>
            <a:r>
              <a:rPr lang="en-US" sz="3200" dirty="0">
                <a:solidFill>
                  <a:schemeClr val="tx1"/>
                </a:solidFill>
              </a:rPr>
              <a:t>Maturation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Multiplication</a:t>
            </a:r>
            <a:r>
              <a:rPr lang="en-US" sz="2800" dirty="0">
                <a:solidFill>
                  <a:schemeClr val="tx1"/>
                </a:solidFill>
              </a:rPr>
              <a:t>, Growth, Maturation (partially) occur in the ovary; Maturation completes in Fallopian tubes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2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442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Cross section of ovary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73795"/>
            <a:ext cx="4874629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348" y="2176538"/>
            <a:ext cx="490160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67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70965"/>
            <a:ext cx="8596668" cy="5270397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Multiplication stage</a:t>
            </a:r>
          </a:p>
          <a:p>
            <a:pPr marL="0" indent="0">
              <a:buNone/>
            </a:pPr>
            <a:r>
              <a:rPr lang="en-US" sz="2800" i="1" dirty="0" err="1">
                <a:solidFill>
                  <a:srgbClr val="0070C0"/>
                </a:solidFill>
              </a:rPr>
              <a:t>oogonia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(2n2c)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multiply </a:t>
            </a:r>
            <a:r>
              <a:rPr lang="en-US" sz="2800" dirty="0" smtClean="0">
                <a:solidFill>
                  <a:schemeClr val="tx1"/>
                </a:solidFill>
              </a:rPr>
              <a:t>by </a:t>
            </a:r>
            <a:r>
              <a:rPr lang="en-US" sz="2800" dirty="0">
                <a:solidFill>
                  <a:schemeClr val="tx1"/>
                </a:solidFill>
              </a:rPr>
              <a:t>mitosis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meiosis I  starts to </a:t>
            </a:r>
            <a:r>
              <a:rPr lang="en-US" sz="2800" dirty="0">
                <a:solidFill>
                  <a:schemeClr val="tx1"/>
                </a:solidFill>
              </a:rPr>
              <a:t>produce a large number of </a:t>
            </a:r>
            <a:r>
              <a:rPr lang="en-US" sz="2800" dirty="0">
                <a:solidFill>
                  <a:srgbClr val="0070C0"/>
                </a:solidFill>
              </a:rPr>
              <a:t>primary oocytes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2n4c) </a:t>
            </a:r>
            <a:r>
              <a:rPr lang="en-US" sz="2800" dirty="0" smtClean="0">
                <a:solidFill>
                  <a:schemeClr val="tx1"/>
                </a:solidFill>
              </a:rPr>
              <a:t>which </a:t>
            </a:r>
            <a:r>
              <a:rPr lang="en-US" sz="2800" dirty="0">
                <a:solidFill>
                  <a:schemeClr val="tx1"/>
                </a:solidFill>
              </a:rPr>
              <a:t>arrested in the </a:t>
            </a:r>
            <a:r>
              <a:rPr lang="en-US" sz="2800" dirty="0" err="1">
                <a:solidFill>
                  <a:schemeClr val="tx1"/>
                </a:solidFill>
              </a:rPr>
              <a:t>diplotene</a:t>
            </a:r>
            <a:r>
              <a:rPr lang="en-US" sz="2800" dirty="0">
                <a:solidFill>
                  <a:schemeClr val="tx1"/>
                </a:solidFill>
              </a:rPr>
              <a:t> of meiosis I. </a:t>
            </a:r>
            <a:endParaRPr lang="en-US" sz="2800" b="1" i="1" dirty="0" smtClean="0">
              <a:solidFill>
                <a:srgbClr val="00B050"/>
              </a:solidFill>
            </a:endParaRPr>
          </a:p>
          <a:p>
            <a:endParaRPr lang="en-US" sz="3200" b="1" i="1" dirty="0">
              <a:solidFill>
                <a:srgbClr val="00B050"/>
              </a:solidFill>
            </a:endParaRPr>
          </a:p>
          <a:p>
            <a:r>
              <a:rPr lang="en-US" sz="3200" b="1" i="1" dirty="0" smtClean="0">
                <a:solidFill>
                  <a:srgbClr val="00B050"/>
                </a:solidFill>
              </a:rPr>
              <a:t>Growth stage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From the onset of </a:t>
            </a:r>
            <a:r>
              <a:rPr lang="en-US" sz="2800" dirty="0" smtClean="0">
                <a:solidFill>
                  <a:schemeClr val="tx1"/>
                </a:solidFill>
              </a:rPr>
              <a:t>puberty single primary oocyte starts to grow in size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22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788895"/>
            <a:ext cx="9623113" cy="5252468"/>
          </a:xfrm>
        </p:spPr>
        <p:txBody>
          <a:bodyPr>
            <a:normAutofit lnSpcReduction="10000"/>
          </a:bodyPr>
          <a:lstStyle/>
          <a:p>
            <a:r>
              <a:rPr lang="en-US" sz="3200" i="1" dirty="0" smtClean="0">
                <a:solidFill>
                  <a:srgbClr val="00B050"/>
                </a:solidFill>
              </a:rPr>
              <a:t>Maturation stage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Meiosis I finishes producing one </a:t>
            </a:r>
            <a:r>
              <a:rPr lang="en-US" sz="2800" i="1" dirty="0" smtClean="0">
                <a:solidFill>
                  <a:srgbClr val="0070C0"/>
                </a:solidFill>
              </a:rPr>
              <a:t>secondary oocyte </a:t>
            </a:r>
            <a:r>
              <a:rPr lang="en-US" sz="2800" dirty="0" smtClean="0">
                <a:solidFill>
                  <a:srgbClr val="FF0000"/>
                </a:solidFill>
              </a:rPr>
              <a:t>(1n2c) </a:t>
            </a:r>
            <a:r>
              <a:rPr lang="en-US" sz="2800" dirty="0" smtClean="0">
                <a:solidFill>
                  <a:schemeClr val="tx1"/>
                </a:solidFill>
              </a:rPr>
              <a:t>and one </a:t>
            </a:r>
            <a:r>
              <a:rPr lang="en-US" sz="2800" i="1" dirty="0" smtClean="0">
                <a:solidFill>
                  <a:srgbClr val="0070C0"/>
                </a:solidFill>
              </a:rPr>
              <a:t>polar body</a:t>
            </a:r>
          </a:p>
          <a:p>
            <a:pPr marL="0" indent="0">
              <a:buNone/>
            </a:pPr>
            <a:endParaRPr lang="en-US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Meiosis II starts, but it stops at metaphase.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Ovulation occurs.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Meiosis II finishes if fertilization takes place producing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one </a:t>
            </a:r>
            <a:r>
              <a:rPr lang="en-US" sz="2800" i="1" dirty="0" smtClean="0">
                <a:solidFill>
                  <a:srgbClr val="0070C0"/>
                </a:solidFill>
              </a:rPr>
              <a:t>ovum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(1n1c) </a:t>
            </a:r>
            <a:r>
              <a:rPr lang="en-US" sz="2800" dirty="0" smtClean="0">
                <a:solidFill>
                  <a:schemeClr val="tx1"/>
                </a:solidFill>
              </a:rPr>
              <a:t>and one </a:t>
            </a:r>
            <a:r>
              <a:rPr lang="en-US" sz="2800" i="1" dirty="0" smtClean="0">
                <a:solidFill>
                  <a:srgbClr val="0070C0"/>
                </a:solidFill>
              </a:rPr>
              <a:t>secondary body  </a:t>
            </a:r>
            <a:endParaRPr lang="ru-RU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1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" t="24654" r="-1029" b="544"/>
          <a:stretch/>
        </p:blipFill>
        <p:spPr>
          <a:xfrm>
            <a:off x="2203626" y="779928"/>
            <a:ext cx="5990116" cy="49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0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555442" cy="6454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Differences between Spermatogenesis and Oogenesis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50056"/>
              </p:ext>
            </p:extLst>
          </p:nvPr>
        </p:nvGraphicFramePr>
        <p:xfrm>
          <a:off x="2008982" y="2551176"/>
          <a:ext cx="6842410" cy="2881598"/>
        </p:xfrm>
        <a:graphic>
          <a:graphicData uri="http://schemas.openxmlformats.org/drawingml/2006/table">
            <a:tbl>
              <a:tblPr firstRow="1" firstCol="1" bandRow="1"/>
              <a:tblGrid>
                <a:gridCol w="3420840"/>
                <a:gridCol w="3421570"/>
              </a:tblGrid>
              <a:tr h="2972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Spermatogenesis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Oogenesis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stages:   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Multiplication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88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88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Maturation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88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Differentiation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stages:   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Multiplication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88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88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Maturation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occurs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seminiferous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tubules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Multiplication, Growth, Maturation (partially) occur in the ovary; Maturation completes in Fallopian tubes.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Both meiotic divisions occur in sequence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Meiosis stops at Diplotene;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 Meiosis stops at metaphase.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Four sperms from one spermatogonia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Only one ovum from one oogonium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man can produce billions of sperm over a lifetime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Only 480 oocytes released during the reproductive years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08188" y="2573338"/>
            <a:ext cx="10488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37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26141"/>
            <a:ext cx="10187890" cy="53152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Reproduction</a:t>
            </a:r>
            <a:r>
              <a:rPr lang="en-US" sz="4000" dirty="0"/>
              <a:t> is a fundamental feature of life; each individual organism exists as the result of reproduction. </a:t>
            </a:r>
            <a:endParaRPr lang="ru-RU" sz="4000" dirty="0" smtClean="0"/>
          </a:p>
          <a:p>
            <a:r>
              <a:rPr lang="en-US" sz="4000" dirty="0" smtClean="0"/>
              <a:t>There </a:t>
            </a:r>
            <a:r>
              <a:rPr lang="en-US" sz="4000" dirty="0"/>
              <a:t>are two forms of reproduction: </a:t>
            </a:r>
            <a:r>
              <a:rPr lang="en-US" sz="4000" i="1" dirty="0" smtClean="0">
                <a:solidFill>
                  <a:srgbClr val="0070C0"/>
                </a:solidFill>
              </a:rPr>
              <a:t>asexual</a:t>
            </a:r>
            <a:r>
              <a:rPr lang="ru-RU" sz="4000" dirty="0" smtClean="0"/>
              <a:t> </a:t>
            </a:r>
            <a:r>
              <a:rPr lang="en-US" sz="4000" dirty="0" smtClean="0"/>
              <a:t>and </a:t>
            </a:r>
            <a:r>
              <a:rPr lang="en-US" sz="4000" i="1" dirty="0">
                <a:solidFill>
                  <a:srgbClr val="0070C0"/>
                </a:solidFill>
              </a:rPr>
              <a:t>sexual.</a:t>
            </a:r>
            <a:endParaRPr lang="ru-RU" sz="4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4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Asexual reproduction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unicellular organisms: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399"/>
            <a:ext cx="8596668" cy="4110963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Binary fission</a:t>
            </a:r>
            <a:r>
              <a:rPr lang="ru-RU" sz="3200" i="1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/>
              <a:t>(</a:t>
            </a:r>
            <a:r>
              <a:rPr lang="en-US" sz="3200" dirty="0"/>
              <a:t>Amoeba</a:t>
            </a:r>
            <a:r>
              <a:rPr lang="ru-RU" sz="3200" dirty="0" smtClean="0"/>
              <a:t>)</a:t>
            </a:r>
          </a:p>
          <a:p>
            <a:r>
              <a:rPr lang="en-US" sz="3200" i="1" dirty="0" smtClean="0">
                <a:solidFill>
                  <a:srgbClr val="0070C0"/>
                </a:solidFill>
              </a:rPr>
              <a:t>Multiple fission</a:t>
            </a:r>
            <a:r>
              <a:rPr lang="ru-RU" sz="3200" i="1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/>
              <a:t>(</a:t>
            </a:r>
            <a:r>
              <a:rPr lang="en-US" sz="3200" dirty="0" smtClean="0"/>
              <a:t>malarial Plasmodium</a:t>
            </a:r>
            <a:r>
              <a:rPr lang="ru-RU" sz="3200" dirty="0"/>
              <a:t>)</a:t>
            </a:r>
            <a:endParaRPr lang="ru-RU" sz="3200" dirty="0" smtClean="0"/>
          </a:p>
          <a:p>
            <a:r>
              <a:rPr lang="en-US" sz="3200" i="1" dirty="0" smtClean="0">
                <a:solidFill>
                  <a:srgbClr val="0070C0"/>
                </a:solidFill>
              </a:rPr>
              <a:t>Budding</a:t>
            </a:r>
            <a:r>
              <a:rPr lang="ru-RU" sz="3200" dirty="0" smtClean="0"/>
              <a:t>(</a:t>
            </a:r>
            <a:r>
              <a:rPr lang="en-US" sz="3200" dirty="0"/>
              <a:t>baker's yeast</a:t>
            </a:r>
            <a:r>
              <a:rPr lang="ru-RU" sz="3200" dirty="0" smtClean="0"/>
              <a:t>)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Spore </a:t>
            </a:r>
            <a:r>
              <a:rPr lang="en-US" sz="3200" i="1" dirty="0" smtClean="0">
                <a:solidFill>
                  <a:srgbClr val="0070C0"/>
                </a:solidFill>
              </a:rPr>
              <a:t>formation</a:t>
            </a:r>
            <a:r>
              <a:rPr lang="ru-RU" sz="3200" i="1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/>
              <a:t>(</a:t>
            </a:r>
            <a:r>
              <a:rPr lang="en-US" sz="3200" dirty="0"/>
              <a:t>Some Protozoans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8612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Asexual reproduction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</a:t>
            </a:r>
            <a:r>
              <a:rPr lang="en-US" sz="4000" dirty="0" smtClean="0">
                <a:solidFill>
                  <a:schemeClr val="tx1"/>
                </a:solidFill>
              </a:rPr>
              <a:t>multicellular </a:t>
            </a:r>
            <a:r>
              <a:rPr lang="en-US" sz="4000" dirty="0">
                <a:solidFill>
                  <a:schemeClr val="tx1"/>
                </a:solidFill>
              </a:rPr>
              <a:t>organisms: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560360" cy="3880773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Budding </a:t>
            </a:r>
            <a:r>
              <a:rPr lang="en-US" sz="3200" dirty="0" smtClean="0"/>
              <a:t>(hydra</a:t>
            </a:r>
            <a:r>
              <a:rPr lang="en-US" sz="3200" dirty="0"/>
              <a:t>, </a:t>
            </a:r>
            <a:r>
              <a:rPr lang="en-US" sz="3200" dirty="0" smtClean="0"/>
              <a:t>sponges)</a:t>
            </a:r>
          </a:p>
          <a:p>
            <a:r>
              <a:rPr lang="en-US" sz="3200" i="1" dirty="0" smtClean="0">
                <a:solidFill>
                  <a:srgbClr val="0070C0"/>
                </a:solidFill>
              </a:rPr>
              <a:t>Fragmentation</a:t>
            </a:r>
            <a:r>
              <a:rPr lang="en-US" sz="3200" dirty="0" smtClean="0"/>
              <a:t> (sea </a:t>
            </a:r>
            <a:r>
              <a:rPr lang="en-US" sz="3200" dirty="0"/>
              <a:t>stars, fungi and </a:t>
            </a:r>
            <a:r>
              <a:rPr lang="en-US" sz="3200" dirty="0" smtClean="0"/>
              <a:t>plants)</a:t>
            </a:r>
          </a:p>
          <a:p>
            <a:r>
              <a:rPr lang="en-US" sz="3200" dirty="0"/>
              <a:t> </a:t>
            </a:r>
            <a:r>
              <a:rPr lang="en-US" sz="3200" i="1" dirty="0">
                <a:solidFill>
                  <a:srgbClr val="0070C0"/>
                </a:solidFill>
              </a:rPr>
              <a:t>Vegetative reproduction</a:t>
            </a:r>
            <a:r>
              <a:rPr lang="en-US" sz="3200" dirty="0"/>
              <a:t> </a:t>
            </a:r>
            <a:r>
              <a:rPr lang="en-US" sz="3200" dirty="0" smtClean="0"/>
              <a:t>(common </a:t>
            </a:r>
            <a:r>
              <a:rPr lang="en-US" sz="3200" dirty="0"/>
              <a:t>in </a:t>
            </a:r>
            <a:r>
              <a:rPr lang="en-US" sz="3200" dirty="0" smtClean="0"/>
              <a:t>plants)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Spore formation </a:t>
            </a:r>
            <a:r>
              <a:rPr lang="en-US" sz="3200" dirty="0" smtClean="0"/>
              <a:t>(conidial fungi)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4253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Sexual Reproduction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chemeClr val="tx1"/>
                </a:solidFill>
              </a:rPr>
              <a:t>unicellular organisms: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671" y="2160589"/>
            <a:ext cx="8682331" cy="3880773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Conjugation</a:t>
            </a:r>
          </a:p>
          <a:p>
            <a:pPr marL="0" indent="0" algn="ctr">
              <a:buNone/>
            </a:pPr>
            <a:endParaRPr lang="en-US" sz="3600" i="1" dirty="0" smtClean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-269" b="23742"/>
          <a:stretch/>
        </p:blipFill>
        <p:spPr>
          <a:xfrm>
            <a:off x="1066799" y="3043140"/>
            <a:ext cx="8803341" cy="211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5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Sexual Reproduction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for unicellular organisms: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77334" y="1810871"/>
            <a:ext cx="8596668" cy="914401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Syngamy</a:t>
            </a:r>
          </a:p>
          <a:p>
            <a:r>
              <a:rPr lang="en-US" sz="2800" i="1" dirty="0">
                <a:solidFill>
                  <a:schemeClr val="tx1"/>
                </a:solidFill>
              </a:rPr>
              <a:t>Isogamy</a:t>
            </a:r>
          </a:p>
          <a:p>
            <a:r>
              <a:rPr lang="en-US" sz="2800" i="1" dirty="0">
                <a:solidFill>
                  <a:schemeClr val="tx1"/>
                </a:solidFill>
              </a:rPr>
              <a:t>Anisogamy </a:t>
            </a:r>
            <a:endParaRPr lang="en-US" sz="2800" i="1" dirty="0" smtClean="0">
              <a:solidFill>
                <a:schemeClr val="tx1"/>
              </a:solidFill>
            </a:endParaRPr>
          </a:p>
          <a:p>
            <a:r>
              <a:rPr lang="en-US" sz="2800" i="1" dirty="0">
                <a:solidFill>
                  <a:schemeClr val="tx1"/>
                </a:solidFill>
              </a:rPr>
              <a:t>Oogamy.</a:t>
            </a:r>
            <a:endParaRPr lang="en-US" sz="2800" i="1" dirty="0" smtClean="0">
              <a:solidFill>
                <a:schemeClr val="tx1"/>
              </a:solidFill>
            </a:endParaRPr>
          </a:p>
          <a:p>
            <a:pPr algn="ctr"/>
            <a:endParaRPr lang="en-US" sz="36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ru-RU" sz="3600" i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188" b="10803"/>
          <a:stretch/>
        </p:blipFill>
        <p:spPr>
          <a:xfrm>
            <a:off x="3729106" y="2725272"/>
            <a:ext cx="4868048" cy="17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8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Sexual Reproduction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chemeClr val="tx1"/>
                </a:solidFill>
              </a:rPr>
              <a:t>multicellular organisms: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Reproduction without of fertilization  </a:t>
            </a:r>
            <a:r>
              <a:rPr lang="en-US" sz="2800" dirty="0" smtClean="0"/>
              <a:t>- </a:t>
            </a:r>
            <a:r>
              <a:rPr lang="en-US" sz="2800" dirty="0" smtClean="0">
                <a:solidFill>
                  <a:srgbClr val="FF0000"/>
                </a:solidFill>
              </a:rPr>
              <a:t>Parthenogenesis</a:t>
            </a:r>
            <a:r>
              <a:rPr lang="en-US" sz="2800" dirty="0" smtClean="0"/>
              <a:t> </a:t>
            </a:r>
            <a:r>
              <a:rPr lang="en-US" sz="2800" dirty="0"/>
              <a:t>is a natural form of reproduction in which growth and development of embryos occur without fertilization</a:t>
            </a:r>
            <a:r>
              <a:rPr lang="en-US" sz="2800" dirty="0" smtClean="0"/>
              <a:t>.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Reproduction </a:t>
            </a:r>
            <a:r>
              <a:rPr lang="en-US" sz="2800" i="1" dirty="0" smtClean="0">
                <a:solidFill>
                  <a:srgbClr val="0070C0"/>
                </a:solidFill>
              </a:rPr>
              <a:t>with fertilization </a:t>
            </a:r>
            <a:endParaRPr lang="ru-RU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8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Gametogenesis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formation of gametes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0143066" cy="388077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Spermatogenesis</a:t>
            </a:r>
          </a:p>
          <a:p>
            <a:r>
              <a:rPr lang="en-US" sz="2800" dirty="0" smtClean="0"/>
              <a:t>Multiplication</a:t>
            </a:r>
            <a:endParaRPr lang="en-US" sz="2800" dirty="0"/>
          </a:p>
          <a:p>
            <a:r>
              <a:rPr lang="en-US" sz="2800" dirty="0" smtClean="0"/>
              <a:t>Growth</a:t>
            </a:r>
            <a:endParaRPr lang="en-US" sz="2800" dirty="0"/>
          </a:p>
          <a:p>
            <a:r>
              <a:rPr lang="en-US" sz="2800" dirty="0" smtClean="0"/>
              <a:t>Maturation</a:t>
            </a:r>
            <a:endParaRPr lang="en-US" sz="2800" dirty="0"/>
          </a:p>
          <a:p>
            <a:r>
              <a:rPr lang="en-US" sz="2800" dirty="0" smtClean="0"/>
              <a:t>Differentiation</a:t>
            </a:r>
            <a:endParaRPr lang="en-US" sz="2800" dirty="0"/>
          </a:p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It takes place in seminiferous tubules of testis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468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Cross section of seminiferous tubules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63020"/>
            <a:ext cx="11431595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</TotalTime>
  <Words>418</Words>
  <Application>Microsoft Office PowerPoint</Application>
  <PresentationFormat>Широкоэкранный</PresentationFormat>
  <Paragraphs>98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Грань</vt:lpstr>
      <vt:lpstr>Lecture №3</vt:lpstr>
      <vt:lpstr>Презентация PowerPoint</vt:lpstr>
      <vt:lpstr>Asexual reproduction for unicellular organisms:  </vt:lpstr>
      <vt:lpstr>Asexual reproduction for multicellular organisms:  </vt:lpstr>
      <vt:lpstr>Sexual Reproduction  for unicellular organisms:</vt:lpstr>
      <vt:lpstr>Sexual Reproduction  for unicellular organisms:</vt:lpstr>
      <vt:lpstr>Sexual Reproduction  for multicellular organisms:</vt:lpstr>
      <vt:lpstr>Gametogenesis formation of gametes</vt:lpstr>
      <vt:lpstr>Cross section of seminiferous tubules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Cross section of ovary</vt:lpstr>
      <vt:lpstr>Презентация PowerPoint</vt:lpstr>
      <vt:lpstr>Презентация PowerPoint</vt:lpstr>
      <vt:lpstr>Презентация PowerPoint</vt:lpstr>
      <vt:lpstr>Differences between Spermatogenesis and Oogenesis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2017-10-30T18:39:41Z</dcterms:created>
  <dcterms:modified xsi:type="dcterms:W3CDTF">2022-02-06T21:43:18Z</dcterms:modified>
</cp:coreProperties>
</file>