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0A314E-6590-45BF-8C50-74C365F86B0F}">
  <a:tblStyle styleId="{300A314E-6590-45BF-8C50-74C365F86B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>
                <a:solidFill>
                  <a:srgbClr val="DB869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95F7D"/>
              </a:buClr>
              <a:buSzPts val="4800"/>
              <a:buFont typeface="Lucida Sans"/>
              <a:buNone/>
              <a:defRPr sz="4800" b="1" cap="none">
                <a:solidFill>
                  <a:srgbClr val="C95F7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217737" y="-160338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B869C"/>
              </a:buClr>
              <a:buSzPts val="2000"/>
              <a:buFont typeface="Lucida Sans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57C97"/>
              </a:buClr>
              <a:buSzPts val="2200"/>
              <a:buFont typeface="Lucida Sans"/>
              <a:buNone/>
              <a:defRPr sz="2200" b="0">
                <a:solidFill>
                  <a:srgbClr val="E57C9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  <a:defRPr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 idx="4294967295"/>
          </p:nvPr>
        </p:nvSpPr>
        <p:spPr>
          <a:xfrm>
            <a:off x="422030" y="857232"/>
            <a:ext cx="8229600" cy="335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Lucida Sans"/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Морфологические нормы русского языка</a:t>
            </a:r>
            <a:endParaRPr sz="4400" b="1" i="0" u="none" strike="noStrike" cap="none" dirty="0">
              <a:solidFill>
                <a:srgbClr val="00B0F0"/>
              </a:solidFill>
              <a:sym typeface="Lucida Sans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714375" y="4500562"/>
            <a:ext cx="7643812" cy="157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46" y="857232"/>
            <a:ext cx="4554107" cy="15424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57200" y="642937"/>
            <a:ext cx="8229600" cy="566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 Слова, обозначающие людей, имеют род, соответствующий полу обозначаемого лица.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К общему роду относятся одушевленные имена существительные, равноправно называющие и мужчин, и женщин: 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визави, парвеню, протеже, янки.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Большинство несклоняемых названий профессий относится </a:t>
            </a:r>
            <a: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мужскому роду 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даже в том случае, если речь идет о женщине: 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Она - опытный кутюрье. Он известный кутюрье.</a:t>
            </a:r>
            <a:endParaRPr sz="2800" b="1" i="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7688" marR="0" lvl="0" indent="-295592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№16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DB869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82" name="Google Shape;182;p24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Онтарио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Знаменитое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«Таймс»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Ежедневная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Сухуми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Солнечный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Конго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Полноводная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Гоби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Безжизненная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3" name="Google Shape;183;p24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457200" y="1643062"/>
            <a:ext cx="8229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Char char="▣"/>
            </a:pP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4. Род  несклоняемых имен собственных определяется по родовому понятию (город, река, пустыня, газета, журнал и.т.д.)</a:t>
            </a:r>
            <a:endParaRPr/>
          </a:p>
          <a:p>
            <a:pPr marL="547688" marR="0" lvl="0" indent="-279083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endParaRPr sz="3200" b="1" i="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DB869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99" name="Google Shape;199;p26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Глагол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СНГ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Образовано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ООН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Заявила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МГУ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Объявил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ГЭС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Запущена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ФСБ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Предупредила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0" name="Google Shape;200;p26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DB869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208" name="Google Shape;208;p27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Луна-парк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Интересный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Плащ-палатка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Брезентовая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Женщина-посол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Красивая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9" name="Google Shape;209;p27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457200" y="571500"/>
            <a:ext cx="8229600" cy="573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Род сложносокращенных слов определяется по главному слову. СНГ  (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Содружество 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независимых государств).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6.   </a:t>
            </a:r>
            <a:r>
              <a:rPr lang="en-US" sz="28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мужскому роду 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относятся слова: 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вуз, МИД, ЖЭК</a:t>
            </a: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Род сложных существительных определяется по двум правилам: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AutoNum type="arabicParenR"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1-ая часть не изменяется, то род определяется по 2-ой части: 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меч-рыба (ж.р), Царь-пушка(ж.р.);</a:t>
            </a:r>
            <a:endParaRPr/>
          </a:p>
          <a:p>
            <a:pPr marL="547687" marR="0" lvl="0" indent="-41116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AutoNum type="arabicParenR"/>
            </a:pPr>
            <a:r>
              <a:rPr lang="en-US" sz="28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склоняются обе части, род определяется по первому слову</a:t>
            </a:r>
            <a:r>
              <a:rPr lang="en-US" sz="28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: диван-кровать(м.р), монастырь-крепость (м.р.),платье-костюм (ср.р.).</a:t>
            </a:r>
            <a:endParaRPr/>
          </a:p>
        </p:txBody>
      </p:sp>
      <p:sp>
        <p:nvSpPr>
          <p:cNvPr id="217" name="Google Shape;217;p28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18" name="Google Shape;218;p28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body" idx="4294967295"/>
          </p:nvPr>
        </p:nvSpPr>
        <p:spPr>
          <a:xfrm>
            <a:off x="457200" y="214290"/>
            <a:ext cx="8229600" cy="609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114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1.   а) обойтись семьюдесятью шестью днями;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б) не прекословьте;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 эта ткань 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более светлее;</a:t>
            </a:r>
            <a:endParaRPr sz="2170" b="1" i="0" u="none" strike="noStrike" cap="non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 килограмм помидоров.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2.   а) к две тысячи восьмом году;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б) 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положьте</a:t>
            </a:r>
            <a:r>
              <a:rPr lang="en-US" sz="2170" b="1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на полку;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 много вишен;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 опытные шоферы.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3.  а) 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несколько помидор;</a:t>
            </a:r>
            <a:endParaRPr sz="2170" b="1" i="0" u="none" strike="noStrike" cap="non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б) очень озяб;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 до две тысячи двадцать второго года;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 старые профессора.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4. а) 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у обоих девушек</a:t>
            </a:r>
            <a:r>
              <a:rPr lang="en-US" sz="2170" b="1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б) свыше четырех тысяч метров;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 несколько юношей;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 попробую.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5.   а) пара туфель;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б)несколько полотенец;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в)опытные доктора;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 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около пятиста  километров</a:t>
            </a: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None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6.   а)сильнейший борец;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б)</a:t>
            </a:r>
            <a:r>
              <a:rPr lang="en-US" sz="2170" b="1" i="0" u="sng" strike="noStrike" cap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здоровые дёсна;</a:t>
            </a:r>
            <a:endParaRPr sz="2170" b="1" i="0" u="none" strike="noStrike" cap="non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в)сорока рублями;</a:t>
            </a:r>
            <a:endParaRPr/>
          </a:p>
          <a:p>
            <a:pPr marL="548640" marR="0" lvl="0" indent="-41148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F9F9F9"/>
              </a:buClr>
              <a:buSzPts val="1411"/>
              <a:buFont typeface="Noto Sans Symbols"/>
              <a:buChar char="▣"/>
            </a:pPr>
            <a:r>
              <a:rPr lang="en-US" sz="217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г)несколько цапель.</a:t>
            </a:r>
            <a:endParaRPr/>
          </a:p>
          <a:p>
            <a:pPr marL="548640" marR="0" lvl="0" indent="-330581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9F9F9"/>
              </a:buClr>
              <a:buSzPts val="1274"/>
              <a:buFont typeface="Noto Sans Symbols"/>
              <a:buNone/>
            </a:pPr>
            <a:endParaRPr sz="196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27" name="Google Shape;227;p29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9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90"/>
              <a:buFont typeface="Arial Narrow"/>
              <a:buNone/>
            </a:pPr>
            <a:r>
              <a:rPr lang="en-US" sz="279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Запомните: </a:t>
            </a:r>
            <a:r>
              <a:rPr lang="en-US" sz="279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нельзя смешивать простую и составную форму сравнительной и превосходной степени прилагательных</a:t>
            </a:r>
            <a:r>
              <a:rPr lang="en-US" sz="369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369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69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233" name="Google Shape;233;p30"/>
          <p:cNvGraphicFramePr/>
          <p:nvPr/>
        </p:nvGraphicFramePr>
        <p:xfrm>
          <a:off x="428625" y="18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06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2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Образование степеней сравнения прилагательных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Сравнительная степень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Превосходная степень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простая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простая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-Е,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-ЕЕ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-ЕЙ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-ШЕ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БОЛЕЕ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МЕНЕЕ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исходная форма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прилагательного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-ЕЙШ-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-АЙШ-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САМЫЙ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НАИБОЛЕЕ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НАИМЕНЕЕ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ВСЕГО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ВСЕХ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исходная форма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прилагательного</a:t>
                      </a: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" name="Google Shape;234;p30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Lucida Sans"/>
              <a:buNone/>
            </a:pPr>
            <a:r>
              <a:rPr lang="en-US" sz="216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16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430" b="1" i="0" u="none" strike="noStrike" cap="non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Запомните:  </a:t>
            </a:r>
            <a:r>
              <a:rPr lang="en-US" sz="243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при  образовании  форм  имен  существительных  опасность представляют  вариантные  формы. </a:t>
            </a:r>
            <a:r>
              <a:rPr lang="en-US" sz="2160" b="1" i="0" u="none" strike="noStrike" cap="non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160" b="1" i="0" u="none" strike="noStrike" cap="none">
                <a:solidFill>
                  <a:srgbClr val="DB869C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2160" b="1" i="0" u="none" strike="noStrike" cap="none">
              <a:solidFill>
                <a:srgbClr val="DB869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457200" y="1500187"/>
            <a:ext cx="82296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▣"/>
            </a:pPr>
            <a:r>
              <a:rPr lang="en-US" sz="2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 форме </a:t>
            </a:r>
            <a:r>
              <a:rPr lang="en-US" sz="24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И.п.мн.ч.</a:t>
            </a:r>
            <a:r>
              <a:rPr lang="en-US" sz="2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существительные  могут  иметь вариантные окончания; </a:t>
            </a:r>
            <a:r>
              <a:rPr lang="en-US" sz="24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- ы(-и)</a:t>
            </a:r>
            <a:r>
              <a:rPr lang="en-US" sz="24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и  </a:t>
            </a:r>
            <a:r>
              <a:rPr lang="en-US" sz="24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–а(-я).</a:t>
            </a:r>
            <a:endParaRPr/>
          </a:p>
          <a:p>
            <a:pPr marL="547688" marR="0" lvl="0" indent="-312103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endParaRPr sz="2400" b="1" i="0" u="non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graphicFrame>
        <p:nvGraphicFramePr>
          <p:cNvPr id="246" name="Google Shape;246;p31"/>
          <p:cNvGraphicFramePr/>
          <p:nvPr/>
        </p:nvGraphicFramePr>
        <p:xfrm>
          <a:off x="428625" y="242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425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-Ы(-И)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-А(-Я)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адреса, директора, инспектора, паспорта, отпуска, терема, шелка, купола, штемпеля, якоря, борта, буфера, векселя, вечера, вороха, желоба, жернова, инспектора, катера, кителя, клевера, колокола, кузова,,купола, окорока, округа, ордера, паспорта, перепела, повара, погреба, профессора, сторожа, тенора, фельдшера, флюгера, штабеля, штемпеля. </a:t>
                      </a:r>
                      <a:endParaRPr sz="20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Акушеры, бухгалтеры, библиотекари,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вы΄боры, грифели, драйверы, диспетчеры,договоры, инструкторы, инженеры, корректоры, лекари, лифты, офицеры, плееры, полисы, порты, принтеры, ре΄кторы, редакторы, склады, слесари, снайперы, то΄кари, то΄рты, тренеры, флигели, флоты, фронты΄,шоферы.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Arial Black"/>
              <a:buNone/>
            </a:pPr>
            <a:r>
              <a:rPr lang="en-US" sz="216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Окончания родительного падежа множественного числа имен существительных</a:t>
            </a:r>
            <a:endParaRPr sz="216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52" name="Google Shape;252;p3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-нулевое окончание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Ботинок, валенок, чулок, погон, лампас, эполет.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Носков, гольфов, клипсов, брело΄ков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Армян, башкир ,болгар, бурят, грузин, осетин, лезгин, румын, татар, туркмен, турок, цыган.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Калмыков, киргизов, монголов, таджиков, узбеков, якутов,хорватов.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Яблок, слив.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Апельсинов, мандаринов, помидоров, томатов, гранатов.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Ампер, аршин, бит, ватт, вольт, радиан, рентген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Акров, байтов,граммов, каратов, килограммов, гектаров, рельсов.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Гренадер, гусар, драгун, улан, партизан.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Минеров, саперов,мичманов.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3" name="Google Shape;253;p32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rgbClr val="00B0F0"/>
                </a:solidFill>
                <a:latin typeface="Lucida Sans"/>
                <a:ea typeface="Lucida Sans"/>
                <a:cs typeface="Lucida Sans"/>
                <a:sym typeface="Lucida Sans"/>
              </a:rPr>
              <a:t>Языковые нормы речи</a:t>
            </a:r>
            <a:endParaRPr sz="4100" b="1" i="0" u="none" strike="noStrike" cap="none">
              <a:solidFill>
                <a:srgbClr val="00B0F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Орфоэпические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Нормы словообразования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Морфологические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Синтаксические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Лексические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Стилистические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Орфографические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Char char="▣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Пунктуационные 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№5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" name="Google Shape;260;p33"/>
          <p:cNvGraphicFramePr/>
          <p:nvPr/>
        </p:nvGraphicFramePr>
        <p:xfrm>
          <a:off x="457200" y="500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Существительные среднего рода  без ударения 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-ье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-ья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Р.п. мн.ч.            </a:t>
                      </a:r>
                      <a:r>
                        <a:rPr lang="en-US" sz="20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Р.п. мн.ч</a:t>
                      </a:r>
                      <a:r>
                        <a:rPr lang="en-US" sz="20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        </a:t>
                      </a:r>
                      <a:r>
                        <a:rPr lang="en-US" sz="20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 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Побереж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ье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- побереж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ий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солен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ье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- солен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Олад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ья 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 олад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ий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Плясун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ья-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плясун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Слова-исключения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Верховье - верховьев, низовье - низовьев, платье - платьев, устье - устьев, подмастерье  -подмастерьев: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Коренья - кореньев, лохмотья –лохмотьев, отрепья- отрепьев, хлопья- хлопьев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Существительные среднего рода  под  ударением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-ье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-ья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Р.п. мн.ч.                                                </a:t>
                      </a:r>
                      <a:r>
                        <a:rPr lang="en-US" sz="2000" b="1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  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Ружье  - ру΄жей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Ладья- ладе΄й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8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 Narrow"/>
                        <a:buNone/>
                      </a:pP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Слова-исключения:</a:t>
                      </a: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копьё - копий.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1" name="Google Shape;261;p33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34"/>
          <p:cNvGraphicFramePr/>
          <p:nvPr/>
        </p:nvGraphicFramePr>
        <p:xfrm>
          <a:off x="457200" y="357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5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Сущ. ср.р. в И.п.  на –ЦЕ              в Р.п. мн.ч. на -ЕЦ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Блюдце - блюдец, зеркальце - зеркалец, полотенце - полотенец, сердце – сердец,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Исключение:   </a:t>
                      </a:r>
                      <a:r>
                        <a:rPr lang="en-US" sz="24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солнце - солнц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 Р.п. мн.ч. у ряда сущ. ж.р. и общего рода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окончание  - нулевое  или  - </a:t>
                      </a:r>
                      <a:r>
                        <a:rPr lang="en-US" sz="24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4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Вафля - вафель, петля  - петель, туфля - туфель, баржа-барж, серьга - серег, манжета-манжет, скатерть- скатертей.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Если у сущ. перед  -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НЯ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стоит гласная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окончание мягкое: бог</a:t>
                      </a:r>
                      <a:r>
                        <a:rPr lang="en-US" sz="24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ня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-боги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Если у сущ. перед –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НЯ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стоит согласная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окончание твердое: ба</a:t>
                      </a:r>
                      <a:r>
                        <a:rPr lang="en-US" sz="24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ня</a:t>
                      </a: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-бас</a:t>
                      </a:r>
                      <a:r>
                        <a:rPr lang="en-US" sz="24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9" name="Google Shape;269;p34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4143375" y="500062"/>
            <a:ext cx="785812" cy="214312"/>
          </a:xfrm>
          <a:prstGeom prst="rightArrow">
            <a:avLst>
              <a:gd name="adj1" fmla="val 18655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862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4857750" y="2071687"/>
            <a:ext cx="357187" cy="142875"/>
          </a:xfrm>
          <a:prstGeom prst="rightArrow">
            <a:avLst>
              <a:gd name="adj1" fmla="val 1728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62A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34"/>
          <p:cNvCxnSpPr/>
          <p:nvPr/>
        </p:nvCxnSpPr>
        <p:spPr>
          <a:xfrm>
            <a:off x="3714750" y="5000625"/>
            <a:ext cx="4286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5" name="Google Shape;275;p34"/>
          <p:cNvCxnSpPr/>
          <p:nvPr/>
        </p:nvCxnSpPr>
        <p:spPr>
          <a:xfrm>
            <a:off x="4000500" y="6000750"/>
            <a:ext cx="428625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Склонение  числительных</a:t>
            </a:r>
            <a:endParaRPr sz="24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81" name="Google Shape;281;p35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количественные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порядковые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составные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сложные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Book Antiqua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Склоняется только последняя цифра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Склоняются  все  составные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0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шестьдесят – шестьюдесятью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пятьсот- пятьюстами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Шестьсот пятьдесят шесть – шестьюстами пятьюдесятью шестью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двадцать второй - двадцать  вторым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2" name="Google Shape;282;p35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Сочетаемость собирательных числительных</a:t>
            </a:r>
            <a:endParaRPr sz="2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290" name="Google Shape;290;p36"/>
          <p:cNvGraphicFramePr/>
          <p:nvPr/>
        </p:nvGraphicFramePr>
        <p:xfrm>
          <a:off x="214312" y="8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464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 Black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Собирательные числительные  </a:t>
                      </a:r>
                      <a:r>
                        <a:rPr lang="en-US" sz="1800" b="1" i="0" u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сочетаются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 Black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Собирательные  числительные </a:t>
                      </a:r>
                      <a:r>
                        <a:rPr lang="en-US" sz="1800" b="1" i="0" u="none">
                          <a:solidFill>
                            <a:srgbClr val="FF0000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не сочетаются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AutoNum type="arabicPeriod"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 сущ. м.р. и общего рода, называющих лиц мужского пола: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друг - двое друзей, сирота – трое сирот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с сущ., обозначающими лиц женского  пола: </a:t>
                      </a: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две девушки, но нельзя  говорить : двое девушек.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 с сущ. ,имеющими формы ТОЛЬКО мн.ч.:  сутки - четверо суток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с сущ. м.р., называющих животных : </a:t>
                      </a: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двое овец. (</a:t>
                      </a:r>
                      <a:r>
                        <a:rPr lang="en-US" sz="2000" b="0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нельзя- двое волков, но можно двое волчат)</a:t>
                      </a: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 с сущ</a:t>
                      </a:r>
                      <a:r>
                        <a:rPr lang="en-US" sz="2000" b="0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дети, ребята, люди, лицо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двое детей, трое ребят, четверо молодых людей, двое незнакомых лиц.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с личными местоимениями: </a:t>
                      </a: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нас двое, их было пятеро.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с субстантивированными числительными и прилагательными, обозначающими лиц: </a:t>
                      </a:r>
                      <a:r>
                        <a:rPr lang="en-US" sz="2000" b="0" i="0" u="none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вошли двое, трое неизвестных.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1" name="Google Shape;291;p36"/>
          <p:cNvSpPr txBox="1"/>
          <p:nvPr/>
        </p:nvSpPr>
        <p:spPr>
          <a:xfrm>
            <a:off x="500062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Использованная    литература: </a:t>
            </a:r>
            <a:endParaRPr sz="24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▣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А.Г.Нарушевич  «Методика подготовки к ЕГЭ по русскому языку: планирование занятий, организация урока, система упражнений». М. Педагогический университет «Первое сентября», 2010г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▣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А.И.Власенков, Л.М.Рыбченкова «Русский язык». М «Просвещение»2009г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▣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Н.В.Егорова и другие «Поурочные разработки».М. «ВАКО», 2008г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▣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Т.С.Кудрявцева и др. «Русский язык»М. «Дрофа»,2002г</a:t>
            </a:r>
            <a:endParaRPr/>
          </a:p>
          <a:p>
            <a:pPr marL="547687" marR="0" lvl="0" indent="-31210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688" marR="0" lvl="0" indent="-312103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301" name="Google Shape;301;p3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</a:t>
            </a:r>
            <a:endParaRPr/>
          </a:p>
        </p:txBody>
      </p:sp>
      <p:sp>
        <p:nvSpPr>
          <p:cNvPr id="302" name="Google Shape;302;p37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9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90"/>
              <a:buFont typeface="Lucida Sans"/>
              <a:buNone/>
            </a:pPr>
            <a:r>
              <a:rPr lang="en-US" sz="3690" b="1" i="0" u="none" strike="noStrike" cap="none">
                <a:solidFill>
                  <a:srgbClr val="00B0F0"/>
                </a:solidFill>
                <a:latin typeface="Lucida Sans"/>
                <a:ea typeface="Lucida Sans"/>
                <a:cs typeface="Lucida Sans"/>
                <a:sym typeface="Lucida Sans"/>
              </a:rPr>
              <a:t>Морфологические нормы языка –</a:t>
            </a:r>
            <a:br>
              <a:rPr lang="en-US" sz="3690" b="1" i="0" u="none" strike="noStrike" cap="none">
                <a:solidFill>
                  <a:srgbClr val="00B0F0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690" b="1" i="0" u="none" strike="noStrike" cap="none">
                <a:solidFill>
                  <a:srgbClr val="00B0F0"/>
                </a:solidFill>
                <a:latin typeface="Lucida Sans"/>
                <a:ea typeface="Lucida Sans"/>
                <a:cs typeface="Lucida Sans"/>
                <a:sym typeface="Lucida Sans"/>
              </a:rPr>
              <a:t>это нормы образования различных частей речи.</a:t>
            </a:r>
            <a:endParaRPr sz="3690" b="1" i="0" u="none" strike="noStrike" cap="none">
              <a:solidFill>
                <a:srgbClr val="00B0F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2143125"/>
            <a:ext cx="8229600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формообразование имен существительных и прилагательных;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Char char="▣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формообразование глагольных форм;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Char char="▣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склонение и сочетаемость числительных;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Char char="▣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разграничение функциональных омонимов.</a:t>
            </a:r>
            <a:endParaRPr/>
          </a:p>
          <a:p>
            <a:pPr marL="547687" marR="0" lvl="0" indent="-29559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547688" marR="0" lvl="0" indent="-295592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№7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Lucida Sans"/>
              <a:buNone/>
            </a:pPr>
            <a:r>
              <a:rPr lang="en-US" sz="2160" b="1" i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160" b="1" i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79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 какому  признаку сгруппированы слова? Обоснуйте ответ.  Определите род имен существительных, подберите определения.</a:t>
            </a:r>
            <a:endParaRPr sz="279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2" name="Google Shape;122;p17"/>
          <p:cNvGraphicFramePr/>
          <p:nvPr/>
        </p:nvGraphicFramePr>
        <p:xfrm>
          <a:off x="457200" y="2097087"/>
          <a:ext cx="8362925" cy="42116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17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Кашне, кимоно, торнадо, хинди, салями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Пони, шимпанзе, цеце, какаду, иваси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Мисс, фрейлейн, денди, леди, кутюрье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Онтарио, «Таймс», Сухуми, Конго, Гоби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СНГ, ООН, МГУ, ГЭС, ФСБ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Луна-парк, плащ-палатка, женщина-посол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p17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№10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 idx="4294967295"/>
          </p:nvPr>
        </p:nvSpPr>
        <p:spPr>
          <a:xfrm>
            <a:off x="2714612" y="274638"/>
            <a:ext cx="3214710" cy="93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ucida San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 </a:t>
            </a:r>
            <a:endParaRPr sz="28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31" name="Google Shape;131;p18"/>
          <p:cNvGraphicFramePr/>
          <p:nvPr/>
        </p:nvGraphicFramePr>
        <p:xfrm>
          <a:off x="457200" y="1600200"/>
          <a:ext cx="8229600" cy="274326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Кашне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Шелковое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Кимоно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Средний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Яркое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Торнадо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Разрушительный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Хинди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Трудный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Салями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Вкусная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2" name="Google Shape;132;p18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№11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57200" y="357187"/>
            <a:ext cx="8229600" cy="595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7687" marR="0" lvl="0" indent="-411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 Слова, обозначающие неодушевленные предметы, обычно относятся </a:t>
            </a: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среднему роду;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мужскому роду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относятся слова: </a:t>
            </a:r>
            <a:r>
              <a:rPr lang="en-US" sz="3200" b="1" i="1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бри, сулугуни(сыр),кофе, пенальти, га, торнадо, сирокко (ветер);</a:t>
            </a:r>
            <a:r>
              <a:rPr lang="en-US" sz="3200" b="1" i="1" u="none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названия языков: </a:t>
            </a: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хинди, урду, бенгали и другие;</a:t>
            </a:r>
            <a:endParaRPr/>
          </a:p>
          <a:p>
            <a:pPr marL="547687" marR="0" lvl="0" indent="-4111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женскому роду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относятся слова: </a:t>
            </a: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салями (колбаса),кольраби, брокколи(капуста), авеню, стрит(улица) и другие.</a:t>
            </a:r>
            <a:endParaRPr/>
          </a:p>
          <a:p>
            <a:pPr marL="547687" marR="0" lvl="0" indent="-29559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688" marR="0" lvl="0" indent="-295592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№12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DB869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48" name="Google Shape;148;p20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Пони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Ласковый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Шимпанзе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Огромный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Цеце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Редкая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Какаду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Яркий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Иваси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Вкусная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9" name="Google Shape;149;p20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№13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75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50875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2. Названия животных обычно относятся </a:t>
            </a:r>
            <a:endParaRPr/>
          </a:p>
          <a:p>
            <a:pPr marL="650875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к мужскому роду,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но могут относиться  и </a:t>
            </a:r>
            <a:endParaRPr/>
          </a:p>
          <a:p>
            <a:pPr marL="650875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 женскому роду,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если идет речь о самке.</a:t>
            </a:r>
            <a:endParaRPr/>
          </a:p>
          <a:p>
            <a:pPr marL="650875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lang="en-US" sz="32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 женскому роду </a:t>
            </a:r>
            <a:r>
              <a:rPr lang="en-US" sz="3200" b="1" i="0" u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относятся слова: </a:t>
            </a: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цеце(муха), иваси (рыба).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№14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rgbClr val="DB869C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65" name="Google Shape;165;p2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{300A314E-6590-45BF-8C50-74C365F86B0F}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слово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род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определение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Мисс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Фрейлейн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Очаровательная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Денди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Мужской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Чопорный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Леди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Женский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Старая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Кутюрье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Общего рода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Известный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6" name="Google Shape;166;p22"/>
          <p:cNvSpPr txBox="1"/>
          <p:nvPr/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слайд №15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BCBC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пекс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1536</Words>
  <Application>Microsoft Office PowerPoint</Application>
  <PresentationFormat>Экран (4:3)</PresentationFormat>
  <Paragraphs>349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Arial Narrow</vt:lpstr>
      <vt:lpstr>Book Antiqua</vt:lpstr>
      <vt:lpstr>Calibri</vt:lpstr>
      <vt:lpstr>Lucida Sans</vt:lpstr>
      <vt:lpstr>Noto Sans Symbols</vt:lpstr>
      <vt:lpstr>Times New Roman</vt:lpstr>
      <vt:lpstr>Апекс</vt:lpstr>
      <vt:lpstr>1_Апекс</vt:lpstr>
      <vt:lpstr>Морфологические нормы русского языка</vt:lpstr>
      <vt:lpstr>Языковые нормы речи</vt:lpstr>
      <vt:lpstr>Морфологические нормы языка – это нормы образования различных частей речи.</vt:lpstr>
      <vt:lpstr> По какому  признаку сгруппированы слова? Обоснуйте ответ.  Определите род имен существительных, подберите определения.</vt:lpstr>
      <vt:lpstr>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Запомните: нельзя смешивать простую и составную форму сравнительной и превосходной степени прилагательных </vt:lpstr>
      <vt:lpstr> Запомните:  при  образовании  форм  имен  существительных  опасность представляют  вариантные  формы.  </vt:lpstr>
      <vt:lpstr>Окончания родительного падежа множественного числа имен существительных</vt:lpstr>
      <vt:lpstr>Презентация PowerPoint</vt:lpstr>
      <vt:lpstr>Презентация PowerPoint</vt:lpstr>
      <vt:lpstr>Склонение  числительных</vt:lpstr>
      <vt:lpstr>Сочетаемость собирательных числительных</vt:lpstr>
      <vt:lpstr>Использованная    литература: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Морфологические нормы русского языка</dc:title>
  <dc:creator>HP</dc:creator>
  <cp:lastModifiedBy>HP</cp:lastModifiedBy>
  <cp:revision>2</cp:revision>
  <dcterms:modified xsi:type="dcterms:W3CDTF">2025-05-06T14:42:54Z</dcterms:modified>
</cp:coreProperties>
</file>