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7615-290C-43C3-8DCA-0AF85513835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3CE5-0CF9-47E2-BF2E-DDC39600C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527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7615-290C-43C3-8DCA-0AF85513835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3CE5-0CF9-47E2-BF2E-DDC39600C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77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7615-290C-43C3-8DCA-0AF85513835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3CE5-0CF9-47E2-BF2E-DDC39600C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93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7615-290C-43C3-8DCA-0AF85513835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3CE5-0CF9-47E2-BF2E-DDC39600C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85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7615-290C-43C3-8DCA-0AF85513835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3CE5-0CF9-47E2-BF2E-DDC39600C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678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7615-290C-43C3-8DCA-0AF85513835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3CE5-0CF9-47E2-BF2E-DDC39600C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54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7615-290C-43C3-8DCA-0AF85513835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3CE5-0CF9-47E2-BF2E-DDC39600C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10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7615-290C-43C3-8DCA-0AF85513835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3CE5-0CF9-47E2-BF2E-DDC39600C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76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7615-290C-43C3-8DCA-0AF85513835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3CE5-0CF9-47E2-BF2E-DDC39600C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99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7615-290C-43C3-8DCA-0AF85513835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3CE5-0CF9-47E2-BF2E-DDC39600C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510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7615-290C-43C3-8DCA-0AF85513835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3CE5-0CF9-47E2-BF2E-DDC39600C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88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47615-290C-43C3-8DCA-0AF855138353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3CE5-0CF9-47E2-BF2E-DDC39600C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85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/>
              <a:t>социально-психологические основы принятия управленческих решений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Понятие управленческого решения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Психологические особенности процесса принятия решения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542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Процесс принятия решения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Процесс принятия решения в управленческой деятельности рассматривается в психологии как этап волевого акта, результатом которого является формирование цели и средств ее достижения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Этот процесс реализуется на базе традиционно выделяемых психических процессов (когнитивных, эмоциональных, волевых, мотивационных), но в то же время не сводится к ним. Он выполняет в структуре психики в основном регулятивную функцию (как и процессы </a:t>
            </a:r>
            <a:r>
              <a:rPr lang="ru-RU" dirty="0" err="1"/>
              <a:t>целеобразования</a:t>
            </a:r>
            <a:r>
              <a:rPr lang="ru-RU" dirty="0"/>
              <a:t>, прогнозирования, планирования и т.д.).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принятии решения руководитель последовательно проходит психологические операции: мысленное продумывание альтернативных вариантов решения, письменное формулирование решения, доведение решения до исполнителей.</a:t>
            </a:r>
          </a:p>
        </p:txBody>
      </p:sp>
    </p:spTree>
    <p:extLst>
      <p:ext uri="{BB962C8B-B14F-4D97-AF65-F5344CB8AC3E}">
        <p14:creationId xmlns:p14="http://schemas.microsoft.com/office/powerpoint/2010/main" val="1946939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психологические аспекты управленческого решения: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dirty="0"/>
              <a:t>решение как процесс от незнания к знанию; </a:t>
            </a:r>
          </a:p>
          <a:p>
            <a:r>
              <a:rPr lang="ru-RU" dirty="0" smtClean="0"/>
              <a:t> </a:t>
            </a:r>
            <a:r>
              <a:rPr lang="ru-RU" dirty="0"/>
              <a:t>личностный профиль решения: совокупность индивидуальных особенностей руководителя; </a:t>
            </a:r>
          </a:p>
          <a:p>
            <a:r>
              <a:rPr lang="ru-RU" dirty="0" smtClean="0"/>
              <a:t> </a:t>
            </a:r>
            <a:r>
              <a:rPr lang="ru-RU" dirty="0"/>
              <a:t>взаимодействие людей, участвующих в процессе принятия решения (те, кто готовит решение, чьи интересы оно затрагивает, и кто его исполняет); </a:t>
            </a:r>
          </a:p>
          <a:p>
            <a:r>
              <a:rPr lang="ru-RU" dirty="0" smtClean="0"/>
              <a:t> </a:t>
            </a:r>
            <a:r>
              <a:rPr lang="ru-RU" dirty="0"/>
              <a:t>восприятие решений исполнителем: оно должно быть психологически обоснованным и понятным; </a:t>
            </a:r>
          </a:p>
          <a:p>
            <a:r>
              <a:rPr lang="ru-RU" dirty="0" smtClean="0"/>
              <a:t> </a:t>
            </a:r>
            <a:r>
              <a:rPr lang="ru-RU" dirty="0"/>
              <a:t>программа деятельности исполнителя. Любое управленческое решение не только организует людей, но и формирует психологию его исполнителей.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0523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психологические условия исполнения принятого решения.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Прежде </a:t>
            </a:r>
            <a:r>
              <a:rPr lang="ru-RU" dirty="0"/>
              <a:t>всего, это условие прогнозирования пути решения задач и их соотнесение с реальными условиями реализации. </a:t>
            </a:r>
            <a:endParaRPr lang="ru-RU" dirty="0" smtClean="0"/>
          </a:p>
          <a:p>
            <a:r>
              <a:rPr lang="ru-RU" dirty="0" smtClean="0"/>
              <a:t>Далее</a:t>
            </a:r>
            <a:r>
              <a:rPr lang="ru-RU" dirty="0"/>
              <a:t>, составление информационного описания "слагаемых" необходимых для принятия решения;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также умение оперировать знаниями, используя профессиональный опыт и интуицию. </a:t>
            </a:r>
            <a:endParaRPr lang="ru-RU" dirty="0" smtClean="0"/>
          </a:p>
          <a:p>
            <a:r>
              <a:rPr lang="ru-RU" dirty="0" smtClean="0"/>
              <a:t>Следующим </a:t>
            </a:r>
            <a:r>
              <a:rPr lang="ru-RU" dirty="0"/>
              <a:t>условием является подключение к разработке решения специалистов;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также наличие волевой подготовки для преодоления "борьбы мотивов" в пользу принятого решения.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3836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руководители с внешней и внутренней стратегией принятия решения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 </a:t>
            </a:r>
            <a:r>
              <a:rPr lang="ru-RU" dirty="0"/>
              <a:t>основе подобного деления лежит характер самооценки руководителем своих данных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Руководитель с внутренней стратегией считает, что качество решения зависит от его компетентности, интеллекта, способностей и воли. Он проявляет большую активность в поисках информации, конструктивно действует в экстремальных ситуациях, устойчив к давлению чужого мнения. </a:t>
            </a:r>
          </a:p>
          <a:p>
            <a:r>
              <a:rPr lang="ru-RU" dirty="0"/>
              <a:t>Лица с внешней стратегией убеждены, что их успехи или неудачи зависят от внешних обстоятельств. Они пассивны, считают, что поиск дополнительной информации по решению - это лишь трата времени; а также под давлением извне отказываются от своей позиции, стараясь избежать риска и ответственности.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448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Ошибки в процессе принятия решений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перенасыщенность принятых решений, </a:t>
            </a:r>
            <a:endParaRPr lang="ru-RU" dirty="0" smtClean="0"/>
          </a:p>
          <a:p>
            <a:r>
              <a:rPr lang="ru-RU" dirty="0" smtClean="0"/>
              <a:t>дублирование </a:t>
            </a:r>
            <a:r>
              <a:rPr lang="ru-RU" dirty="0"/>
              <a:t>решений, </a:t>
            </a:r>
            <a:endParaRPr lang="ru-RU" dirty="0" smtClean="0"/>
          </a:p>
          <a:p>
            <a:r>
              <a:rPr lang="ru-RU" dirty="0" smtClean="0"/>
              <a:t>противоречивость </a:t>
            </a:r>
            <a:r>
              <a:rPr lang="ru-RU" dirty="0"/>
              <a:t>новых решений прежним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/>
              <a:t>нереалистичность</a:t>
            </a:r>
            <a:r>
              <a:rPr lang="ru-RU" dirty="0"/>
              <a:t> сроков исполнения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/>
              <a:t>т.д.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306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Психологические ошибки процесса принятия решений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Психологические ошибки связаны, прежде всего, с характеристиками руководителя: </a:t>
            </a:r>
          </a:p>
          <a:p>
            <a:r>
              <a:rPr lang="ru-RU" dirty="0" smtClean="0"/>
              <a:t> переоценкой успеха решения; </a:t>
            </a:r>
          </a:p>
          <a:p>
            <a:r>
              <a:rPr lang="ru-RU" dirty="0" smtClean="0"/>
              <a:t> привычкой принимать решение по шаблону, инертностью мышления; </a:t>
            </a:r>
          </a:p>
          <a:p>
            <a:r>
              <a:rPr lang="ru-RU" dirty="0" smtClean="0"/>
              <a:t> апелляцией к собственному опыту; </a:t>
            </a:r>
          </a:p>
          <a:p>
            <a:r>
              <a:rPr lang="ru-RU" dirty="0" smtClean="0"/>
              <a:t> недооценкой рисков; </a:t>
            </a:r>
          </a:p>
          <a:p>
            <a:r>
              <a:rPr lang="ru-RU" dirty="0"/>
              <a:t> </a:t>
            </a:r>
            <a:r>
              <a:rPr lang="ru-RU" dirty="0" smtClean="0"/>
              <a:t>стремлением доказать свою правоту;</a:t>
            </a:r>
          </a:p>
          <a:p>
            <a:r>
              <a:rPr lang="ru-RU" dirty="0" smtClean="0"/>
              <a:t>  принятием решения, исходя из субъективного желания; </a:t>
            </a:r>
          </a:p>
          <a:p>
            <a:r>
              <a:rPr lang="ru-RU" dirty="0" smtClean="0"/>
              <a:t> давлением неудач.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598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Передача управленческого решения на исполнение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предполагает </a:t>
            </a:r>
            <a:r>
              <a:rPr lang="ru-RU" dirty="0"/>
              <a:t>использование пяти основных методов, благодаря которым работники исполняют решение или нет. Это методы: </a:t>
            </a:r>
          </a:p>
          <a:p>
            <a:r>
              <a:rPr lang="ru-RU" dirty="0"/>
              <a:t>1) «побуждения», основанного на доверии, уважении, психологии стимулирования; </a:t>
            </a:r>
          </a:p>
          <a:p>
            <a:r>
              <a:rPr lang="ru-RU" dirty="0"/>
              <a:t>2) «убеждения», основанного на разъяснении, объяснении задания, доброжелательности; </a:t>
            </a:r>
          </a:p>
          <a:p>
            <a:r>
              <a:rPr lang="ru-RU" dirty="0"/>
              <a:t>3) «увещевания», основанного на просьбе, уговаривании, обещании; </a:t>
            </a:r>
          </a:p>
          <a:p>
            <a:r>
              <a:rPr lang="ru-RU" dirty="0"/>
              <a:t>4) «понуждения», основанного на официальных рекомендациях и указаниях; </a:t>
            </a:r>
          </a:p>
          <a:p>
            <a:r>
              <a:rPr lang="ru-RU" dirty="0"/>
              <a:t>5) «принуждения», основанного на безоговорочном требовании, приказе, властном распоряжении.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674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Понятие управленческого решения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Управленческое решение - это такое решение "за других", которое имеет силу власти по отношению к его исполнителям.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/>
              <a:t>такого решения есть субъект (руководитель или группа лиц), который опирается на свой должностной правовой статус и имеет рычаги воздействия (санкции).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6703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Управленческое 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Управленческое решение занимает одно из центральных мест в системе управления.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охарактеризовать полный управленческий цикл, управленческую деятельность через функции (планирование, контроль, организация и т.д.), то в любой из этих функций присутствует два элемента: подготовка и осуществление решения</a:t>
            </a:r>
          </a:p>
        </p:txBody>
      </p:sp>
    </p:spTree>
    <p:extLst>
      <p:ext uri="{BB962C8B-B14F-4D97-AF65-F5344CB8AC3E}">
        <p14:creationId xmlns:p14="http://schemas.microsoft.com/office/powerpoint/2010/main" val="2042446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Управленческое 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Управленческое решение характеризуется четырьмя основными моментами: </a:t>
            </a:r>
          </a:p>
          <a:p>
            <a:r>
              <a:rPr lang="ru-RU" dirty="0" smtClean="0"/>
              <a:t>1. вариативностью</a:t>
            </a:r>
            <a:r>
              <a:rPr lang="ru-RU" dirty="0"/>
              <a:t>, наличием выбора, т.е. у лица, принимающего решение, должно иметься несколько вариантов решения; </a:t>
            </a:r>
          </a:p>
          <a:p>
            <a:r>
              <a:rPr lang="ru-RU" dirty="0" smtClean="0"/>
              <a:t>2. </a:t>
            </a:r>
            <a:r>
              <a:rPr lang="ru-RU" dirty="0"/>
              <a:t>осознанностью, т.е. решению должно предшествовать размышление, выбор одного варианта должен быть сознательным; </a:t>
            </a:r>
          </a:p>
          <a:p>
            <a:r>
              <a:rPr lang="ru-RU" dirty="0" smtClean="0"/>
              <a:t>3. </a:t>
            </a:r>
            <a:r>
              <a:rPr lang="ru-RU" dirty="0"/>
              <a:t>целенаправленностью, выбор должен быть ориентирован на одну или несколько целей; </a:t>
            </a:r>
          </a:p>
          <a:p>
            <a:r>
              <a:rPr lang="ru-RU" dirty="0" smtClean="0"/>
              <a:t>4. наличием </a:t>
            </a:r>
            <a:r>
              <a:rPr lang="ru-RU" dirty="0"/>
              <a:t>действия, выбор решения должен завершаться действием.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4936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Проблемная ситуация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Управленческое решение является ответом на возникновение проблемной ситуации. </a:t>
            </a:r>
            <a:endParaRPr lang="ru-RU" dirty="0" smtClean="0"/>
          </a:p>
          <a:p>
            <a:r>
              <a:rPr lang="ru-RU" dirty="0" smtClean="0"/>
              <a:t>Проблемная </a:t>
            </a:r>
            <a:r>
              <a:rPr lang="ru-RU" dirty="0"/>
              <a:t>ситуация - это некое противоречие между действительным, возможным и должным. Решение призвано снимать эти противоречия. </a:t>
            </a:r>
            <a:endParaRPr lang="ru-RU" dirty="0" smtClean="0"/>
          </a:p>
          <a:p>
            <a:r>
              <a:rPr lang="ru-RU" dirty="0" smtClean="0"/>
              <a:t>Источниками </a:t>
            </a:r>
            <a:r>
              <a:rPr lang="ru-RU" dirty="0"/>
              <a:t>противоречий могут выступать как внешние условия деятельности организации, так и внутренняя среда.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314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"процесс принятия решения"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Ряд </a:t>
            </a:r>
            <a:r>
              <a:rPr lang="ru-RU" dirty="0"/>
              <a:t>последовательных этапов данного процесса: </a:t>
            </a:r>
            <a:endParaRPr lang="ru-RU" dirty="0" smtClean="0"/>
          </a:p>
          <a:p>
            <a:r>
              <a:rPr lang="ru-RU" dirty="0" smtClean="0"/>
              <a:t>диагностика </a:t>
            </a:r>
            <a:r>
              <a:rPr lang="ru-RU" dirty="0"/>
              <a:t>и формулирование проблемы; </a:t>
            </a:r>
            <a:endParaRPr lang="ru-RU" dirty="0" smtClean="0"/>
          </a:p>
          <a:p>
            <a:r>
              <a:rPr lang="ru-RU" dirty="0" smtClean="0"/>
              <a:t>определение</a:t>
            </a:r>
            <a:r>
              <a:rPr lang="ru-RU" dirty="0"/>
              <a:t>, оценка и анализ альтернатив; </a:t>
            </a:r>
            <a:endParaRPr lang="ru-RU" dirty="0" smtClean="0"/>
          </a:p>
          <a:p>
            <a:r>
              <a:rPr lang="ru-RU" dirty="0" smtClean="0"/>
              <a:t>выбор </a:t>
            </a:r>
            <a:r>
              <a:rPr lang="ru-RU" dirty="0"/>
              <a:t>альтернативы; </a:t>
            </a:r>
            <a:endParaRPr lang="ru-RU" dirty="0" smtClean="0"/>
          </a:p>
          <a:p>
            <a:r>
              <a:rPr lang="ru-RU" dirty="0" smtClean="0"/>
              <a:t>ее </a:t>
            </a:r>
            <a:r>
              <a:rPr lang="ru-RU" dirty="0"/>
              <a:t>реализация и коррекция.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Таким </a:t>
            </a:r>
            <a:r>
              <a:rPr lang="ru-RU" dirty="0"/>
              <a:t>образом, любое управленческое решение сводится к выбору одного варианта из нескольких возможных.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Эффективность </a:t>
            </a:r>
            <a:r>
              <a:rPr lang="ru-RU" dirty="0"/>
              <a:t>деятельности организации </a:t>
            </a:r>
            <a:r>
              <a:rPr lang="ru-RU" dirty="0" smtClean="0"/>
              <a:t>напрямую связана </a:t>
            </a:r>
            <a:r>
              <a:rPr lang="ru-RU" dirty="0" smtClean="0"/>
              <a:t>с </a:t>
            </a:r>
            <a:r>
              <a:rPr lang="ru-RU" dirty="0"/>
              <a:t>подготовкой, принятием и реализацией управленческого решения.</a:t>
            </a:r>
          </a:p>
        </p:txBody>
      </p:sp>
    </p:spTree>
    <p:extLst>
      <p:ext uri="{BB962C8B-B14F-4D97-AF65-F5344CB8AC3E}">
        <p14:creationId xmlns:p14="http://schemas.microsoft.com/office/powerpoint/2010/main" val="2068891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</a:t>
            </a:r>
            <a:r>
              <a:rPr lang="ru-RU" dirty="0" smtClean="0"/>
              <a:t> решениях фиксируется вся совокупность социально-психологических отношений, которые возникают в организации. </a:t>
            </a:r>
          </a:p>
          <a:p>
            <a:r>
              <a:rPr lang="ru-RU" dirty="0" smtClean="0"/>
              <a:t>Через них преломляются организационные цели, интересы, а также психологические особенности личности.</a:t>
            </a:r>
          </a:p>
          <a:p>
            <a:r>
              <a:rPr lang="ru-RU" dirty="0" smtClean="0"/>
              <a:t> Процесс принятия решений выступает как наиболее сложный и богатый психологическим содержанием тип профессиональных решений.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7434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тот или иной выбор, осуществляемый личностью как субъектом принятия решения, есть следствие взаимодействия внешних и внутренних факторов, которые детерминируют принятие решения. 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К внешним факторам относятся условия физической и социальной среды деятельности руководителя: характер задач, объем и качество информации, техническая оснащенность, компетентность персонала. Эти факторы могут создавать стереотипность (шаблонность) действий руководителя: например, в выборе источника информации, в выборе исполнителей и т.д. </a:t>
            </a:r>
          </a:p>
          <a:p>
            <a:r>
              <a:rPr lang="ru-RU" dirty="0" smtClean="0"/>
              <a:t>К внутренним факторам относятся свойства и качества личности руководителя: индивидуальные особенности высшей нервной деятельности, система навыков, привычек и знаний, опыт деятельности. Выделяется целый ряд свойств личности, влияющий на процесс принятия решения. Прежде всего, это творческие способности личности, ее эмоциональная устойчивость, склонность к риску. Или несовершенство личных качеств руководителя: плохая память, неразвитое воображение, не владение логикой мышления, недостаток опыта и т.д.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3585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управленческое 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Таким образом, управленческое решение является инструментом субъекта управления, посредством которого перед подчиненными ставится цель, указываются способы и сроки ее осуществления. </a:t>
            </a:r>
          </a:p>
          <a:p>
            <a:r>
              <a:rPr lang="ru-RU" dirty="0" smtClean="0"/>
              <a:t>Процесс принятия решения, </a:t>
            </a:r>
          </a:p>
          <a:p>
            <a:r>
              <a:rPr lang="ru-RU" dirty="0" smtClean="0"/>
              <a:t>во- первых, занимает в структуре управления центральное, иерархически главное место; </a:t>
            </a:r>
          </a:p>
          <a:p>
            <a:r>
              <a:rPr lang="ru-RU" dirty="0" smtClean="0"/>
              <a:t>во-вторых, широко представлен в управленческой деятельности и включен во все этапы ее реализации, во все ситуации и на всех уровнях. </a:t>
            </a:r>
          </a:p>
          <a:p>
            <a:r>
              <a:rPr lang="ru-RU" dirty="0" smtClean="0"/>
              <a:t>В-третьих, процесс принятия решения имеет высокую степень сложности, максимальную развернутость, специфические меры и формы ответственности; а также существует в индивидуальной и групповой форме.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80985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1105</Words>
  <Application>Microsoft Office PowerPoint</Application>
  <PresentationFormat>Широкоэкранный</PresentationFormat>
  <Paragraphs>81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 социально-психологические основы принятия управленческих решений </vt:lpstr>
      <vt:lpstr>Понятие управленческого решения</vt:lpstr>
      <vt:lpstr>Управленческое решение</vt:lpstr>
      <vt:lpstr>Управленческое решение</vt:lpstr>
      <vt:lpstr>Проблемная ситуация</vt:lpstr>
      <vt:lpstr>"процесс принятия решения" </vt:lpstr>
      <vt:lpstr>Презентация PowerPoint</vt:lpstr>
      <vt:lpstr>тот или иной выбор, осуществляемый личностью как субъектом принятия решения, есть следствие взаимодействия внешних и внутренних факторов, которые детерминируют принятие решения.  </vt:lpstr>
      <vt:lpstr>управленческое решение</vt:lpstr>
      <vt:lpstr>Процесс принятия решения</vt:lpstr>
      <vt:lpstr> психологические аспекты управленческого решения: </vt:lpstr>
      <vt:lpstr>психологические условия исполнения принятого решения.</vt:lpstr>
      <vt:lpstr>руководители с внешней и внутренней стратегией принятия решения </vt:lpstr>
      <vt:lpstr>Ошибки в процессе принятия решений</vt:lpstr>
      <vt:lpstr>Психологические ошибки процесса принятия решений</vt:lpstr>
      <vt:lpstr>Передача управленческого решения на исполнение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социально-психологические основы принятия управленческих решений</dc:title>
  <dc:creator>Пользователь Windows</dc:creator>
  <cp:lastModifiedBy>Пользователь Windows</cp:lastModifiedBy>
  <cp:revision>4</cp:revision>
  <dcterms:created xsi:type="dcterms:W3CDTF">2020-10-19T20:03:39Z</dcterms:created>
  <dcterms:modified xsi:type="dcterms:W3CDTF">2020-10-19T20:29:22Z</dcterms:modified>
</cp:coreProperties>
</file>