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5" r:id="rId6"/>
    <p:sldMasterId id="2147483728" r:id="rId7"/>
    <p:sldMasterId id="2147483741" r:id="rId8"/>
    <p:sldMasterId id="2147483754" r:id="rId9"/>
    <p:sldMasterId id="2147483766" r:id="rId10"/>
    <p:sldMasterId id="2147483778" r:id="rId11"/>
    <p:sldMasterId id="2147483790" r:id="rId12"/>
    <p:sldMasterId id="2147483802" r:id="rId13"/>
    <p:sldMasterId id="2147483814" r:id="rId14"/>
    <p:sldMasterId id="2147483826" r:id="rId15"/>
    <p:sldMasterId id="2147483838" r:id="rId16"/>
    <p:sldMasterId id="2147483850" r:id="rId17"/>
    <p:sldMasterId id="2147483862" r:id="rId18"/>
    <p:sldMasterId id="2147483874" r:id="rId19"/>
    <p:sldMasterId id="2147483886" r:id="rId20"/>
    <p:sldMasterId id="2147483898" r:id="rId21"/>
  </p:sldMasterIdLst>
  <p:notesMasterIdLst>
    <p:notesMasterId r:id="rId64"/>
  </p:notesMasterIdLst>
  <p:handoutMasterIdLst>
    <p:handoutMasterId r:id="rId65"/>
  </p:handoutMasterIdLst>
  <p:sldIdLst>
    <p:sldId id="588" r:id="rId22"/>
    <p:sldId id="525" r:id="rId23"/>
    <p:sldId id="574" r:id="rId24"/>
    <p:sldId id="567" r:id="rId25"/>
    <p:sldId id="589" r:id="rId26"/>
    <p:sldId id="568" r:id="rId27"/>
    <p:sldId id="569" r:id="rId28"/>
    <p:sldId id="571" r:id="rId29"/>
    <p:sldId id="570" r:id="rId30"/>
    <p:sldId id="590" r:id="rId31"/>
    <p:sldId id="591" r:id="rId32"/>
    <p:sldId id="592" r:id="rId33"/>
    <p:sldId id="593" r:id="rId34"/>
    <p:sldId id="528" r:id="rId35"/>
    <p:sldId id="527" r:id="rId36"/>
    <p:sldId id="545" r:id="rId37"/>
    <p:sldId id="532" r:id="rId38"/>
    <p:sldId id="552" r:id="rId39"/>
    <p:sldId id="575" r:id="rId40"/>
    <p:sldId id="572" r:id="rId41"/>
    <p:sldId id="557" r:id="rId42"/>
    <p:sldId id="558" r:id="rId43"/>
    <p:sldId id="559" r:id="rId44"/>
    <p:sldId id="582" r:id="rId45"/>
    <p:sldId id="585" r:id="rId46"/>
    <p:sldId id="583" r:id="rId47"/>
    <p:sldId id="477" r:id="rId48"/>
    <p:sldId id="426" r:id="rId49"/>
    <p:sldId id="427" r:id="rId50"/>
    <p:sldId id="576" r:id="rId51"/>
    <p:sldId id="432" r:id="rId52"/>
    <p:sldId id="431" r:id="rId53"/>
    <p:sldId id="433" r:id="rId54"/>
    <p:sldId id="434" r:id="rId55"/>
    <p:sldId id="435" r:id="rId56"/>
    <p:sldId id="436" r:id="rId57"/>
    <p:sldId id="577" r:id="rId58"/>
    <p:sldId id="578" r:id="rId59"/>
    <p:sldId id="439" r:id="rId60"/>
    <p:sldId id="440" r:id="rId61"/>
    <p:sldId id="441" r:id="rId62"/>
    <p:sldId id="579" r:id="rId63"/>
  </p:sldIdLst>
  <p:sldSz cx="12192000" cy="6858000"/>
  <p:notesSz cx="9820275" cy="6669088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  <a:srgbClr val="4BE7C8"/>
    <a:srgbClr val="CCFFCC"/>
    <a:srgbClr val="FFFF00"/>
    <a:srgbClr val="FF0000"/>
    <a:srgbClr val="00FF00"/>
    <a:srgbClr val="99FF33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8"/>
    <p:restoredTop sz="94500"/>
  </p:normalViewPr>
  <p:slideViewPr>
    <p:cSldViewPr showGuides="1">
      <p:cViewPr varScale="1">
        <p:scale>
          <a:sx n="74" d="100"/>
          <a:sy n="74" d="100"/>
        </p:scale>
        <p:origin x="96" y="264"/>
      </p:cViewPr>
      <p:guideLst>
        <p:guide orient="horz" pos="2124"/>
        <p:guide pos="3840"/>
      </p:guideLst>
    </p:cSldViewPr>
  </p:slideViewPr>
  <p:outlineViewPr>
    <p:cViewPr>
      <p:scale>
        <a:sx n="33" d="100"/>
        <a:sy n="33" d="100"/>
      </p:scale>
      <p:origin x="0" y="1739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013DFA-4327-47B9-A6CE-96B21D95479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2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689225" y="500063"/>
            <a:ext cx="4446588" cy="250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168650"/>
            <a:ext cx="7854950" cy="300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5C34CD-AE81-4C01-BFF7-1F0D337292B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  <p:sp>
        <p:nvSpPr>
          <p:cNvPr id="1065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r>
              <a:rPr lang="ru-RU" altLang="ru-RU" dirty="0"/>
              <a:t>Также детям проводят исследование слуха и при его снижении ребенка направляют на расширенную диагностику и лечение тугоухости.</a:t>
            </a:r>
          </a:p>
          <a:p>
            <a:pPr lvl="0"/>
            <a:endParaRPr lang="ru-RU" altLang="ru-RU" dirty="0"/>
          </a:p>
        </p:txBody>
      </p:sp>
      <p:sp>
        <p:nvSpPr>
          <p:cNvPr id="159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6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Ген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муковисцидоза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локализован в хромосоме 7 Наиболее частая мутация (70% ) 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делеция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трех пар оснований, ведущая к отсутствию аминокислотного остатка в 508-м положении 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0063"/>
            <a:ext cx="4446588" cy="25019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0063"/>
            <a:ext cx="4446588" cy="25019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4ECD-20FD-4D2D-B870-332631B16CE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67625-0175-4B0B-9C57-597DFBB20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D1C4-211A-45ED-943D-5ED1BDEFD50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30E10-E73F-445A-9F7E-0F2E26ACE9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D10E-BC9E-4EE2-9DB5-ABD2755B155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30E10-E73F-445A-9F7E-0F2E26ACE9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D10E-BC9E-4EE2-9DB5-ABD2755B155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30E10-E73F-445A-9F7E-0F2E26ACE9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D10E-BC9E-4EE2-9DB5-ABD2755B155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88FF-CDF9-439D-AB76-6BC581AB6C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/>
              <a:t>‹#›</a:t>
            </a:fld>
            <a:endParaRPr lang="ru-RU" altLang="ru-RU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2A144-3E5D-44A8-B775-1D75FBC08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8707F-75D0-40D4-B690-55AFB0176C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A074-82E7-4BA8-A70D-96140D78347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F3D4F-5CD7-4B7F-A791-0E3271825F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C2BB0-CAE8-4E15-8B70-608E5D9575F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CE2D-7C48-49BE-962E-BFF9EE5540F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10B42-B720-4852-A31B-ACB59F3474FC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332B6-68CF-4E8C-BB8E-B9B21F36EBA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AC33-18A9-4299-A75D-D0CED72704F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140F4-5C63-4522-802C-EBF024878F1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7E34-C0A9-47E1-8ED7-88DDACF25686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4A63-EB1E-4D11-BFE1-FA83EF48305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4FF2-952A-483B-9999-F5150DCED61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52B80-43F7-43A1-9C31-41DBDCC184E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34FA-24CE-4A61-9FF6-FC1130DBA90B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609C-4289-47EB-ADE6-B8F15B14554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51281-19C7-47F8-81F2-893A269AFFF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0151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10B42-B720-4852-A31B-ACB59F3474F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57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332B6-68CF-4E8C-BB8E-B9B21F36EBA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4864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4AC33-18A9-4299-A75D-D0CED72704F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328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140F4-5C63-4522-802C-EBF024878F1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9016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2B7E34-C0A9-47E1-8ED7-88DDACF2568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7685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24A63-EB1E-4D11-BFE1-FA83EF48305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2487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14FF2-952A-483B-9999-F5150DCED61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623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52B80-43F7-43A1-9C31-41DBDCC184E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634FA-24CE-4A61-9FF6-FC1130DBA90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5744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4609C-4289-47EB-ADE6-B8F15B14554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80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 userDrawn="1"/>
        </p:nvGrpSpPr>
        <p:grpSpPr bwMode="auto"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/>
              <p:nvPr userDrawn="1"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5"/>
              <p:cNvSpPr/>
              <p:nvPr userDrawn="1"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 userDrawn="1"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 userDrawn="1"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 userDrawn="1"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9"/>
            <p:cNvGrpSpPr/>
            <p:nvPr userDrawn="1"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/>
              <p:nvPr userDrawn="1"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1"/>
              <p:cNvSpPr/>
              <p:nvPr userDrawn="1"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2"/>
              <p:cNvSpPr/>
              <p:nvPr userDrawn="1"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3"/>
              <p:cNvSpPr/>
              <p:nvPr userDrawn="1"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4"/>
              <p:cNvSpPr/>
              <p:nvPr userDrawn="1"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5"/>
              <p:cNvSpPr/>
              <p:nvPr userDrawn="1"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4433" y="6524626"/>
            <a:ext cx="584200" cy="333375"/>
          </a:xfrm>
        </p:spPr>
        <p:txBody>
          <a:bodyPr/>
          <a:lstStyle>
            <a:lvl1pPr>
              <a:defRPr sz="1200" b="1"/>
            </a:lvl1pPr>
          </a:lstStyle>
          <a:p>
            <a:pPr eaLnBrk="1" hangingPunct="1">
              <a:defRPr/>
            </a:pPr>
            <a:fld id="{9322C09C-41EA-4C5C-B66C-1DCBA9FDB51F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EA325F8-27AB-458C-B545-BFD49D6497C4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21E8630-6EB4-4865-A295-C0457777B4FE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8B608C94-F866-49B4-A9D7-0967D29BF2A9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78D1E84-B6E6-4917-99CA-E9BA271C6DD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26B5612-8E61-4FE8-AFF4-8AEC1450FDA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B558A9D2-FD34-415A-8A83-A77BF46F7032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0709CC6-9F6B-46FC-8ABA-8D46B1E77F5D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B226FF2-6705-41BD-BF40-CE35FB64523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B355AA5-92CB-4177-8F78-1A0DDE154A17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170D92D-A3A7-489E-940D-2F4277386D12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BC352065-1484-4E60-A4C0-B60D7F63D861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2134FFD-EE47-4E2B-AB74-AFAEBCD630E3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5E21EE7-0384-41CB-8206-31E179623848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76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6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>
              <a:defRPr/>
            </a:pPr>
            <a:fld id="{5A951281-19C7-47F8-81F2-893A269AFFF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2D10B42-B720-4852-A31B-ACB59F3474FC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332B6-68CF-4E8C-BB8E-B9B21F36EBA3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644AC33-18A9-4299-A75D-D0CED72704F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5140F4-5C63-4522-802C-EBF024878F11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2B7E34-C0A9-47E1-8ED7-88DDACF25686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7E24A63-EB1E-4D11-BFE1-FA83EF48305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C214FF2-952A-483B-9999-F5150DCED61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1152B80-43F7-43A1-9C31-41DBDCC184EF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E634FA-24CE-4A61-9FF6-FC1130DBA90B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904609C-4289-47EB-ADE6-B8F15B145548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F0FB8CE-A9FC-461D-A77F-BEE0C4E854E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1281-19C7-47F8-81F2-893A269AFFF3}" type="slidenum">
              <a:rPr lang="ru-RU" altLang="ru-RU" smtClean="0"/>
              <a:t>‹#›</a:t>
            </a:fld>
            <a:endParaRPr lang="ru-RU" altLang="ru-RU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90BAE-D96B-43B4-923D-1EE86984A42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ACFA4B26-46E2-43EE-AA7E-5A8BE535FE64}" type="slidenum">
              <a:rPr lang="ru-RU" altLang="ru-RU" smtClean="0">
                <a:solidFill>
                  <a:srgbClr val="FFFFFF"/>
                </a:solidFill>
              </a:r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>
                <a:solidFill>
                  <a:srgbClr val="FFFFFF"/>
                </a:solidFill>
              </a:r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90BAE-D96B-43B4-923D-1EE86984A42A}" type="slidenum">
              <a:rPr lang="ru-RU" altLang="ru-RU" smtClean="0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5"/>
          <p:cNvSpPr txBox="1"/>
          <p:nvPr/>
        </p:nvSpPr>
        <p:spPr>
          <a:xfrm>
            <a:off x="4075113" y="169068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05475" name="Прямоугольник 6"/>
          <p:cNvSpPr/>
          <p:nvPr/>
        </p:nvSpPr>
        <p:spPr>
          <a:xfrm>
            <a:off x="1847527" y="1690688"/>
            <a:ext cx="9462457" cy="51460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5C78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altLang="ru-RU" sz="2800" dirty="0" smtClean="0">
                <a:solidFill>
                  <a:srgbClr val="E5C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наследственных болезней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студентов, обучающихся по направлению «Биология»  профиль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Генетика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Дисциплина Частные разделы генетики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05477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88640"/>
            <a:ext cx="2757488" cy="10620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38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134" y="908685"/>
            <a:ext cx="10801409" cy="549656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effectLst/>
              </a:rPr>
              <a:t>Сплошной или рутинный метод окраски </a:t>
            </a:r>
            <a:r>
              <a:rPr lang="ru-RU" dirty="0">
                <a:solidFill>
                  <a:schemeClr val="tx1"/>
                </a:solidFill>
                <a:effectLst/>
              </a:rPr>
              <a:t>– применяют для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определения количества хромосом и выявления геномных мутаций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(1956 г. Дж. Тио и А. Леван)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Используют краситель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Гимзы</a:t>
            </a:r>
            <a:r>
              <a:rPr lang="ru-RU" sz="2400" dirty="0">
                <a:solidFill>
                  <a:schemeClr val="tx1"/>
                </a:solidFill>
                <a:effectLst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который равномерно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окрашивает хромосомы. В 1960 г.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595" dirty="0" err="1">
                <a:solidFill>
                  <a:schemeClr val="tx1"/>
                </a:solidFill>
                <a:effectLst/>
              </a:rPr>
              <a:t>Денверская</a:t>
            </a:r>
            <a:r>
              <a:rPr lang="ru-RU" sz="2400" dirty="0">
                <a:solidFill>
                  <a:schemeClr val="tx1"/>
                </a:solidFill>
                <a:effectLst/>
              </a:rPr>
              <a:t> классификация (США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)</a:t>
            </a:r>
            <a:endParaRPr lang="ru-RU" sz="2595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Главный недостаток метода: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не позволяет определять структурные перестройки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хромосом</a:t>
            </a:r>
          </a:p>
        </p:txBody>
      </p:sp>
      <p:pic>
        <p:nvPicPr>
          <p:cNvPr id="114691" name="Picture 8" descr="http://www.studfiles.ru/html/2706/23/html_8wthvRUZqj.ZtA9/htmlconvd-DtqhAs_html_b05ae4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20" y="1988820"/>
            <a:ext cx="4174490" cy="317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2" name="Скругленный прямоугольник 3"/>
          <p:cNvSpPr/>
          <p:nvPr/>
        </p:nvSpPr>
        <p:spPr>
          <a:xfrm>
            <a:off x="3431323" y="188838"/>
            <a:ext cx="6192837" cy="64770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Цитогенетический метод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47" y="-99"/>
            <a:ext cx="111566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80" y="908685"/>
            <a:ext cx="11971655" cy="4879975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Методы дифференциальной окраски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Расположение и толщина темных и светлых полос строго индивидуальны для каждой хромосомы, что позволяет проводить их точную идентификацию и выявлять структурные перестройки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Для объяснения разности окраски предложены несколько гипотез: различное соотношение пар А-Т и Г-Ц, особенности строения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нуклеосом</a:t>
            </a:r>
            <a:r>
              <a:rPr lang="ru-RU" sz="2400" dirty="0">
                <a:solidFill>
                  <a:schemeClr val="tx1"/>
                </a:solidFill>
                <a:effectLst/>
              </a:rPr>
              <a:t> и др.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В цитогенетике и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спользуют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</a:rPr>
              <a:t>G-, </a:t>
            </a:r>
            <a:r>
              <a:rPr lang="ru-RU" sz="2400" dirty="0">
                <a:solidFill>
                  <a:schemeClr val="tx1"/>
                </a:solidFill>
                <a:effectLst/>
              </a:rPr>
              <a:t>С- </a:t>
            </a:r>
            <a:r>
              <a:rPr lang="en-US" sz="2400" dirty="0">
                <a:solidFill>
                  <a:schemeClr val="tx1"/>
                </a:solidFill>
                <a:effectLst/>
              </a:rPr>
              <a:t> R-</a:t>
            </a:r>
            <a:r>
              <a:rPr lang="ru-RU" sz="2400" dirty="0">
                <a:solidFill>
                  <a:schemeClr val="tx1"/>
                </a:solidFill>
                <a:effectLst/>
              </a:rPr>
              <a:t> и Т</a:t>
            </a:r>
            <a:r>
              <a:rPr lang="en-US" sz="2400" dirty="0">
                <a:solidFill>
                  <a:schemeClr val="tx1"/>
                </a:solidFill>
                <a:effectLst/>
              </a:rPr>
              <a:t>- </a:t>
            </a:r>
            <a:r>
              <a:rPr lang="ru-RU" sz="2400" dirty="0">
                <a:solidFill>
                  <a:schemeClr val="tx1"/>
                </a:solidFill>
                <a:effectLst/>
              </a:rPr>
              <a:t>методы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5715" name="Picture 6" descr="http://freeref.ru/files/5/freeref_ru_28423_b30dafa2d69f89cbb94cfa2bc205df28.html_files/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" y="4292968"/>
            <a:ext cx="1560512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6" name="Picture 8" descr="http://freeref.ru/files/5/freeref_ru_28423_b30dafa2d69f89cbb94cfa2bc205df28.html_files/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8" y="4293350"/>
            <a:ext cx="1917700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7" name="Picture 10" descr="http://freeref.ru/files/5/freeref_ru_28423_b30dafa2d69f89cbb94cfa2bc205df28.html_files/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26" y="4293349"/>
            <a:ext cx="2058988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8" name="Прямоугольник 4"/>
          <p:cNvSpPr/>
          <p:nvPr/>
        </p:nvSpPr>
        <p:spPr>
          <a:xfrm>
            <a:off x="6743384" y="6021070"/>
            <a:ext cx="12096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Q-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метод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9663" y="6020753"/>
            <a:ext cx="14401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метод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915" y="6057265"/>
            <a:ext cx="12198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метод</a:t>
            </a:r>
          </a:p>
        </p:txBody>
      </p:sp>
      <p:pic>
        <p:nvPicPr>
          <p:cNvPr id="115721" name="Picture 12" descr="http://freeref.ru/files/5/freeref_ru_28423_b30dafa2d69f89cbb94cfa2bc205df28.html_files/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039" y="4220958"/>
            <a:ext cx="1754188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18690" y="6021070"/>
            <a:ext cx="12128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метод</a:t>
            </a:r>
          </a:p>
        </p:txBody>
      </p:sp>
      <p:sp>
        <p:nvSpPr>
          <p:cNvPr id="114692" name="Скругленный прямоугольник 3"/>
          <p:cNvSpPr/>
          <p:nvPr/>
        </p:nvSpPr>
        <p:spPr>
          <a:xfrm>
            <a:off x="3431575" y="189387"/>
            <a:ext cx="6480720" cy="64770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Цитогенетический метод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21" y="173"/>
            <a:ext cx="111566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19380" y="1412875"/>
            <a:ext cx="5629275" cy="435165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идентификации всех имеющихся хромосомных перестроек, особенно если они небольшого размера применяются методы с использованием клонированных или выделенных участков ДНК, меченных флуоресцирующими веществами –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флуоресцентная гибридизация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(FISH-метод)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9811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68008" y="1052736"/>
            <a:ext cx="4115814" cy="3096627"/>
          </a:xfrm>
        </p:spPr>
      </p:pic>
      <p:sp>
        <p:nvSpPr>
          <p:cNvPr id="114692" name="Скругленный прямоугольник 3"/>
          <p:cNvSpPr/>
          <p:nvPr/>
        </p:nvSpPr>
        <p:spPr>
          <a:xfrm>
            <a:off x="2495600" y="210580"/>
            <a:ext cx="6552729" cy="578882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Молекулярно-цитогенетический метод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87879"/>
            <a:ext cx="111566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335280" y="1268730"/>
            <a:ext cx="10729272" cy="496824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latin typeface="Tahoma" panose="020B0604030504040204" pitchFamily="34" charset="0"/>
                <a:cs typeface="Tahoma" panose="020B0604030504040204" pitchFamily="34" charset="0"/>
              </a:rPr>
              <a:t>С 2023</a:t>
            </a:r>
            <a:r>
              <a:rPr lang="ru-RU" sz="1900" dirty="0">
                <a:latin typeface="Tahoma" panose="020B0604030504040204" pitchFamily="34" charset="0"/>
                <a:cs typeface="Tahoma" panose="020B0604030504040204" pitchFamily="34" charset="0"/>
              </a:rPr>
              <a:t> г. </a:t>
            </a:r>
            <a:r>
              <a:rPr lang="ru-RU" sz="1900" dirty="0" smtClean="0">
                <a:latin typeface="Tahoma" panose="020B0604030504040204" pitchFamily="34" charset="0"/>
                <a:cs typeface="Tahoma" panose="020B0604030504040204" pitchFamily="34" charset="0"/>
              </a:rPr>
              <a:t>в России программа </a:t>
            </a:r>
            <a:r>
              <a:rPr lang="ru-RU" sz="1900" dirty="0">
                <a:latin typeface="Tahoma" panose="020B0604030504040204" pitchFamily="34" charset="0"/>
                <a:cs typeface="Tahoma" panose="020B0604030504040204" pitchFamily="34" charset="0"/>
              </a:rPr>
              <a:t>неонатального </a:t>
            </a:r>
            <a:r>
              <a:rPr lang="ru-RU" sz="1900" dirty="0" smtClean="0">
                <a:latin typeface="Tahoma" panose="020B0604030504040204" pitchFamily="34" charset="0"/>
                <a:cs typeface="Tahoma" panose="020B0604030504040204" pitchFamily="34" charset="0"/>
              </a:rPr>
              <a:t>скрининга, она включает </a:t>
            </a:r>
            <a:r>
              <a:rPr lang="ru-RU" sz="1900" b="1" dirty="0">
                <a:latin typeface="Tahoma" panose="020B0604030504040204" pitchFamily="34" charset="0"/>
                <a:cs typeface="Tahoma" panose="020B0604030504040204" pitchFamily="34" charset="0"/>
              </a:rPr>
              <a:t>36 заболеваний</a:t>
            </a:r>
          </a:p>
          <a:p>
            <a:pPr>
              <a:lnSpc>
                <a:spcPct val="120000"/>
              </a:lnSpc>
            </a:pPr>
            <a:r>
              <a:rPr lang="ru-RU" sz="1900" b="1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Фенилкетонурия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нарушение обмена </a:t>
            </a:r>
            <a:r>
              <a:rPr lang="ru-RU" sz="1900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фенилаланина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которое может  привести к умственной отсталости</a:t>
            </a:r>
          </a:p>
          <a:p>
            <a:r>
              <a:rPr lang="ru-RU" sz="1900" b="1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Муковисцидоз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заболевание, поражающее дыхательную и пищеварительную системы </a:t>
            </a:r>
          </a:p>
          <a:p>
            <a:r>
              <a:rPr lang="ru-RU" sz="1900" b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Врождённый гипотиреоз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дефицит гормонов щитовидной железы, который может привести к умственной отсталости</a:t>
            </a:r>
          </a:p>
          <a:p>
            <a:r>
              <a:rPr lang="ru-RU" sz="1900" b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Адреногенитальный синдром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нарушение функции надпочечников, влияющее на рост и развитие </a:t>
            </a:r>
          </a:p>
          <a:p>
            <a:r>
              <a:rPr lang="ru-RU" sz="1900" b="1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Галактоземия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нарушение обмена галактозы, </a:t>
            </a:r>
            <a:r>
              <a:rPr lang="ru-RU" sz="19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может 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вызвать повреждение печени, почек и нервной системы</a:t>
            </a:r>
          </a:p>
          <a:p>
            <a:r>
              <a:rPr lang="ru-RU" sz="1900" b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Спинально-мышечная атрофия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(СМА) — генетическое заболевание, </a:t>
            </a:r>
            <a:endParaRPr lang="ru-RU" sz="1900" dirty="0" smtClean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влияющее 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развитие мышц </a:t>
            </a:r>
          </a:p>
          <a:p>
            <a:r>
              <a:rPr lang="ru-RU" sz="1900" b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Первичные иммунодефициты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— </a:t>
            </a:r>
            <a:r>
              <a:rPr lang="ru-RU" sz="19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нарушение </a:t>
            </a:r>
            <a:r>
              <a:rPr lang="ru-RU" sz="19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иммунной системы  </a:t>
            </a:r>
          </a:p>
        </p:txBody>
      </p:sp>
      <p:sp>
        <p:nvSpPr>
          <p:cNvPr id="156676" name="Скругленный прямоугольник 3"/>
          <p:cNvSpPr/>
          <p:nvPr/>
        </p:nvSpPr>
        <p:spPr>
          <a:xfrm>
            <a:off x="3081021" y="476885"/>
            <a:ext cx="6030595" cy="58293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  <a:sym typeface="+mn-ea"/>
              </a:rPr>
              <a:t>Неонатальный скрининг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88802"/>
            <a:ext cx="111566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73" y="2996883"/>
            <a:ext cx="7399164" cy="466248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179705" indent="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endParaRPr lang="en-US" sz="2400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r>
              <a:rPr lang="ru-RU" sz="2400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Мультифакториальные</a:t>
            </a:r>
            <a:r>
              <a:rPr lang="ru-RU" sz="2400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заболевания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возникновения которых необходимо сочетанное действие генетических и средовых факторов (СД, ГБ, шизофрения, бронхиальная астма, псориаз, болезнь Альцгеймера)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ru-RU" sz="800" dirty="0">
              <a:effectLst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endParaRPr lang="ru-RU" sz="1800" dirty="0"/>
          </a:p>
        </p:txBody>
      </p:sp>
      <p:sp>
        <p:nvSpPr>
          <p:cNvPr id="160771" name="Скругленный прямоугольник 3"/>
          <p:cNvSpPr/>
          <p:nvPr/>
        </p:nvSpPr>
        <p:spPr>
          <a:xfrm>
            <a:off x="2279576" y="188641"/>
            <a:ext cx="8568952" cy="72008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наследственных заболеваний</a:t>
            </a:r>
            <a:endParaRPr lang="ru-RU" altLang="ru-RU" sz="2800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26050"/>
            <a:ext cx="1012227" cy="979039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85420" y="1340485"/>
            <a:ext cx="11820525" cy="2159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9705" indent="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r>
              <a:rPr lang="ru-RU" sz="2400" dirty="0">
                <a:effectLst/>
                <a:cs typeface="Tahoma" panose="020B0604030504040204" pitchFamily="34" charset="0"/>
                <a:sym typeface="+mn-ea"/>
              </a:rPr>
              <a:t>1. М</a:t>
            </a:r>
            <a:r>
              <a:rPr lang="ru-RU" sz="2400" dirty="0" err="1">
                <a:effectLst/>
                <a:cs typeface="Tahoma" panose="020B0604030504040204" pitchFamily="34" charset="0"/>
                <a:sym typeface="+mn-ea"/>
              </a:rPr>
              <a:t>оногенные</a:t>
            </a:r>
            <a:r>
              <a:rPr lang="ru-RU" sz="2400" dirty="0">
                <a:effectLst/>
                <a:cs typeface="Tahoma" panose="020B0604030504040204" pitchFamily="34" charset="0"/>
                <a:sym typeface="+mn-ea"/>
              </a:rPr>
              <a:t> заболевания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 возникают в результате повреждения ДНК на уровне гена (</a:t>
            </a:r>
            <a:r>
              <a:rPr lang="ru-RU" sz="2400" b="0" dirty="0" err="1">
                <a:effectLst/>
                <a:cs typeface="Tahoma" panose="020B0604030504040204" pitchFamily="34" charset="0"/>
                <a:sym typeface="+mn-ea"/>
              </a:rPr>
              <a:t>муковисцидоз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, </a:t>
            </a:r>
            <a:r>
              <a:rPr lang="ru-RU" sz="2400" b="0" dirty="0" err="1">
                <a:effectLst/>
                <a:cs typeface="Tahoma" panose="020B0604030504040204" pitchFamily="34" charset="0"/>
                <a:sym typeface="+mn-ea"/>
              </a:rPr>
              <a:t>фенилкетонурия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)</a:t>
            </a:r>
            <a:endParaRPr lang="ru-RU" sz="2400" b="0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r>
              <a:rPr lang="ru-RU" sz="2400" dirty="0">
                <a:effectLst/>
                <a:cs typeface="Tahoma" panose="020B0604030504040204" pitchFamily="34" charset="0"/>
                <a:sym typeface="+mn-ea"/>
              </a:rPr>
              <a:t>2.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 </a:t>
            </a:r>
            <a:r>
              <a:rPr lang="ru-RU" sz="2400" dirty="0">
                <a:effectLst/>
                <a:cs typeface="Tahoma" panose="020B0604030504040204" pitchFamily="34" charset="0"/>
                <a:sym typeface="+mn-ea"/>
              </a:rPr>
              <a:t>Хромосомные синдромы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, являющиеся следствием структурных или количественных перестроек хромосом (синдром Дауна, синдром </a:t>
            </a:r>
            <a:r>
              <a:rPr lang="ru-RU" sz="2400" b="0" dirty="0" err="1">
                <a:effectLst/>
                <a:cs typeface="Tahoma" panose="020B0604030504040204" pitchFamily="34" charset="0"/>
                <a:sym typeface="+mn-ea"/>
              </a:rPr>
              <a:t>Патау</a:t>
            </a:r>
            <a:r>
              <a:rPr lang="ru-RU" sz="2400" b="0" dirty="0">
                <a:effectLst/>
                <a:cs typeface="Tahoma" panose="020B0604030504040204" pitchFamily="34" charset="0"/>
                <a:sym typeface="+mn-ea"/>
              </a:rPr>
              <a:t>)</a:t>
            </a:r>
            <a:endParaRPr lang="ru-RU" altLang="en-US" sz="2400" b="0" dirty="0">
              <a:effectLst/>
              <a:cs typeface="Tahom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2935" y="1124585"/>
            <a:ext cx="11109325" cy="512254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Моногенные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менделирующие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заболевания</a:t>
            </a:r>
            <a:endParaRPr lang="ru-RU" sz="2400" b="1" dirty="0">
              <a:solidFill>
                <a:schemeClr val="tx1"/>
              </a:solidFill>
              <a:effectLst/>
            </a:endParaRPr>
          </a:p>
          <a:p>
            <a:pPr marL="360045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Аутосомно-доминантные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моногенные</a:t>
            </a:r>
            <a:r>
              <a:rPr lang="ru-RU" sz="2400" dirty="0">
                <a:solidFill>
                  <a:schemeClr val="tx1"/>
                </a:solidFill>
                <a:effectLst/>
              </a:rPr>
              <a:t> заболевания</a:t>
            </a:r>
          </a:p>
          <a:p>
            <a:pPr marL="360045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Аутосомно-рецессивные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моногенные</a:t>
            </a:r>
            <a:r>
              <a:rPr lang="ru-RU" sz="2400" dirty="0">
                <a:solidFill>
                  <a:schemeClr val="tx1"/>
                </a:solidFill>
                <a:effectLst/>
              </a:rPr>
              <a:t> заболевания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marL="138430" indent="0">
              <a:lnSpc>
                <a:spcPct val="130000"/>
              </a:lnSpc>
              <a:spcBef>
                <a:spcPts val="0"/>
              </a:spcBef>
              <a:buClr>
                <a:srgbClr val="92D050"/>
              </a:buClr>
              <a:buNone/>
              <a:defRPr/>
            </a:pPr>
            <a:r>
              <a:rPr lang="ru-RU" sz="2400" b="1" dirty="0" err="1">
                <a:solidFill>
                  <a:schemeClr val="tx1"/>
                </a:solidFill>
                <a:effectLst/>
              </a:rPr>
              <a:t> Моногенные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заболевания с нетрадиционным, отличающимся от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менделевского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наследованием</a:t>
            </a:r>
          </a:p>
          <a:p>
            <a:pPr marL="360045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Заболевания, наследуемые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сцепленно</a:t>
            </a:r>
            <a:r>
              <a:rPr lang="ru-RU" sz="2400" dirty="0">
                <a:solidFill>
                  <a:schemeClr val="tx1"/>
                </a:solidFill>
                <a:effectLst/>
              </a:rPr>
              <a:t> с полом</a:t>
            </a:r>
          </a:p>
          <a:p>
            <a:pPr marL="74295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 по </a:t>
            </a:r>
            <a:r>
              <a:rPr lang="ru-RU" sz="2400" dirty="0">
                <a:solidFill>
                  <a:schemeClr val="tx1"/>
                </a:solidFill>
                <a:effectLst/>
              </a:rPr>
              <a:t>(Х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Y</a:t>
            </a:r>
            <a:r>
              <a:rPr lang="ru-RU" sz="2400" dirty="0">
                <a:solidFill>
                  <a:schemeClr val="tx1"/>
                </a:solidFill>
                <a:effectLst/>
              </a:rPr>
              <a:t>–хромосома)</a:t>
            </a:r>
          </a:p>
          <a:p>
            <a:pPr marL="360045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Болезни геномного импринтинга</a:t>
            </a:r>
          </a:p>
          <a:p>
            <a:pPr marL="360045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err="1">
                <a:solidFill>
                  <a:schemeClr val="tx1"/>
                </a:solidFill>
                <a:effectLst/>
              </a:rPr>
              <a:t>Митохондриальные</a:t>
            </a:r>
            <a:r>
              <a:rPr lang="ru-RU" sz="2400" dirty="0">
                <a:solidFill>
                  <a:schemeClr val="tx1"/>
                </a:solidFill>
                <a:effectLst/>
              </a:rPr>
              <a:t> заболевания</a:t>
            </a:r>
          </a:p>
          <a:p>
            <a:pPr marL="367030">
              <a:lnSpc>
                <a:spcPct val="130000"/>
              </a:lnSpc>
              <a:spcBef>
                <a:spcPts val="0"/>
              </a:spcBef>
              <a:buClr>
                <a:srgbClr val="92D050"/>
              </a:buClr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83299" name="Скругленный прямоугольник 3"/>
          <p:cNvSpPr/>
          <p:nvPr/>
        </p:nvSpPr>
        <p:spPr>
          <a:xfrm>
            <a:off x="3216275" y="333376"/>
            <a:ext cx="5759450" cy="64611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Моногенные заболевания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68902"/>
            <a:ext cx="1008112" cy="97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990" y="1988820"/>
            <a:ext cx="7713345" cy="2318385"/>
          </a:xfrm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18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sz="9600" b="1" dirty="0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Семейная </a:t>
            </a:r>
            <a:r>
              <a:rPr lang="ru-RU" sz="9600" b="1" dirty="0" err="1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гиперхолестеринемия</a:t>
            </a:r>
            <a:r>
              <a:rPr lang="ru-RU" sz="9600" b="1" dirty="0">
                <a:solidFill>
                  <a:srgbClr val="231F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9600" b="1" dirty="0" smtClean="0">
                <a:solidFill>
                  <a:srgbClr val="231F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 </a:t>
            </a:r>
            <a:r>
              <a:rPr lang="ru-RU" sz="9600" dirty="0" smtClean="0">
                <a:solidFill>
                  <a:srgbClr val="231F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в</a:t>
            </a:r>
            <a:r>
              <a:rPr lang="ru-RU" sz="9600" dirty="0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ысокий уровень </a:t>
            </a:r>
            <a:r>
              <a:rPr lang="ru-RU" sz="96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холестерина в </a:t>
            </a:r>
            <a:r>
              <a:rPr lang="ru-RU" sz="9600" dirty="0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крови, </a:t>
            </a:r>
            <a:r>
              <a:rPr lang="ru-RU" sz="96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в молодом возрасте возникают сердечно-сосудистые заболевания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altLang="ru-RU" sz="9600" b="1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Болезнь </a:t>
            </a:r>
            <a:r>
              <a:rPr lang="ru-RU" altLang="ru-RU" sz="9600" b="1" kern="1200" dirty="0" err="1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Гентингтона</a:t>
            </a:r>
            <a:r>
              <a:rPr lang="ru-RU" altLang="ru-RU" sz="9600" b="1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96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9600" kern="1200" dirty="0" smtClean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прогрессирующее </a:t>
            </a:r>
            <a:r>
              <a:rPr lang="ru-RU" altLang="ru-RU" sz="96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заболевание головного </a:t>
            </a:r>
            <a:r>
              <a:rPr lang="ru-RU" altLang="ru-RU" sz="9600" kern="1200" dirty="0" smtClean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мозга</a:t>
            </a:r>
            <a:r>
              <a:rPr lang="ru-RU" altLang="ru-RU" sz="96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96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80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8000" kern="1200" dirty="0">
                <a:solidFill>
                  <a:prstClr val="black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80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ru-RU" sz="80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633730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ru-RU" sz="1800" dirty="0">
              <a:solidFill>
                <a:schemeClr val="bg1"/>
              </a:solidFill>
              <a:effectLst/>
            </a:endParaRPr>
          </a:p>
          <a:p>
            <a:pPr marL="633730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ru-RU" sz="1800" dirty="0">
              <a:solidFill>
                <a:schemeClr val="bg1"/>
              </a:solidFill>
              <a:effectLst/>
            </a:endParaRPr>
          </a:p>
          <a:p>
            <a:pPr marL="633730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ru-RU" sz="1800" dirty="0">
              <a:solidFill>
                <a:schemeClr val="bg1"/>
              </a:solidFill>
              <a:effectLst/>
            </a:endParaRPr>
          </a:p>
          <a:p>
            <a:pPr marL="29083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ru-RU" sz="1800" dirty="0">
              <a:solidFill>
                <a:schemeClr val="bg1"/>
              </a:solidFill>
              <a:effectLst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endParaRPr lang="ru-RU" sz="1800" dirty="0"/>
          </a:p>
        </p:txBody>
      </p:sp>
      <p:sp>
        <p:nvSpPr>
          <p:cNvPr id="83972" name="Содержимое 6"/>
          <p:cNvSpPr txBox="1"/>
          <p:nvPr/>
        </p:nvSpPr>
        <p:spPr bwMode="auto">
          <a:xfrm>
            <a:off x="2567305" y="1268730"/>
            <a:ext cx="8467090" cy="5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400" dirty="0">
                <a:solidFill>
                  <a:srgbClr val="375F2F">
                    <a:lumMod val="50000"/>
                  </a:srgbClr>
                </a:solidFill>
              </a:rPr>
              <a:t>Аутосомно-доминантные моногенные заболевания</a:t>
            </a:r>
          </a:p>
        </p:txBody>
      </p:sp>
      <p:sp>
        <p:nvSpPr>
          <p:cNvPr id="187396" name="Скругленный прямоугольник 3"/>
          <p:cNvSpPr/>
          <p:nvPr/>
        </p:nvSpPr>
        <p:spPr>
          <a:xfrm>
            <a:off x="3287688" y="333376"/>
            <a:ext cx="6676732" cy="791369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Моногенные заболевания 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6" y="116905"/>
            <a:ext cx="1115665" cy="1079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483735"/>
            <a:ext cx="5746750" cy="2211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98" y="2060656"/>
            <a:ext cx="3980952" cy="1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3199" y="1700427"/>
            <a:ext cx="4536504" cy="408505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Болезнь Тея-Сакса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Муковисцидоз</a:t>
            </a:r>
            <a:endParaRPr lang="ru-RU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Альбинизм</a:t>
            </a:r>
            <a:endParaRPr 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000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dirty="0" err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Фенилкетонурия</a:t>
            </a:r>
            <a:endParaRPr 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3373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Серповидно-клеточная анемия</a:t>
            </a:r>
          </a:p>
          <a:p>
            <a:pPr marL="633730"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Болезнь Тея-Сакса</a:t>
            </a:r>
            <a:endParaRPr lang="en-US" sz="2000" dirty="0"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9083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ru-RU" sz="1800" dirty="0"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972" name="Содержимое 6"/>
          <p:cNvSpPr txBox="1"/>
          <p:nvPr/>
        </p:nvSpPr>
        <p:spPr bwMode="auto">
          <a:xfrm>
            <a:off x="1270000" y="1177290"/>
            <a:ext cx="10711815" cy="5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>
                <a:solidFill>
                  <a:srgbClr val="375F2F">
                    <a:lumMod val="50000"/>
                  </a:srgbClr>
                </a:solidFill>
              </a:rPr>
              <a:t>Аутосомно-рецессивные моногенные заболевания</a:t>
            </a:r>
          </a:p>
        </p:txBody>
      </p:sp>
      <p:pic>
        <p:nvPicPr>
          <p:cNvPr id="185348" name="Picture 7" descr="Муковисцидоз. Скопление густого секрета в просвете бронхо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4149090"/>
            <a:ext cx="2694305" cy="215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351" name="Picture 13" descr="http://podgorny.eto-ya.com/files/2012/12/4378-36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4137025"/>
            <a:ext cx="2160270" cy="216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6" name="Скругленный прямоугольник 3"/>
          <p:cNvSpPr/>
          <p:nvPr/>
        </p:nvSpPr>
        <p:spPr>
          <a:xfrm>
            <a:off x="3287688" y="333376"/>
            <a:ext cx="6676732" cy="719361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Моногенные заболевания 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1" y="348680"/>
            <a:ext cx="936104" cy="905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18" y="4149358"/>
            <a:ext cx="1942857" cy="2142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820" y="1820545"/>
            <a:ext cx="5466080" cy="208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90" y="1412875"/>
            <a:ext cx="1108964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>
                <a:effectLst/>
              </a:rPr>
              <a:t>Болезнь Тея-Сакса</a:t>
            </a:r>
            <a:r>
              <a:rPr lang="ru-RU" sz="2400" dirty="0">
                <a:effectLst/>
              </a:rPr>
              <a:t> – аутосомно-рецессивное наследственное заболевание, характеризующееся поражением ЦНС ребенка. В возрасте около полугода ребенок теряет зрение, слух, становится апатичным («кукольное лицо»), атрофируются мышцы, наступает паралич. Летальный исход наступает в возрасте до 4 лет. Распространенность 1: 250 000</a:t>
            </a:r>
          </a:p>
        </p:txBody>
      </p:sp>
      <p:sp>
        <p:nvSpPr>
          <p:cNvPr id="133124" name="Скругленный прямоугольник 3"/>
          <p:cNvSpPr/>
          <p:nvPr/>
        </p:nvSpPr>
        <p:spPr>
          <a:xfrm>
            <a:off x="4367808" y="180975"/>
            <a:ext cx="6056352" cy="119181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Аутосомно-рецессивный тип наследования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1" y="147993"/>
            <a:ext cx="1115665" cy="1079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35" y="4021455"/>
            <a:ext cx="7103110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80" y="1196975"/>
            <a:ext cx="11122025" cy="490791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Моногенные заболевания с нетрадиционным типом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наследования, отличающимся от менделевского</a:t>
            </a:r>
            <a:endParaRPr lang="ru-RU" alt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Заболевания, наследуемые </a:t>
            </a:r>
            <a:r>
              <a:rPr lang="ru-RU" alt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сцепленно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полом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Х-доминантный тип (витамин </a:t>
            </a:r>
            <a:r>
              <a:rPr lang="en-US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устойчивый рахит, синдром </a:t>
            </a:r>
            <a:r>
              <a:rPr lang="ru-RU" alt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Ретта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Х-рецессивный тип</a:t>
            </a: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(гемофилия, дальтонизм, дистрофия </a:t>
            </a:r>
            <a:r>
              <a:rPr lang="ru-RU" altLang="ru-RU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Дюшена</a:t>
            </a: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Голандрическое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наследование (гипертрихоз, ихтиоз)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Митохондриальные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заболевания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(энцефалопатии, атрофия зрительного нерва </a:t>
            </a:r>
            <a:r>
              <a:rPr lang="ru-RU" alt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Лебера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 геномного импринтинга</a:t>
            </a:r>
          </a:p>
        </p:txBody>
      </p:sp>
      <p:sp>
        <p:nvSpPr>
          <p:cNvPr id="137220" name="Номер слайда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algn="r"/>
            <a:fld id="{9A0DB2DC-4C9A-4742-B13C-FB6460FD3503}" type="slidenum">
              <a:rPr lang="ru-RU" altLang="ru-RU" sz="900" dirty="0">
                <a:solidFill>
                  <a:srgbClr val="000000"/>
                </a:solidFill>
              </a:rPr>
              <a:t>19</a:t>
            </a:fld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143533" y="115998"/>
            <a:ext cx="7164705" cy="1032195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defTabSz="685800" eaLnBrk="1" hangingPunct="1"/>
            <a:r>
              <a:rPr lang="ru-RU" altLang="ru-RU" sz="24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Моногенные заболевания с нетрадиционным типом наследования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90" y="188603"/>
            <a:ext cx="864096" cy="83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95325" y="1124585"/>
            <a:ext cx="9163685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ru-RU" sz="18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В настоящее время  7000 наследственных заболеваний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Около 7% детей рождается с генетическим дефектом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В России ежегодно 25 тыс. детей рождается с врожденными патологиями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Развитие молекулярной и клеточной биологии существенно расширило наши представления о биохимических и молекулярных механизмах наследственных болезней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09571" name="Скругленный прямоугольник 3"/>
          <p:cNvSpPr/>
          <p:nvPr/>
        </p:nvSpPr>
        <p:spPr>
          <a:xfrm>
            <a:off x="2639616" y="376098"/>
            <a:ext cx="5688632" cy="64770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генетика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32656"/>
            <a:ext cx="1008112" cy="97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6990" y="1557020"/>
            <a:ext cx="7177405" cy="385762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b="1" dirty="0">
                <a:effectLst/>
              </a:rPr>
              <a:t>Гемофилия</a:t>
            </a:r>
            <a:r>
              <a:rPr lang="ru-RU" sz="2400" dirty="0">
                <a:effectLst/>
              </a:rPr>
              <a:t> – группа рецессивных, сцепленных с Х-хромосомой заболеваний, при которых нарушено свертывание крови из-за отсутствия некоторых факторов свертывания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Наиболее часто встречается гемофилия А, при которой отсутствует </a:t>
            </a:r>
            <a:r>
              <a:rPr lang="en-US" sz="2400" dirty="0">
                <a:effectLst/>
              </a:rPr>
              <a:t>VIII </a:t>
            </a:r>
            <a:r>
              <a:rPr lang="ru-RU" sz="2400" dirty="0">
                <a:effectLst/>
              </a:rPr>
              <a:t>фактор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Во всех случаях наследования рецессивных признаков, сцепленных с Х-хромосомой, у женщин болезнь не проявляется, но они являются носителями</a:t>
            </a:r>
            <a:r>
              <a:rPr lang="en-US" sz="2400" dirty="0">
                <a:effectLst/>
              </a:rPr>
              <a:t> </a:t>
            </a:r>
          </a:p>
        </p:txBody>
      </p:sp>
      <p:sp>
        <p:nvSpPr>
          <p:cNvPr id="84996" name="Содержимое 6"/>
          <p:cNvSpPr txBox="1"/>
          <p:nvPr/>
        </p:nvSpPr>
        <p:spPr bwMode="auto">
          <a:xfrm>
            <a:off x="2351405" y="1196975"/>
            <a:ext cx="9886950" cy="5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>
                <a:solidFill>
                  <a:srgbClr val="375F2F">
                    <a:lumMod val="50000"/>
                  </a:srgbClr>
                </a:solidFill>
              </a:rPr>
              <a:t>Заболевания, наследуемые </a:t>
            </a:r>
            <a:r>
              <a:rPr lang="ru-RU" altLang="ru-RU" sz="2400" dirty="0" err="1">
                <a:solidFill>
                  <a:srgbClr val="375F2F">
                    <a:lumMod val="50000"/>
                  </a:srgbClr>
                </a:solidFill>
              </a:rPr>
              <a:t>сцепленно</a:t>
            </a:r>
            <a:r>
              <a:rPr lang="ru-RU" altLang="ru-RU" sz="2400" dirty="0">
                <a:solidFill>
                  <a:srgbClr val="375F2F">
                    <a:lumMod val="50000"/>
                  </a:srgbClr>
                </a:solidFill>
              </a:rPr>
              <a:t> с полом</a:t>
            </a:r>
          </a:p>
        </p:txBody>
      </p:sp>
      <p:pic>
        <p:nvPicPr>
          <p:cNvPr id="7" name="Рисунок 6" descr="Гемофил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05" y="1916430"/>
            <a:ext cx="2347595" cy="22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емофилия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20" y="1916430"/>
            <a:ext cx="2334895" cy="220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59696" y="333376"/>
            <a:ext cx="6604724" cy="969645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Моногенные заболевания с нетрадиционным наследованием</a:t>
            </a:r>
            <a:endParaRPr lang="ru-RU" altLang="ru-RU" sz="2800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036" y="209019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7655" y="1195705"/>
            <a:ext cx="11112500" cy="28067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200" b="1" dirty="0">
                <a:effectLst/>
                <a:cs typeface="+mn-lt"/>
              </a:rPr>
              <a:t>Геномный импринтинг </a:t>
            </a:r>
            <a:r>
              <a:rPr lang="ru-RU" sz="2200" dirty="0">
                <a:effectLst/>
                <a:cs typeface="+mn-lt"/>
              </a:rPr>
              <a:t>– генетический феномен, при котором определенные гены </a:t>
            </a:r>
            <a:r>
              <a:rPr lang="ru-RU" sz="2200" dirty="0" err="1">
                <a:effectLst/>
                <a:cs typeface="+mn-lt"/>
              </a:rPr>
              <a:t>экспрессируются</a:t>
            </a:r>
            <a:r>
              <a:rPr lang="ru-RU" sz="2200" dirty="0">
                <a:effectLst/>
                <a:cs typeface="+mn-lt"/>
              </a:rPr>
              <a:t> в зависимости от их родительского происхождения</a:t>
            </a:r>
            <a:endParaRPr lang="en-US" sz="2200" dirty="0">
              <a:effectLst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200" dirty="0">
                <a:effectLst/>
                <a:cs typeface="+mn-lt"/>
              </a:rPr>
              <a:t>Основные </a:t>
            </a:r>
            <a:r>
              <a:rPr lang="ru-RU" sz="2200" dirty="0" err="1">
                <a:effectLst/>
                <a:cs typeface="+mn-lt"/>
              </a:rPr>
              <a:t>импринтинговые</a:t>
            </a:r>
            <a:r>
              <a:rPr lang="ru-RU" sz="2200" dirty="0">
                <a:effectLst/>
                <a:cs typeface="+mn-lt"/>
              </a:rPr>
              <a:t> синдромы: </a:t>
            </a:r>
            <a:r>
              <a:rPr lang="ru-RU" sz="2200" b="1" dirty="0" err="1">
                <a:effectLst/>
                <a:cs typeface="+mn-lt"/>
              </a:rPr>
              <a:t>Прадера-Вилли</a:t>
            </a:r>
            <a:r>
              <a:rPr lang="ru-RU" sz="2200" dirty="0">
                <a:effectLst/>
                <a:cs typeface="+mn-lt"/>
              </a:rPr>
              <a:t> и </a:t>
            </a:r>
            <a:r>
              <a:rPr lang="ru-RU" sz="2200" b="1" dirty="0" err="1">
                <a:effectLst/>
                <a:cs typeface="+mn-lt"/>
              </a:rPr>
              <a:t>Ангельмана</a:t>
            </a:r>
            <a:endParaRPr lang="en-US" sz="2200" dirty="0">
              <a:effectLst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200" dirty="0">
                <a:effectLst/>
                <a:cs typeface="+mn-lt"/>
              </a:rPr>
              <a:t>Основной механизм </a:t>
            </a:r>
            <a:r>
              <a:rPr lang="ru-RU" sz="2200" b="1" dirty="0">
                <a:effectLst/>
                <a:cs typeface="+mn-lt"/>
              </a:rPr>
              <a:t>синдрома </a:t>
            </a:r>
            <a:r>
              <a:rPr lang="ru-RU" sz="2200" b="1" dirty="0" err="1">
                <a:effectLst/>
                <a:cs typeface="+mn-lt"/>
              </a:rPr>
              <a:t>Прадера-Вилли</a:t>
            </a:r>
            <a:r>
              <a:rPr lang="ru-RU" sz="2200" b="1" dirty="0">
                <a:effectLst/>
                <a:cs typeface="+mn-lt"/>
              </a:rPr>
              <a:t> </a:t>
            </a:r>
            <a:r>
              <a:rPr lang="ru-RU" sz="2200" dirty="0">
                <a:effectLst/>
                <a:cs typeface="+mn-lt"/>
              </a:rPr>
              <a:t>–</a:t>
            </a:r>
            <a:r>
              <a:rPr lang="en-US" sz="2200" dirty="0">
                <a:effectLst/>
                <a:cs typeface="+mn-lt"/>
              </a:rPr>
              <a:t> </a:t>
            </a:r>
            <a:r>
              <a:rPr lang="ru-RU" sz="2200" dirty="0">
                <a:effectLst/>
                <a:cs typeface="+mn-lt"/>
              </a:rPr>
              <a:t>потеря отцовской 15-й хромосомы и наличие в клетках 2-х гомологов материнского происхождения</a:t>
            </a:r>
            <a:r>
              <a:rPr lang="en-US" sz="2200" dirty="0">
                <a:effectLst/>
                <a:cs typeface="+mn-lt"/>
              </a:rPr>
              <a:t> (</a:t>
            </a:r>
            <a:r>
              <a:rPr lang="ru-RU" sz="2200" dirty="0" err="1">
                <a:effectLst/>
                <a:cs typeface="+mn-lt"/>
              </a:rPr>
              <a:t>однородительская</a:t>
            </a:r>
            <a:r>
              <a:rPr lang="ru-RU" sz="2200" dirty="0">
                <a:effectLst/>
                <a:cs typeface="+mn-lt"/>
              </a:rPr>
              <a:t> материнская </a:t>
            </a:r>
            <a:r>
              <a:rPr lang="ru-RU" sz="2200" dirty="0" err="1">
                <a:effectLst/>
                <a:cs typeface="+mn-lt"/>
              </a:rPr>
              <a:t>дисомия</a:t>
            </a:r>
            <a:r>
              <a:rPr lang="ru-RU" sz="2200" dirty="0">
                <a:effectLst/>
                <a:cs typeface="+mn-lt"/>
              </a:rPr>
              <a:t>)</a:t>
            </a:r>
            <a:endParaRPr lang="en-US" sz="2200" dirty="0">
              <a:effectLst/>
              <a:cs typeface="+mn-lt"/>
            </a:endParaRPr>
          </a:p>
          <a:p>
            <a:pPr>
              <a:defRPr/>
            </a:pPr>
            <a:endParaRPr lang="en-US" sz="2200" dirty="0">
              <a:effectLst/>
              <a:cs typeface="+mn-lt"/>
            </a:endParaRPr>
          </a:p>
        </p:txBody>
      </p:sp>
      <p:sp>
        <p:nvSpPr>
          <p:cNvPr id="86020" name="Содержимое 6"/>
          <p:cNvSpPr txBox="1"/>
          <p:nvPr/>
        </p:nvSpPr>
        <p:spPr bwMode="auto">
          <a:xfrm flipV="1">
            <a:off x="2198689" y="1628801"/>
            <a:ext cx="7148513" cy="5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altLang="ru-RU" sz="2000" dirty="0">
              <a:solidFill>
                <a:srgbClr val="375F2F">
                  <a:lumMod val="50000"/>
                </a:srgbClr>
              </a:solidFill>
            </a:endParaRPr>
          </a:p>
        </p:txBody>
      </p:sp>
      <p:sp>
        <p:nvSpPr>
          <p:cNvPr id="2" name="Скругленный прямоугольник 3"/>
          <p:cNvSpPr/>
          <p:nvPr/>
        </p:nvSpPr>
        <p:spPr>
          <a:xfrm>
            <a:off x="3287688" y="333376"/>
            <a:ext cx="6676732" cy="719361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8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геномного </a:t>
            </a:r>
            <a:r>
              <a:rPr lang="ru-RU" altLang="ru-RU" sz="2800" b="1" dirty="0" err="1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импридинга</a:t>
            </a:r>
            <a:endParaRPr lang="ru-RU" altLang="ru-RU" sz="2800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274654"/>
            <a:ext cx="953355" cy="922098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88290" y="3718560"/>
            <a:ext cx="7776210" cy="2526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В противоположность, потеря материнской 15-й хромосомы </a:t>
            </a:r>
            <a:endParaRPr lang="ru-RU" sz="2200" b="0" dirty="0">
              <a:effectLst/>
              <a:latin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defRPr/>
            </a:pP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     (</a:t>
            </a:r>
            <a:r>
              <a:rPr lang="ru-RU" sz="2200" b="0" dirty="0" err="1">
                <a:effectLst/>
                <a:latin typeface="+mn-lt"/>
                <a:cs typeface="+mn-lt"/>
                <a:sym typeface="+mn-ea"/>
              </a:rPr>
              <a:t>однородительская</a:t>
            </a: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 отцовская </a:t>
            </a:r>
            <a:r>
              <a:rPr lang="ru-RU" sz="2200" b="0" dirty="0" err="1">
                <a:effectLst/>
                <a:latin typeface="+mn-lt"/>
                <a:cs typeface="+mn-lt"/>
                <a:sym typeface="+mn-ea"/>
              </a:rPr>
              <a:t>дисомия</a:t>
            </a: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)</a:t>
            </a:r>
            <a:r>
              <a:rPr lang="en-US" sz="2200" b="0" dirty="0">
                <a:effectLst/>
                <a:latin typeface="+mn-lt"/>
                <a:cs typeface="+mn-lt"/>
                <a:sym typeface="+mn-ea"/>
              </a:rPr>
              <a:t>, </a:t>
            </a: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вызывает синдром                </a:t>
            </a:r>
            <a:r>
              <a:rPr lang="ru-RU" sz="2200" b="0" dirty="0" err="1">
                <a:effectLst/>
                <a:latin typeface="+mn-lt"/>
                <a:cs typeface="+mn-lt"/>
                <a:sym typeface="+mn-ea"/>
              </a:rPr>
              <a:t>Ангельмана</a:t>
            </a:r>
            <a:endParaRPr lang="en-US" sz="2200" b="0" dirty="0">
              <a:effectLst/>
              <a:latin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effectLst/>
                <a:latin typeface="+mn-lt"/>
                <a:cs typeface="+mn-lt"/>
                <a:sym typeface="+mn-ea"/>
              </a:rPr>
              <a:t>Развитие подобных синдромов свидетельствует, что для нормального развития необходимы хромосомы, имеющие происхождение от обоих родителей</a:t>
            </a:r>
            <a:endParaRPr lang="ru-RU" altLang="en-US" sz="2200" b="0" dirty="0">
              <a:effectLst/>
              <a:latin typeface="+mn-lt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5262" y="1556916"/>
            <a:ext cx="5976368" cy="3942184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b="1" dirty="0">
                <a:effectLst/>
              </a:rPr>
              <a:t>Синдром </a:t>
            </a:r>
            <a:r>
              <a:rPr lang="ru-RU" sz="2400" b="1" dirty="0" err="1">
                <a:effectLst/>
              </a:rPr>
              <a:t>Прадера-Вилли</a:t>
            </a:r>
            <a:endParaRPr lang="en-US" sz="2400" b="1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Частота встречаемости - 1:12000 -15000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ru-RU" sz="24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Характеризуется снижением активности плода, ожирением, снижением тонуса мускулатуры,</a:t>
            </a:r>
            <a:r>
              <a:rPr lang="en-US" sz="2400" dirty="0">
                <a:effectLst/>
              </a:rPr>
              <a:t> </a:t>
            </a:r>
            <a:r>
              <a:rPr lang="ru-RU" sz="2400" dirty="0">
                <a:effectLst/>
              </a:rPr>
              <a:t>умственной заторможенностью, маленьким ростом, </a:t>
            </a:r>
            <a:r>
              <a:rPr lang="ru-RU" sz="2400" dirty="0" err="1">
                <a:effectLst/>
              </a:rPr>
              <a:t>гипогонадизмом</a:t>
            </a:r>
            <a:r>
              <a:rPr lang="ru-RU" sz="2400" dirty="0">
                <a:effectLst/>
              </a:rPr>
              <a:t>, косоглазием</a:t>
            </a:r>
            <a:r>
              <a:rPr lang="en-US" sz="2400" dirty="0">
                <a:effectLst/>
              </a:rPr>
              <a:t>, </a:t>
            </a:r>
            <a:r>
              <a:rPr lang="ru-RU" sz="2400" dirty="0">
                <a:effectLst/>
              </a:rPr>
              <a:t>маленькими кистями и стопами</a:t>
            </a:r>
          </a:p>
        </p:txBody>
      </p:sp>
      <p:pic>
        <p:nvPicPr>
          <p:cNvPr id="31749" name="Рисунок 6" descr="Prader-Willi Syndrome baby boy[5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192" y="1340768"/>
            <a:ext cx="2780665" cy="262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8420" name="Скругленный прямоугольник 3"/>
          <p:cNvSpPr/>
          <p:nvPr/>
        </p:nvSpPr>
        <p:spPr>
          <a:xfrm>
            <a:off x="3071664" y="333375"/>
            <a:ext cx="7200800" cy="64698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геномного импринтинга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89553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7675" y="1231900"/>
            <a:ext cx="7232015" cy="536511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effectLst/>
              </a:rPr>
              <a:t>Синдром </a:t>
            </a:r>
            <a:r>
              <a:rPr lang="ru-RU" sz="2400" b="1" dirty="0" err="1">
                <a:effectLst/>
              </a:rPr>
              <a:t>Ангельмана</a:t>
            </a:r>
            <a:r>
              <a:rPr lang="en-US" sz="2400" b="1" dirty="0">
                <a:effectLst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effectLst/>
              </a:rPr>
              <a:t>(</a:t>
            </a:r>
            <a:r>
              <a:rPr lang="ru-RU" sz="2400" b="1" dirty="0">
                <a:effectLst/>
              </a:rPr>
              <a:t>синдром «счастливой куклы»)</a:t>
            </a:r>
            <a:endParaRPr lang="en-US" sz="2400" b="1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Частота встречаемости – 1:10000-20000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Характеризуется микроцефалией, эпилепсией, резким снижением способности к обучению </a:t>
            </a:r>
            <a:r>
              <a:rPr lang="en-US" sz="2400" dirty="0">
                <a:effectLst/>
              </a:rPr>
              <a:t>(</a:t>
            </a:r>
            <a:r>
              <a:rPr lang="ru-RU" sz="2400" dirty="0">
                <a:effectLst/>
              </a:rPr>
              <a:t>с затруднениями в общении, скудной речью</a:t>
            </a:r>
            <a:r>
              <a:rPr lang="en-US" sz="2400" dirty="0">
                <a:effectLst/>
              </a:rPr>
              <a:t>), </a:t>
            </a:r>
            <a:r>
              <a:rPr lang="ru-RU" sz="2400" dirty="0">
                <a:effectLst/>
              </a:rPr>
              <a:t>шаткой походкой с расставленными и согнутыми в локтях руками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Весьма специфичным является счастливое выражение лица, насильственная улыбка, приступы насильственного смеха</a:t>
            </a:r>
          </a:p>
        </p:txBody>
      </p:sp>
      <p:pic>
        <p:nvPicPr>
          <p:cNvPr id="32773" name="Рисунок 5" descr="angel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080" y="1268730"/>
            <a:ext cx="1611630" cy="319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444" name="Скругленный прямоугольник 3"/>
          <p:cNvSpPr/>
          <p:nvPr/>
        </p:nvSpPr>
        <p:spPr>
          <a:xfrm>
            <a:off x="2999656" y="333376"/>
            <a:ext cx="6912694" cy="64611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геномного импринтинга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89644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452235" y="1124585"/>
            <a:ext cx="5768975" cy="390144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>
                <a:cs typeface="+mn-lt"/>
              </a:rPr>
              <a:t>Орфанные заболевания (англ. </a:t>
            </a:r>
            <a:r>
              <a:rPr lang="ru-RU" altLang="ru-RU" sz="2400" dirty="0" err="1">
                <a:cs typeface="+mn-lt"/>
              </a:rPr>
              <a:t>rare</a:t>
            </a:r>
            <a:r>
              <a:rPr lang="ru-RU" altLang="ru-RU" sz="2400" dirty="0">
                <a:cs typeface="+mn-lt"/>
              </a:rPr>
              <a:t> </a:t>
            </a:r>
            <a:r>
              <a:rPr lang="ru-RU" altLang="ru-RU" sz="2400" dirty="0" err="1">
                <a:cs typeface="+mn-lt"/>
              </a:rPr>
              <a:t>disease</a:t>
            </a:r>
            <a:r>
              <a:rPr lang="ru-RU" altLang="ru-RU" sz="2400" dirty="0">
                <a:cs typeface="+mn-lt"/>
              </a:rPr>
              <a:t>, </a:t>
            </a:r>
            <a:r>
              <a:rPr lang="ru-RU" altLang="ru-RU" sz="2400" dirty="0" err="1">
                <a:cs typeface="+mn-lt"/>
              </a:rPr>
              <a:t>orphan</a:t>
            </a:r>
            <a:r>
              <a:rPr lang="ru-RU" altLang="ru-RU" sz="2400" dirty="0">
                <a:cs typeface="+mn-lt"/>
              </a:rPr>
              <a:t> </a:t>
            </a:r>
            <a:r>
              <a:rPr lang="ru-RU" altLang="ru-RU" sz="2400" dirty="0" err="1">
                <a:cs typeface="+mn-lt"/>
              </a:rPr>
              <a:t>disease</a:t>
            </a:r>
            <a:r>
              <a:rPr lang="ru-RU" altLang="ru-RU" sz="2400" dirty="0">
                <a:cs typeface="+mn-lt"/>
              </a:rPr>
              <a:t>) — редкие генетические заболевания, затрагивающие небольшую часть популяции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>
                <a:cs typeface="+mn-lt"/>
              </a:rPr>
              <a:t>Описано более 7000 разновидностей </a:t>
            </a:r>
            <a:r>
              <a:rPr lang="ru-RU" altLang="ru-RU" sz="2400" dirty="0" err="1">
                <a:cs typeface="+mn-lt"/>
              </a:rPr>
              <a:t>орфанных</a:t>
            </a:r>
            <a:r>
              <a:rPr lang="ru-RU" altLang="ru-RU" sz="2400" dirty="0">
                <a:cs typeface="+mn-lt"/>
              </a:rPr>
              <a:t> болезней.  Распространенность этой патологии в Евросоюзе составляет порядка 6-8%</a:t>
            </a:r>
          </a:p>
        </p:txBody>
      </p:sp>
      <p:sp>
        <p:nvSpPr>
          <p:cNvPr id="163843" name="Скругленный прямоугольник 3"/>
          <p:cNvSpPr/>
          <p:nvPr/>
        </p:nvSpPr>
        <p:spPr>
          <a:xfrm>
            <a:off x="4007768" y="260350"/>
            <a:ext cx="5688632" cy="64698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Орфанные заболевания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5687"/>
            <a:ext cx="968051" cy="936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124585"/>
            <a:ext cx="6115685" cy="556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" y="1628775"/>
            <a:ext cx="5391785" cy="462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3" name="Скругленный прямоугольник 3"/>
          <p:cNvSpPr/>
          <p:nvPr/>
        </p:nvSpPr>
        <p:spPr>
          <a:xfrm>
            <a:off x="4079900" y="394844"/>
            <a:ext cx="5759450" cy="64670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Орфанные заболевания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447665" y="1196975"/>
            <a:ext cx="6511925" cy="2789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+mn-lt"/>
              </a:rPr>
              <a:t>В</a:t>
            </a:r>
            <a:r>
              <a:rPr lang="en-US" altLang="ru-RU" sz="240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+mn-lt"/>
              </a:rPr>
              <a:t>России</a:t>
            </a:r>
            <a:r>
              <a:rPr lang="en-US" altLang="ru-RU" sz="240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n-lt"/>
                <a:cs typeface="+mn-lt"/>
              </a:rPr>
              <a:t>орфанными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  <a:cs typeface="+mn-lt"/>
              </a:rPr>
              <a:t>(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редкими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  <a:cs typeface="+mn-lt"/>
              </a:rPr>
              <a:t>)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предложено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считать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заболевания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>
                <a:solidFill>
                  <a:srgbClr val="000000"/>
                </a:solidFill>
                <a:latin typeface="+mn-lt"/>
                <a:cs typeface="+mn-lt"/>
              </a:rPr>
              <a:t>с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распространенностью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не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более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10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случаев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на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100 000 </a:t>
            </a:r>
            <a:r>
              <a:rPr lang="en-US" altLang="en-US" sz="2400" b="0" dirty="0" err="1">
                <a:solidFill>
                  <a:srgbClr val="000000"/>
                </a:solidFill>
                <a:latin typeface="+mn-lt"/>
                <a:cs typeface="+mn-lt"/>
              </a:rPr>
              <a:t>человек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</a:t>
            </a:r>
            <a:endParaRPr lang="ru-RU" altLang="ru-RU" sz="2400" b="0" dirty="0">
              <a:solidFill>
                <a:srgbClr val="000000"/>
              </a:solidFill>
              <a:latin typeface="+mn-lt"/>
              <a:cs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+mn-lt"/>
                <a:cs typeface="+mn-lt"/>
              </a:rPr>
              <a:t>Для стимуляции их исследований и создания лекарств для них (</a:t>
            </a:r>
            <a:r>
              <a:rPr lang="ru-RU" altLang="ru-RU" sz="2400" b="0" dirty="0" err="1">
                <a:solidFill>
                  <a:srgbClr val="000000"/>
                </a:solidFill>
                <a:latin typeface="+mn-lt"/>
                <a:cs typeface="+mn-lt"/>
              </a:rPr>
              <a:t>орфанные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  <a:cs typeface="+mn-lt"/>
              </a:rPr>
              <a:t> препараты) обычно требуется поддержка со стороны государства</a:t>
            </a:r>
          </a:p>
          <a:p>
            <a:pPr>
              <a:lnSpc>
                <a:spcPct val="120000"/>
              </a:lnSpc>
              <a:defRPr/>
            </a:pPr>
            <a:endParaRPr lang="ru-RU" altLang="ru-RU" sz="2400" b="0" dirty="0">
              <a:solidFill>
                <a:srgbClr val="000000"/>
              </a:solidFill>
              <a:latin typeface="+mn-lt"/>
              <a:cs typeface="+mn-lt"/>
            </a:endParaRPr>
          </a:p>
          <a:p>
            <a:pPr>
              <a:lnSpc>
                <a:spcPct val="120000"/>
              </a:lnSpc>
              <a:defRPr/>
            </a:pPr>
            <a:endParaRPr lang="ru-RU" altLang="ru-RU" sz="2400" b="0" dirty="0">
              <a:solidFill>
                <a:srgbClr val="000000"/>
              </a:solidFill>
              <a:latin typeface="+mn-lt"/>
              <a:cs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77" y="188447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880100" y="980440"/>
            <a:ext cx="5865495" cy="336740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ru-RU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МЗ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РФ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в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2024 г. в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список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орфанных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болезней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внесли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2</a:t>
            </a:r>
            <a:r>
              <a:rPr lang="ru-RU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84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групп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болезней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в 2014 г. было 216,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а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первоначально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было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включено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всего</a:t>
            </a:r>
            <a:r>
              <a:rPr lang="en-US" alt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86 </a:t>
            </a:r>
            <a:r>
              <a:rPr lang="en-US" altLang="en-US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болезний</a:t>
            </a: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altLang="ru-RU" sz="2400" dirty="0"/>
          </a:p>
        </p:txBody>
      </p:sp>
      <p:sp>
        <p:nvSpPr>
          <p:cNvPr id="163843" name="Скругленный прямоугольник 3"/>
          <p:cNvSpPr/>
          <p:nvPr/>
        </p:nvSpPr>
        <p:spPr>
          <a:xfrm>
            <a:off x="3791868" y="188595"/>
            <a:ext cx="5688632" cy="64698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Орфанные заболевания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02" y="44158"/>
            <a:ext cx="968051" cy="936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980440"/>
            <a:ext cx="5267325" cy="562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35" y="1340485"/>
            <a:ext cx="9645015" cy="484124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567055" indent="-45720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Примерно половина </a:t>
            </a:r>
            <a:r>
              <a:rPr lang="ru-RU" sz="3600" kern="1200" dirty="0" err="1">
                <a:solidFill>
                  <a:prstClr val="black"/>
                </a:solidFill>
                <a:effectLst/>
                <a:latin typeface="Calibri" panose="020F0502020204030204"/>
              </a:rPr>
              <a:t>орфанных</a:t>
            </a: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 заболеваний обусловлена генетическими отклонениями</a:t>
            </a:r>
          </a:p>
          <a:p>
            <a:pPr marL="567055" indent="-45720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ru-RU" sz="3600" kern="1200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pPr marL="567055" indent="-45720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Симптомы могут быть очевидны с рождения или проявляться в детском возрасте </a:t>
            </a:r>
          </a:p>
          <a:p>
            <a:pPr marL="567055" indent="-45720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ru-RU" sz="3600" kern="1200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pPr marL="567055" indent="-45720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Более 50% </a:t>
            </a:r>
            <a:r>
              <a:rPr lang="ru-RU" sz="3600" kern="1200" dirty="0" err="1">
                <a:solidFill>
                  <a:prstClr val="black"/>
                </a:solidFill>
                <a:effectLst/>
                <a:latin typeface="Calibri" panose="020F0502020204030204"/>
              </a:rPr>
              <a:t>орфанных</a:t>
            </a: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 болезней </a:t>
            </a:r>
          </a:p>
          <a:p>
            <a:pPr marL="109855" indent="0" defTabSz="915035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kern="1200" dirty="0">
                <a:solidFill>
                  <a:prstClr val="black"/>
                </a:solidFill>
                <a:effectLst/>
                <a:latin typeface="Calibri" panose="020F0502020204030204"/>
              </a:rPr>
              <a:t>проявляются  во взрослом возрасте</a:t>
            </a:r>
          </a:p>
          <a:p>
            <a:pPr>
              <a:defRPr/>
            </a:pPr>
            <a:endParaRPr lang="ru-RU" sz="3600" dirty="0"/>
          </a:p>
        </p:txBody>
      </p:sp>
      <p:sp>
        <p:nvSpPr>
          <p:cNvPr id="163843" name="Скругленный прямоугольник 3"/>
          <p:cNvSpPr/>
          <p:nvPr/>
        </p:nvSpPr>
        <p:spPr>
          <a:xfrm>
            <a:off x="3215640" y="332741"/>
            <a:ext cx="5759450" cy="64670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Орфанные заболевания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1" y="401237"/>
            <a:ext cx="864280" cy="83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990" y="1052830"/>
            <a:ext cx="12012295" cy="403542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Хромосомные перестройки могут обнаруживаться во всех клетка организма –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полная форма </a:t>
            </a:r>
            <a:r>
              <a:rPr lang="ru-RU" sz="2400" dirty="0">
                <a:solidFill>
                  <a:schemeClr val="tx1"/>
                </a:solidFill>
                <a:effectLst/>
              </a:rPr>
              <a:t>хромосомного синдрома, или в определенном клоне клеток –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мозаичная форма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Полная форма возникает в результате нарушений процессов гаметогенеза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Мозаичная форма возникает вследствие нарушений митоза при делении зиготы, сформированной нормальными гаметами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82276" name="Скругленный прямоугольник 3"/>
          <p:cNvSpPr/>
          <p:nvPr/>
        </p:nvSpPr>
        <p:spPr>
          <a:xfrm>
            <a:off x="3071495" y="26098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23" y="44985"/>
            <a:ext cx="1115665" cy="1079086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6990" y="4076700"/>
            <a:ext cx="7974965" cy="2320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effectLst/>
                <a:sym typeface="+mn-ea"/>
              </a:rPr>
              <a:t>Полные формы хромосомных аномалий характеризуются более тяжелыми клиническими проявлениями, чем мозаичные, при которых тяжесть клинического проявления зависит от соотношения нормального и аномального клеточных клонов</a:t>
            </a:r>
            <a:endParaRPr lang="ru-RU" altLang="en-US" sz="2200" b="0" dirty="0"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1135" y="1196975"/>
            <a:ext cx="10475595" cy="563181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/>
              <a:t>	</a:t>
            </a:r>
            <a:r>
              <a:rPr lang="ru-RU" b="1" dirty="0">
                <a:effectLst/>
              </a:rPr>
              <a:t>Общие закономерности клинического проявления хромосомных синдромов</a:t>
            </a:r>
            <a:r>
              <a:rPr lang="ru-RU" dirty="0">
                <a:effectLst/>
              </a:rPr>
              <a:t>: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400" dirty="0"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Недостаток хромосомного материала приводит к более выраженным клиническим проявлениям, чем его избыток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К гибели эмбриона приводят полные </a:t>
            </a:r>
            <a:r>
              <a:rPr lang="ru-RU" sz="2400" dirty="0" err="1">
                <a:effectLst/>
              </a:rPr>
              <a:t>моносомии</a:t>
            </a:r>
            <a:r>
              <a:rPr lang="ru-RU" sz="2400" dirty="0">
                <a:effectLst/>
              </a:rPr>
              <a:t> по </a:t>
            </a:r>
            <a:r>
              <a:rPr lang="ru-RU" sz="2400" dirty="0" err="1">
                <a:effectLst/>
              </a:rPr>
              <a:t>аутосомам</a:t>
            </a:r>
            <a:r>
              <a:rPr lang="ru-RU" sz="2400" dirty="0">
                <a:effectLst/>
              </a:rPr>
              <a:t>, а также </a:t>
            </a:r>
            <a:r>
              <a:rPr lang="ru-RU" sz="2400" dirty="0" err="1">
                <a:effectLst/>
              </a:rPr>
              <a:t>трисомии</a:t>
            </a:r>
            <a:r>
              <a:rPr lang="ru-RU" sz="2400" dirty="0">
                <a:effectLst/>
              </a:rPr>
              <a:t> по 1, 5, 6, 11 и 19 хромосомам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Ч</a:t>
            </a:r>
            <a:r>
              <a:rPr lang="ru-RU" sz="2400" dirty="0" err="1">
                <a:effectLst/>
              </a:rPr>
              <a:t>асто</a:t>
            </a:r>
            <a:r>
              <a:rPr lang="ru-RU" sz="2400" dirty="0">
                <a:effectLst/>
              </a:rPr>
              <a:t> встречаются </a:t>
            </a:r>
            <a:r>
              <a:rPr lang="ru-RU" sz="2400" dirty="0" err="1">
                <a:effectLst/>
              </a:rPr>
              <a:t>трисомии</a:t>
            </a:r>
            <a:r>
              <a:rPr lang="ru-RU" sz="2400" dirty="0">
                <a:effectLst/>
              </a:rPr>
              <a:t> по хромосомам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effectLst/>
              </a:rPr>
              <a:t>13, 18 и 21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</a:rPr>
              <a:t>Аномалии половых хромосом приводят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effectLst/>
              </a:rPr>
              <a:t> к возникновению менее выраженных клинических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effectLst/>
              </a:rPr>
              <a:t>симптомов, чем аномалии </a:t>
            </a:r>
            <a:r>
              <a:rPr lang="ru-RU" sz="2400" dirty="0" err="1">
                <a:effectLst/>
              </a:rPr>
              <a:t>аутосом</a:t>
            </a:r>
          </a:p>
        </p:txBody>
      </p:sp>
      <p:sp>
        <p:nvSpPr>
          <p:cNvPr id="182276" name="Скругленный прямоугольник 3"/>
          <p:cNvSpPr/>
          <p:nvPr/>
        </p:nvSpPr>
        <p:spPr>
          <a:xfrm>
            <a:off x="4007768" y="333375"/>
            <a:ext cx="4967957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188640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035" y="1347470"/>
            <a:ext cx="10659110" cy="483616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 можно разделить на две группы</a:t>
            </a:r>
            <a:r>
              <a:rPr lang="ru-RU" alt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рождения ребенка с наследственной патологией –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профилактика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риска развития заболевания у лиц с патологическими изменениями генотипа –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профилактика</a:t>
            </a:r>
          </a:p>
        </p:txBody>
      </p:sp>
      <p:sp>
        <p:nvSpPr>
          <p:cNvPr id="139268" name="Номер слайда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algn="r"/>
            <a:fld id="{9A0DB2DC-4C9A-4742-B13C-FB6460FD3503}" type="slidenum">
              <a:rPr lang="ru-RU" altLang="ru-RU" sz="900" dirty="0">
                <a:solidFill>
                  <a:srgbClr val="000000"/>
                </a:solidFill>
              </a:rPr>
              <a:t>3</a:t>
            </a:fld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359697" y="188596"/>
            <a:ext cx="6872059" cy="79213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defTabSz="685800" eaLnBrk="1" hangingPunct="1"/>
            <a:r>
              <a:rPr lang="ru-RU" altLang="ru-RU" sz="24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Профилактика наследственной патологии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00" y="188484"/>
            <a:ext cx="936104" cy="90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ау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1628775"/>
            <a:ext cx="2568575" cy="2740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577215" y="4437380"/>
            <a:ext cx="2810510" cy="7956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Синдром Дауна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 (трисомия по 21 паре)</a:t>
            </a:r>
          </a:p>
        </p:txBody>
      </p:sp>
      <p:pic>
        <p:nvPicPr>
          <p:cNvPr id="8198" name="Picture 6" descr="ad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55" y="1628775"/>
            <a:ext cx="2326640" cy="2808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7"/>
          <p:cNvSpPr txBox="1"/>
          <p:nvPr/>
        </p:nvSpPr>
        <p:spPr>
          <a:xfrm>
            <a:off x="6096000" y="4483100"/>
            <a:ext cx="2776220" cy="7499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Синдром Эдвардса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 (трисомия по 18 паре)</a:t>
            </a:r>
          </a:p>
        </p:txBody>
      </p:sp>
      <p:sp>
        <p:nvSpPr>
          <p:cNvPr id="8201" name="Text Box 9"/>
          <p:cNvSpPr txBox="1"/>
          <p:nvPr/>
        </p:nvSpPr>
        <p:spPr>
          <a:xfrm>
            <a:off x="3432810" y="4437380"/>
            <a:ext cx="2806700" cy="7270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Синдром Патау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 (трисомия по 13 паре)</a:t>
            </a: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935760" y="404495"/>
            <a:ext cx="5796250" cy="97282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Хромосомные болезни</a:t>
            </a:r>
            <a:br>
              <a:rPr lang="ru-RU" altLang="ru-RU" sz="28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</a:br>
            <a:r>
              <a:rPr lang="ru-RU" altLang="ru-RU" sz="20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(аномалии </a:t>
            </a:r>
            <a:r>
              <a:rPr lang="ru-RU" altLang="ru-RU" sz="2000" dirty="0" err="1">
                <a:solidFill>
                  <a:srgbClr val="FFCC99"/>
                </a:solidFill>
                <a:latin typeface="Century Gothic" panose="020B0502020202020204"/>
                <a:sym typeface="+mn-ea"/>
              </a:rPr>
              <a:t>аутосом</a:t>
            </a:r>
            <a:r>
              <a:rPr lang="ru-RU" altLang="ru-RU" sz="20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139" y="449250"/>
            <a:ext cx="996189" cy="963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540" y="1377315"/>
            <a:ext cx="27647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82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95564" y="2500314"/>
            <a:ext cx="5357813" cy="39290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/>
              </a:rPr>
              <a:t>В 95% случаев возникает вследствие </a:t>
            </a:r>
            <a:r>
              <a:rPr lang="ru-RU" sz="1600" dirty="0" err="1">
                <a:effectLst/>
              </a:rPr>
              <a:t>нерасхождения</a:t>
            </a:r>
            <a:r>
              <a:rPr lang="ru-RU" sz="1600" dirty="0">
                <a:effectLst/>
              </a:rPr>
              <a:t> хромосом во время 1-го деления мейоза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/>
              </a:rPr>
              <a:t>Оставшиеся 5% случаев как правило носят мозаичный характер и связаны с нарушением расхождения хромосом в период раннего дробления зиготы</a:t>
            </a:r>
            <a:endParaRPr lang="en-US" sz="1600" dirty="0">
              <a:effectLst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/>
              </a:rPr>
              <a:t>Характерно уплощенное лицо, монголоидный разрез глаз, </a:t>
            </a:r>
            <a:r>
              <a:rPr lang="ru-RU" sz="1600" dirty="0" err="1">
                <a:effectLst/>
              </a:rPr>
              <a:t>эпикант</a:t>
            </a:r>
            <a:r>
              <a:rPr lang="ru-RU" sz="1600" dirty="0">
                <a:effectLst/>
              </a:rPr>
              <a:t>, короткий нос с плоской спинкой, </a:t>
            </a:r>
            <a:r>
              <a:rPr lang="ru-RU" sz="1600" dirty="0" err="1">
                <a:effectLst/>
              </a:rPr>
              <a:t>макроглоссия</a:t>
            </a:r>
            <a:r>
              <a:rPr lang="ru-RU" sz="1600" dirty="0">
                <a:effectLst/>
              </a:rPr>
              <a:t>, умственная отсталость, снижение клеточного и гуморального иммунитета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2590801" y="1981201"/>
            <a:ext cx="7434263" cy="447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kern="0" dirty="0" err="1">
                <a:latin typeface="+mn-lt"/>
              </a:rPr>
              <a:t>Трисомия</a:t>
            </a:r>
            <a:r>
              <a:rPr lang="ru-RU" kern="0" dirty="0">
                <a:latin typeface="+mn-lt"/>
              </a:rPr>
              <a:t> по 21-й хромосоме – синдром Дауна</a:t>
            </a:r>
          </a:p>
        </p:txBody>
      </p:sp>
      <p:pic>
        <p:nvPicPr>
          <p:cNvPr id="9" name="Рисунок 8" descr="Dow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75" y="2714626"/>
            <a:ext cx="2146300" cy="254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83085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1180" y="1162050"/>
            <a:ext cx="10378440" cy="5905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Трисомия</a:t>
            </a:r>
            <a:r>
              <a:rPr lang="ru-RU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по 21-й хромосоме – синдром Дауна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551180" y="1946910"/>
            <a:ext cx="10642600" cy="1071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8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Частота в популяции в среднем 1:650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solidFill>
                  <a:schemeClr val="tx1"/>
                </a:solidFill>
                <a:cs typeface="Tahoma" panose="020B0604030504040204" pitchFamily="34" charset="0"/>
              </a:rPr>
              <a:t>С повышением возраста матери частота возрастает</a:t>
            </a:r>
            <a:endParaRPr lang="ru-RU" sz="28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ru-RU" sz="28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1180" y="3355340"/>
          <a:ext cx="3333750" cy="2909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Возраст матери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Частота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1500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900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400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920" y="3151505"/>
            <a:ext cx="2759075" cy="340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3" y="83085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39695" y="911860"/>
            <a:ext cx="8416290" cy="51943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 err="1">
                <a:effectLst/>
              </a:rPr>
              <a:t>Трисомия</a:t>
            </a:r>
            <a:r>
              <a:rPr lang="ru-RU" b="1" dirty="0">
                <a:effectLst/>
              </a:rPr>
              <a:t> по 18-й хромосоме – синдром Эдвардса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46990" y="1844675"/>
            <a:ext cx="6948805" cy="242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55600" indent="-3429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sz="3200" b="0" kern="0" dirty="0">
                <a:latin typeface="+mn-lt"/>
              </a:rPr>
              <a:t>Частота в популяции 1:3000-7000, при соотношении больных женского и мужского пола 3:1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ru-RU" sz="2800" b="0" kern="0" dirty="0">
              <a:latin typeface="+mn-lt"/>
            </a:endParaRP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ru-RU" sz="2800" b="0" kern="0" dirty="0">
              <a:latin typeface="+mn-lt"/>
            </a:endParaRP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ru-RU" sz="2800" b="0" kern="0" dirty="0">
              <a:latin typeface="+mn-lt"/>
            </a:endParaRPr>
          </a:p>
        </p:txBody>
      </p:sp>
      <p:pic>
        <p:nvPicPr>
          <p:cNvPr id="9" name="Рисунок 7" descr="Edwards syn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959600" y="1562100"/>
            <a:ext cx="3465830" cy="27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6" y="116840"/>
            <a:ext cx="1115665" cy="1079086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9380" y="4293235"/>
            <a:ext cx="909383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sz="3200" b="0" kern="0" dirty="0">
                <a:latin typeface="+mn-lt"/>
                <a:sym typeface="+mn-ea"/>
              </a:rPr>
              <a:t>Риск рождения не изменяется с</a:t>
            </a:r>
            <a:endParaRPr lang="ru-RU" sz="3200" b="0" kern="0" dirty="0">
              <a:latin typeface="+mn-lt"/>
            </a:endParaRPr>
          </a:p>
          <a:p>
            <a:pPr marL="12700">
              <a:lnSpc>
                <a:spcPct val="13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defRPr/>
            </a:pPr>
            <a:r>
              <a:rPr lang="ru-RU" sz="3200" b="0" kern="0" dirty="0">
                <a:latin typeface="+mn-lt"/>
                <a:sym typeface="+mn-ea"/>
              </a:rPr>
              <a:t>возрастом беременной</a:t>
            </a:r>
            <a:endParaRPr lang="ru-RU" altLang="en-US" sz="3200" b="0" kern="0" dirty="0">
              <a:latin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2715" y="1772920"/>
            <a:ext cx="7315200" cy="407225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55600">
              <a:lnSpc>
                <a:spcPct val="130000"/>
              </a:lnSpc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Наиболее типичны: задержка психомоторного развития (100%), гипоплазия скелетной мускулатуры и подкожной жировой ткани (50%), врожденные пороки сердца (90%), аномалии строения лица и черепа, пороки развития желудочно-кишечного тракта, мочеполовой системы, центральной нервной системы</a:t>
            </a:r>
          </a:p>
          <a:p>
            <a:pPr marL="355600">
              <a:lnSpc>
                <a:spcPct val="130000"/>
              </a:lnSpc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Продолжительность жизни резко снижена - 90% погибают до 1 года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2855595" y="1052830"/>
            <a:ext cx="9525000" cy="51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 err="1">
                <a:latin typeface="+mn-lt"/>
              </a:rPr>
              <a:t>Трисомия</a:t>
            </a:r>
            <a:r>
              <a:rPr lang="ru-RU" sz="2400" kern="0" dirty="0">
                <a:latin typeface="+mn-lt"/>
              </a:rPr>
              <a:t> по 18-й хромосоме – синдром Эдвардса</a:t>
            </a:r>
          </a:p>
        </p:txBody>
      </p:sp>
      <p:pic>
        <p:nvPicPr>
          <p:cNvPr id="9" name="Рисунок 8" descr="edwards-fi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7891" y="1700530"/>
            <a:ext cx="20034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88893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927350" y="836930"/>
            <a:ext cx="9432290" cy="79946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700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Трисомия</a:t>
            </a:r>
            <a:r>
              <a:rPr lang="ru-RU" sz="2700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по 13-й хромосоме – синдром </a:t>
            </a:r>
            <a:r>
              <a:rPr lang="ru-RU" sz="2700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Патау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262890" y="1340485"/>
            <a:ext cx="6007100" cy="4229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55600" indent="-342900">
              <a:lnSpc>
                <a:spcPct val="13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sz="2800" b="0" kern="0" dirty="0">
                <a:cs typeface="Tahoma" panose="020B0604030504040204" pitchFamily="34" charset="0"/>
              </a:rPr>
              <a:t>Частота в популяции 1:6000, при равном соотношении больных женского и мужского пола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cs typeface="Tahoma" panose="020B0604030504040204" pitchFamily="34" charset="0"/>
              </a:rPr>
              <a:t>Большинство случаев, так же как и в случае синдрома Дауна, связано с нарушением расхождения хромосом в первом мейотическом делении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defRPr/>
            </a:pPr>
            <a:endParaRPr lang="ru-RU" sz="2800" b="0" kern="0" dirty="0">
              <a:effectLst>
                <a:outerShdw blurRad="38100" dist="38100" dir="2700000" algn="tl">
                  <a:srgbClr val="000000"/>
                </a:outerShdw>
              </a:effectLst>
              <a:cs typeface="Tahoma" panose="020B0604030504040204" pitchFamily="34" charset="0"/>
            </a:endParaRPr>
          </a:p>
        </p:txBody>
      </p:sp>
      <p:pic>
        <p:nvPicPr>
          <p:cNvPr id="9" name="Рисунок 7" descr="Trisomy1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710" y="1485265"/>
            <a:ext cx="3465195" cy="265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260648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1135" y="1340485"/>
            <a:ext cx="7234555" cy="385762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5560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Наиболее типичны: микроцефалия, расщелина губы и неба, узкие глазные щели, широкий нос с запавшей переносицей,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микрофтальмия</a:t>
            </a:r>
            <a:r>
              <a:rPr lang="ru-RU" sz="2400" dirty="0">
                <a:solidFill>
                  <a:schemeClr val="tx1"/>
                </a:solidFill>
                <a:effectLst/>
              </a:rPr>
              <a:t>, дефекты скальпа, поли- и синдактилия кистей и стоп</a:t>
            </a:r>
          </a:p>
          <a:p>
            <a:pPr marL="35560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 marL="35560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Часты врожденные пороки развития мозга, сердца, почек, половых органов, кишечника</a:t>
            </a:r>
          </a:p>
          <a:p>
            <a:pPr marL="35560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 marL="35560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Продолжительность жизни редко превышает 1 год, а те кто доживает до 2-3 летнего возраста, имеют выраженную степень умственной отсталости</a:t>
            </a: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2783205" y="764540"/>
            <a:ext cx="9738360" cy="51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3200" kern="0" dirty="0" err="1">
                <a:solidFill>
                  <a:schemeClr val="tx1"/>
                </a:solidFill>
                <a:latin typeface="+mn-lt"/>
              </a:rPr>
              <a:t>Трисомия</a:t>
            </a:r>
            <a:r>
              <a:rPr lang="ru-RU" sz="3200" kern="0" dirty="0">
                <a:solidFill>
                  <a:schemeClr val="tx1"/>
                </a:solidFill>
                <a:latin typeface="+mn-lt"/>
              </a:rPr>
              <a:t> по 13-й хромосоме – синдром </a:t>
            </a:r>
            <a:r>
              <a:rPr lang="ru-RU" sz="3200" kern="0" dirty="0" err="1">
                <a:solidFill>
                  <a:schemeClr val="tx1"/>
                </a:solidFill>
                <a:latin typeface="+mn-lt"/>
              </a:rPr>
              <a:t>Патау</a:t>
            </a:r>
          </a:p>
        </p:txBody>
      </p:sp>
      <p:pic>
        <p:nvPicPr>
          <p:cNvPr id="9" name="Рисунок 8" descr="Пата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863" y="1484631"/>
            <a:ext cx="144145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8181" name="Picture 4" descr="p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1556385"/>
            <a:ext cx="1941195" cy="1912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16" y="116095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/>
          <p:nvPr/>
        </p:nvSpPr>
        <p:spPr>
          <a:xfrm>
            <a:off x="623125" y="4220845"/>
            <a:ext cx="1843109" cy="10002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Синдром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Клайнфельтера</a:t>
            </a:r>
            <a:r>
              <a:rPr lang="ru-RU" altLang="ru-RU" sz="1600" b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ru-RU" sz="1600" b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47 (</a:t>
            </a:r>
            <a:r>
              <a:rPr lang="en-US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XXY</a:t>
            </a: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ru-RU" altLang="ru-RU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7535863" y="4797425"/>
            <a:ext cx="25908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2351299" y="4388486"/>
            <a:ext cx="2945422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Синдром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Тернера</a:t>
            </a: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ru-RU" b="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45 (</a:t>
            </a:r>
            <a:r>
              <a:rPr lang="en-US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XO</a:t>
            </a: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Синдром </a:t>
            </a:r>
            <a:r>
              <a:rPr lang="en-US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трипло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>
                <a:solidFill>
                  <a:prstClr val="black"/>
                </a:solidFill>
                <a:latin typeface="Arial" panose="020B0604020202020204" pitchFamily="34" charset="0"/>
              </a:rPr>
              <a:t>X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altLang="ru-RU" b="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47 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XXX</a:t>
            </a:r>
            <a:r>
              <a:rPr lang="ru-RU" altLang="ru-RU" b="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791487" y="188557"/>
            <a:ext cx="5904656" cy="97282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Хромосомные болезни</a:t>
            </a:r>
            <a:br>
              <a:rPr lang="ru-RU" altLang="ru-RU" sz="28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</a:br>
            <a:r>
              <a:rPr lang="ru-RU" altLang="ru-RU" sz="20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(аномалии половых хромосом)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81" y="188764"/>
            <a:ext cx="1115665" cy="1079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" y="1628775"/>
            <a:ext cx="1928495" cy="2527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205" y="1412875"/>
            <a:ext cx="2000885" cy="283083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99965" y="1240790"/>
            <a:ext cx="6788150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cs typeface="Tahoma" panose="020B0604030504040204" pitchFamily="34" charset="0"/>
              </a:rPr>
              <a:t>Симптомы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333333"/>
                </a:solidFill>
                <a:cs typeface="Tahoma" panose="020B0604030504040204" pitchFamily="34" charset="0"/>
              </a:rPr>
              <a:t>З</a:t>
            </a: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адержка </a:t>
            </a:r>
            <a:r>
              <a:rPr lang="ru-RU" sz="2000" b="0" dirty="0">
                <a:solidFill>
                  <a:srgbClr val="333333"/>
                </a:solidFill>
                <a:cs typeface="Tahoma" panose="020B0604030504040204" pitchFamily="34" charset="0"/>
              </a:rPr>
              <a:t>речевого </a:t>
            </a: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развития</a:t>
            </a:r>
            <a:endParaRPr lang="ru-RU" sz="2000" b="0" dirty="0">
              <a:solidFill>
                <a:srgbClr val="333333"/>
              </a:solidFill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Потребность </a:t>
            </a:r>
            <a:r>
              <a:rPr lang="ru-RU" sz="2000" b="0" dirty="0">
                <a:solidFill>
                  <a:srgbClr val="333333"/>
                </a:solidFill>
                <a:cs typeface="Tahoma" panose="020B0604030504040204" pitchFamily="34" charset="0"/>
              </a:rPr>
              <a:t>в педагогической помощи при </a:t>
            </a: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обучении</a:t>
            </a:r>
            <a:endParaRPr lang="ru-RU" sz="2000" b="0" dirty="0">
              <a:solidFill>
                <a:srgbClr val="333333"/>
              </a:solidFill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Задержка психического и физического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Нарушение роста </a:t>
            </a:r>
            <a:r>
              <a:rPr lang="ru-RU" sz="2000" b="0" dirty="0">
                <a:solidFill>
                  <a:srgbClr val="333333"/>
                </a:solidFill>
                <a:cs typeface="Tahoma" panose="020B0604030504040204" pitchFamily="34" charset="0"/>
              </a:rPr>
              <a:t>В</a:t>
            </a: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озможные </a:t>
            </a:r>
            <a:r>
              <a:rPr lang="ru-RU" sz="2000" b="0" dirty="0">
                <a:solidFill>
                  <a:srgbClr val="333333"/>
                </a:solidFill>
                <a:cs typeface="Tahoma" panose="020B0604030504040204" pitchFamily="34" charset="0"/>
              </a:rPr>
              <a:t>трудности в общении со сверстниками в школьном </a:t>
            </a: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возрасте</a:t>
            </a:r>
            <a:endParaRPr lang="ru-RU" sz="2000" b="0" dirty="0">
              <a:solidFill>
                <a:srgbClr val="333333"/>
              </a:solidFill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Недоразвитие половых желез и вторичных половых признаков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cs typeface="Tahoma" panose="020B0604030504040204" pitchFamily="34" charset="0"/>
              </a:rPr>
              <a:t>Бесплодие</a:t>
            </a:r>
            <a:endParaRPr lang="ru-RU" sz="2000" b="0" dirty="0">
              <a:solidFill>
                <a:srgbClr val="333333"/>
              </a:solidFill>
              <a:cs typeface="Tahoma" panose="020B0604030504040204" pitchFamily="34" charset="0"/>
            </a:endParaRPr>
          </a:p>
          <a:p>
            <a:endParaRPr lang="ru-RU" sz="2000" b="0" dirty="0">
              <a:solidFill>
                <a:srgbClr val="333333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82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990" y="1052195"/>
            <a:ext cx="6746875" cy="513207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 в качестве экспресс-метода, выявляющего изменение числа половых хромосом в </a:t>
            </a:r>
            <a:r>
              <a:rPr lang="ru-RU" alt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интерфазных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клетках </a:t>
            </a:r>
            <a:r>
              <a:rPr lang="ru-RU" alt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буккального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соскоба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- половой хроматин (тельце </a:t>
            </a:r>
            <a:r>
              <a:rPr lang="ru-RU" alt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Барра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образуется в клетках женского организма одной из двух Х-хромосом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ыглядит как интенсивно окрашенная </a:t>
            </a:r>
            <a:r>
              <a:rPr lang="ru-RU" alt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глыбка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расположенная у ядерной оболочки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Y-хроматин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обнаруживается с помощью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люминисцентной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микроскопии у мужчин</a:t>
            </a:r>
            <a:endParaRPr lang="ru-RU" alt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873" y="1196768"/>
            <a:ext cx="3706689" cy="1889924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8229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defRPr/>
            </a:pPr>
            <a:fld id="{7D92F6AB-0832-4043-B58E-122AD9A1FDAC}" type="slidenum">
              <a:rPr lang="ru-RU" altLang="ru-RU" sz="1000" b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fld>
            <a:endParaRPr lang="ru-RU" altLang="ru-RU" sz="1000" b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575592" y="44451"/>
            <a:ext cx="5940519" cy="1007899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dirty="0">
                <a:solidFill>
                  <a:srgbClr val="FFCC99"/>
                </a:solidFill>
                <a:sym typeface="+mn-ea"/>
              </a:rPr>
              <a:t>Определение полового хроматина</a:t>
            </a:r>
            <a:endParaRPr lang="ru-RU" altLang="ru-RU" sz="2800" dirty="0">
              <a:solidFill>
                <a:srgbClr val="FFCC99"/>
              </a:solidFill>
              <a:latin typeface="Century Gothic" panose="020B0502020202020204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58" y="207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312420" y="981075"/>
            <a:ext cx="12212955" cy="42672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Моносомия</a:t>
            </a:r>
            <a:r>
              <a:rPr lang="ru-RU" sz="2400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по Х-хромосоме (синдром </a:t>
            </a:r>
            <a:r>
              <a:rPr lang="ru-RU" sz="2400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Шершевского-Тернера</a:t>
            </a:r>
            <a:r>
              <a:rPr lang="ru-RU" sz="2400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Частота встречаемости 1:2000 – 1:5000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Кариотип 45, Х0 или 45, Х0/46, ХХ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Триада признаков: </a:t>
            </a: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гипогонадизм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с недоразвитием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половых органов и вторичных половых признаков,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гормонзависимое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снижение роста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(не превышает 140 см),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наличие врожденных пороков развития,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как правило сердца и почек</a:t>
            </a:r>
          </a:p>
        </p:txBody>
      </p:sp>
      <p:pic>
        <p:nvPicPr>
          <p:cNvPr id="179203" name="Picture 4" descr="fe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1628776"/>
            <a:ext cx="2203450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82975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80" y="1557020"/>
            <a:ext cx="11275060" cy="441642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tx1"/>
                </a:solidFill>
                <a:effectLst/>
              </a:rPr>
              <a:t>Медико-генетическое консультирование </a:t>
            </a:r>
            <a:r>
              <a:rPr lang="ru-RU" sz="2200" dirty="0">
                <a:solidFill>
                  <a:schemeClr val="tx1"/>
                </a:solidFill>
                <a:effectLst/>
              </a:rPr>
              <a:t>– один из видов специализированной медицинской помощи, направленный на выявление рисков рождения ребенка с наследственным заболеванием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200" dirty="0">
                <a:solidFill>
                  <a:schemeClr val="tx1"/>
                </a:solidFill>
                <a:effectLst/>
              </a:rPr>
              <a:t>Виды консультирования:</a:t>
            </a:r>
          </a:p>
          <a:p>
            <a:pPr marL="621030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tx1"/>
                </a:solidFill>
                <a:effectLst/>
              </a:rPr>
              <a:t>Ретроспективное</a:t>
            </a:r>
            <a:r>
              <a:rPr lang="ru-RU" sz="220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консультирование</a:t>
            </a:r>
            <a:r>
              <a:rPr lang="ru-RU" sz="2200" dirty="0">
                <a:solidFill>
                  <a:schemeClr val="tx1"/>
                </a:solidFill>
                <a:effectLst/>
              </a:rPr>
              <a:t> – в семье, уже имеющей больного ребенка, определяется повторный риск рождения больного ребенка и планируются профилактические мероприятия</a:t>
            </a:r>
          </a:p>
          <a:p>
            <a:pPr marL="621030">
              <a:lnSpc>
                <a:spcPct val="130000"/>
              </a:lnSpc>
              <a:spcBef>
                <a:spcPts val="0"/>
              </a:spcBef>
              <a:defRPr/>
            </a:pPr>
            <a:endParaRPr lang="ru-RU" sz="2200" dirty="0">
              <a:solidFill>
                <a:schemeClr val="tx1"/>
              </a:solidFill>
              <a:effectLst/>
            </a:endParaRPr>
          </a:p>
          <a:p>
            <a:pPr marL="621030">
              <a:lnSpc>
                <a:spcPct val="130000"/>
              </a:lnSpc>
              <a:spcBef>
                <a:spcPts val="0"/>
              </a:spcBef>
              <a:defRPr/>
            </a:pPr>
            <a:endParaRPr lang="ru-RU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312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81" y="-27304"/>
            <a:ext cx="2533972" cy="1700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4" name="Скругленный прямоугольник 3"/>
          <p:cNvSpPr/>
          <p:nvPr/>
        </p:nvSpPr>
        <p:spPr>
          <a:xfrm>
            <a:off x="2063751" y="180976"/>
            <a:ext cx="5616575" cy="119221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Медико-генетическое консультирование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312420" y="4653280"/>
            <a:ext cx="754634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393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effectLst/>
                <a:sym typeface="+mn-ea"/>
              </a:rPr>
              <a:t>Проспективное консультирование</a:t>
            </a:r>
            <a:r>
              <a:rPr lang="ru-RU" sz="2000" b="0" dirty="0">
                <a:effectLst/>
                <a:sym typeface="+mn-ea"/>
              </a:rPr>
              <a:t> – проводится в семье, имеющей повышенный риск рождения больного ребенка (супруги - кровные родственники; наследственные заболевания в семье; воздействие на беременную неблагоприятных факторов)</a:t>
            </a:r>
            <a:endParaRPr lang="ru-RU" altLang="en-US" sz="2000" b="0" dirty="0">
              <a:effectLst/>
              <a:sym typeface="+mn-ea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9" y="294556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1135" y="1124585"/>
            <a:ext cx="10542905" cy="55435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Полисомии</a:t>
            </a:r>
            <a:r>
              <a:rPr lang="ru-RU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по Х-хромосоме у женщин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Частота встречаемости 1,3:1000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400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Встречается в виде </a:t>
            </a: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трисомии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(47, ХХХ), </a:t>
            </a: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тетрасомии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(48, ХХХХ) и </a:t>
            </a: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пентасомии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(49, ХХХХХ)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Специфических клинических изменений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 выявляется, однако при увеличении числа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дополнительных хромосом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увеличивается риск возникновения умственной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отсталости и соматических нарушений</a:t>
            </a:r>
          </a:p>
        </p:txBody>
      </p:sp>
      <p:sp>
        <p:nvSpPr>
          <p:cNvPr id="182276" name="Скругленный прямоугольник 3"/>
          <p:cNvSpPr/>
          <p:nvPr/>
        </p:nvSpPr>
        <p:spPr>
          <a:xfrm>
            <a:off x="321627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68" y="116840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4765" y="980440"/>
            <a:ext cx="10255885" cy="620839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 err="1">
                <a:effectLst/>
              </a:rPr>
              <a:t>Полисомии</a:t>
            </a:r>
            <a:r>
              <a:rPr lang="ru-RU" sz="2400" b="1" dirty="0">
                <a:effectLst/>
              </a:rPr>
              <a:t> по Х-хромосоме у мужчин</a:t>
            </a:r>
            <a:endParaRPr lang="ru-RU" sz="2400" dirty="0">
              <a:effectLst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effectLst/>
              </a:rPr>
              <a:t>Наиболее часто встречается </a:t>
            </a:r>
            <a:r>
              <a:rPr lang="ru-RU" sz="2200" b="1" dirty="0">
                <a:effectLst/>
              </a:rPr>
              <a:t>синдром </a:t>
            </a:r>
            <a:r>
              <a:rPr lang="ru-RU" sz="2200" b="1" dirty="0" err="1">
                <a:effectLst/>
              </a:rPr>
              <a:t>Клайнфельтера</a:t>
            </a:r>
            <a:r>
              <a:rPr lang="ru-RU" sz="2200" dirty="0">
                <a:effectLst/>
              </a:rPr>
              <a:t> - </a:t>
            </a:r>
            <a:r>
              <a:rPr lang="ru-RU" sz="2200" dirty="0" err="1">
                <a:effectLst/>
              </a:rPr>
              <a:t>дисомия</a:t>
            </a:r>
            <a:r>
              <a:rPr lang="ru-RU" sz="2200" dirty="0">
                <a:effectLst/>
              </a:rPr>
              <a:t> по Х-хромосоме (кариотип 47, ХХУ) реже встречается 48, ХХХУ, 49, ХХХХУ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200" dirty="0">
              <a:effectLst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effectLst/>
              </a:rPr>
              <a:t>Встречаемость 1,5:1000 новорожденных мальчиков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200" dirty="0">
              <a:effectLst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effectLst/>
              </a:rPr>
              <a:t>Первые признаки проявляются в период полового созревания -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200" dirty="0">
                <a:effectLst/>
              </a:rPr>
              <a:t>недоразвитие семенников и </a:t>
            </a:r>
            <a:r>
              <a:rPr lang="ru-RU" sz="2200" dirty="0" err="1">
                <a:effectLst/>
              </a:rPr>
              <a:t>гипогонадизм</a:t>
            </a:r>
            <a:r>
              <a:rPr lang="ru-RU" sz="2200" dirty="0">
                <a:effectLst/>
              </a:rPr>
              <a:t> приводят к развитию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200" dirty="0" err="1">
                <a:effectLst/>
              </a:rPr>
              <a:t>евнухоидного</a:t>
            </a:r>
            <a:r>
              <a:rPr lang="ru-RU" sz="2200" dirty="0">
                <a:effectLst/>
              </a:rPr>
              <a:t> типа строения тела в сочетании с высоким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200" dirty="0">
                <a:effectLst/>
              </a:rPr>
              <a:t>ростом, иногда наблюдается нарушения интеллекта степени </a:t>
            </a:r>
          </a:p>
          <a:p>
            <a:pPr marL="577850" indent="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2200" dirty="0">
                <a:effectLst/>
              </a:rPr>
              <a:t>дебильности</a:t>
            </a: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200" dirty="0">
              <a:effectLst/>
            </a:endParaRPr>
          </a:p>
          <a:p>
            <a:pPr marL="806450">
              <a:lnSpc>
                <a:spcPct val="13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200" b="1" dirty="0">
                <a:effectLst/>
              </a:rPr>
              <a:t>Все больные бесплодны</a:t>
            </a:r>
          </a:p>
        </p:txBody>
      </p:sp>
      <p:pic>
        <p:nvPicPr>
          <p:cNvPr id="181251" name="Picture 6" descr="http://dermalatlas.ru/wp-content/uploads/2014/04/sindrom-klajnfeltera-foto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134" y="260033"/>
            <a:ext cx="2020887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6" name="Скругленный прямоугольник 3"/>
          <p:cNvSpPr/>
          <p:nvPr/>
        </p:nvSpPr>
        <p:spPr>
          <a:xfrm>
            <a:off x="3287395" y="333375"/>
            <a:ext cx="5759450" cy="57850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Хромосомные синдромы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76" y="116205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2495" y="1196975"/>
            <a:ext cx="10055225" cy="468630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В конце 50-х и начале 60-х лекарства с </a:t>
            </a:r>
            <a:r>
              <a:rPr lang="ru-RU" sz="2400" dirty="0" err="1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талидомидом</a:t>
            </a:r>
            <a:r>
              <a:rPr lang="ru-RU" sz="2400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начали выписывать беременным женщинам как средство от судорог, тошноты и бессонницы. Позже выяснилось, что уже после приёма препарата у многих женщин происходили выкидыши, а если дети рождались, то с инвалидностью. 40% из них не доживали до года.</a:t>
            </a:r>
          </a:p>
        </p:txBody>
      </p:sp>
      <p:sp>
        <p:nvSpPr>
          <p:cNvPr id="163843" name="Скругленный прямоугольник 3"/>
          <p:cNvSpPr/>
          <p:nvPr/>
        </p:nvSpPr>
        <p:spPr>
          <a:xfrm>
            <a:off x="3216275" y="333376"/>
            <a:ext cx="5759450" cy="646113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Талидомидовая трагедия</a:t>
            </a:r>
            <a:endParaRPr lang="ru-RU" altLang="ru-RU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44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789045"/>
            <a:ext cx="3549650" cy="2665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117572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180" y="858405"/>
            <a:ext cx="9928225" cy="528268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</a:rPr>
              <a:t>Клинико-генеалогический метод</a:t>
            </a:r>
            <a:r>
              <a:rPr lang="ru-RU" altLang="ru-RU" sz="3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3000" dirty="0"/>
              <a:t>– предусматривает анализ родословных для определения типа наследования</a:t>
            </a:r>
          </a:p>
          <a:p>
            <a:pPr>
              <a:buNone/>
            </a:pPr>
            <a:r>
              <a:rPr lang="ru-RU" altLang="ru-RU" sz="3000" i="1" dirty="0">
                <a:solidFill>
                  <a:srgbClr val="FFFF00"/>
                </a:solidFill>
              </a:rPr>
              <a:t>	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</a:rPr>
              <a:t>Включает три основных этапа:</a:t>
            </a:r>
          </a:p>
          <a:p>
            <a:pPr marL="0" indent="0">
              <a:buNone/>
            </a:pPr>
            <a:r>
              <a:rPr lang="ru-RU" altLang="ru-RU" sz="3000" dirty="0" smtClean="0"/>
              <a:t>1. Клиническое </a:t>
            </a:r>
            <a:r>
              <a:rPr lang="ru-RU" altLang="ru-RU" sz="3000" dirty="0"/>
              <a:t>обследование</a:t>
            </a:r>
          </a:p>
          <a:p>
            <a:pPr marL="0" indent="0">
              <a:buNone/>
            </a:pPr>
            <a:r>
              <a:rPr lang="ru-RU" altLang="ru-RU" sz="3000" dirty="0" smtClean="0"/>
              <a:t>2. Составление </a:t>
            </a:r>
            <a:r>
              <a:rPr lang="ru-RU" altLang="ru-RU" sz="3000" dirty="0"/>
              <a:t>родословной</a:t>
            </a:r>
          </a:p>
          <a:p>
            <a:pPr marL="0" indent="0">
              <a:buNone/>
            </a:pPr>
            <a:r>
              <a:rPr lang="ru-RU" altLang="ru-RU" sz="3000" dirty="0" smtClean="0"/>
              <a:t>3. Генеалогический анализ</a:t>
            </a:r>
          </a:p>
          <a:p>
            <a:pPr marL="0" indent="0">
              <a:buNone/>
            </a:pPr>
            <a:endParaRPr lang="ru-RU" altLang="ru-RU" sz="3000" dirty="0" smtClean="0"/>
          </a:p>
          <a:p>
            <a:pPr marL="0" indent="0">
              <a:buNone/>
            </a:pPr>
            <a:r>
              <a:rPr lang="ru-RU" altLang="ru-RU" sz="3000" dirty="0" smtClean="0"/>
              <a:t>Задача. Определение </a:t>
            </a:r>
            <a:r>
              <a:rPr lang="ru-RU" altLang="ru-RU" sz="3000" dirty="0" smtClean="0"/>
              <a:t>степени риска</a:t>
            </a:r>
            <a:endParaRPr lang="ru-RU" altLang="ru-RU" sz="3000" dirty="0"/>
          </a:p>
          <a:p>
            <a:pPr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3668" name="Скругленный прямоугольник 3"/>
          <p:cNvSpPr/>
          <p:nvPr/>
        </p:nvSpPr>
        <p:spPr>
          <a:xfrm>
            <a:off x="2567608" y="117030"/>
            <a:ext cx="7911797" cy="646986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Клинико-генеалогический метод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17030"/>
            <a:ext cx="864096" cy="8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255" y="1557020"/>
            <a:ext cx="11150600" cy="306895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tx1"/>
                </a:solidFill>
                <a:effectLst/>
              </a:rPr>
              <a:t>Пренатальная диагностика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диагностика</a:t>
            </a:r>
            <a:r>
              <a:rPr lang="ru-RU" sz="2400" dirty="0">
                <a:solidFill>
                  <a:schemeClr val="tx1"/>
                </a:solidFill>
                <a:effectLst/>
              </a:rPr>
              <a:t> наследственных заболеваний до рождения плода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(проводят до 20-22 недели беременности)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sz="2400" i="1" dirty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tx1"/>
                </a:solidFill>
                <a:effectLst/>
              </a:rPr>
              <a:t>Методы пренатальной диагностики</a:t>
            </a:r>
            <a:r>
              <a:rPr lang="ru-RU" dirty="0">
                <a:solidFill>
                  <a:schemeClr val="tx1"/>
                </a:solidFill>
                <a:effectLst/>
              </a:rPr>
              <a:t>:</a:t>
            </a:r>
          </a:p>
          <a:p>
            <a:pPr marL="360045">
              <a:lnSpc>
                <a:spcPct val="130000"/>
              </a:lnSpc>
              <a:spcBef>
                <a:spcPts val="0"/>
              </a:spcBef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  <a:p>
            <a:pPr marL="360045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УЗИ плода (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ультрасонография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)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marL="360045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 err="1">
                <a:solidFill>
                  <a:schemeClr val="tx1"/>
                </a:solidFill>
                <a:effectLst/>
              </a:rPr>
              <a:t>Амниоцентез</a:t>
            </a:r>
            <a:r>
              <a:rPr lang="ru-RU" sz="2400" dirty="0">
                <a:solidFill>
                  <a:schemeClr val="tx1"/>
                </a:solidFill>
                <a:effectLst/>
              </a:rPr>
              <a:t> – пункция околоплодного пузыря</a:t>
            </a:r>
          </a:p>
          <a:p>
            <a:pPr marL="131445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 с целью получения амниотической жидкости</a:t>
            </a:r>
          </a:p>
          <a:p>
            <a:pPr marL="360045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Биопсия ворсин хориона</a:t>
            </a:r>
            <a:endParaRPr lang="ru-RU" sz="22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152579" name="Скругленный прямоугольник 3"/>
          <p:cNvSpPr/>
          <p:nvPr/>
        </p:nvSpPr>
        <p:spPr>
          <a:xfrm>
            <a:off x="3071655" y="332657"/>
            <a:ext cx="6751201" cy="1020445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800" b="1" dirty="0">
                <a:solidFill>
                  <a:srgbClr val="FFCC99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Пренатальная диагностика наследственных заболеваний</a:t>
            </a:r>
            <a:endParaRPr lang="ru-RU" altLang="ru-RU" sz="2800" b="1" dirty="0">
              <a:solidFill>
                <a:srgbClr val="FFCC99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4" y="332656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90" y="1339215"/>
            <a:ext cx="11302365" cy="25177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Развивающийся эмбрион может быт визуализирован начиная с 6 недель беременности</a:t>
            </a:r>
            <a:endParaRPr lang="en-US" sz="2400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Определение крупных внутренних органов и конечностей с целью выявления пороков их развития лучше всего проводить  между 16 и 20 неделями беременности</a:t>
            </a:r>
            <a:endParaRPr lang="en-US" sz="2400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Небольшие отклонения могут вообще не определяться (например при синдроме Дауна)</a:t>
            </a:r>
          </a:p>
        </p:txBody>
      </p:sp>
      <p:pic>
        <p:nvPicPr>
          <p:cNvPr id="5" name="Рисунок 4" descr="ultras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395" y="4149090"/>
            <a:ext cx="3702050" cy="236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04" name="Скругленный прямоугольник 3"/>
          <p:cNvSpPr/>
          <p:nvPr/>
        </p:nvSpPr>
        <p:spPr>
          <a:xfrm>
            <a:off x="3359785" y="260350"/>
            <a:ext cx="5767070" cy="57845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8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Ультрасонография (УЗИ)</a:t>
            </a:r>
            <a:endParaRPr lang="ru-RU" altLang="ru-RU" sz="2800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44450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Содержимое 2"/>
          <p:cNvSpPr>
            <a:spLocks noGrp="1"/>
          </p:cNvSpPr>
          <p:nvPr>
            <p:ph idx="1"/>
          </p:nvPr>
        </p:nvSpPr>
        <p:spPr>
          <a:xfrm>
            <a:off x="46990" y="908685"/>
            <a:ext cx="11017562" cy="4351338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altLang="ru-RU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инвазивной процедурой, при которой иглой проникают через нижнюю часть брюшной полости и стенку матки в амниотическую 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полость </a:t>
            </a:r>
            <a:endParaRPr lang="ru-RU" alt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околоплодной ж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идкости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14-20 неделя)</a:t>
            </a:r>
            <a:endParaRPr lang="ru-RU" altLang="ru-RU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8229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defRPr/>
            </a:pPr>
            <a:fld id="{4A68E620-9565-4C47-8EA4-B5382E32A5C6}" type="slidenum">
              <a:rPr lang="ru-RU" altLang="ru-RU" sz="1000" b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fld>
            <a:endParaRPr lang="ru-RU" altLang="ru-RU" sz="1000" b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 descr="Амниоцент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118611"/>
            <a:ext cx="4293870" cy="313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3"/>
          <p:cNvSpPr/>
          <p:nvPr/>
        </p:nvSpPr>
        <p:spPr>
          <a:xfrm>
            <a:off x="3791586" y="188437"/>
            <a:ext cx="5332651" cy="643255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/>
          <a:p>
            <a:pPr algn="ctr" defTabSz="685800" eaLnBrk="1" hangingPunct="1"/>
            <a:r>
              <a:rPr lang="ru-RU" altLang="ru-RU" sz="3200" dirty="0">
                <a:solidFill>
                  <a:srgbClr val="FFCC99"/>
                </a:solidFill>
                <a:latin typeface="Century Gothic" panose="020B0502020202020204"/>
                <a:sym typeface="+mn-ea"/>
              </a:rPr>
              <a:t>Амниоцентез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690" y="45383"/>
            <a:ext cx="1115665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908720"/>
            <a:ext cx="11089232" cy="3735611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Катетер </a:t>
            </a:r>
            <a:r>
              <a:rPr lang="ru-RU" sz="2400" dirty="0">
                <a:solidFill>
                  <a:schemeClr val="tx1"/>
                </a:solidFill>
                <a:effectLst/>
              </a:rPr>
              <a:t>поводится в полость матки для забора </a:t>
            </a:r>
            <a:r>
              <a:rPr lang="ru-RU" sz="2400" dirty="0" smtClean="0"/>
              <a:t>клеточного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материала </a:t>
            </a:r>
            <a:r>
              <a:rPr lang="ru-RU" sz="2400" dirty="0">
                <a:solidFill>
                  <a:schemeClr val="tx1"/>
                </a:solidFill>
                <a:effectLst/>
              </a:rPr>
              <a:t>из плаценты под контролем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УЗИ. </a:t>
            </a:r>
            <a:r>
              <a:rPr lang="ru-RU" sz="2400" dirty="0" smtClean="0"/>
              <a:t>Проводится </a:t>
            </a:r>
            <a:r>
              <a:rPr lang="en-US" sz="2400" dirty="0" smtClean="0"/>
              <a:t>9 </a:t>
            </a:r>
            <a:r>
              <a:rPr lang="ru-RU" sz="2400" dirty="0"/>
              <a:t>и </a:t>
            </a:r>
            <a:r>
              <a:rPr lang="en-US" sz="2400" dirty="0"/>
              <a:t>12 </a:t>
            </a:r>
            <a:r>
              <a:rPr lang="ru-RU" sz="2400" dirty="0"/>
              <a:t>неделями </a:t>
            </a:r>
            <a:r>
              <a:rPr lang="ru-RU" sz="2400" dirty="0" smtClean="0"/>
              <a:t>беременности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/>
              <a:t>П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роводят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кариотипирование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биохимические или молекулярно-биологические анализы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 smtClean="0"/>
              <a:t>Н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едостаток: </a:t>
            </a:r>
            <a:r>
              <a:rPr lang="ru-RU" sz="2400" dirty="0">
                <a:solidFill>
                  <a:schemeClr val="tx1"/>
                </a:solidFill>
                <a:effectLst/>
              </a:rPr>
              <a:t>относительно невысокий но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значимый </a:t>
            </a:r>
            <a:r>
              <a:rPr lang="ru-RU" sz="2400" dirty="0">
                <a:solidFill>
                  <a:schemeClr val="tx1"/>
                </a:solidFill>
                <a:effectLst/>
              </a:rPr>
              <a:t>показатель смертности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плода (на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1</a:t>
            </a:r>
            <a:r>
              <a:rPr lang="en-US" sz="2400" dirty="0">
                <a:solidFill>
                  <a:schemeClr val="tx1"/>
                </a:solidFill>
                <a:effectLst/>
              </a:rPr>
              <a:t>% </a:t>
            </a:r>
            <a:r>
              <a:rPr lang="ru-RU" sz="2400" dirty="0">
                <a:solidFill>
                  <a:schemeClr val="tx1"/>
                </a:solidFill>
                <a:effectLst/>
              </a:rPr>
              <a:t>выше, чем при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амниоцентезе</a:t>
            </a:r>
            <a:r>
              <a:rPr lang="ru-RU" sz="2400" dirty="0">
                <a:solidFill>
                  <a:schemeClr val="tx1"/>
                </a:solidFill>
                <a:effectLst/>
              </a:rPr>
              <a:t>)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56676" name="Скругленный прямоугольник 3"/>
          <p:cNvSpPr/>
          <p:nvPr/>
        </p:nvSpPr>
        <p:spPr>
          <a:xfrm>
            <a:off x="2999741" y="116205"/>
            <a:ext cx="5903595" cy="582930"/>
          </a:xfrm>
          <a:prstGeom prst="roundRect">
            <a:avLst>
              <a:gd name="adj" fmla="val 16667"/>
            </a:avLst>
          </a:prstGeom>
          <a:solidFill>
            <a:srgbClr val="078877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Биопсия ворсин хориона</a:t>
            </a:r>
            <a:endParaRPr lang="ru-RU" altLang="ru-RU" sz="2800" b="1" dirty="0"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16205"/>
            <a:ext cx="961740" cy="930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575003"/>
            <a:ext cx="3600400" cy="330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62*229"/>
  <p:tag name="TABLE_ENDDRAG_RECT" val="43*264*262*229"/>
</p:tagLst>
</file>

<file path=ppt/theme/theme1.xml><?xml version="1.0" encoding="utf-8"?>
<a:theme xmlns:a="http://schemas.openxmlformats.org/drawingml/2006/main" name="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Итоговая тема для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Итоговая тема для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Итоговая тема для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Итоговая тема для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Итоговая тема для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4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147</TotalTime>
  <Words>1864</Words>
  <Application>Microsoft Office PowerPoint</Application>
  <PresentationFormat>Широкоэкранный</PresentationFormat>
  <Paragraphs>302</Paragraphs>
  <Slides>42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42</vt:i4>
      </vt:variant>
    </vt:vector>
  </HeadingPairs>
  <TitlesOfParts>
    <vt:vector size="72" baseType="lpstr">
      <vt:lpstr>Arial</vt:lpstr>
      <vt:lpstr>Calibri</vt:lpstr>
      <vt:lpstr>Calibri Light</vt:lpstr>
      <vt:lpstr>Century Gothic</vt:lpstr>
      <vt:lpstr>Palatino Linotype</vt:lpstr>
      <vt:lpstr>Tahoma</vt:lpstr>
      <vt:lpstr>Times New Roman</vt:lpstr>
      <vt:lpstr>Wingdings</vt:lpstr>
      <vt:lpstr>Wingdings 3</vt:lpstr>
      <vt:lpstr>Сумерки</vt:lpstr>
      <vt:lpstr>1_Сумерки</vt:lpstr>
      <vt:lpstr>2_Сумерки</vt:lpstr>
      <vt:lpstr>3_Сумерки</vt:lpstr>
      <vt:lpstr>4_Сумерки</vt:lpstr>
      <vt:lpstr>5_Сумерки</vt:lpstr>
      <vt:lpstr>6_Сумерки</vt:lpstr>
      <vt:lpstr>7_Сумерки</vt:lpstr>
      <vt:lpstr>8_Сумерки</vt:lpstr>
      <vt:lpstr>Тема Office</vt:lpstr>
      <vt:lpstr>4_Итоговая тема для презентации</vt:lpstr>
      <vt:lpstr>5_Итоговая тема для презентации</vt:lpstr>
      <vt:lpstr>11_Итоговая тема для презентации</vt:lpstr>
      <vt:lpstr>9_Сумерки</vt:lpstr>
      <vt:lpstr>10_Сумерки</vt:lpstr>
      <vt:lpstr>11_Сумерки</vt:lpstr>
      <vt:lpstr>1_Итоговая тема для презентации</vt:lpstr>
      <vt:lpstr>12_Сумерки</vt:lpstr>
      <vt:lpstr>Итоговая тема для презентации</vt:lpstr>
      <vt:lpstr>13_Сумерки</vt:lpstr>
      <vt:lpstr>14_Сумерки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Farm</dc:creator>
  <cp:lastModifiedBy>User</cp:lastModifiedBy>
  <cp:revision>1541</cp:revision>
  <dcterms:created xsi:type="dcterms:W3CDTF">2006-06-10T07:22:00Z</dcterms:created>
  <dcterms:modified xsi:type="dcterms:W3CDTF">2025-11-16T17:31:49Z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E06DD673C6C041739F295EE959301ACC_13</vt:lpwstr>
  </property>
  <property fmtid="{D5CDD505-2E9C-101B-9397-08002B2CF9AE}" pid="3" name="KSOProductBuildVer">
    <vt:lpwstr>1049-12.2.0.21179</vt:lpwstr>
  </property>
</Properties>
</file>