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85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3C5CDA-5012-400E-8F83-78FBEFF99946}" type="datetimeFigureOut">
              <a:rPr lang="ru-RU" smtClean="0"/>
              <a:pPr/>
              <a:t>03.04.2019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9A1332-D015-43B5-9076-35C91C593B0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03.04.2019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>
                <a:solidFill>
                  <a:schemeClr val="tx1"/>
                </a:solidFill>
              </a:rPr>
              <a:t>Тема: </a:t>
            </a:r>
            <a:r>
              <a:rPr lang="ru-RU" sz="3600" b="1" smtClean="0">
                <a:solidFill>
                  <a:schemeClr val="tx1"/>
                </a:solidFill>
              </a:rPr>
              <a:t>МОРФОЛОГИЧЕСКИЕ НОРМЫ </a:t>
            </a:r>
            <a:endParaRPr lang="ru-RU" sz="3600" b="1" dirty="0" smtClean="0">
              <a:solidFill>
                <a:schemeClr val="tx1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endParaRPr lang="ru-RU" sz="4100" b="1" dirty="0" smtClean="0"/>
          </a:p>
          <a:p>
            <a:pPr>
              <a:buNone/>
            </a:pPr>
            <a:endParaRPr lang="ru-RU" sz="4100" b="1" dirty="0" smtClean="0"/>
          </a:p>
          <a:p>
            <a:pPr>
              <a:buNone/>
            </a:pPr>
            <a:endParaRPr lang="ru-RU" sz="4100" b="1" dirty="0" smtClean="0"/>
          </a:p>
          <a:p>
            <a:pPr>
              <a:buNone/>
            </a:pPr>
            <a:r>
              <a:rPr lang="ru-RU" sz="4100" dirty="0" smtClean="0"/>
              <a:t>Женский род</a:t>
            </a:r>
          </a:p>
          <a:p>
            <a:pPr>
              <a:buNone/>
            </a:pPr>
            <a:r>
              <a:rPr lang="ru-RU" i="1" dirty="0" smtClean="0">
                <a:solidFill>
                  <a:srgbClr val="FF0000"/>
                </a:solidFill>
              </a:rPr>
              <a:t>   Манжета, бакенбарда, </a:t>
            </a:r>
            <a:r>
              <a:rPr lang="ru-RU" i="1" dirty="0" err="1" smtClean="0">
                <a:solidFill>
                  <a:srgbClr val="FF0000"/>
                </a:solidFill>
              </a:rPr>
              <a:t>тУфля</a:t>
            </a:r>
            <a:r>
              <a:rPr lang="ru-RU" i="1" dirty="0" smtClean="0">
                <a:solidFill>
                  <a:srgbClr val="FF0000"/>
                </a:solidFill>
              </a:rPr>
              <a:t>, салями</a:t>
            </a:r>
          </a:p>
          <a:p>
            <a:pPr>
              <a:buNone/>
            </a:pPr>
            <a:r>
              <a:rPr lang="ru-RU" i="1" dirty="0" smtClean="0">
                <a:solidFill>
                  <a:srgbClr val="FF0000"/>
                </a:solidFill>
              </a:rPr>
              <a:t>   иваси, тапочка, тапка, мозоль, </a:t>
            </a:r>
            <a:r>
              <a:rPr lang="ru-RU" i="1" dirty="0" err="1" smtClean="0">
                <a:solidFill>
                  <a:srgbClr val="FF0000"/>
                </a:solidFill>
              </a:rPr>
              <a:t>заусЕница</a:t>
            </a:r>
            <a:endParaRPr lang="ru-RU" i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i="1" dirty="0" smtClean="0">
                <a:solidFill>
                  <a:srgbClr val="FF0000"/>
                </a:solidFill>
              </a:rPr>
              <a:t>   плацкарта, прорубь.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sz="3900" dirty="0" smtClean="0"/>
              <a:t>Средний род</a:t>
            </a:r>
          </a:p>
          <a:p>
            <a:pPr>
              <a:buNone/>
            </a:pPr>
            <a:r>
              <a:rPr lang="ru-RU" i="1" dirty="0" smtClean="0">
                <a:solidFill>
                  <a:srgbClr val="FF0000"/>
                </a:solidFill>
              </a:rPr>
              <a:t>  Бра, щупальце, повидло, мочало, ура</a:t>
            </a:r>
          </a:p>
          <a:p>
            <a:pPr>
              <a:buNone/>
            </a:pPr>
            <a:r>
              <a:rPr lang="ru-RU" i="1" dirty="0" smtClean="0">
                <a:solidFill>
                  <a:srgbClr val="FF0000"/>
                </a:solidFill>
              </a:rPr>
              <a:t>  завтра, здравствуй.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  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Субстантивированные существительные (перешедшие из других частей речи: наречий, междометий) всегда среднего рода: </a:t>
            </a:r>
            <a:r>
              <a:rPr lang="ru-RU" i="1" dirty="0" smtClean="0">
                <a:solidFill>
                  <a:srgbClr val="FF0000"/>
                </a:solidFill>
              </a:rPr>
              <a:t>громкое «ура», доброе «здравствуй».</a:t>
            </a:r>
            <a:endParaRPr lang="ru-RU" dirty="0" smtClean="0">
              <a:solidFill>
                <a:srgbClr val="FF000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b="1" dirty="0" smtClean="0"/>
              <a:t>Формы Именительного падежа мн. ч. 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sz="5800" b="1" dirty="0" smtClean="0"/>
              <a:t>          </a:t>
            </a:r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r>
              <a:rPr lang="ru-RU" sz="3600" dirty="0" smtClean="0"/>
              <a:t>    Существительные  в Им. п. мн. ч. могут быть представлены четырьмя группами:</a:t>
            </a:r>
          </a:p>
          <a:p>
            <a:pPr>
              <a:buNone/>
            </a:pPr>
            <a:r>
              <a:rPr lang="ru-RU" sz="3600" dirty="0" smtClean="0"/>
              <a:t>    1. Существительные, имеющие только окончание –а, -я </a:t>
            </a:r>
            <a:r>
              <a:rPr lang="ru-RU" sz="3600" dirty="0" smtClean="0">
                <a:solidFill>
                  <a:srgbClr val="FF0000"/>
                </a:solidFill>
              </a:rPr>
              <a:t>(</a:t>
            </a:r>
            <a:r>
              <a:rPr lang="ru-RU" sz="3600" i="1" dirty="0" smtClean="0">
                <a:solidFill>
                  <a:srgbClr val="FF0000"/>
                </a:solidFill>
              </a:rPr>
              <a:t>глаза, дома, катера, доктора, директора, профессора, адреса</a:t>
            </a:r>
            <a:r>
              <a:rPr lang="ru-RU" sz="3600" dirty="0" smtClean="0">
                <a:solidFill>
                  <a:srgbClr val="FF0000"/>
                </a:solidFill>
              </a:rPr>
              <a:t>)</a:t>
            </a:r>
            <a:r>
              <a:rPr lang="ru-RU" sz="3600" dirty="0" smtClean="0"/>
              <a:t> </a:t>
            </a:r>
          </a:p>
          <a:p>
            <a:pPr>
              <a:buNone/>
            </a:pPr>
            <a:r>
              <a:rPr lang="ru-RU" sz="3600" dirty="0" smtClean="0"/>
              <a:t>     или только –</a:t>
            </a:r>
            <a:r>
              <a:rPr lang="ru-RU" sz="3600" dirty="0" err="1" smtClean="0"/>
              <a:t>ы</a:t>
            </a:r>
            <a:r>
              <a:rPr lang="ru-RU" sz="3600" dirty="0" smtClean="0"/>
              <a:t>, -и (</a:t>
            </a:r>
            <a:r>
              <a:rPr lang="ru-RU" sz="3600" i="1" dirty="0" smtClean="0">
                <a:solidFill>
                  <a:srgbClr val="FF0000"/>
                </a:solidFill>
              </a:rPr>
              <a:t>авторы, актёры, офицеры, договоры, акушеры, инженеры, инструкторы</a:t>
            </a:r>
            <a:r>
              <a:rPr lang="ru-RU" sz="3600" dirty="0" smtClean="0">
                <a:solidFill>
                  <a:srgbClr val="FF0000"/>
                </a:solidFill>
              </a:rPr>
              <a:t>)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2. Существительные, имеющие варианты окончаний –а, -я, -</a:t>
            </a:r>
            <a:r>
              <a:rPr lang="ru-RU" dirty="0" err="1" smtClean="0"/>
              <a:t>ы</a:t>
            </a:r>
            <a:r>
              <a:rPr lang="ru-RU" dirty="0" smtClean="0"/>
              <a:t>, -и </a:t>
            </a:r>
            <a:r>
              <a:rPr lang="ru-RU" dirty="0" smtClean="0">
                <a:solidFill>
                  <a:srgbClr val="FF0000"/>
                </a:solidFill>
              </a:rPr>
              <a:t>(</a:t>
            </a:r>
            <a:r>
              <a:rPr lang="ru-RU" i="1" dirty="0" smtClean="0">
                <a:solidFill>
                  <a:srgbClr val="FF0000"/>
                </a:solidFill>
              </a:rPr>
              <a:t>годы – года, слесари – слесаря, цехи – цеха, секторы – сектора</a:t>
            </a:r>
            <a:r>
              <a:rPr lang="ru-RU" dirty="0" smtClean="0">
                <a:solidFill>
                  <a:srgbClr val="FF0000"/>
                </a:solidFill>
              </a:rPr>
              <a:t>);</a:t>
            </a:r>
          </a:p>
          <a:p>
            <a:pPr>
              <a:buNone/>
            </a:pPr>
            <a:r>
              <a:rPr lang="ru-RU" dirty="0" smtClean="0"/>
              <a:t> 3. Существительные, стилистически различаемые </a:t>
            </a:r>
            <a:r>
              <a:rPr lang="ru-RU" dirty="0" smtClean="0">
                <a:solidFill>
                  <a:srgbClr val="FF0000"/>
                </a:solidFill>
              </a:rPr>
              <a:t>(</a:t>
            </a:r>
            <a:r>
              <a:rPr lang="ru-RU" i="1" dirty="0" smtClean="0">
                <a:solidFill>
                  <a:srgbClr val="FF0000"/>
                </a:solidFill>
              </a:rPr>
              <a:t>шофёры – шофера (разг.), </a:t>
            </a:r>
            <a:r>
              <a:rPr lang="ru-RU" i="1" dirty="0" err="1" smtClean="0">
                <a:solidFill>
                  <a:srgbClr val="FF0000"/>
                </a:solidFill>
              </a:rPr>
              <a:t>якори</a:t>
            </a:r>
            <a:r>
              <a:rPr lang="ru-RU" i="1" dirty="0" smtClean="0">
                <a:solidFill>
                  <a:srgbClr val="FF0000"/>
                </a:solidFill>
              </a:rPr>
              <a:t> – якоря, договоры – договора (разг.).</a:t>
            </a:r>
            <a:endParaRPr lang="ru-RU" dirty="0" smtClean="0">
              <a:solidFill>
                <a:srgbClr val="FF0000"/>
              </a:solidFill>
            </a:endParaRP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   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4. Существительные, у которых формы с окончаниями –а, -я, -</a:t>
            </a:r>
            <a:r>
              <a:rPr lang="ru-RU" dirty="0" err="1" smtClean="0"/>
              <a:t>ы</a:t>
            </a:r>
            <a:r>
              <a:rPr lang="ru-RU" dirty="0" smtClean="0"/>
              <a:t>, -и различаются по значению </a:t>
            </a:r>
            <a:r>
              <a:rPr lang="ru-RU" i="1" dirty="0" smtClean="0">
                <a:solidFill>
                  <a:srgbClr val="FF0000"/>
                </a:solidFill>
              </a:rPr>
              <a:t>(образы – образа, тоны (звук) – тона (оттенки), корпусы (туловища) – корпуса (здания), ордены (рыцарские) – ордена (награды), пропуски (отсутствие) – пропуска (документы);</a:t>
            </a:r>
            <a:endParaRPr lang="ru-RU" dirty="0" smtClean="0">
              <a:solidFill>
                <a:srgbClr val="FF000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ru-RU" b="1" dirty="0" smtClean="0"/>
              <a:t>    </a:t>
            </a:r>
          </a:p>
          <a:p>
            <a:pPr algn="ctr">
              <a:buNone/>
            </a:pPr>
            <a:endParaRPr lang="ru-RU" b="1" dirty="0" smtClean="0"/>
          </a:p>
          <a:p>
            <a:pPr algn="ctr">
              <a:buNone/>
            </a:pPr>
            <a:endParaRPr lang="ru-RU" b="1" dirty="0" smtClean="0"/>
          </a:p>
          <a:p>
            <a:pPr algn="ctr">
              <a:buNone/>
            </a:pPr>
            <a:r>
              <a:rPr lang="ru-RU" b="1" dirty="0" smtClean="0"/>
              <a:t>ЗАПОМНИТЕ!!!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</a:t>
            </a:r>
            <a:r>
              <a:rPr lang="ru-RU" b="1" dirty="0" smtClean="0"/>
              <a:t>Окончания - а, - я</a:t>
            </a:r>
          </a:p>
          <a:p>
            <a:pPr>
              <a:lnSpc>
                <a:spcPct val="120000"/>
              </a:lnSpc>
              <a:buNone/>
            </a:pPr>
            <a:r>
              <a:rPr lang="ru-RU" dirty="0" smtClean="0"/>
              <a:t>    </a:t>
            </a:r>
            <a:r>
              <a:rPr lang="ru-RU" i="1" dirty="0" smtClean="0">
                <a:solidFill>
                  <a:srgbClr val="FF0000"/>
                </a:solidFill>
              </a:rPr>
              <a:t>Профессора, доктора, штемпеля, черепа, </a:t>
            </a:r>
          </a:p>
          <a:p>
            <a:pPr>
              <a:lnSpc>
                <a:spcPct val="120000"/>
              </a:lnSpc>
              <a:buNone/>
            </a:pPr>
            <a:r>
              <a:rPr lang="ru-RU" i="1" dirty="0" smtClean="0">
                <a:solidFill>
                  <a:srgbClr val="FF0000"/>
                </a:solidFill>
              </a:rPr>
              <a:t>    директора, купола, катера, жемчуга, веера, </a:t>
            </a:r>
          </a:p>
          <a:p>
            <a:pPr>
              <a:lnSpc>
                <a:spcPct val="120000"/>
              </a:lnSpc>
              <a:buNone/>
            </a:pPr>
            <a:r>
              <a:rPr lang="ru-RU" i="1" dirty="0" smtClean="0">
                <a:solidFill>
                  <a:srgbClr val="FF0000"/>
                </a:solidFill>
              </a:rPr>
              <a:t>    борта, повара, округа, кителя, колокола, </a:t>
            </a:r>
          </a:p>
          <a:p>
            <a:pPr>
              <a:lnSpc>
                <a:spcPct val="120000"/>
              </a:lnSpc>
              <a:buNone/>
            </a:pPr>
            <a:r>
              <a:rPr lang="ru-RU" i="1" dirty="0" smtClean="0">
                <a:solidFill>
                  <a:srgbClr val="FF0000"/>
                </a:solidFill>
              </a:rPr>
              <a:t>    кондуктора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ctr">
              <a:buNone/>
            </a:pPr>
            <a:endParaRPr lang="ru-RU" b="1" dirty="0" smtClean="0"/>
          </a:p>
          <a:p>
            <a:pPr algn="ctr">
              <a:buNone/>
            </a:pPr>
            <a:endParaRPr lang="ru-RU" b="1" dirty="0" smtClean="0"/>
          </a:p>
          <a:p>
            <a:pPr algn="ctr">
              <a:buNone/>
            </a:pPr>
            <a:endParaRPr lang="ru-RU" b="1" dirty="0" smtClean="0"/>
          </a:p>
          <a:p>
            <a:pPr algn="ctr">
              <a:buNone/>
            </a:pPr>
            <a:r>
              <a:rPr lang="ru-RU" b="1" dirty="0" smtClean="0"/>
              <a:t>ЗАПОМНИТЕ!!!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</a:t>
            </a:r>
          </a:p>
          <a:p>
            <a:pPr>
              <a:buNone/>
            </a:pPr>
            <a:r>
              <a:rPr lang="ru-RU" b="1" dirty="0" smtClean="0"/>
              <a:t>Окончания - </a:t>
            </a:r>
            <a:r>
              <a:rPr lang="ru-RU" b="1" dirty="0" err="1" smtClean="0"/>
              <a:t>ы</a:t>
            </a:r>
            <a:r>
              <a:rPr lang="ru-RU" b="1" dirty="0" smtClean="0"/>
              <a:t>, - и</a:t>
            </a:r>
          </a:p>
          <a:p>
            <a:pPr>
              <a:buNone/>
            </a:pPr>
            <a:r>
              <a:rPr lang="ru-RU" dirty="0" smtClean="0"/>
              <a:t>     </a:t>
            </a:r>
            <a:r>
              <a:rPr lang="ru-RU" i="1" dirty="0" smtClean="0">
                <a:solidFill>
                  <a:srgbClr val="FF0000"/>
                </a:solidFill>
              </a:rPr>
              <a:t>Договоры, шофёры, ректоры, проректоры, инженеры, бухгалтеры, торты, выговоры, рапорты, табели, инспекторы, инструкторы, кремы</a:t>
            </a:r>
            <a:endParaRPr lang="ru-RU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  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 algn="ctr">
              <a:buNone/>
            </a:pPr>
            <a:r>
              <a:rPr lang="ru-RU" sz="3800" b="1" dirty="0" smtClean="0"/>
              <a:t>Запомните!!!</a:t>
            </a:r>
          </a:p>
          <a:p>
            <a:pPr>
              <a:buNone/>
            </a:pPr>
            <a:r>
              <a:rPr lang="ru-RU" dirty="0" smtClean="0"/>
              <a:t> 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 В Родительном падеже – </a:t>
            </a:r>
            <a:r>
              <a:rPr lang="ru-RU" i="1" dirty="0" smtClean="0">
                <a:solidFill>
                  <a:srgbClr val="FF0000"/>
                </a:solidFill>
              </a:rPr>
              <a:t>апельсинов, мандаринов, помидоров, лимонов, баклажанов, но – яблок</a:t>
            </a:r>
            <a:r>
              <a:rPr lang="ru-RU" dirty="0" smtClean="0">
                <a:solidFill>
                  <a:srgbClr val="FF0000"/>
                </a:solidFill>
              </a:rPr>
              <a:t>! 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     </a:t>
            </a:r>
            <a:r>
              <a:rPr lang="ru-RU" dirty="0" smtClean="0"/>
              <a:t>Парные предметы – </a:t>
            </a:r>
            <a:r>
              <a:rPr lang="ru-RU" i="1" dirty="0" smtClean="0">
                <a:solidFill>
                  <a:srgbClr val="FF0000"/>
                </a:solidFill>
              </a:rPr>
              <a:t>пара санок, чулок, манжет, </a:t>
            </a:r>
            <a:r>
              <a:rPr lang="ru-RU" dirty="0" smtClean="0"/>
              <a:t>но</a:t>
            </a:r>
            <a:r>
              <a:rPr lang="ru-RU" i="1" dirty="0" smtClean="0"/>
              <a:t> </a:t>
            </a:r>
            <a:r>
              <a:rPr lang="ru-RU" i="1" dirty="0" smtClean="0">
                <a:solidFill>
                  <a:srgbClr val="FF0000"/>
                </a:solidFill>
              </a:rPr>
              <a:t>носков.</a:t>
            </a:r>
            <a:endParaRPr lang="ru-RU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i="1" dirty="0" smtClean="0"/>
              <a:t> 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ru-RU" sz="6700" b="1" dirty="0" smtClean="0"/>
              <a:t>Вопросы к лекции</a:t>
            </a:r>
            <a:endParaRPr lang="ru-RU" sz="6700" dirty="0" smtClean="0"/>
          </a:p>
          <a:p>
            <a:pPr>
              <a:buNone/>
            </a:pPr>
            <a:r>
              <a:rPr lang="ru-RU" b="1" dirty="0" smtClean="0"/>
              <a:t> </a:t>
            </a:r>
            <a:endParaRPr lang="ru-RU" dirty="0" smtClean="0"/>
          </a:p>
          <a:p>
            <a:pPr lvl="0" algn="just">
              <a:buNone/>
            </a:pPr>
            <a:endParaRPr lang="ru-RU" sz="7400" dirty="0" smtClean="0"/>
          </a:p>
          <a:p>
            <a:pPr lvl="0" algn="just">
              <a:buNone/>
            </a:pPr>
            <a:r>
              <a:rPr lang="ru-RU" sz="9600" dirty="0" smtClean="0"/>
              <a:t>1.Как определить род заимствованных существительных?</a:t>
            </a:r>
          </a:p>
          <a:p>
            <a:pPr lvl="0" algn="just">
              <a:buNone/>
            </a:pPr>
            <a:r>
              <a:rPr lang="ru-RU" sz="9600" dirty="0" smtClean="0"/>
              <a:t>2.Как определяется род несклоняемых существительных?</a:t>
            </a:r>
          </a:p>
          <a:p>
            <a:pPr lvl="0" algn="just">
              <a:buNone/>
            </a:pPr>
            <a:r>
              <a:rPr lang="ru-RU" sz="9600" dirty="0" smtClean="0"/>
              <a:t>3.С чем соотносится род некоторых несклоняемых существительных и географических названий? </a:t>
            </a:r>
          </a:p>
          <a:p>
            <a:pPr lvl="0" algn="just">
              <a:buNone/>
            </a:pPr>
            <a:r>
              <a:rPr lang="ru-RU" sz="9600" dirty="0" smtClean="0"/>
              <a:t>4.Какие существуют варианты форм существительных Им. п. мн.ч.? </a:t>
            </a:r>
          </a:p>
          <a:p>
            <a:pPr algn="just">
              <a:buNone/>
            </a:pPr>
            <a:endParaRPr lang="ru-RU" sz="9600" dirty="0" smtClean="0"/>
          </a:p>
          <a:p>
            <a:endParaRPr lang="ru-RU" sz="9600" dirty="0" smtClean="0"/>
          </a:p>
          <a:p>
            <a:pPr>
              <a:buNone/>
            </a:pPr>
            <a:endParaRPr lang="ru-RU" sz="9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ru-RU" b="1" dirty="0" smtClean="0"/>
          </a:p>
          <a:p>
            <a:endParaRPr lang="ru-RU" b="1" dirty="0" smtClean="0"/>
          </a:p>
          <a:p>
            <a:endParaRPr lang="ru-RU" b="1" dirty="0" smtClean="0"/>
          </a:p>
          <a:p>
            <a:endParaRPr lang="ru-RU" b="1" dirty="0" smtClean="0"/>
          </a:p>
          <a:p>
            <a:pPr>
              <a:buNone/>
            </a:pPr>
            <a:r>
              <a:rPr lang="ru-RU" sz="3600" b="1" dirty="0" smtClean="0"/>
              <a:t>    Морфология </a:t>
            </a:r>
            <a:r>
              <a:rPr lang="ru-RU" sz="3600" dirty="0" smtClean="0"/>
              <a:t>– раздел грамматики, изучающий грамматические свойства слов, грамматические значения. </a:t>
            </a:r>
          </a:p>
          <a:p>
            <a:pPr>
              <a:buNone/>
            </a:pPr>
            <a:r>
              <a:rPr lang="ru-RU" sz="3600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/>
              <a:t>Род заимствованных и русских существительных, географических названий 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    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Категория рода, как правило, стабильна. Однако некоторые существительные употребляются то в одном, то в другом грамматическом роде, при этом одна из форм является предпочтительной, а др. либо устар., либо просторечной, находящейся за пределами литературной нормы</a:t>
            </a:r>
            <a:r>
              <a:rPr lang="ru-RU" dirty="0" smtClean="0">
                <a:solidFill>
                  <a:srgbClr val="FF0000"/>
                </a:solidFill>
              </a:rPr>
              <a:t>: </a:t>
            </a:r>
            <a:r>
              <a:rPr lang="ru-RU" i="1" dirty="0" smtClean="0">
                <a:solidFill>
                  <a:srgbClr val="FF0000"/>
                </a:solidFill>
              </a:rPr>
              <a:t>рельс, а не рельса. </a:t>
            </a:r>
            <a:endParaRPr lang="ru-RU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</a:t>
            </a:r>
          </a:p>
          <a:p>
            <a:pPr>
              <a:buNone/>
            </a:pPr>
            <a:r>
              <a:rPr lang="ru-RU" dirty="0" smtClean="0"/>
              <a:t>    </a:t>
            </a:r>
          </a:p>
          <a:p>
            <a:pPr algn="just">
              <a:buNone/>
            </a:pPr>
            <a:r>
              <a:rPr lang="ru-RU" dirty="0" smtClean="0"/>
              <a:t>    Есть коварные слова, например, форма </a:t>
            </a:r>
          </a:p>
          <a:p>
            <a:pPr algn="just">
              <a:buNone/>
            </a:pPr>
            <a:r>
              <a:rPr lang="ru-RU" dirty="0" smtClean="0"/>
              <a:t>    ед. числа в следующих словах: </a:t>
            </a:r>
          </a:p>
          <a:p>
            <a:pPr algn="just">
              <a:buNone/>
            </a:pPr>
            <a:r>
              <a:rPr lang="ru-RU" i="1" dirty="0" smtClean="0">
                <a:solidFill>
                  <a:srgbClr val="FF0000"/>
                </a:solidFill>
              </a:rPr>
              <a:t>    клавиши (клавиша), туфли (туфля), простыни(простыня), жирафы (жираф), ставни (ставня).  </a:t>
            </a:r>
          </a:p>
          <a:p>
            <a:pPr algn="just">
              <a:buNone/>
            </a:pPr>
            <a:r>
              <a:rPr lang="ru-RU" dirty="0" smtClean="0">
                <a:solidFill>
                  <a:srgbClr val="FF0000"/>
                </a:solidFill>
              </a:rPr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pPr>
              <a:buNone/>
            </a:pPr>
            <a:r>
              <a:rPr lang="ru-RU" dirty="0" smtClean="0"/>
              <a:t>    В русском языке есть существительные, род которых определить нельзя. К ним относятся слова, не имеющие формы ед. ч.: </a:t>
            </a:r>
            <a:r>
              <a:rPr lang="ru-RU" i="1" dirty="0" smtClean="0">
                <a:solidFill>
                  <a:srgbClr val="FF0000"/>
                </a:solidFill>
              </a:rPr>
              <a:t>сливки, чернила, мемуары, сани, ножницы, брюки, каникулы, именины, проводы, Кордильеры.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   </a:t>
            </a:r>
          </a:p>
          <a:p>
            <a:pPr>
              <a:buNone/>
            </a:pPr>
            <a:r>
              <a:rPr lang="ru-RU" dirty="0" smtClean="0"/>
              <a:t>    Имеются несклоняемые существительные, род которых определяется следующим образом: слова, обозначающие неодушевлённые предметы, относятся к среднему роду (</a:t>
            </a:r>
            <a:r>
              <a:rPr lang="ru-RU" i="1" dirty="0" smtClean="0">
                <a:solidFill>
                  <a:srgbClr val="FF0000"/>
                </a:solidFill>
              </a:rPr>
              <a:t>шерстяное кашне, кино, пальто, фойе, такси, хаки, пенсне, букле, метро</a:t>
            </a:r>
            <a:r>
              <a:rPr lang="ru-RU" dirty="0" smtClean="0">
                <a:solidFill>
                  <a:srgbClr val="FF0000"/>
                </a:solidFill>
              </a:rPr>
              <a:t>)</a:t>
            </a:r>
            <a:r>
              <a:rPr lang="ru-RU" dirty="0" smtClean="0"/>
              <a:t>, за исключением слова </a:t>
            </a:r>
            <a:r>
              <a:rPr lang="ru-RU" i="1" dirty="0" smtClean="0">
                <a:solidFill>
                  <a:srgbClr val="FF0000"/>
                </a:solidFill>
              </a:rPr>
              <a:t>кофе</a:t>
            </a:r>
            <a:r>
              <a:rPr lang="ru-RU" dirty="0" smtClean="0">
                <a:solidFill>
                  <a:srgbClr val="FF0000"/>
                </a:solidFill>
              </a:rPr>
              <a:t>, </a:t>
            </a:r>
            <a:r>
              <a:rPr lang="ru-RU" dirty="0" smtClean="0"/>
              <a:t>относящегося к мужскому роду </a:t>
            </a:r>
            <a:r>
              <a:rPr lang="ru-RU" dirty="0" smtClean="0">
                <a:solidFill>
                  <a:srgbClr val="FF0000"/>
                </a:solidFill>
              </a:rPr>
              <a:t>(</a:t>
            </a:r>
            <a:r>
              <a:rPr lang="ru-RU" i="1" dirty="0" smtClean="0">
                <a:solidFill>
                  <a:srgbClr val="FF0000"/>
                </a:solidFill>
              </a:rPr>
              <a:t>чёрный кофе</a:t>
            </a:r>
            <a:r>
              <a:rPr lang="ru-RU" dirty="0" smtClean="0">
                <a:solidFill>
                  <a:srgbClr val="FF0000"/>
                </a:solidFill>
              </a:rPr>
              <a:t>).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Имеются </a:t>
            </a:r>
            <a:r>
              <a:rPr lang="ru-RU" dirty="0" err="1" smtClean="0"/>
              <a:t>двуродовые</a:t>
            </a:r>
            <a:r>
              <a:rPr lang="ru-RU" dirty="0" smtClean="0"/>
              <a:t> существительные </a:t>
            </a:r>
            <a:r>
              <a:rPr lang="ru-RU" dirty="0" smtClean="0">
                <a:solidFill>
                  <a:srgbClr val="FF0000"/>
                </a:solidFill>
              </a:rPr>
              <a:t>(</a:t>
            </a:r>
            <a:r>
              <a:rPr lang="ru-RU" i="1" dirty="0" smtClean="0">
                <a:solidFill>
                  <a:srgbClr val="FF0000"/>
                </a:solidFill>
              </a:rPr>
              <a:t>твой протеже – твоя протеже, крупье, инкогнито, визави</a:t>
            </a:r>
            <a:r>
              <a:rPr lang="ru-RU" dirty="0" smtClean="0">
                <a:solidFill>
                  <a:srgbClr val="FF0000"/>
                </a:solidFill>
              </a:rPr>
              <a:t>).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   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Несклоняемые существительные соотносятся с родовым наименованием: </a:t>
            </a:r>
            <a:r>
              <a:rPr lang="ru-RU" i="1" dirty="0" smtClean="0">
                <a:solidFill>
                  <a:srgbClr val="FF0000"/>
                </a:solidFill>
              </a:rPr>
              <a:t>салями (колбаса), кольраби (капуста), авеню (улица), сулугуни (сыр), алоэ (ср.р.), хинди (м.р.)</a:t>
            </a:r>
            <a:r>
              <a:rPr lang="ru-RU" i="1" dirty="0" smtClean="0"/>
              <a:t>, </a:t>
            </a:r>
            <a:r>
              <a:rPr lang="ru-RU" dirty="0" smtClean="0"/>
              <a:t>а также географические названия</a:t>
            </a:r>
            <a:r>
              <a:rPr lang="ru-RU" dirty="0" smtClean="0">
                <a:solidFill>
                  <a:srgbClr val="FF0000"/>
                </a:solidFill>
              </a:rPr>
              <a:t>: </a:t>
            </a:r>
            <a:r>
              <a:rPr lang="ru-RU" i="1" dirty="0" smtClean="0">
                <a:solidFill>
                  <a:srgbClr val="FF0000"/>
                </a:solidFill>
              </a:rPr>
              <a:t>Капри (остров), Тбилиси (город, м.р.), Миссисипи (река, ж.р.)</a:t>
            </a:r>
            <a:r>
              <a:rPr lang="ru-RU" i="1" dirty="0" smtClean="0"/>
              <a:t>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endParaRPr lang="ru-RU" b="1" dirty="0" smtClean="0"/>
          </a:p>
          <a:p>
            <a:pPr algn="ctr">
              <a:buNone/>
            </a:pPr>
            <a:r>
              <a:rPr lang="ru-RU" b="1" dirty="0" smtClean="0"/>
              <a:t> </a:t>
            </a:r>
          </a:p>
          <a:p>
            <a:pPr algn="ctr">
              <a:buNone/>
            </a:pPr>
            <a:r>
              <a:rPr lang="ru-RU" b="1" dirty="0" smtClean="0"/>
              <a:t>ЗАПОМНИТЕ!!!</a:t>
            </a:r>
          </a:p>
          <a:p>
            <a:pPr>
              <a:buNone/>
            </a:pPr>
            <a:endParaRPr lang="ru-RU" sz="3600" dirty="0" smtClean="0"/>
          </a:p>
          <a:p>
            <a:pPr>
              <a:buNone/>
            </a:pPr>
            <a:r>
              <a:rPr lang="ru-RU" sz="3600" dirty="0" smtClean="0"/>
              <a:t>Мужской род</a:t>
            </a:r>
          </a:p>
          <a:p>
            <a:pPr>
              <a:buNone/>
            </a:pPr>
            <a:r>
              <a:rPr lang="ru-RU" i="1" dirty="0" smtClean="0">
                <a:solidFill>
                  <a:srgbClr val="FF0000"/>
                </a:solidFill>
              </a:rPr>
              <a:t>    Аэрозоль, банкнот, ботинок, корректив рельс, погон, пролежень, картофель, помидор, метастаз, тюль, шампунь.</a:t>
            </a:r>
          </a:p>
          <a:p>
            <a:endParaRPr lang="ru-RU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148</TotalTime>
  <Words>704</Words>
  <Application>Microsoft Office PowerPoint</Application>
  <PresentationFormat>Экран (4:3)</PresentationFormat>
  <Paragraphs>113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2" baseType="lpstr">
      <vt:lpstr>Arial</vt:lpstr>
      <vt:lpstr>Calibri</vt:lpstr>
      <vt:lpstr>Тема Office</vt:lpstr>
      <vt:lpstr>                </vt:lpstr>
      <vt:lpstr>Презентация PowerPoint</vt:lpstr>
      <vt:lpstr>Род заимствованных и русских существительных, географических названий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Формы Именительного падежа мн. ч.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      </dc:title>
  <dc:creator>rusyaz3417</dc:creator>
  <cp:lastModifiedBy>Пользователь Windows</cp:lastModifiedBy>
  <cp:revision>38</cp:revision>
  <dcterms:created xsi:type="dcterms:W3CDTF">2018-10-16T04:59:49Z</dcterms:created>
  <dcterms:modified xsi:type="dcterms:W3CDTF">2019-04-03T08:45:30Z</dcterms:modified>
</cp:coreProperties>
</file>