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0" r:id="rId5"/>
    <p:sldId id="29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80" r:id="rId27"/>
    <p:sldId id="279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64C9CC0-4346-4F3F-B6F4-445A750E3A22}">
          <p14:sldIdLst>
            <p14:sldId id="256"/>
            <p14:sldId id="257"/>
            <p14:sldId id="258"/>
            <p14:sldId id="290"/>
            <p14:sldId id="291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80"/>
            <p14:sldId id="279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</p14:sldIdLst>
        </p14:section>
        <p14:section name="Раздел без заголовка" id="{E47985C2-BBE4-4146-8EB2-1D786674C653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08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D1040B-89C9-4D10-B5BF-09DBC9280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1236A97-577C-4DE8-89FB-94A995EFC9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7423450-6199-458A-AE8D-F4F109260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FE5F2A8-2972-4EFC-AB18-16D893C20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C475CE1-EA2D-490A-BEC2-CC206D363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99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4BC14D-B9B5-4AF3-A9C9-0AF9D832A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DFD609E-BE84-4C07-8490-38222C1E6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9A4BE1F-A190-4DA5-AD0B-A21CAD385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A3C4A08-3165-4A6E-9AC8-F4936261E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5B2FC3A-DF88-4ADD-83D4-F5F9CAEB3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270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D20BE84-3318-4405-BC93-F29C3DE13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AA8B685-02E7-4A8C-9FE3-DDA532187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FF0F814-A06D-45B6-A607-E8940578F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2207370-5B40-49AF-8096-3BE0386B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BF4B3E5-5759-40AB-AEDE-F01F51F1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27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711FA6-30A6-4549-80F8-A28910044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EDA4727-0C99-4CE0-86D2-80075F1C0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80CEB16-48F6-46FA-99C9-2C8DE1200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5D70CE1-0090-402D-A590-EBAAA5472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29A245A-0FEE-417C-9ABA-319F4E55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98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5ED764-0614-44C4-AEEB-657B625E3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4FA2EEE-5F0D-4876-BC5D-B98072B6C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39ADA99-5522-4F8C-970A-0A18015C4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A348060-EAE6-4AB7-8EBE-F57FCEC81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8472449-416F-4BEF-B00C-154124D5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15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29099C-AA7C-499C-B643-36BBDD899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028FBCA-F888-4151-9265-2B4B80A0F6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DE93BCB-926C-48E6-9B51-29DAD5081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ADA334B-3C17-48CA-A152-AADDD1115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5AF070B-C80D-4C60-8BB0-5669DA6F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C6FCC04-949A-4A53-8BE0-CAFD08F1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752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25699F-BFC6-47E6-8905-D2B3B3FE9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676A2EE-95F6-4FF4-888C-14876BBF5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7B7F1F6-F9B1-495B-940C-8F780E57F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5D3B7C4-0290-4439-900E-DD8BAFC9C7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4033B2A-6D71-4813-9336-222EF70C49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8EA9A0C-E1B3-4B3E-B6F6-E6450CAFA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44C3657-9C72-440E-87C7-C2531F173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DDBB77B-1C8C-478D-8F82-DA7881A7E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69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7F8333-6670-4376-A84C-18DDE1A00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54626EC-5653-4CAF-A8A4-5579B0019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74528D8-A868-44C1-8340-B6147B293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B5A55BB-797A-498B-9CC8-C42DCF1C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414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3FB62A53-A5B0-41EA-944C-232171C5D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30D4C09-3F55-4671-A341-698AD7413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D38C469-782D-479B-B490-97C052675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601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CC934F-8AFB-4222-81C3-0A2A83A83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835951-9DCE-4719-B8FB-7CED290C4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EB6ED94-CB66-4F95-B1C3-6222241F3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29D1188-2079-42B9-AB7E-F1099AB19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7C1C3D3-3606-42A9-B874-07CB6D867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48FBC33-AF6F-4705-B826-747E66C6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20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9EAAAC-38C4-4535-BDC8-F65C73179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8A459CA7-0F86-4629-A338-19A16DE15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B6D6211-1B83-4BB2-B183-7D42B6692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420ED2B-A572-466D-8704-8BA42B3C2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3FC3070-3002-4A8E-AE2E-1287FCC9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FA0117F-7421-4D54-98EB-EE5B6701A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55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CB5BC9-A5F8-45A1-815B-33CCBF697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45C699D-BD1F-4DE9-8BFF-E01C7348B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7A41ADE-DEB0-44E5-BBF7-3209822DB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760D-02C6-4646-8AE6-C0E717FCACC3}" type="datetimeFigureOut">
              <a:rPr lang="ru-RU" smtClean="0"/>
              <a:t>23.11.2018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11475C4-318B-4845-B6BB-BE37EEF02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17721BC-5990-460A-8ADD-E085BF3322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D7004-4953-435B-B91F-73CF0FF83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94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BCF8E8-9110-41D0-ABA0-866E301EAF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Системная красная волчанка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A3B5C63-ED3E-4B02-9207-16DC0575A3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1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686C22-2689-44B0-BAA5-87A97724E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2. Хроническая кожная волчанка: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945FFD-97C1-4B69-9E33-A1CC19115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Классическая </a:t>
            </a:r>
            <a:r>
              <a:rPr lang="ru-RU" dirty="0" err="1"/>
              <a:t>дискоидная</a:t>
            </a:r>
            <a:r>
              <a:rPr lang="ru-RU" dirty="0"/>
              <a:t> сыпь</a:t>
            </a:r>
          </a:p>
          <a:p>
            <a:r>
              <a:rPr lang="ru-RU" dirty="0"/>
              <a:t>Локализованная (выше шеи)</a:t>
            </a:r>
          </a:p>
          <a:p>
            <a:r>
              <a:rPr lang="ru-RU" dirty="0"/>
              <a:t>Генерализованная (выше и ниже шеи)</a:t>
            </a:r>
          </a:p>
          <a:p>
            <a:r>
              <a:rPr lang="ru-RU" dirty="0"/>
              <a:t>Гипертрофические (бородавчатые) поражения кожи</a:t>
            </a:r>
          </a:p>
          <a:p>
            <a:r>
              <a:rPr lang="ru-RU" dirty="0" err="1"/>
              <a:t>Панникулит</a:t>
            </a:r>
            <a:endParaRPr lang="ru-RU" dirty="0"/>
          </a:p>
          <a:p>
            <a:r>
              <a:rPr lang="ru-RU" dirty="0"/>
              <a:t>Поражение слизистых</a:t>
            </a:r>
          </a:p>
          <a:p>
            <a:r>
              <a:rPr lang="ru-RU" dirty="0"/>
              <a:t>Отечные </a:t>
            </a:r>
            <a:r>
              <a:rPr lang="ru-RU" dirty="0" err="1"/>
              <a:t>эритематозные</a:t>
            </a:r>
            <a:r>
              <a:rPr lang="ru-RU" dirty="0"/>
              <a:t> бляшки на туловище</a:t>
            </a:r>
          </a:p>
          <a:p>
            <a:r>
              <a:rPr lang="ru-RU" dirty="0"/>
              <a:t>Отечные </a:t>
            </a:r>
            <a:r>
              <a:rPr lang="ru-RU" dirty="0" err="1"/>
              <a:t>эритематозные</a:t>
            </a:r>
            <a:r>
              <a:rPr lang="ru-RU" dirty="0"/>
              <a:t> бляшки на туловище кончиков пальцев, ушных раковин, пяточных и икроножных областей)</a:t>
            </a:r>
          </a:p>
          <a:p>
            <a:r>
              <a:rPr lang="ru-RU" dirty="0" err="1"/>
              <a:t>Дискоидная</a:t>
            </a:r>
            <a:r>
              <a:rPr lang="ru-RU" dirty="0"/>
              <a:t> красная волчанка по типу красного плоского лишая или </a:t>
            </a:r>
            <a:r>
              <a:rPr lang="ru-RU" dirty="0" err="1"/>
              <a:t>overlap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778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3A697F-5AFB-4F8A-BD67-25455BD9D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A0B408-C591-4EF7-818B-87E7067A1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3. Язвы</a:t>
            </a:r>
            <a:r>
              <a:rPr lang="ru-RU" dirty="0"/>
              <a:t> </a:t>
            </a:r>
            <a:r>
              <a:rPr lang="ru-RU" b="1" dirty="0"/>
              <a:t>слизистых:</a:t>
            </a:r>
            <a:r>
              <a:rPr lang="ru-RU" dirty="0"/>
              <a:t> (</a:t>
            </a:r>
            <a:r>
              <a:rPr lang="ru-RU" i="1" dirty="0"/>
              <a:t>В отсутствии следующих причин, таких как: </a:t>
            </a:r>
            <a:r>
              <a:rPr lang="ru-RU" i="1" dirty="0" err="1"/>
              <a:t>васкулит</a:t>
            </a:r>
            <a:r>
              <a:rPr lang="ru-RU" i="1" dirty="0"/>
              <a:t>, болезнь </a:t>
            </a:r>
            <a:r>
              <a:rPr lang="ru-RU" i="1" dirty="0" err="1"/>
              <a:t>Бехчета</a:t>
            </a:r>
            <a:r>
              <a:rPr lang="ru-RU" i="1" dirty="0"/>
              <a:t> ¸ инфекция вирусом герпеса, воспалительные заболевания кишечника, реактивный артрит, и употребление кислых пищевых продуктов)</a:t>
            </a:r>
          </a:p>
          <a:p>
            <a:pPr marL="0" indent="0">
              <a:buNone/>
            </a:pPr>
            <a:r>
              <a:rPr lang="ru-RU" i="1" dirty="0"/>
              <a:t>-ротовой полости</a:t>
            </a:r>
          </a:p>
          <a:p>
            <a:pPr marL="0" indent="0">
              <a:buNone/>
            </a:pPr>
            <a:r>
              <a:rPr lang="ru-RU" i="1" dirty="0"/>
              <a:t>-неба</a:t>
            </a:r>
          </a:p>
          <a:p>
            <a:pPr marL="0" indent="0">
              <a:buNone/>
            </a:pPr>
            <a:r>
              <a:rPr lang="ru-RU" i="1" dirty="0"/>
              <a:t>-языка</a:t>
            </a:r>
          </a:p>
          <a:p>
            <a:pPr marL="0" indent="0">
              <a:buNone/>
            </a:pPr>
            <a:r>
              <a:rPr lang="ru-RU" i="1" dirty="0"/>
              <a:t>-носовой полости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592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C523FC-EA38-4B56-B67B-6E9091503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1A0963F-04C8-4E49-A308-DAF8DB129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4. </a:t>
            </a:r>
            <a:r>
              <a:rPr lang="ru-RU" b="1" dirty="0" err="1"/>
              <a:t>Нерубцовая</a:t>
            </a:r>
            <a:r>
              <a:rPr lang="ru-RU" b="1" dirty="0"/>
              <a:t> алопеция:</a:t>
            </a:r>
            <a:r>
              <a:rPr lang="ru-RU" dirty="0"/>
              <a:t> (диффузное истончение волос или повышенная хрупкость волос с видимыми обломанными участками)</a:t>
            </a:r>
            <a:br>
              <a:rPr lang="ru-RU" dirty="0"/>
            </a:br>
            <a:r>
              <a:rPr lang="ru-RU" dirty="0"/>
              <a:t>(</a:t>
            </a:r>
            <a:r>
              <a:rPr lang="ru-RU" i="1" dirty="0"/>
              <a:t>В отсутствии</a:t>
            </a:r>
            <a:r>
              <a:rPr lang="ru-RU" dirty="0"/>
              <a:t> </a:t>
            </a:r>
            <a:r>
              <a:rPr lang="ru-RU" i="1" dirty="0"/>
              <a:t>следующих причин</a:t>
            </a:r>
            <a:r>
              <a:rPr lang="ru-RU" dirty="0"/>
              <a:t>, </a:t>
            </a:r>
            <a:r>
              <a:rPr lang="ru-RU" i="1" dirty="0"/>
              <a:t>таких как: очаговая алопеция, лекарственная, </a:t>
            </a:r>
            <a:r>
              <a:rPr lang="ru-RU" i="1" dirty="0" err="1"/>
              <a:t>вследствии</a:t>
            </a:r>
            <a:r>
              <a:rPr lang="ru-RU" i="1" dirty="0"/>
              <a:t>  дефицита железа, и андрогенная 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80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1EB91A-03B8-4066-B5CF-5431AE303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5. Артрит: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09C491C-DFF5-4786-AC3E-77B9F34A6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Синовит</a:t>
            </a:r>
            <a:r>
              <a:rPr lang="ru-RU" dirty="0"/>
              <a:t> с участием 2 или более суставов, характеризующееся отеком или выпотом</a:t>
            </a:r>
          </a:p>
          <a:p>
            <a:r>
              <a:rPr lang="ru-RU" dirty="0"/>
              <a:t>Или Болезненность 2 или более суставов и утренняя скованность по крайней мере 30 минут</a:t>
            </a:r>
          </a:p>
        </p:txBody>
      </p:sp>
    </p:spTree>
    <p:extLst>
      <p:ext uri="{BB962C8B-B14F-4D97-AF65-F5344CB8AC3E}">
        <p14:creationId xmlns:p14="http://schemas.microsoft.com/office/powerpoint/2010/main" val="384322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635DB23-346B-4F1C-BBE4-55A465836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6. </a:t>
            </a:r>
            <a:r>
              <a:rPr lang="ru-RU" b="1" dirty="0" err="1"/>
              <a:t>Серозит</a:t>
            </a:r>
            <a:r>
              <a:rPr lang="ru-RU" b="1" dirty="0"/>
              <a:t>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6EBFA76-7A07-4EE0-B5C7-E5B8DB9BC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Типичный плеврит в течении более чем 1 дня</a:t>
            </a:r>
          </a:p>
          <a:p>
            <a:r>
              <a:rPr lang="ru-RU" dirty="0"/>
              <a:t>Типичная перикардиальная боль (боль в положении лежа,  </a:t>
            </a:r>
            <a:r>
              <a:rPr lang="ru-RU" dirty="0" err="1"/>
              <a:t>купирующаяся</a:t>
            </a:r>
            <a:r>
              <a:rPr lang="ru-RU" dirty="0"/>
              <a:t> при положении сидя с наклоном вперед) в течении более чем 1 дня</a:t>
            </a:r>
          </a:p>
          <a:p>
            <a:pPr marL="0" indent="0">
              <a:buNone/>
            </a:pPr>
            <a:r>
              <a:rPr lang="ru-RU" dirty="0"/>
              <a:t>-Или Перикардиальный выпот</a:t>
            </a:r>
          </a:p>
          <a:p>
            <a:pPr marL="0" indent="0">
              <a:buNone/>
            </a:pPr>
            <a:r>
              <a:rPr lang="ru-RU" dirty="0"/>
              <a:t>-Или шум трения перикарда</a:t>
            </a:r>
          </a:p>
          <a:p>
            <a:pPr marL="0" indent="0">
              <a:buNone/>
            </a:pPr>
            <a:r>
              <a:rPr lang="ru-RU" dirty="0"/>
              <a:t>-Или  электрокардиографические признаки перикардита </a:t>
            </a:r>
            <a:r>
              <a:rPr lang="ru-RU" i="1" dirty="0"/>
              <a:t>(В отсутствии следующих причин, таких как: инфекция, уремия, и перикардит </a:t>
            </a:r>
            <a:r>
              <a:rPr lang="ru-RU" i="1" dirty="0" err="1"/>
              <a:t>Дресслера</a:t>
            </a:r>
            <a:r>
              <a:rPr lang="ru-RU" i="1" dirty="0"/>
              <a:t>)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767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BE5F8E-497E-42A7-AEF6-D867E3D7B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7. Поражение почек: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CA86DF-1C5D-48B8-9CEA-87EFBC802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Соотношение уровня белок/креатинин (или суточная </a:t>
            </a:r>
            <a:r>
              <a:rPr lang="ru-RU" dirty="0" err="1"/>
              <a:t>протенурия</a:t>
            </a:r>
            <a:r>
              <a:rPr lang="ru-RU" dirty="0"/>
              <a:t>) в моче, более  500 мг белка за 24 часа</a:t>
            </a:r>
          </a:p>
          <a:p>
            <a:r>
              <a:rPr lang="ru-RU" dirty="0"/>
              <a:t>Или эритроциты в моче 5 или более или цилиндры в моче 5 или более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5FB6EB-B6A4-4635-BBC9-15EDCDAA8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8. Нейропсихические поражения: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DB26671-2E9D-4D6E-9278-7361D46DE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Эпилептический приступ</a:t>
            </a:r>
          </a:p>
          <a:p>
            <a:r>
              <a:rPr lang="ru-RU" dirty="0"/>
              <a:t>Психоз</a:t>
            </a:r>
          </a:p>
          <a:p>
            <a:r>
              <a:rPr lang="ru-RU" dirty="0"/>
              <a:t>Моно/полиневрит (</a:t>
            </a:r>
            <a:r>
              <a:rPr lang="ru-RU" i="1" dirty="0"/>
              <a:t>в отсутствии других причин, таких как первичный </a:t>
            </a:r>
            <a:r>
              <a:rPr lang="ru-RU" i="1" dirty="0" err="1"/>
              <a:t>васкулит</a:t>
            </a:r>
            <a:r>
              <a:rPr lang="ru-RU" i="1" dirty="0"/>
              <a:t>)</a:t>
            </a:r>
          </a:p>
          <a:p>
            <a:r>
              <a:rPr lang="ru-RU" dirty="0"/>
              <a:t>Миелит</a:t>
            </a:r>
          </a:p>
          <a:p>
            <a:r>
              <a:rPr lang="ru-RU" dirty="0"/>
              <a:t>Патология </a:t>
            </a:r>
            <a:r>
              <a:rPr lang="ru-RU" dirty="0" err="1"/>
              <a:t>черпно</a:t>
            </a:r>
            <a:r>
              <a:rPr lang="ru-RU" dirty="0"/>
              <a:t>-мозговых нервов/периферическая нейропатия </a:t>
            </a:r>
            <a:r>
              <a:rPr lang="ru-RU" i="1" dirty="0"/>
              <a:t>(в отсутствии других  причин, таких как: первичный </a:t>
            </a:r>
            <a:r>
              <a:rPr lang="ru-RU" i="1" dirty="0" err="1"/>
              <a:t>васкулит</a:t>
            </a:r>
            <a:r>
              <a:rPr lang="ru-RU" i="1" dirty="0"/>
              <a:t>, инфекции и сахарного диабета)</a:t>
            </a:r>
          </a:p>
          <a:p>
            <a:r>
              <a:rPr lang="ru-RU" dirty="0"/>
              <a:t>Острое нарушение сознания (</a:t>
            </a:r>
            <a:r>
              <a:rPr lang="ru-RU" i="1" dirty="0"/>
              <a:t>в отсутствие других причин, в том числе токсических / метаболических, уремии, лекарственных)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9259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D9C8A0-1777-4726-88C0-58F6D9B25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003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87C8F90-997A-443D-BC91-FB278E2E1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5309"/>
            <a:ext cx="10515600" cy="5031654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9. Гемолитическая анемия</a:t>
            </a:r>
          </a:p>
          <a:p>
            <a:pPr marL="0" indent="0">
              <a:buNone/>
            </a:pPr>
            <a:r>
              <a:rPr lang="ru-RU" b="1" dirty="0"/>
              <a:t>10. Лейкопения</a:t>
            </a:r>
            <a:r>
              <a:rPr lang="ru-RU" dirty="0"/>
              <a:t> (&lt;4,0 х10 </a:t>
            </a:r>
            <a:r>
              <a:rPr lang="ru-RU" baseline="30000" dirty="0"/>
              <a:t>9</a:t>
            </a:r>
            <a:r>
              <a:rPr lang="ru-RU" dirty="0"/>
              <a:t> /л  по крайней мере один раз) (</a:t>
            </a:r>
            <a:r>
              <a:rPr lang="ru-RU" i="1" dirty="0"/>
              <a:t>в отсутствии других причин, таких как: синдром </a:t>
            </a:r>
            <a:r>
              <a:rPr lang="ru-RU" i="1" dirty="0" err="1"/>
              <a:t>Фелти</a:t>
            </a:r>
            <a:r>
              <a:rPr lang="ru-RU" i="1" dirty="0"/>
              <a:t>, лекарственные и портальной гипертензии</a:t>
            </a:r>
            <a:r>
              <a:rPr lang="ru-RU" dirty="0"/>
              <a:t>) или </a:t>
            </a:r>
            <a:r>
              <a:rPr lang="ru-RU" b="1" dirty="0" err="1"/>
              <a:t>Лимфопения</a:t>
            </a:r>
            <a:r>
              <a:rPr lang="ru-RU" dirty="0"/>
              <a:t> (&lt;1,0 х10 </a:t>
            </a:r>
            <a:r>
              <a:rPr lang="ru-RU" baseline="30000" dirty="0"/>
              <a:t>9</a:t>
            </a:r>
            <a:r>
              <a:rPr lang="ru-RU" dirty="0"/>
              <a:t> /л  по крайней мере один раз (</a:t>
            </a:r>
            <a:r>
              <a:rPr lang="ru-RU" i="1" dirty="0"/>
              <a:t>в отсутствии других причин, таких как: кортикостероиды, лекарства, и инфекция)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11. </a:t>
            </a:r>
            <a:r>
              <a:rPr lang="ru-RU" b="1" dirty="0"/>
              <a:t>Тромбоцитопения</a:t>
            </a:r>
            <a:r>
              <a:rPr lang="ru-RU" dirty="0"/>
              <a:t> (&lt;100 х10 </a:t>
            </a:r>
            <a:r>
              <a:rPr lang="ru-RU" baseline="30000" dirty="0"/>
              <a:t>9</a:t>
            </a:r>
            <a:r>
              <a:rPr lang="ru-RU" dirty="0"/>
              <a:t> /л  по крайней мере один раз) (</a:t>
            </a:r>
            <a:r>
              <a:rPr lang="ru-RU" i="1" dirty="0"/>
              <a:t>в отсутствии других причин, таких как: лекарства, портальная гипертензия, и тромботическая тромбоцитопеническая пурпура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904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6E9C11-F157-41C6-A912-4394F7A72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ИММУНОЛОГИЧЕСКИЕ </a:t>
            </a:r>
            <a:r>
              <a:rPr lang="ru-RU" b="1" dirty="0"/>
              <a:t>КРИТЕРИИ: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4513FE1-9C21-44AA-9392-432785767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b="1" dirty="0"/>
              <a:t>ANA </a:t>
            </a:r>
            <a:r>
              <a:rPr lang="ru-RU" dirty="0"/>
              <a:t>выше уровня диапазона референс-лаборатории</a:t>
            </a:r>
          </a:p>
          <a:p>
            <a:pPr marL="514350" indent="-514350">
              <a:buAutoNum type="arabicPeriod"/>
            </a:pPr>
            <a:r>
              <a:rPr lang="ru-RU" b="1" dirty="0" err="1"/>
              <a:t>Anti-dsDNA</a:t>
            </a:r>
            <a:r>
              <a:rPr lang="ru-RU" dirty="0"/>
              <a:t> выше уровня диапазона референс-лаборатории (или  &gt;2-х кратного увеличения методом ELISA)</a:t>
            </a:r>
          </a:p>
          <a:p>
            <a:pPr marL="514350" indent="-514350">
              <a:buAutoNum type="arabicPeriod"/>
            </a:pPr>
            <a:r>
              <a:rPr lang="ru-RU" b="1" dirty="0" err="1"/>
              <a:t>Anti-Sm</a:t>
            </a:r>
            <a:r>
              <a:rPr lang="ru-RU" dirty="0"/>
              <a:t> наличие антител к ядерному антигену </a:t>
            </a:r>
            <a:r>
              <a:rPr lang="ru-RU" dirty="0" err="1"/>
              <a:t>Sm</a:t>
            </a:r>
            <a:endParaRPr lang="ru-RU" dirty="0"/>
          </a:p>
          <a:p>
            <a:pPr marL="514350" indent="-514350">
              <a:buAutoNum type="arabicPeriod"/>
            </a:pPr>
            <a:r>
              <a:rPr lang="ru-RU" b="1" dirty="0"/>
              <a:t>Антифосфолипидные антитела</a:t>
            </a:r>
            <a:r>
              <a:rPr lang="ru-RU" dirty="0"/>
              <a:t> положительные определенные любым из следующих способов:</a:t>
            </a:r>
          </a:p>
          <a:p>
            <a:pPr marL="0" indent="0">
              <a:buNone/>
            </a:pPr>
            <a:r>
              <a:rPr lang="ru-RU" dirty="0"/>
              <a:t>-Положительный волчаночный антикоагулянт</a:t>
            </a:r>
          </a:p>
          <a:p>
            <a:pPr marL="0" indent="0">
              <a:buNone/>
            </a:pPr>
            <a:r>
              <a:rPr lang="ru-RU" dirty="0"/>
              <a:t>-Ложно положительная реакция </a:t>
            </a:r>
            <a:r>
              <a:rPr lang="ru-RU" dirty="0" err="1"/>
              <a:t>Вассермана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-Средний или высокий титр антител к </a:t>
            </a:r>
            <a:r>
              <a:rPr lang="ru-RU" dirty="0" err="1"/>
              <a:t>кардиолипину</a:t>
            </a:r>
            <a:r>
              <a:rPr lang="ru-RU" dirty="0"/>
              <a:t> уровня (</a:t>
            </a:r>
            <a:r>
              <a:rPr lang="ru-RU" dirty="0" err="1"/>
              <a:t>IgA</a:t>
            </a:r>
            <a:r>
              <a:rPr lang="ru-RU" dirty="0"/>
              <a:t>, </a:t>
            </a:r>
            <a:r>
              <a:rPr lang="ru-RU" dirty="0" err="1"/>
              <a:t>IgG</a:t>
            </a:r>
            <a:r>
              <a:rPr lang="ru-RU" dirty="0"/>
              <a:t>, или </a:t>
            </a:r>
            <a:r>
              <a:rPr lang="ru-RU" dirty="0" err="1"/>
              <a:t>IgM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dirty="0"/>
              <a:t>-Положительный результат теста на анти-β2-гликопротеин I (</a:t>
            </a:r>
            <a:r>
              <a:rPr lang="ru-RU" dirty="0" err="1"/>
              <a:t>IgA</a:t>
            </a:r>
            <a:r>
              <a:rPr lang="ru-RU" dirty="0"/>
              <a:t>, </a:t>
            </a:r>
            <a:r>
              <a:rPr lang="ru-RU" dirty="0" err="1"/>
              <a:t>IgG,или</a:t>
            </a:r>
            <a:r>
              <a:rPr lang="ru-RU" dirty="0"/>
              <a:t>  </a:t>
            </a:r>
            <a:r>
              <a:rPr lang="ru-RU" dirty="0" err="1"/>
              <a:t>IgM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6131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99BCF6-1A22-4263-B9FA-B8C5D674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C8D3F28-0A99-4566-BF4F-F946288BB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5. </a:t>
            </a:r>
            <a:r>
              <a:rPr lang="ru-RU" b="1" dirty="0"/>
              <a:t>Низкий </a:t>
            </a:r>
            <a:r>
              <a:rPr lang="ru-RU" b="1" dirty="0" err="1"/>
              <a:t>комлемент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-низкий С3</a:t>
            </a:r>
          </a:p>
          <a:p>
            <a:pPr marL="0" indent="0">
              <a:buNone/>
            </a:pPr>
            <a:r>
              <a:rPr lang="ru-RU" b="1" dirty="0"/>
              <a:t>-низкий С4</a:t>
            </a:r>
          </a:p>
          <a:p>
            <a:pPr marL="0" indent="0">
              <a:buNone/>
            </a:pPr>
            <a:r>
              <a:rPr lang="ru-RU" b="1" dirty="0"/>
              <a:t>-низкий СН50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69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86EF5B-AFFA-44E7-A1D6-37AA29A70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AD4EFD7-CFE1-466E-BA55-3DC3FE774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Системная красная волчанка (СКВ) - с</a:t>
            </a:r>
            <a:r>
              <a:rPr lang="ru-RU" dirty="0"/>
              <a:t>истемное аутоиммунное заболевание неизвестной этиологии, характеризующееся гиперпродукцией органоспецифических </a:t>
            </a:r>
            <a:r>
              <a:rPr lang="ru-RU" dirty="0" err="1"/>
              <a:t>аутоантител</a:t>
            </a:r>
            <a:r>
              <a:rPr lang="ru-RU" dirty="0"/>
              <a:t> к различным компонентам клеточного ядра с развитием </a:t>
            </a:r>
            <a:r>
              <a:rPr lang="ru-RU" dirty="0" err="1"/>
              <a:t>иммуновоспалительного</a:t>
            </a:r>
            <a:r>
              <a:rPr lang="ru-RU" dirty="0"/>
              <a:t> повреждения тканей и внутренних органов.</a:t>
            </a:r>
          </a:p>
          <a:p>
            <a:r>
              <a:rPr lang="ru-RU" b="1" dirty="0"/>
              <a:t>Код по МКБ-10</a:t>
            </a:r>
            <a:r>
              <a:rPr lang="ru-RU" dirty="0"/>
              <a:t> М.32 Системная красная волчанка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69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D0D545-BBE0-49A4-B4C8-6E9094D3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D6DC680-395C-4C4F-B2DF-9AC48B6D0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6. Положительная р-</a:t>
            </a:r>
            <a:r>
              <a:rPr lang="ru-RU" b="1" dirty="0" err="1"/>
              <a:t>ция</a:t>
            </a:r>
            <a:r>
              <a:rPr lang="ru-RU" b="1" dirty="0"/>
              <a:t> </a:t>
            </a:r>
            <a:r>
              <a:rPr lang="ru-RU" b="1" dirty="0" err="1"/>
              <a:t>Кумбса</a:t>
            </a:r>
            <a:r>
              <a:rPr lang="ru-RU" dirty="0"/>
              <a:t> при отсутствии гемолитической анемии</a:t>
            </a:r>
          </a:p>
        </p:txBody>
      </p:sp>
    </p:spTree>
    <p:extLst>
      <p:ext uri="{BB962C8B-B14F-4D97-AF65-F5344CB8AC3E}">
        <p14:creationId xmlns:p14="http://schemas.microsoft.com/office/powerpoint/2010/main" val="371150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8727E9-D210-4D1B-A5AE-34E7EF6EA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509" y="309707"/>
            <a:ext cx="10515600" cy="1325563"/>
          </a:xfrm>
        </p:spPr>
        <p:txBody>
          <a:bodyPr/>
          <a:lstStyle/>
          <a:p>
            <a:r>
              <a:rPr lang="ru-RU" dirty="0"/>
              <a:t>Лечение СКВ. Общие рекомендации.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6699F3F-7F22-4FB6-9D28-32AF8197D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/>
              <a:t>1.Основная цель фармакотерапии СКВ – достижение ремиссии (или низкой активности) заболевания (уровень доказательности С), а также снижение риска </a:t>
            </a:r>
            <a:r>
              <a:rPr lang="ru-RU" dirty="0" err="1"/>
              <a:t>коморбидных</a:t>
            </a:r>
            <a:r>
              <a:rPr lang="ru-RU" dirty="0"/>
              <a:t> заболеваний (уровень доказательности С). Оценка эффекта терапии должна основываться на стандартизованных индексах: BILAG,SELENA-SLEDAI,SLEDAI2K, SRI, SFI включающих клинико-лабораторные признаки поражения внутренних органов и систем, также индекс глобальной оценки состояния пациента –PGA. Лечение пациентов с СКВ должно проводиться врачами-ревматологами (в виде исключения врач общей практики, но при консультативной поддержке врача-ревматолога) с привлечение специалистов других медицинских специальностей (нефрологи, дерматологи, гематологи, кардиологи, невропатологи, психиатры и др.) и основываться на тесном взаимодействии врача и пациента (уровень доказательности С).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2.Следует рекомендовать пациентам избегать факторов, которые могут провоцировать обострение болезни (интеркуррентные инфекции, стресс, инсоляция, немотивированный прием медикаментов и др.), отказаться от курения, стремится к поддержанию нормальной массы тела (уровень доказательности С). У больных СКВ повышен риск развития интеркуррентных инфекций, атеросклероза, артериальной гипертензии, диабета, злокачественных заболеваний, что в значительной степени увеличивает летальность. Пациенты с повышенным риском подлежат наблюдению и обследованию совместно с профильными специалистами.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479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0F79E6-6530-4C22-84E5-32EF5A74D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7A0A314-4C8D-4C25-B991-D86621E17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/>
              <a:t>3.Основное место в лечении СКВ занимают глюкокортикоиды (ГК), </a:t>
            </a:r>
            <a:r>
              <a:rPr lang="ru-RU" dirty="0" err="1"/>
              <a:t>цитостатики</a:t>
            </a:r>
            <a:r>
              <a:rPr lang="ru-RU" dirty="0"/>
              <a:t> и </a:t>
            </a:r>
            <a:r>
              <a:rPr lang="ru-RU" dirty="0" err="1"/>
              <a:t>аминохинолиновые</a:t>
            </a:r>
            <a:r>
              <a:rPr lang="ru-RU" dirty="0"/>
              <a:t> препараты (уровень доказательности А). </a:t>
            </a:r>
            <a:r>
              <a:rPr lang="ru-RU" dirty="0" err="1"/>
              <a:t>Аминохинолиновые</a:t>
            </a:r>
            <a:r>
              <a:rPr lang="ru-RU" dirty="0"/>
              <a:t> препараты при отсутствии противопоказаний должны назначаться всем без исключения больным СКВ, длительный прием </a:t>
            </a:r>
            <a:r>
              <a:rPr lang="ru-RU" dirty="0" err="1"/>
              <a:t>аминохинолиновых</a:t>
            </a:r>
            <a:r>
              <a:rPr lang="ru-RU" dirty="0"/>
              <a:t> препаратов обеспечивает профилактику обострений, снижение активности и риск развития кардиоваскулярных осложнений (уровень доказательности А).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4.Для </a:t>
            </a:r>
            <a:r>
              <a:rPr lang="ru-RU" dirty="0"/>
              <a:t>лечения СКВ с невысокой степенью активности и без поражения жизненно-важных органов должны быть использованы низкие дозы ГК и\или </a:t>
            </a:r>
            <a:r>
              <a:rPr lang="ru-RU" dirty="0" err="1"/>
              <a:t>аминохинолиновые</a:t>
            </a:r>
            <a:r>
              <a:rPr lang="ru-RU" dirty="0"/>
              <a:t> препараты. НПВП используются в течение короткого времени и только у пациентов с низкой степенью вероятности развития побочных эффектов. При недостаточной эффективности ГК или с целью уменьшения дозы возможно назначение </a:t>
            </a:r>
            <a:r>
              <a:rPr lang="ru-RU" dirty="0" err="1"/>
              <a:t>цитостатиков</a:t>
            </a:r>
            <a:r>
              <a:rPr lang="ru-RU" dirty="0"/>
              <a:t> (</a:t>
            </a:r>
            <a:r>
              <a:rPr lang="ru-RU" dirty="0" err="1"/>
              <a:t>азатиоприн</a:t>
            </a:r>
            <a:r>
              <a:rPr lang="ru-RU" dirty="0"/>
              <a:t>, </a:t>
            </a:r>
            <a:r>
              <a:rPr lang="ru-RU" dirty="0" err="1"/>
              <a:t>мофетила</a:t>
            </a:r>
            <a:r>
              <a:rPr lang="ru-RU" dirty="0"/>
              <a:t> </a:t>
            </a:r>
            <a:r>
              <a:rPr lang="ru-RU" dirty="0" err="1"/>
              <a:t>микофенолат</a:t>
            </a:r>
            <a:r>
              <a:rPr lang="ru-RU" dirty="0"/>
              <a:t> или метотрексат), (уровень доказательности А). Рекомендуемая ежедневная доза ГК не должна превышать 20-25 мг, </a:t>
            </a:r>
            <a:r>
              <a:rPr lang="ru-RU" dirty="0" err="1"/>
              <a:t>плаквенил</a:t>
            </a:r>
            <a:r>
              <a:rPr lang="ru-RU" dirty="0"/>
              <a:t> назначается в дозе 200-400 мг в день (уровень доказательности А). Пульс-терапия (инфузии 6- </a:t>
            </a:r>
            <a:r>
              <a:rPr lang="ru-RU" dirty="0" err="1"/>
              <a:t>метилпеднизолона</a:t>
            </a:r>
            <a:r>
              <a:rPr lang="ru-RU" dirty="0"/>
              <a:t> 3 дня по 500-1000 мг) назначается в случаях торпидного течения (уровень доказательности С). Наряду с основными препаратами при показаниях могут быть использованы антибиотики, препараты крови, противовирусные и противогрибковые препараты, анти-коагулянты, </a:t>
            </a:r>
            <a:r>
              <a:rPr lang="ru-RU" dirty="0" err="1"/>
              <a:t>дезагреганты</a:t>
            </a:r>
            <a:r>
              <a:rPr lang="ru-RU" dirty="0"/>
              <a:t>, мочегонные и гипотензивные препараты, </a:t>
            </a:r>
            <a:r>
              <a:rPr lang="ru-RU" dirty="0" err="1"/>
              <a:t>статины</a:t>
            </a:r>
            <a:r>
              <a:rPr lang="ru-RU" dirty="0"/>
              <a:t>. При поражении ЦНС могут назначаться седативные, противосудорожные и психотропные препараты.</a:t>
            </a:r>
          </a:p>
        </p:txBody>
      </p:sp>
    </p:spTree>
    <p:extLst>
      <p:ext uri="{BB962C8B-B14F-4D97-AF65-F5344CB8AC3E}">
        <p14:creationId xmlns:p14="http://schemas.microsoft.com/office/powerpoint/2010/main" val="261612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4E0AEB-EB95-4791-AF24-226998BA4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F50DAC5-0AE4-4514-8415-AE71DCC41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5.У больных СКВ с высокой иммунологической и клинической активностью (высокий уровень анти –ДНК, снижение С3 и С4 компонентов комплемента, SLEDAI 6-10 баллов), без клинических признаков активного волчаночного нефрита и поражения ЦНС рекомендуется применение анти-</a:t>
            </a:r>
            <a:r>
              <a:rPr lang="ru-RU" dirty="0" err="1"/>
              <a:t>BLyS</a:t>
            </a:r>
            <a:r>
              <a:rPr lang="ru-RU" dirty="0"/>
              <a:t> терапии (</a:t>
            </a:r>
            <a:r>
              <a:rPr lang="ru-RU" dirty="0" err="1"/>
              <a:t>Белимумаб</a:t>
            </a:r>
            <a:r>
              <a:rPr lang="ru-RU" dirty="0"/>
              <a:t>) по 10 мг\кг ежемесячно (рекомендации FDA, 2011 г. уровень доказательности А). </a:t>
            </a:r>
            <a:r>
              <a:rPr lang="ru-RU" dirty="0" err="1"/>
              <a:t>Белимумаб</a:t>
            </a:r>
            <a:r>
              <a:rPr lang="ru-RU" dirty="0"/>
              <a:t> назначается больным СКВ с преимущественным поражением кожи, слизистых оболочек, суставов, неактивным волчаночным нефритом (протеинурия ≤ 2г), с не критическим </a:t>
            </a:r>
            <a:r>
              <a:rPr lang="ru-RU" dirty="0" err="1"/>
              <a:t>уровенем</a:t>
            </a:r>
            <a:r>
              <a:rPr lang="ru-RU" dirty="0"/>
              <a:t> анемии, тромбоцитопении, лейкопении, с частым развитием обострений и с зависимостью от приема средних и высоких доз ГК, высоким риском развития осложнений терапии (повреждения органов), инфекций. Первые 3 инфузии по 10 мг\кг веса назначаются в стационаре (0-14-28 день) и далее в амбулаторных условиях ежемесячно в течение не менее 6 месяцев.</a:t>
            </a:r>
          </a:p>
        </p:txBody>
      </p:sp>
    </p:spTree>
    <p:extLst>
      <p:ext uri="{BB962C8B-B14F-4D97-AF65-F5344CB8AC3E}">
        <p14:creationId xmlns:p14="http://schemas.microsoft.com/office/powerpoint/2010/main" val="22569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8D0D71-8311-42CA-9AB9-DEFBE1C12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358CA0-0722-4F31-933E-5966CE78C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/>
              <a:t>6.Поражение жизненно-важных органов при СКВ может привести к необратимой утрате функции и\или летальному исходу. Например, при нефрите, к развитию терминальной почечной недостаточности, при поражении сердца к тяжелой сердечной недостаточности, угроза жизни нередко наблюдается при поражении ЦНС, развитии </a:t>
            </a:r>
            <a:r>
              <a:rPr lang="ru-RU" dirty="0" err="1"/>
              <a:t>альвеолита</a:t>
            </a:r>
            <a:r>
              <a:rPr lang="ru-RU" dirty="0"/>
              <a:t>, анемии и тромбоцитопении. В случаях прогрессирующего течения СКВ, с высокой активностью и тяжелыми поражениями внутренних органов ГК назначаются в высоких (подавляющих) дозах. Обычно применяется преднизолон внутрь в дозах 40-60 мг (или 0.5-1.0 мг\кг веса) (уровень доказательности А). При критических ситуациях или неэффективности назначения преднизолона внутрь применяются инфузии 6-метилпреднизолона (пульс-терапия 3 дня подряд по 15-20 мг\кг) (уровень доказательности С). ГК гормоны в терапии СКВ занимают особое место и их назначение является обязательным при средней и высокой активности СКВ. Длительность терапии практически не ограничена и может продолжаться в течение многих лет. При достижении улучшения, снижения активности болезни - доза ГК может быть медленно уменьшена (обычно по 1 мг в 7-10 дней)  до поддерживающей, которая варьирует в зависимости от течения болезни, поражения того или иного органа или системы, риска раз-вития обострения, </a:t>
            </a:r>
            <a:r>
              <a:rPr lang="ru-RU" dirty="0" err="1"/>
              <a:t>коморбидных</a:t>
            </a:r>
            <a:r>
              <a:rPr lang="ru-RU" dirty="0"/>
              <a:t> заболеваний и осложнений. Препаратом выбора для системной или инфузионной терапии ГК является 6-метилпреднизолон. При длительном приеме ГК у больных необходимо контролировать и проводить профилактику остеопороза, сахарного диабета, атеросклероза, гиперлипидемии, артериальной гипертензии, поражения ЖКТ, катаракты, глаукомы.  Рандомизированных исследований эффективности ГК при СКВ не проводилось (уровень доказательности С).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789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AC6FDA-D0CC-436B-B26A-191ED5AED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4B1A7F9-1B02-4FD8-AEA7-1DDF3C54E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7.Цитостатики (цитостатические иммунодепрессанты) назначаются больным СКВ при прогрессирующем течении, высокой активности, сопровождающимися поражением </a:t>
            </a:r>
            <a:r>
              <a:rPr lang="ru-RU" dirty="0" err="1"/>
              <a:t>жиз</a:t>
            </a:r>
            <a:r>
              <a:rPr lang="ru-RU" dirty="0"/>
              <a:t>-</a:t>
            </a:r>
            <a:r>
              <a:rPr lang="ru-RU" dirty="0" err="1"/>
              <a:t>ненно</a:t>
            </a:r>
            <a:r>
              <a:rPr lang="ru-RU" dirty="0"/>
              <a:t>-важных органов и систем. Для индукционной терапии используется </a:t>
            </a:r>
            <a:r>
              <a:rPr lang="ru-RU" dirty="0" err="1"/>
              <a:t>циклофосфан</a:t>
            </a:r>
            <a:r>
              <a:rPr lang="ru-RU" dirty="0"/>
              <a:t> (ЦФ) или </a:t>
            </a:r>
            <a:r>
              <a:rPr lang="ru-RU" dirty="0" err="1"/>
              <a:t>мофетила</a:t>
            </a:r>
            <a:r>
              <a:rPr lang="ru-RU" dirty="0"/>
              <a:t> </a:t>
            </a:r>
            <a:r>
              <a:rPr lang="ru-RU" dirty="0" err="1"/>
              <a:t>микофенолат</a:t>
            </a:r>
            <a:r>
              <a:rPr lang="ru-RU" dirty="0"/>
              <a:t> (ММФ). ЦФ назначается при развитии волчаночного нефрита по 1000 мг внутривенно ежемесячно в течение 6 месяцев или по 500 мг каждые 2 недели, до 6 инфузий. ММФ назначается в дозе 2-3 г в день в течение 6 месяцев. ЦФ и ММФ применяются в комбинации с пульс-терапией 6-метилпреднизолоном и последующим назначением ГК внутрь в дозе 0.5-1.0 мг\кг (уровень доказательности А). Индукционная терапия проводится в течение 3-6 месяцев. При достижении клинико-лабораторного эффекта </a:t>
            </a:r>
            <a:r>
              <a:rPr lang="ru-RU" dirty="0" err="1"/>
              <a:t>цитостатики</a:t>
            </a:r>
            <a:r>
              <a:rPr lang="ru-RU" dirty="0"/>
              <a:t> используются в качестве поддерживающей терапии: ММФ в дозах 1-2 г в день или </a:t>
            </a:r>
            <a:r>
              <a:rPr lang="ru-RU" dirty="0" err="1"/>
              <a:t>азатиоприн</a:t>
            </a:r>
            <a:r>
              <a:rPr lang="ru-RU" dirty="0"/>
              <a:t> 2 мг\кг в день в течение 6 месяцев. (уровень доказательности А). В отдельных случаях может быть использован циклоспорин. </a:t>
            </a:r>
            <a:r>
              <a:rPr lang="ru-RU" dirty="0" err="1"/>
              <a:t>Цитостатики</a:t>
            </a:r>
            <a:r>
              <a:rPr lang="ru-RU" dirty="0"/>
              <a:t> являются важнейшим компонентом лечения СКВ, особенно при угрожающем течении с поражением почек, ЦНС, генерализованном </a:t>
            </a:r>
            <a:r>
              <a:rPr lang="ru-RU" dirty="0" err="1"/>
              <a:t>васкулите</a:t>
            </a:r>
            <a:r>
              <a:rPr lang="ru-RU" dirty="0"/>
              <a:t>, </a:t>
            </a:r>
            <a:r>
              <a:rPr lang="ru-RU" dirty="0" err="1"/>
              <a:t>альвеолите</a:t>
            </a:r>
            <a:r>
              <a:rPr lang="ru-RU" dirty="0"/>
              <a:t>. Назначение </a:t>
            </a:r>
            <a:r>
              <a:rPr lang="ru-RU" dirty="0" err="1"/>
              <a:t>цитостатиков</a:t>
            </a:r>
            <a:r>
              <a:rPr lang="ru-RU" dirty="0"/>
              <a:t> как в индукционной фазе, так при поддерживаю-щей терапии должно находится под постоянным контролем. При назначении этих препаратов высок риск развития бактериальных и вирусных инфекций, токсического гепатита, угнетения костномозгового кроветворения.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435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86A927-D885-47B9-99B9-143FD8F4C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A8D8665-B954-4354-8129-5B6EE7BA0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Лечение волчаночного нефрита (ВН)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Определение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 настоящих рекомендациях ВН определяется соответственно критериям ACR:</a:t>
            </a:r>
            <a:br>
              <a:rPr lang="ru-RU" dirty="0"/>
            </a:br>
            <a:r>
              <a:rPr lang="ru-RU" dirty="0"/>
              <a:t>·        </a:t>
            </a:r>
            <a:r>
              <a:rPr lang="ru-RU" dirty="0" err="1"/>
              <a:t>персистирующая</a:t>
            </a:r>
            <a:r>
              <a:rPr lang="ru-RU" dirty="0"/>
              <a:t> протеинурия &gt; 0,5 г\день,</a:t>
            </a:r>
            <a:br>
              <a:rPr lang="ru-RU" dirty="0"/>
            </a:br>
            <a:r>
              <a:rPr lang="ru-RU" dirty="0"/>
              <a:t>·        и\или : 5 эритроцитов, 5 лейкоцитов или цилиндров при отсутствии инфекции мочевых путей</a:t>
            </a:r>
            <a:br>
              <a:rPr lang="ru-RU" dirty="0"/>
            </a:br>
            <a:r>
              <a:rPr lang="ru-RU" dirty="0"/>
              <a:t>·        дополнительно: данные </a:t>
            </a:r>
            <a:r>
              <a:rPr lang="ru-RU" dirty="0" err="1"/>
              <a:t>нефробиопсии</a:t>
            </a:r>
            <a:r>
              <a:rPr lang="ru-RU" dirty="0"/>
              <a:t> с подтверждением </a:t>
            </a:r>
            <a:r>
              <a:rPr lang="ru-RU" dirty="0" err="1"/>
              <a:t>иммуннокомплексного</a:t>
            </a:r>
            <a:r>
              <a:rPr lang="ru-RU" dirty="0"/>
              <a:t> нефрита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Биопсия почки, при отсутствии противопоказаний должна проводиться у всех пациентов СКВ с активным нефритом. Результаты биопсии должны оцениваться по классификации ISN\RPS, (уровень доказательности A).</a:t>
            </a:r>
          </a:p>
        </p:txBody>
      </p:sp>
    </p:spTree>
    <p:extLst>
      <p:ext uri="{BB962C8B-B14F-4D97-AF65-F5344CB8AC3E}">
        <p14:creationId xmlns:p14="http://schemas.microsoft.com/office/powerpoint/2010/main" val="369560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A3C248F-C3E6-4084-9CEE-AC149DA3E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7058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1677F162-74A2-452C-8C2B-D9170F44ED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7316474"/>
              </p:ext>
            </p:extLst>
          </p:nvPr>
        </p:nvGraphicFramePr>
        <p:xfrm>
          <a:off x="517237" y="785091"/>
          <a:ext cx="10040016" cy="5391872"/>
        </p:xfrm>
        <a:graphic>
          <a:graphicData uri="http://schemas.openxmlformats.org/drawingml/2006/table">
            <a:tbl>
              <a:tblPr/>
              <a:tblGrid>
                <a:gridCol w="10040016">
                  <a:extLst>
                    <a:ext uri="{9D8B030D-6E8A-4147-A177-3AD203B41FA5}">
                      <a16:colId xmlns:a16="http://schemas.microsoft.com/office/drawing/2014/main" xmlns="" val="303612602"/>
                    </a:ext>
                  </a:extLst>
                </a:gridCol>
              </a:tblGrid>
              <a:tr h="676989">
                <a:tc>
                  <a:txBody>
                    <a:bodyPr/>
                    <a:lstStyle/>
                    <a:p>
                      <a:r>
                        <a:rPr lang="ru-RU" sz="1500" dirty="0">
                          <a:effectLst/>
                        </a:rPr>
                        <a:t>Классификация волчаночного нефрита Международной ассоциации нефрологов и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 err="1">
                          <a:effectLst/>
                        </a:rPr>
                        <a:t>нефропатологов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i="1" dirty="0">
                          <a:effectLst/>
                        </a:rPr>
                        <a:t>ISN\RPS</a:t>
                      </a:r>
                      <a:r>
                        <a:rPr lang="ru-RU" sz="1500" dirty="0">
                          <a:effectLst/>
                        </a:rPr>
                        <a:t> ,2003 г</a:t>
                      </a:r>
                    </a:p>
                  </a:txBody>
                  <a:tcPr marL="40410" marR="40410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4763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85188002"/>
                  </a:ext>
                </a:extLst>
              </a:tr>
              <a:tr h="4714883">
                <a:tc>
                  <a:txBody>
                    <a:bodyPr/>
                    <a:lstStyle/>
                    <a:p>
                      <a:r>
                        <a:rPr lang="ru-RU" sz="1500" dirty="0">
                          <a:effectLst/>
                        </a:rPr>
                        <a:t>Класс I                                         Минимальные изменения </a:t>
                      </a:r>
                      <a:r>
                        <a:rPr lang="ru-RU" sz="1500" dirty="0" err="1">
                          <a:effectLst/>
                        </a:rPr>
                        <a:t>мезангиума</a:t>
                      </a:r>
                      <a:r>
                        <a:rPr lang="ru-RU" sz="1500" dirty="0">
                          <a:effectLst/>
                        </a:rPr>
                        <a:t/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Класс II                                        </a:t>
                      </a:r>
                      <a:r>
                        <a:rPr lang="ru-RU" sz="1500" dirty="0" err="1">
                          <a:effectLst/>
                        </a:rPr>
                        <a:t>Мезангиально</a:t>
                      </a:r>
                      <a:r>
                        <a:rPr lang="ru-RU" sz="1500" dirty="0">
                          <a:effectLst/>
                        </a:rPr>
                        <a:t>-пролиферативный ВН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Класс III                                       Очаговый ВН (&lt; 50% пораженных клубочков)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                                                      III A – активные поражения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                                                      III A\C  - активные и хронические поражения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                                                      III C – хронические поражения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Класс IV                                       Диффузный ВН (&gt; 50% пораженных клубочков)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                                                      Диффузно-сегментарный (IV-S)  или глобальный (IV-G)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                                                      IVA - активные поражения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                                                      IV A\C - активные и хронические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                                                      IV C – хронические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Класс V                                         Мембранозный ВН (одновременно могут быть изменения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                                                       III и IV классов.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Класс VI                                        Нефросклероз без признаков активности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 </a:t>
                      </a:r>
                      <a:br>
                        <a:rPr lang="ru-RU" sz="1500" dirty="0">
                          <a:effectLst/>
                        </a:rPr>
                      </a:br>
                      <a:r>
                        <a:rPr lang="ru-RU" sz="1500" dirty="0">
                          <a:effectLst/>
                        </a:rPr>
                        <a:t> </a:t>
                      </a:r>
                    </a:p>
                  </a:txBody>
                  <a:tcPr marL="40410" marR="40410" marT="40410" marB="40410" anchor="ctr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62282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75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EBDB806-6E78-4527-9EE3-E53164886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E9079EE-6E7C-470F-8370-81416A089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algn="just">
              <a:buAutoNum type="arabicPeriod"/>
            </a:pPr>
            <a:r>
              <a:rPr lang="ru-RU" dirty="0"/>
              <a:t>Лечение ВН должно проводится в соответствии с классификационным типом нефрита. При выявлении I или II класса назначение подавляющей </a:t>
            </a:r>
            <a:r>
              <a:rPr lang="ru-RU" dirty="0" err="1"/>
              <a:t>иммуносупрессивной</a:t>
            </a:r>
            <a:r>
              <a:rPr lang="ru-RU" dirty="0"/>
              <a:t> и ГК терапии не проводится (уровень доказательности С).</a:t>
            </a:r>
          </a:p>
          <a:p>
            <a:pPr marL="0" indent="0" algn="just">
              <a:buNone/>
            </a:pPr>
            <a:r>
              <a:rPr lang="ru-RU" dirty="0"/>
              <a:t>	В случаях выявления протеинурии ≥ 0,5 г\24 час. и </a:t>
            </a:r>
            <a:r>
              <a:rPr lang="ru-RU" dirty="0" err="1"/>
              <a:t>эритроцитурии</a:t>
            </a:r>
            <a:r>
              <a:rPr lang="ru-RU" dirty="0"/>
              <a:t> требуется назначение ГК и </a:t>
            </a:r>
            <a:r>
              <a:rPr lang="ru-RU" dirty="0" err="1"/>
              <a:t>азатиоприна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	При наличии III класса ВН (субэндотелиальные депозиты и пролиферативные изменения &lt; 50% клубочков) требуется агрессивная терапия ГК и иммунодепрессантами. </a:t>
            </a:r>
          </a:p>
          <a:p>
            <a:pPr marL="0" indent="0" algn="just">
              <a:buNone/>
            </a:pPr>
            <a:r>
              <a:rPr lang="ru-RU" dirty="0"/>
              <a:t>	Класс V (субэпителиальные депозиты и утолщение мембран капилляров клубочков) при сочетании с III\IV классом, требуют терапии как III и IV класс. «Чистый V мембранозный класс ВН» рассматривается иначе, чем класс  VI. Класс VI, склероз более 90% клубочков, требует подготовки к пересадке почки, а не </a:t>
            </a:r>
            <a:r>
              <a:rPr lang="ru-RU" dirty="0" err="1"/>
              <a:t>иммуносупрессивной</a:t>
            </a:r>
            <a:r>
              <a:rPr lang="ru-RU" dirty="0"/>
              <a:t> терапии. Классификационные разделы «А» и «С» указывают на степень </a:t>
            </a:r>
            <a:r>
              <a:rPr lang="ru-RU" dirty="0" err="1"/>
              <a:t>хронизации</a:t>
            </a:r>
            <a:r>
              <a:rPr lang="ru-RU" dirty="0"/>
              <a:t> и активности, при преобладании </a:t>
            </a:r>
            <a:r>
              <a:rPr lang="ru-RU" dirty="0" err="1"/>
              <a:t>хронизации</a:t>
            </a:r>
            <a:r>
              <a:rPr lang="ru-RU" dirty="0"/>
              <a:t> гистопатологических изменений незначительна вероятность ответа на </a:t>
            </a:r>
            <a:r>
              <a:rPr lang="ru-RU" dirty="0" err="1"/>
              <a:t>иммуносупрессию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353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483FC7-2A08-4779-8D20-8E26B2BC9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2600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178DDB8-812B-4163-B26A-5016D21C5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При выявлении активного волчаночного нефрита, помимо основной терапии ГК и </a:t>
            </a:r>
            <a:r>
              <a:rPr lang="ru-RU" dirty="0" err="1"/>
              <a:t>цитостатиками</a:t>
            </a:r>
            <a:r>
              <a:rPr lang="ru-RU" dirty="0"/>
              <a:t>, должна назначаться дополнительная терапия:</a:t>
            </a:r>
            <a:br>
              <a:rPr lang="ru-RU" dirty="0"/>
            </a:br>
            <a:r>
              <a:rPr lang="ru-RU" dirty="0"/>
              <a:t>•          </a:t>
            </a:r>
            <a:r>
              <a:rPr lang="ru-RU" dirty="0" err="1"/>
              <a:t>Амнихинолиновые</a:t>
            </a:r>
            <a:r>
              <a:rPr lang="ru-RU" dirty="0"/>
              <a:t> препараты (</a:t>
            </a:r>
            <a:r>
              <a:rPr lang="ru-RU" dirty="0" err="1"/>
              <a:t>плаквенил</a:t>
            </a:r>
            <a:r>
              <a:rPr lang="ru-RU" dirty="0"/>
              <a:t>) назначается в дозах от 200 до 400 мг в день, при отсутствии противопоказаний (уровень доказательности С);</a:t>
            </a:r>
            <a:br>
              <a:rPr lang="ru-RU" dirty="0"/>
            </a:br>
            <a:r>
              <a:rPr lang="ru-RU" dirty="0"/>
              <a:t>•          При наличии протеинурии &gt; 0,5г\24часа назначаются блокаторы </a:t>
            </a:r>
            <a:r>
              <a:rPr lang="ru-RU" dirty="0" err="1"/>
              <a:t>ангиотензиновых</a:t>
            </a:r>
            <a:r>
              <a:rPr lang="ru-RU" dirty="0"/>
              <a:t> рецепторов (уровень доказательности А);</a:t>
            </a:r>
            <a:br>
              <a:rPr lang="ru-RU" dirty="0"/>
            </a:br>
            <a:r>
              <a:rPr lang="ru-RU" dirty="0"/>
              <a:t>•          При повышении уровня липопротеидов низкой плотности в сыворотке крови ≥ 100 мг\</a:t>
            </a:r>
            <a:r>
              <a:rPr lang="ru-RU" dirty="0" err="1"/>
              <a:t>дл</a:t>
            </a:r>
            <a:r>
              <a:rPr lang="ru-RU" dirty="0"/>
              <a:t> рекомендуется назначение </a:t>
            </a:r>
            <a:r>
              <a:rPr lang="ru-RU" dirty="0" err="1"/>
              <a:t>статинов</a:t>
            </a:r>
            <a:r>
              <a:rPr lang="ru-RU" dirty="0"/>
              <a:t> (уровень доказательности С)</a:t>
            </a:r>
            <a:br>
              <a:rPr lang="ru-RU" dirty="0"/>
            </a:br>
            <a:r>
              <a:rPr lang="ru-RU" dirty="0"/>
              <a:t>•          Рекомендация по целесообразности назначения </a:t>
            </a:r>
            <a:r>
              <a:rPr lang="ru-RU" dirty="0" err="1"/>
              <a:t>плаквенила</a:t>
            </a:r>
            <a:r>
              <a:rPr lang="ru-RU" dirty="0"/>
              <a:t> основана на данных </a:t>
            </a:r>
            <a:r>
              <a:rPr lang="ru-RU" dirty="0" err="1"/>
              <a:t>проспективного</a:t>
            </a:r>
            <a:r>
              <a:rPr lang="ru-RU" dirty="0"/>
              <a:t> контролируемого исследования, продемонстрировавшего уменьшение обострений СКВ при назначении </a:t>
            </a:r>
            <a:r>
              <a:rPr lang="ru-RU" dirty="0" err="1"/>
              <a:t>гидроксихлорохина</a:t>
            </a:r>
            <a:r>
              <a:rPr lang="ru-RU" dirty="0"/>
              <a:t> (ГХ).  При назначении ГХ уменьшается индекс повреждения, включая повреждение почек и риск </a:t>
            </a:r>
            <a:r>
              <a:rPr lang="ru-RU" dirty="0" err="1"/>
              <a:t>гиперкоагуляции</a:t>
            </a:r>
            <a:r>
              <a:rPr lang="ru-RU" dirty="0"/>
              <a:t> с развитием тромбозов</a:t>
            </a:r>
            <a:br>
              <a:rPr lang="ru-RU" dirty="0"/>
            </a:br>
            <a:r>
              <a:rPr lang="ru-RU" dirty="0"/>
              <a:t>•          Блокаторы </a:t>
            </a:r>
            <a:r>
              <a:rPr lang="ru-RU" dirty="0" err="1"/>
              <a:t>ангиотензиновых</a:t>
            </a:r>
            <a:r>
              <a:rPr lang="ru-RU" dirty="0"/>
              <a:t> рецепторов снижают протеинурию на 30%, значительно уменьшают риск удвоения креатинина и развитие терминальной почечной недостаточности у больных с недиабетической нефропатией. Ангиотензин-конвертирующие ферменты и блокаторы рецепторов превосходят по эффективности блокаторы кальциевых каналов.</a:t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382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6B9878-57EC-4DC0-8E23-E0027FCF3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44C94C9-959D-40FE-BA05-DD7CC5328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Заболеваемость СКВ колеблется от 4 до 250 случаев на 100000 населения. Пик заболеваемости приходится на 15-25 лет. Женщины страдают в 8-10 раз чаще мужчин. Смертность при СКВ в 3 раза выше, чем в популяции.</a:t>
            </a:r>
          </a:p>
        </p:txBody>
      </p:sp>
    </p:spTree>
    <p:extLst>
      <p:ext uri="{BB962C8B-B14F-4D97-AF65-F5344CB8AC3E}">
        <p14:creationId xmlns:p14="http://schemas.microsoft.com/office/powerpoint/2010/main" val="72880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937693-41DE-41F1-A8B4-0A03C5A15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93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50CF7B9-C737-4E62-BAAB-CE5946B64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9056"/>
            <a:ext cx="10515600" cy="51979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3.</a:t>
            </a:r>
            <a:r>
              <a:rPr lang="ru-RU" b="1" dirty="0"/>
              <a:t>Рекомендации по индукционной терапии ВН III|IV класса.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         С целью подавления активности ВН обязательным компонентом индукционной терапии являются ЦФ и ММФ (уровень доказательности А). </a:t>
            </a:r>
            <a:r>
              <a:rPr lang="ru-RU" dirty="0" err="1"/>
              <a:t>Иммуносупрессивная</a:t>
            </a:r>
            <a:r>
              <a:rPr lang="ru-RU" dirty="0"/>
              <a:t> </a:t>
            </a:r>
            <a:r>
              <a:rPr lang="ru-RU" dirty="0" err="1"/>
              <a:t>тера</a:t>
            </a:r>
            <a:r>
              <a:rPr lang="ru-RU" dirty="0"/>
              <a:t>-пия назначается в комбинации с 3-х дневной пульс терапией 6-метилпреднизолоном (по 1000 мг в день) и последующим назначением ГК внутрь в дозах 0.5-1.0 мг\кг в день, снижение дозы при достижении эффекта (уровень доказательности С).</a:t>
            </a:r>
            <a:br>
              <a:rPr lang="ru-RU" dirty="0"/>
            </a:br>
            <a:r>
              <a:rPr lang="ru-RU" dirty="0"/>
              <a:t>•          ММФ: назначается в дозах 2-3 г в день в течение всего периода индукционной терапии (6 месяцев).</a:t>
            </a:r>
            <a:br>
              <a:rPr lang="ru-RU" dirty="0"/>
            </a:br>
            <a:r>
              <a:rPr lang="ru-RU" dirty="0"/>
              <a:t>•          ЦФ:  рекомендуется 2 режима назначения ЦФ при ВН:</a:t>
            </a:r>
            <a:br>
              <a:rPr lang="ru-RU" dirty="0"/>
            </a:br>
            <a:r>
              <a:rPr lang="ru-RU" dirty="0"/>
              <a:t>1.  ЦФ назначается в «низких дозах» по 500 мг внутривенно 1 раз в 2 недели, суммарно 6 доз, с последующим назначением </a:t>
            </a:r>
            <a:r>
              <a:rPr lang="ru-RU" dirty="0" err="1"/>
              <a:t>Азатиоприна</a:t>
            </a:r>
            <a:r>
              <a:rPr lang="ru-RU" dirty="0"/>
              <a:t> или ММФ внутрь (уровень доказательности В)</a:t>
            </a:r>
            <a:br>
              <a:rPr lang="ru-RU" dirty="0"/>
            </a:br>
            <a:r>
              <a:rPr lang="ru-RU" dirty="0"/>
              <a:t>2. «Высокие дозы» - ЦФ внутривенно по 500-1000 мг/м² поверхности тела + 6 </a:t>
            </a:r>
            <a:r>
              <a:rPr lang="ru-RU" dirty="0" err="1"/>
              <a:t>метилпреднизолон</a:t>
            </a:r>
            <a:r>
              <a:rPr lang="ru-RU" dirty="0"/>
              <a:t> 1000 мг ежемесячно в течение 6 месяцев, затем назначается ММФ или </a:t>
            </a:r>
            <a:r>
              <a:rPr lang="ru-RU" dirty="0" err="1"/>
              <a:t>Азатиоприн</a:t>
            </a:r>
            <a:r>
              <a:rPr lang="ru-RU" dirty="0"/>
              <a:t> внутрь (уровень доказательности А).</a:t>
            </a:r>
            <a:br>
              <a:rPr lang="ru-RU" dirty="0"/>
            </a:b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7749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6D790C-61DC-4415-A13C-8053D570F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239078-A984-4D26-990A-75579F55B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4.Рекомендуется в большинстве случаев начинать индукционную терапию ЦФ или ММФ и не вносить серьезных корректив в лечение в течение 6 месяцев кроме изменения ежедневной дозы ГК. Коррекция терапии возможно при наличии убедительных доказательств ухудшения через 3 месяца от начала лечения: увеличение на 50% протеинурии или креатинина сыворотки крови (уровень доказательности А).</a:t>
            </a:r>
            <a:br>
              <a:rPr lang="ru-RU" dirty="0"/>
            </a:br>
            <a:r>
              <a:rPr lang="ru-RU" dirty="0"/>
              <a:t>      </a:t>
            </a:r>
            <a:br>
              <a:rPr lang="ru-RU" dirty="0"/>
            </a:br>
            <a:r>
              <a:rPr lang="ru-RU" dirty="0"/>
              <a:t>5.Сохранение детородной функции одна из наиболее серьезных проблем у молодых женщин с ВН. В этой связи рекомендуется назначать ММФ в качестве индукционной терапии у женщин, планирующих беременность, в связи с тем, что высокие дозы ЦФ могут привести к необратимому бесплодию (уровень доказательности А для оценки </a:t>
            </a:r>
            <a:r>
              <a:rPr lang="ru-RU" dirty="0" err="1"/>
              <a:t>гонадотоксичности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747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07C636-1D06-4EBC-B2A0-6B017AE86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753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2874F25-1FB7-403F-BA6A-616A9662F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1273"/>
            <a:ext cx="10515600" cy="534569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6.</a:t>
            </a:r>
            <a:r>
              <a:rPr lang="ru-RU" b="1" dirty="0"/>
              <a:t>Рекомендации по индукционной терапии у больных с IV или IV\V классом ВН с наличием </a:t>
            </a:r>
            <a:r>
              <a:rPr lang="ru-RU" b="1" dirty="0" err="1"/>
              <a:t>полулуний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Рекомендуется для достижения улучшения у пациентов с ВН данного класса про-водить индукционную терапию с использованием ЦФ или ММФ (уровень доказательно-</a:t>
            </a:r>
            <a:r>
              <a:rPr lang="ru-RU" dirty="0" err="1"/>
              <a:t>сти</a:t>
            </a:r>
            <a:r>
              <a:rPr lang="ru-RU" dirty="0"/>
              <a:t> С), а также начинать проведение Пульс-терапии 6-метилпреднизолоном и назначать ГК внутрь в дозах не менее 1 мг/кг/день. Наличие </a:t>
            </a:r>
            <a:r>
              <a:rPr lang="ru-RU" dirty="0" err="1"/>
              <a:t>полулуний</a:t>
            </a:r>
            <a:r>
              <a:rPr lang="ru-RU" dirty="0"/>
              <a:t> указывает на неблагоприятный жизненный прогноз даже при своевременном проведении интенсивной индукционной терапии, назначение ММФ в дозе 2 г/день не уступает по эффективности инфузиям высоких доз ЦФ (уровень доказательности С).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7.</a:t>
            </a:r>
            <a:r>
              <a:rPr lang="ru-RU" b="1" dirty="0"/>
              <a:t>Рекомендации по индукционной терапии у больных с V классом «Мем-</a:t>
            </a:r>
            <a:r>
              <a:rPr lang="ru-RU" b="1" dirty="0" err="1"/>
              <a:t>бранозным</a:t>
            </a:r>
            <a:r>
              <a:rPr lang="ru-RU" b="1" dirty="0"/>
              <a:t>» ВН.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При подтверждении V «Мембранозного» класса ВН с массивной «нефротической» протеинурией </a:t>
            </a:r>
            <a:r>
              <a:rPr lang="ru-RU" dirty="0" err="1"/>
              <a:t>рекомендуетя</a:t>
            </a:r>
            <a:r>
              <a:rPr lang="ru-RU" dirty="0"/>
              <a:t> назначать преднизолон (0.5 мг\кг\день) в комбинации с ММФ по 2-3 г в день (уровень доказательности А).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8.</a:t>
            </a:r>
            <a:r>
              <a:rPr lang="ru-RU" b="1" dirty="0"/>
              <a:t>Рекомендации по назначению поддерживающей терапии больным ВН у которых достигнуто улучшение после проведения индукционной терапии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При достижении у больных с ВН хорошего клинико-лабораторного эффекта после проведения индукционной терапии, рекомендуется для поддержания результата и улучшения отдаленного прогноза назначение ММФ в дозе 2 г\день или </a:t>
            </a:r>
            <a:r>
              <a:rPr lang="ru-RU" dirty="0" err="1"/>
              <a:t>Азатиоприна</a:t>
            </a:r>
            <a:r>
              <a:rPr lang="ru-RU" dirty="0"/>
              <a:t> 2 мг\кг\день (уровень доказательности В)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44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15F763-8351-4246-B541-1130F70A0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28EB463-D08B-4ABD-97D9-43ABF32BC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9.</a:t>
            </a:r>
            <a:r>
              <a:rPr lang="ru-RU" b="1" dirty="0"/>
              <a:t>Рекомендации по изменению терапии у больных ВН не ответивших на индукционную терапию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 случаях, когда не достигнут положительный результат после проведения 6-и месячной индукционной терапии глюкокортикоидами + ЦФ или ММФ, или ухудшения </a:t>
            </a:r>
            <a:r>
              <a:rPr lang="ru-RU" dirty="0" err="1"/>
              <a:t>по-сле</a:t>
            </a:r>
            <a:r>
              <a:rPr lang="ru-RU" dirty="0"/>
              <a:t> 3 месяцев от начала терапии, рекомендуется переключение одного </a:t>
            </a:r>
            <a:r>
              <a:rPr lang="ru-RU" dirty="0" err="1"/>
              <a:t>иммуносупрессив-ного</a:t>
            </a:r>
            <a:r>
              <a:rPr lang="ru-RU" dirty="0"/>
              <a:t> препарата на другой, например с ММФ на ЦФ или наоборот в комбинации с 3-х дневной терапией пульс-терапией (уровень доказательности С).    При переключении на ЦФ возможно использование как низких, так и высоких доз.</a:t>
            </a:r>
            <a:br>
              <a:rPr lang="ru-RU" dirty="0"/>
            </a:br>
            <a:r>
              <a:rPr lang="ru-RU" dirty="0"/>
              <a:t>При отсутствии эффекта одной или двух схем индукционной терапии с применением ЦФ\ММФ может быть использован </a:t>
            </a:r>
            <a:r>
              <a:rPr lang="ru-RU" dirty="0" err="1"/>
              <a:t>Ритуксимаб</a:t>
            </a:r>
            <a:r>
              <a:rPr lang="ru-RU" dirty="0"/>
              <a:t>, (уровень доказательности С).</a:t>
            </a:r>
          </a:p>
        </p:txBody>
      </p:sp>
    </p:spTree>
    <p:extLst>
      <p:ext uri="{BB962C8B-B14F-4D97-AF65-F5344CB8AC3E}">
        <p14:creationId xmlns:p14="http://schemas.microsoft.com/office/powerpoint/2010/main" val="43526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5EF500-1940-4957-B52E-A714B2C12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AC73A92-09D0-47F5-A8DA-3CA6D62C7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b="1" dirty="0"/>
              <a:t>Лечение ВН при наличии беременности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При наличии беременности у женщин с ЛН  рекомендуется несколько вариантов терапии. При отсутствии активности нефрита и внепочечных проявлений СКВ специальной терапии не требуется. При незначительной активности рекомендуется назначение </a:t>
            </a:r>
            <a:r>
              <a:rPr lang="ru-RU" dirty="0" err="1"/>
              <a:t>аминохинолиновых</a:t>
            </a:r>
            <a:r>
              <a:rPr lang="ru-RU" dirty="0"/>
              <a:t> препаратов (</a:t>
            </a:r>
            <a:r>
              <a:rPr lang="ru-RU" dirty="0" err="1"/>
              <a:t>плаквенил</a:t>
            </a:r>
            <a:r>
              <a:rPr lang="ru-RU" dirty="0"/>
              <a:t>). При выраженной активности ЛН и\или внепочечных проявлений болезни назначаются ГК в дозах, позволяющих контролировать течение болезни, если необходимо возможно добавление </a:t>
            </a:r>
            <a:r>
              <a:rPr lang="ru-RU" dirty="0" err="1"/>
              <a:t>Азатиоприна</a:t>
            </a:r>
            <a:r>
              <a:rPr lang="ru-RU" dirty="0"/>
              <a:t> (уровень доказательности С).</a:t>
            </a:r>
            <a:br>
              <a:rPr lang="ru-RU" dirty="0"/>
            </a:br>
            <a:r>
              <a:rPr lang="ru-RU" dirty="0"/>
              <a:t>-      следует иметь в виду, что высокие дозы ГК у больных СКВ с наличием беременности сопряжены с высоким риском развития артериальной гипертензии и сахарного диабета. ММФ, ЦФ, Циклоспорин и Метотрексат не назначаются из-за высокого риска развития тератогенного эффекта. Тератогенный эффект </a:t>
            </a:r>
            <a:r>
              <a:rPr lang="ru-RU" dirty="0" err="1"/>
              <a:t>Азатиоприна</a:t>
            </a:r>
            <a:r>
              <a:rPr lang="ru-RU" dirty="0"/>
              <a:t> в дозах не более 2 мг\кг считается минимальным. Пациенткам с </a:t>
            </a:r>
            <a:r>
              <a:rPr lang="ru-RU" dirty="0" err="1"/>
              <a:t>персистирующей</a:t>
            </a:r>
            <a:r>
              <a:rPr lang="ru-RU" dirty="0"/>
              <a:t> высокой активностью ЛН, установленным или предполагаемым III\IV классом нефрита рекомендуется проведение кесарева сечения после 28 недель.</a:t>
            </a:r>
          </a:p>
        </p:txBody>
      </p:sp>
    </p:spTree>
    <p:extLst>
      <p:ext uri="{BB962C8B-B14F-4D97-AF65-F5344CB8AC3E}">
        <p14:creationId xmlns:p14="http://schemas.microsoft.com/office/powerpoint/2010/main" val="258715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028231A-75B6-4690-B5AD-26DA0C42B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Лечение поражения центральной нервной системы (ЦНС)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AA6DC53-0F91-4DCD-9582-C1424D41A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Психоневрологические проявления являются наименее изученными, и воз-можно, одними из самых распространенных проявлений СКВ. Только в 1999 г. эксперты ACR предложили классификацию и дефиниции 19 наиболее изученных проявлений поражения центральной и периферической нервной системы у больных СКВ.</a:t>
            </a:r>
            <a:br>
              <a:rPr lang="ru-RU" dirty="0"/>
            </a:br>
            <a:r>
              <a:rPr lang="ru-RU" dirty="0"/>
              <a:t>-     Для подтверждения поражения ЦНС при СКВ необходимо привлекать специалистов неврологов и психиатров, проводят специальные исследования: ЭЭГ, МРТ головного и спинного мозга.</a:t>
            </a:r>
            <a:br>
              <a:rPr lang="ru-RU" dirty="0"/>
            </a:br>
            <a:r>
              <a:rPr lang="ru-RU" dirty="0"/>
              <a:t>       </a:t>
            </a:r>
            <a:br>
              <a:rPr lang="ru-RU" dirty="0"/>
            </a:br>
            <a:r>
              <a:rPr lang="ru-RU" dirty="0"/>
              <a:t>1. При развитии тяжелых, жизненно-угрожающих состояний при поражении ЦНС : судороги, поперечный миелит, неврит зрительного нерва, </a:t>
            </a:r>
            <a:r>
              <a:rPr lang="ru-RU" dirty="0" err="1"/>
              <a:t>цереброваскулит</a:t>
            </a:r>
            <a:r>
              <a:rPr lang="ru-RU" dirty="0"/>
              <a:t> -  рекомендуется незамедлительно начать проведение интенсивной терапии  инфузии  ЦФ по 1000-500 мг и  – 6 </a:t>
            </a:r>
            <a:r>
              <a:rPr lang="ru-RU" dirty="0" err="1"/>
              <a:t>метилпреднизолона</a:t>
            </a:r>
            <a:r>
              <a:rPr lang="ru-RU" dirty="0"/>
              <a:t> по 1000 мг несколько дней подряд с последующим назначением ГК внутрь 0,5-1,0 мг\кг\день (уровень доказательности С).</a:t>
            </a:r>
            <a:br>
              <a:rPr lang="ru-RU" dirty="0"/>
            </a:br>
            <a:r>
              <a:rPr lang="ru-RU" dirty="0"/>
              <a:t>    </a:t>
            </a:r>
            <a:br>
              <a:rPr lang="ru-RU" dirty="0"/>
            </a:br>
            <a:r>
              <a:rPr lang="ru-RU" dirty="0"/>
              <a:t>2. При развитии комы, сопора, прогрессирующего миелита, наличии высокого уровня А-ДНК и\или </a:t>
            </a:r>
            <a:r>
              <a:rPr lang="ru-RU" dirty="0" err="1"/>
              <a:t>криоглобулинов</a:t>
            </a:r>
            <a:r>
              <a:rPr lang="ru-RU" dirty="0"/>
              <a:t> в сыворотке крови показано применение </a:t>
            </a:r>
            <a:r>
              <a:rPr lang="ru-RU" dirty="0" err="1"/>
              <a:t>плазмафереза</a:t>
            </a:r>
            <a:r>
              <a:rPr lang="ru-RU" dirty="0"/>
              <a:t>, ежедневно или через день, с </a:t>
            </a:r>
            <a:r>
              <a:rPr lang="ru-RU" dirty="0" err="1"/>
              <a:t>эксфузией</a:t>
            </a:r>
            <a:r>
              <a:rPr lang="ru-RU" dirty="0"/>
              <a:t> 20-30 мл/кг веса плазмы (уровень доказательности С). Назначение внутривенного иммуноглобулина в дозах 0,5-1,0 г\кг рекомендуется после окончания процедур </a:t>
            </a:r>
            <a:r>
              <a:rPr lang="ru-RU" dirty="0" err="1"/>
              <a:t>плазмафереза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    </a:t>
            </a:r>
            <a:br>
              <a:rPr lang="ru-RU" dirty="0"/>
            </a:br>
            <a:r>
              <a:rPr lang="ru-RU" dirty="0"/>
              <a:t>3. При отсутствии эффекта в течение первых 3-4 дней от начала интенсивной терапии эксперты рекомендуют назначать </a:t>
            </a:r>
            <a:r>
              <a:rPr lang="ru-RU" dirty="0" err="1"/>
              <a:t>Ритуксимаб</a:t>
            </a:r>
            <a:r>
              <a:rPr lang="ru-RU" dirty="0"/>
              <a:t> по 500-1000 мг еженедельно (максимальная суммарная доза 2000 мг) (уровень доказательности С).</a:t>
            </a:r>
            <a:br>
              <a:rPr lang="ru-RU" dirty="0"/>
            </a:br>
            <a:r>
              <a:rPr lang="ru-RU" dirty="0"/>
              <a:t>     </a:t>
            </a:r>
            <a:br>
              <a:rPr lang="ru-RU" dirty="0"/>
            </a:br>
            <a:r>
              <a:rPr lang="ru-RU" dirty="0"/>
              <a:t>4. Рекомендации по применению </a:t>
            </a:r>
            <a:r>
              <a:rPr lang="ru-RU" dirty="0" err="1"/>
              <a:t>Ритуксимаба</a:t>
            </a:r>
            <a:r>
              <a:rPr lang="ru-RU" dirty="0"/>
              <a:t> при </a:t>
            </a:r>
            <a:r>
              <a:rPr lang="ru-RU" dirty="0" err="1"/>
              <a:t>жизненноугрожающем</a:t>
            </a:r>
            <a:r>
              <a:rPr lang="ru-RU" dirty="0"/>
              <a:t> поражении ЦНС основаны на данных о высокой эффективности анти В-клеточной терапии у больных СКВ с развитием комы, каталепсии, поперечного миелита и психоза, при отсутствии эффекта от применения массивных доз ГК, ЦФ, иммуноглобулина и </a:t>
            </a:r>
            <a:r>
              <a:rPr lang="ru-RU" dirty="0" err="1"/>
              <a:t>плазмафереза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948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063A21-7B39-4D8E-B310-69AF6F56D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Мониторинг активности СКВ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230B682-8A40-445E-BF34-ADBCC749D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Согласно EULAR рекомендациям 2010 года  и правилами GCP в стандартное обследование пациента с СКВ  в реальной клинической практике должно быть включено следующее:</a:t>
            </a:r>
            <a:br>
              <a:rPr lang="ru-RU" dirty="0"/>
            </a:br>
            <a:r>
              <a:rPr lang="ru-RU" dirty="0"/>
              <a:t>Оценка активности заболевания с использованием любых </a:t>
            </a:r>
            <a:r>
              <a:rPr lang="ru-RU" dirty="0" err="1"/>
              <a:t>валидированных</a:t>
            </a:r>
            <a:r>
              <a:rPr lang="ru-RU" dirty="0"/>
              <a:t> индексов активности СКВ</a:t>
            </a:r>
            <a:br>
              <a:rPr lang="ru-RU" dirty="0"/>
            </a:br>
            <a:r>
              <a:rPr lang="ru-RU" dirty="0"/>
              <a:t>•          оценка степени повреждения органов</a:t>
            </a:r>
            <a:br>
              <a:rPr lang="ru-RU" dirty="0"/>
            </a:br>
            <a:r>
              <a:rPr lang="ru-RU" dirty="0"/>
              <a:t>•          оценка качества жизни пациента</a:t>
            </a:r>
            <a:br>
              <a:rPr lang="ru-RU" dirty="0"/>
            </a:br>
            <a:r>
              <a:rPr lang="ru-RU" dirty="0"/>
              <a:t>•          наличие сопутствующих заболеваний</a:t>
            </a:r>
            <a:br>
              <a:rPr lang="ru-RU" dirty="0"/>
            </a:br>
            <a:r>
              <a:rPr lang="ru-RU" dirty="0"/>
              <a:t>•          токсичность препаратов</a:t>
            </a:r>
            <a:br>
              <a:rPr lang="ru-RU" dirty="0"/>
            </a:br>
            <a:r>
              <a:rPr lang="ru-RU" dirty="0"/>
              <a:t>Оценка активности СКВ имеет огромное значение для выбора терапии. Мониторинг активности СКВ на современном этапе развития ревматологии включает в себя специально созданные инструменты – индексы активности. Все современные индексы активности СКВ представляющие собой комбинацию клинических и лабораторных признаков волчанки, были разработаны с целью стандартизации оценки активности заболевания,  5  индексов активности  СКВ прошли валидацию  и широко используются в мировой медицинской лечебной и научной практике:</a:t>
            </a:r>
            <a:br>
              <a:rPr lang="ru-RU" dirty="0"/>
            </a:br>
            <a:r>
              <a:rPr lang="ru-RU" dirty="0"/>
              <a:t>1.  SLE </a:t>
            </a:r>
            <a:r>
              <a:rPr lang="ru-RU" dirty="0" err="1"/>
              <a:t>Disease</a:t>
            </a:r>
            <a:r>
              <a:rPr lang="ru-RU" dirty="0"/>
              <a:t> </a:t>
            </a:r>
            <a:r>
              <a:rPr lang="ru-RU" dirty="0" err="1"/>
              <a:t>Activity</a:t>
            </a:r>
            <a:r>
              <a:rPr lang="ru-RU" dirty="0"/>
              <a:t> </a:t>
            </a:r>
            <a:r>
              <a:rPr lang="ru-RU" dirty="0" err="1"/>
              <a:t>Index</a:t>
            </a:r>
            <a:r>
              <a:rPr lang="ru-RU" dirty="0"/>
              <a:t> (SLEDAI), (</a:t>
            </a:r>
            <a:r>
              <a:rPr lang="ru-RU" dirty="0" err="1"/>
              <a:t>Bombardier</a:t>
            </a:r>
            <a:r>
              <a:rPr lang="ru-RU" dirty="0"/>
              <a:t> и </a:t>
            </a:r>
            <a:r>
              <a:rPr lang="ru-RU" dirty="0" err="1"/>
              <a:t>соавт</a:t>
            </a:r>
            <a:r>
              <a:rPr lang="ru-RU" dirty="0"/>
              <a:t>. 1992)</a:t>
            </a:r>
            <a:br>
              <a:rPr lang="ru-RU" dirty="0"/>
            </a:br>
            <a:r>
              <a:rPr lang="ru-RU" dirty="0"/>
              <a:t>2.  </a:t>
            </a:r>
            <a:r>
              <a:rPr lang="ru-RU" dirty="0" err="1"/>
              <a:t>Systemic</a:t>
            </a:r>
            <a:r>
              <a:rPr lang="ru-RU" dirty="0"/>
              <a:t> </a:t>
            </a:r>
            <a:r>
              <a:rPr lang="ru-RU" dirty="0" err="1"/>
              <a:t>Lupus</a:t>
            </a:r>
            <a:r>
              <a:rPr lang="ru-RU" dirty="0"/>
              <a:t> </a:t>
            </a:r>
            <a:r>
              <a:rPr lang="ru-RU" dirty="0" err="1"/>
              <a:t>Activity</a:t>
            </a:r>
            <a:r>
              <a:rPr lang="ru-RU" dirty="0"/>
              <a:t> </a:t>
            </a:r>
            <a:r>
              <a:rPr lang="ru-RU" dirty="0" err="1"/>
              <a:t>Measure</a:t>
            </a:r>
            <a:r>
              <a:rPr lang="ru-RU" dirty="0"/>
              <a:t> (SLAM), (</a:t>
            </a:r>
            <a:r>
              <a:rPr lang="ru-RU" dirty="0" err="1"/>
              <a:t>Liang</a:t>
            </a:r>
            <a:r>
              <a:rPr lang="ru-RU" dirty="0"/>
              <a:t> и </a:t>
            </a:r>
            <a:r>
              <a:rPr lang="ru-RU" dirty="0" err="1"/>
              <a:t>соавт</a:t>
            </a:r>
            <a:r>
              <a:rPr lang="ru-RU" dirty="0"/>
              <a:t>. 1989) </a:t>
            </a:r>
            <a:br>
              <a:rPr lang="ru-RU" dirty="0"/>
            </a:br>
            <a:r>
              <a:rPr lang="ru-RU" dirty="0"/>
              <a:t>3.  </a:t>
            </a:r>
            <a:r>
              <a:rPr lang="ru-RU" dirty="0" err="1"/>
              <a:t>European</a:t>
            </a:r>
            <a:r>
              <a:rPr lang="ru-RU" dirty="0"/>
              <a:t> </a:t>
            </a:r>
            <a:r>
              <a:rPr lang="ru-RU" dirty="0" err="1"/>
              <a:t>Consensus</a:t>
            </a:r>
            <a:r>
              <a:rPr lang="ru-RU" dirty="0"/>
              <a:t> </a:t>
            </a:r>
            <a:r>
              <a:rPr lang="ru-RU" dirty="0" err="1"/>
              <a:t>Lupus</a:t>
            </a:r>
            <a:r>
              <a:rPr lang="ru-RU" dirty="0"/>
              <a:t> </a:t>
            </a:r>
            <a:r>
              <a:rPr lang="ru-RU" dirty="0" err="1"/>
              <a:t>Activity</a:t>
            </a:r>
            <a:r>
              <a:rPr lang="ru-RU" dirty="0"/>
              <a:t> </a:t>
            </a:r>
            <a:r>
              <a:rPr lang="ru-RU" dirty="0" err="1"/>
              <a:t>Measurement</a:t>
            </a:r>
            <a:r>
              <a:rPr lang="ru-RU" dirty="0"/>
              <a:t> (ECLAM),  (</a:t>
            </a:r>
            <a:r>
              <a:rPr lang="ru-RU" dirty="0" err="1"/>
              <a:t>Vitali</a:t>
            </a:r>
            <a:r>
              <a:rPr lang="ru-RU" dirty="0"/>
              <a:t> и соавт.1992)</a:t>
            </a:r>
            <a:br>
              <a:rPr lang="ru-RU" dirty="0"/>
            </a:br>
            <a:r>
              <a:rPr lang="ru-RU" dirty="0"/>
              <a:t>4.  </a:t>
            </a:r>
            <a:r>
              <a:rPr lang="ru-RU" dirty="0" err="1"/>
              <a:t>Lupus</a:t>
            </a:r>
            <a:r>
              <a:rPr lang="ru-RU" dirty="0"/>
              <a:t> </a:t>
            </a:r>
            <a:r>
              <a:rPr lang="ru-RU" dirty="0" err="1"/>
              <a:t>Activity</a:t>
            </a:r>
            <a:r>
              <a:rPr lang="ru-RU" dirty="0"/>
              <a:t> </a:t>
            </a:r>
            <a:r>
              <a:rPr lang="ru-RU" dirty="0" err="1"/>
              <a:t>Index</a:t>
            </a:r>
            <a:r>
              <a:rPr lang="ru-RU" dirty="0"/>
              <a:t> ,  (LAI) (</a:t>
            </a:r>
            <a:r>
              <a:rPr lang="ru-RU" dirty="0" err="1"/>
              <a:t>Petri</a:t>
            </a:r>
            <a:r>
              <a:rPr lang="ru-RU" dirty="0"/>
              <a:t> и </a:t>
            </a:r>
            <a:r>
              <a:rPr lang="ru-RU" dirty="0" err="1"/>
              <a:t>соавт</a:t>
            </a:r>
            <a:r>
              <a:rPr lang="ru-RU" dirty="0"/>
              <a:t>. 1992)</a:t>
            </a:r>
            <a:br>
              <a:rPr lang="ru-RU" dirty="0"/>
            </a:br>
            <a:r>
              <a:rPr lang="ru-RU" dirty="0"/>
              <a:t>5.  </a:t>
            </a:r>
            <a:r>
              <a:rPr lang="ru-RU" dirty="0" err="1"/>
              <a:t>Classic</a:t>
            </a:r>
            <a:r>
              <a:rPr lang="ru-RU" dirty="0"/>
              <a:t> </a:t>
            </a:r>
            <a:r>
              <a:rPr lang="ru-RU" dirty="0" err="1"/>
              <a:t>British</a:t>
            </a:r>
            <a:r>
              <a:rPr lang="ru-RU" dirty="0"/>
              <a:t> </a:t>
            </a:r>
            <a:r>
              <a:rPr lang="ru-RU" dirty="0" err="1"/>
              <a:t>Isles</a:t>
            </a:r>
            <a:r>
              <a:rPr lang="ru-RU" dirty="0"/>
              <a:t> </a:t>
            </a:r>
            <a:r>
              <a:rPr lang="ru-RU" dirty="0" err="1"/>
              <a:t>Lupus</a:t>
            </a:r>
            <a:r>
              <a:rPr lang="ru-RU" dirty="0"/>
              <a:t> </a:t>
            </a:r>
            <a:r>
              <a:rPr lang="ru-RU" dirty="0" err="1"/>
              <a:t>Assessment</a:t>
            </a:r>
            <a:r>
              <a:rPr lang="ru-RU" dirty="0"/>
              <a:t> </a:t>
            </a:r>
            <a:r>
              <a:rPr lang="ru-RU" dirty="0" err="1"/>
              <a:t>Group</a:t>
            </a:r>
            <a:r>
              <a:rPr lang="ru-RU" dirty="0"/>
              <a:t> </a:t>
            </a:r>
            <a:r>
              <a:rPr lang="ru-RU" dirty="0" err="1"/>
              <a:t>Index</a:t>
            </a:r>
            <a:r>
              <a:rPr lang="ru-RU" dirty="0"/>
              <a:t> (</a:t>
            </a:r>
            <a:r>
              <a:rPr lang="ru-RU" dirty="0" err="1"/>
              <a:t>Classic</a:t>
            </a:r>
            <a:r>
              <a:rPr lang="ru-RU" dirty="0"/>
              <a:t> BILAG) (</a:t>
            </a:r>
            <a:r>
              <a:rPr lang="ru-RU" dirty="0" err="1"/>
              <a:t>Hay</a:t>
            </a:r>
            <a:r>
              <a:rPr lang="ru-RU" dirty="0"/>
              <a:t> и </a:t>
            </a:r>
            <a:r>
              <a:rPr lang="ru-RU" dirty="0" err="1"/>
              <a:t>соавт</a:t>
            </a:r>
            <a:r>
              <a:rPr lang="ru-RU" dirty="0"/>
              <a:t>. 1993)</a:t>
            </a:r>
          </a:p>
        </p:txBody>
      </p:sp>
    </p:spTree>
    <p:extLst>
      <p:ext uri="{BB962C8B-B14F-4D97-AF65-F5344CB8AC3E}">
        <p14:creationId xmlns:p14="http://schemas.microsoft.com/office/powerpoint/2010/main" val="19630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5F5A03-4135-49A1-AAF5-BF9188E6B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 варианта течения СКВ: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54312D-D8E7-493A-A982-A12BCC21C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dirty="0" err="1"/>
              <a:t>Рецидивирующе-ремиттирующее</a:t>
            </a:r>
            <a:r>
              <a:rPr lang="ru-RU" dirty="0"/>
              <a:t> течение подразумевает от 2 и более обострений СКВ по индексу </a:t>
            </a:r>
            <a:r>
              <a:rPr lang="en-US" dirty="0"/>
              <a:t>SLEDAI 2K </a:t>
            </a:r>
            <a:r>
              <a:rPr lang="ru-RU" dirty="0"/>
              <a:t>или </a:t>
            </a:r>
            <a:r>
              <a:rPr lang="en-US" dirty="0"/>
              <a:t>SLEDAI </a:t>
            </a:r>
            <a:r>
              <a:rPr lang="ru-RU" dirty="0"/>
              <a:t> в течение одного года</a:t>
            </a:r>
          </a:p>
          <a:p>
            <a:pPr marL="514350" indent="-514350">
              <a:buAutoNum type="arabicPeriod"/>
            </a:pPr>
            <a:r>
              <a:rPr lang="ru-RU" dirty="0"/>
              <a:t>Хронически активное течение- наблюдается </a:t>
            </a:r>
            <a:r>
              <a:rPr lang="ru-RU" dirty="0" err="1"/>
              <a:t>персистирующая</a:t>
            </a:r>
            <a:r>
              <a:rPr lang="ru-RU" dirty="0"/>
              <a:t> активность заболевания в течение одного года (</a:t>
            </a:r>
            <a:r>
              <a:rPr lang="en-US" dirty="0"/>
              <a:t>SLEDAI2K </a:t>
            </a:r>
            <a:r>
              <a:rPr lang="ru-RU" dirty="0"/>
              <a:t>или </a:t>
            </a:r>
            <a:r>
              <a:rPr lang="en-US" dirty="0"/>
              <a:t>Selena SLEDAI</a:t>
            </a:r>
            <a:r>
              <a:rPr lang="ru-RU" dirty="0"/>
              <a:t>&gt;0 за счет клинического и иммунологического составляющих индекса).</a:t>
            </a:r>
          </a:p>
          <a:p>
            <a:pPr marL="514350" indent="-514350">
              <a:buAutoNum type="arabicPeriod"/>
            </a:pPr>
            <a:r>
              <a:rPr lang="ru-RU" dirty="0"/>
              <a:t>Ремиссия СКВ – полное отсутствие клинических проявлений СКВ в течение одного года при возможном наличии незначительного увеличения уровня антител к ДНК, снижение С3-или С4 –компонентов комплемента (</a:t>
            </a:r>
            <a:r>
              <a:rPr lang="en-US" dirty="0"/>
              <a:t>SLEDAI 0-4 </a:t>
            </a:r>
            <a:r>
              <a:rPr lang="ru-RU" dirty="0"/>
              <a:t>балла за счет иммунологических составляющих)</a:t>
            </a:r>
          </a:p>
        </p:txBody>
      </p:sp>
    </p:spTree>
    <p:extLst>
      <p:ext uri="{BB962C8B-B14F-4D97-AF65-F5344CB8AC3E}">
        <p14:creationId xmlns:p14="http://schemas.microsoft.com/office/powerpoint/2010/main" val="268025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F26D17-AAD1-4D1F-8DD2-859B8B657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5 степеней активности заболевания по индексу </a:t>
            </a:r>
            <a:r>
              <a:rPr lang="en-US" dirty="0"/>
              <a:t>SLEDAI 2K </a:t>
            </a:r>
            <a:r>
              <a:rPr lang="ru-RU" dirty="0"/>
              <a:t>или </a:t>
            </a:r>
            <a:r>
              <a:rPr lang="en-US" dirty="0"/>
              <a:t>SELENA SLEDAI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374B9FD-DFD6-432E-9A4A-50F172B0D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Нет активности (</a:t>
            </a:r>
            <a:r>
              <a:rPr lang="en-US" dirty="0"/>
              <a:t>SLEDAI 0</a:t>
            </a:r>
            <a:r>
              <a:rPr lang="ru-RU" dirty="0"/>
              <a:t> баллов)</a:t>
            </a:r>
          </a:p>
          <a:p>
            <a:r>
              <a:rPr lang="ru-RU" dirty="0"/>
              <a:t>Низкая активность (</a:t>
            </a:r>
            <a:r>
              <a:rPr lang="en-US" dirty="0"/>
              <a:t>SLEDAI </a:t>
            </a:r>
            <a:r>
              <a:rPr lang="ru-RU" dirty="0"/>
              <a:t>1-5 баллов)</a:t>
            </a:r>
          </a:p>
          <a:p>
            <a:r>
              <a:rPr lang="ru-RU" dirty="0"/>
              <a:t>Средняя степень активности (</a:t>
            </a:r>
            <a:r>
              <a:rPr lang="en-US" dirty="0"/>
              <a:t>SLEDAI 6-10 </a:t>
            </a:r>
            <a:r>
              <a:rPr lang="ru-RU" dirty="0"/>
              <a:t>баллов)</a:t>
            </a:r>
          </a:p>
          <a:p>
            <a:r>
              <a:rPr lang="ru-RU" dirty="0"/>
              <a:t>Высокая степень активности (</a:t>
            </a:r>
            <a:r>
              <a:rPr lang="en-US" dirty="0"/>
              <a:t>SLEDAI 11-19 </a:t>
            </a:r>
            <a:r>
              <a:rPr lang="ru-RU" dirty="0"/>
              <a:t>баллов)</a:t>
            </a:r>
          </a:p>
          <a:p>
            <a:r>
              <a:rPr lang="ru-RU" dirty="0"/>
              <a:t>Очень высокая степень активности (</a:t>
            </a:r>
            <a:r>
              <a:rPr lang="en-US" dirty="0"/>
              <a:t>SLEDAI </a:t>
            </a:r>
            <a:r>
              <a:rPr lang="ru-RU" dirty="0"/>
              <a:t>более 19 баллов)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88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0310BD-208E-45B9-A8AB-E635D6520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7640E3E-B5DC-4AF6-9FDC-9F574EEE1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	Диагноз системной красной волчанки должен быть обоснован наличием клинических проявлений и данными лабораторных исследований. Для подтверждения диагноза требуется не менее 4 из 11 критериев ACR, 1997 г. </a:t>
            </a:r>
          </a:p>
          <a:p>
            <a:pPr marL="0" indent="0">
              <a:buNone/>
            </a:pPr>
            <a:r>
              <a:rPr lang="ru-RU" dirty="0"/>
              <a:t>	В случае включения пациента в клиническое  исследование рекомендуется использовать диагностические критерии SLICC, 2012, согласно которым для установления диагноза СКВ должно быть 4 критерия, один из которых должен быть иммунологический ( любой из: а-ДНК, АНФ, </a:t>
            </a:r>
            <a:r>
              <a:rPr lang="ru-RU" dirty="0" err="1"/>
              <a:t>Sm</a:t>
            </a:r>
            <a:r>
              <a:rPr lang="ru-RU" dirty="0"/>
              <a:t>, a-KL, C3, C4).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829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CAE7FA-3FA0-4925-96A2-FF1EC39CA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000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9EAD299-9F42-4017-A753-D90631B9C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8497"/>
            <a:ext cx="10515600" cy="5278466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Диагностические критерии СКВ</a:t>
            </a:r>
            <a:r>
              <a:rPr lang="ru-RU" dirty="0"/>
              <a:t>  </a:t>
            </a:r>
            <a:r>
              <a:rPr lang="ru-RU" b="1" dirty="0"/>
              <a:t>(ACR, 1997)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  1. Сыпь на скулах: фиксированная эритема, с тенденцией к распространению на носогубную зону.</a:t>
            </a:r>
            <a:br>
              <a:rPr lang="ru-RU" dirty="0"/>
            </a:br>
            <a:r>
              <a:rPr lang="ru-RU" dirty="0"/>
              <a:t> 2. </a:t>
            </a:r>
            <a:r>
              <a:rPr lang="ru-RU" dirty="0" err="1"/>
              <a:t>Дискоидная</a:t>
            </a:r>
            <a:r>
              <a:rPr lang="ru-RU" dirty="0"/>
              <a:t> сыпь: </a:t>
            </a:r>
            <a:r>
              <a:rPr lang="ru-RU" dirty="0" err="1"/>
              <a:t>эритематозные</a:t>
            </a:r>
            <a:r>
              <a:rPr lang="ru-RU" dirty="0"/>
              <a:t> приподнимающиеся бляшки с прилипающими кожными чешуйками и фолликулярными пробками, на старых очагах возможны атрофические рубцы.</a:t>
            </a:r>
            <a:br>
              <a:rPr lang="ru-RU" dirty="0"/>
            </a:br>
            <a:r>
              <a:rPr lang="ru-RU" dirty="0"/>
              <a:t> 3. Фотосенсибилизация: кожная сыпь, возникающая в результате реакции на солнечный свет.</a:t>
            </a:r>
            <a:br>
              <a:rPr lang="ru-RU" dirty="0"/>
            </a:br>
            <a:r>
              <a:rPr lang="ru-RU" dirty="0"/>
              <a:t>4. Язвы в ротовой полости: изъязвления полости рта или носоглотки, обычно безболезненные.</a:t>
            </a:r>
            <a:br>
              <a:rPr lang="ru-RU" dirty="0"/>
            </a:br>
            <a:r>
              <a:rPr lang="ru-RU" dirty="0"/>
              <a:t>5. Артрит: </a:t>
            </a:r>
            <a:r>
              <a:rPr lang="ru-RU" dirty="0" err="1"/>
              <a:t>неэрозивный</a:t>
            </a:r>
            <a:r>
              <a:rPr lang="ru-RU" dirty="0"/>
              <a:t> артрит, поражающий 2 или более периферических сустава, проявляющийся болезненностью, отеком и выпотом.</a:t>
            </a:r>
          </a:p>
          <a:p>
            <a:r>
              <a:rPr lang="ru-RU" dirty="0"/>
              <a:t> 6. </a:t>
            </a:r>
            <a:r>
              <a:rPr lang="ru-RU" dirty="0" err="1"/>
              <a:t>Серозит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 плеврит (плевральные боли и/или шум трения плевры, и/или плевральный выпот),  перикардит (шум трения перикарда при аускультации и/или признаки перикардита при эхокардиографии).</a:t>
            </a:r>
            <a:br>
              <a:rPr lang="ru-RU" dirty="0"/>
            </a:br>
            <a:r>
              <a:rPr lang="ru-RU" dirty="0"/>
              <a:t>7. Поражение почек: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персистирующая</a:t>
            </a:r>
            <a:r>
              <a:rPr lang="ru-RU" dirty="0"/>
              <a:t> протеинурия не менее 0,5 г/сутки</a:t>
            </a:r>
            <a:br>
              <a:rPr lang="ru-RU" dirty="0"/>
            </a:br>
            <a:r>
              <a:rPr lang="ru-RU" dirty="0"/>
              <a:t> и/или </a:t>
            </a:r>
            <a:r>
              <a:rPr lang="ru-RU" dirty="0" err="1"/>
              <a:t>цилиндрурия</a:t>
            </a:r>
            <a:r>
              <a:rPr lang="ru-RU" dirty="0"/>
              <a:t> (</a:t>
            </a:r>
            <a:r>
              <a:rPr lang="ru-RU" dirty="0" err="1"/>
              <a:t>эритроцитарная</a:t>
            </a:r>
            <a:r>
              <a:rPr lang="ru-RU" dirty="0"/>
              <a:t>, зернистая или смешанная).</a:t>
            </a:r>
            <a:br>
              <a:rPr lang="ru-RU" dirty="0"/>
            </a:b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732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37A198-2DE1-4A22-ADA6-518828223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6B54EC2-29E1-40A9-9DA8-3BCB3207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8. Поражение ЦНС:</a:t>
            </a:r>
            <a:br>
              <a:rPr lang="ru-RU" dirty="0"/>
            </a:br>
            <a:r>
              <a:rPr lang="ru-RU" dirty="0"/>
              <a:t> судороги,</a:t>
            </a:r>
            <a:br>
              <a:rPr lang="ru-RU" dirty="0"/>
            </a:br>
            <a:r>
              <a:rPr lang="ru-RU" dirty="0"/>
              <a:t> психоз (в отсутствие приема ЛС или метаболических нарушений).</a:t>
            </a:r>
            <a:br>
              <a:rPr lang="ru-RU" dirty="0"/>
            </a:br>
            <a:r>
              <a:rPr lang="ru-RU" dirty="0"/>
              <a:t>  9. Гематологические нарушения:</a:t>
            </a:r>
            <a:br>
              <a:rPr lang="ru-RU" dirty="0"/>
            </a:br>
            <a:r>
              <a:rPr lang="ru-RU" dirty="0"/>
              <a:t> гемолитическая анемия с </a:t>
            </a:r>
            <a:r>
              <a:rPr lang="ru-RU" dirty="0" err="1"/>
              <a:t>ретикулоцитозом</a:t>
            </a:r>
            <a:r>
              <a:rPr lang="ru-RU" dirty="0"/>
              <a:t>,</a:t>
            </a:r>
            <a:br>
              <a:rPr lang="ru-RU" dirty="0"/>
            </a:br>
            <a:r>
              <a:rPr lang="ru-RU" dirty="0"/>
              <a:t>лейкопения &lt; 4,0 х10 9 /л  (зарегистрированная 2 и более раза),</a:t>
            </a:r>
            <a:br>
              <a:rPr lang="ru-RU" dirty="0"/>
            </a:br>
            <a:r>
              <a:rPr lang="ru-RU" dirty="0"/>
              <a:t> тромбоцитопения &lt; 100 х10 9 /л   (при отсутствии приема лекарственных препаратов).</a:t>
            </a:r>
            <a:br>
              <a:rPr lang="ru-RU" dirty="0"/>
            </a:br>
            <a:r>
              <a:rPr lang="ru-RU" dirty="0"/>
              <a:t> 10. Иммунологические нарушения:</a:t>
            </a:r>
            <a:br>
              <a:rPr lang="ru-RU" dirty="0"/>
            </a:br>
            <a:r>
              <a:rPr lang="ru-RU" dirty="0"/>
              <a:t> 1. а-ДНК,</a:t>
            </a:r>
            <a:br>
              <a:rPr lang="ru-RU" dirty="0"/>
            </a:br>
            <a:r>
              <a:rPr lang="ru-RU" dirty="0"/>
              <a:t>2. а-SM, 3. антитела к фосфолипидам,</a:t>
            </a:r>
            <a:br>
              <a:rPr lang="ru-RU" dirty="0"/>
            </a:br>
            <a:r>
              <a:rPr lang="ru-RU" dirty="0"/>
              <a:t> 4. положительный тест на волчаночный антикоагулянт,</a:t>
            </a:r>
          </a:p>
          <a:p>
            <a:pPr marL="0" indent="0">
              <a:buNone/>
            </a:pPr>
            <a:r>
              <a:rPr lang="ru-RU" dirty="0"/>
              <a:t> 5. стойкая ложно- положительная реакция </a:t>
            </a:r>
            <a:r>
              <a:rPr lang="ru-RU" dirty="0" err="1"/>
              <a:t>Вассермана</a:t>
            </a:r>
            <a:r>
              <a:rPr lang="ru-RU" dirty="0"/>
              <a:t> (не менее 6 месяцев) при лабораторно подтвержденном отсутствии сифилиса.</a:t>
            </a:r>
          </a:p>
          <a:p>
            <a:pPr marL="0" indent="0">
              <a:buNone/>
            </a:pPr>
            <a:r>
              <a:rPr lang="ru-RU" dirty="0"/>
              <a:t>11. Повышение титров АНФ  (при отсутствии лекарств, вызывающих </a:t>
            </a:r>
            <a:r>
              <a:rPr lang="ru-RU" dirty="0" err="1"/>
              <a:t>волчаночноподобный</a:t>
            </a:r>
            <a:r>
              <a:rPr lang="ru-RU" dirty="0"/>
              <a:t> синдром).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652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2A101B-F69F-48AC-86F5-849BAD17C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Диагностические критерии СКВ (SLICC,2012г.)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07816E6-5193-4778-82E9-893239BD5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b="1" dirty="0"/>
              <a:t>Острое, активное поражение кожи:</a:t>
            </a:r>
          </a:p>
          <a:p>
            <a:pPr marL="0" indent="0">
              <a:buNone/>
            </a:pPr>
            <a:r>
              <a:rPr lang="ru-RU" b="1" dirty="0"/>
              <a:t> -</a:t>
            </a:r>
            <a:r>
              <a:rPr lang="ru-RU" dirty="0"/>
              <a:t>Сыпь на скулах (не учитываются </a:t>
            </a:r>
            <a:r>
              <a:rPr lang="ru-RU" dirty="0" err="1"/>
              <a:t>дискоидные</a:t>
            </a:r>
            <a:r>
              <a:rPr lang="ru-RU" dirty="0"/>
              <a:t> высыпания)</a:t>
            </a:r>
          </a:p>
          <a:p>
            <a:pPr marL="0" indent="0">
              <a:buNone/>
            </a:pPr>
            <a:r>
              <a:rPr lang="ru-RU" dirty="0"/>
              <a:t>-Буллезные высыпания</a:t>
            </a:r>
          </a:p>
          <a:p>
            <a:pPr marL="0" indent="0">
              <a:buNone/>
            </a:pPr>
            <a:r>
              <a:rPr lang="ru-RU" dirty="0"/>
              <a:t>-Токсический эпидермальный некроз как вариант СКВ</a:t>
            </a:r>
          </a:p>
          <a:p>
            <a:pPr marL="0" indent="0">
              <a:buNone/>
            </a:pPr>
            <a:r>
              <a:rPr lang="ru-RU" dirty="0"/>
              <a:t>-</a:t>
            </a:r>
            <a:r>
              <a:rPr lang="ru-RU" dirty="0" err="1"/>
              <a:t>Макулопапулезная</a:t>
            </a:r>
            <a:r>
              <a:rPr lang="ru-RU" dirty="0"/>
              <a:t> сыпь</a:t>
            </a:r>
          </a:p>
          <a:p>
            <a:pPr marL="0" indent="0">
              <a:buNone/>
            </a:pPr>
            <a:r>
              <a:rPr lang="ru-RU" dirty="0"/>
              <a:t>-Фотосенсибилизация: кожная сыпь, возникающая в результате реакции на солнечный свет</a:t>
            </a:r>
          </a:p>
          <a:p>
            <a:pPr marL="0" indent="0">
              <a:buNone/>
            </a:pPr>
            <a:r>
              <a:rPr lang="ru-RU" dirty="0"/>
              <a:t>-Или подострая кожная волчанка (</a:t>
            </a:r>
            <a:r>
              <a:rPr lang="ru-RU" dirty="0" err="1"/>
              <a:t>неиндурированные</a:t>
            </a:r>
            <a:r>
              <a:rPr lang="ru-RU" dirty="0"/>
              <a:t> </a:t>
            </a:r>
            <a:r>
              <a:rPr lang="ru-RU" dirty="0" err="1"/>
              <a:t>псориазоформные</a:t>
            </a:r>
            <a:r>
              <a:rPr lang="ru-RU" dirty="0"/>
              <a:t> и/или круговые полициклические повреждения, которые проходят без образования рубцов, но с возможной </a:t>
            </a:r>
            <a:r>
              <a:rPr lang="ru-RU" dirty="0" err="1"/>
              <a:t>поствоспалительной</a:t>
            </a:r>
            <a:r>
              <a:rPr lang="ru-RU" dirty="0"/>
              <a:t> депигментацией или телеангиоэктазиями)</a:t>
            </a:r>
          </a:p>
        </p:txBody>
      </p:sp>
    </p:spTree>
    <p:extLst>
      <p:ext uri="{BB962C8B-B14F-4D97-AF65-F5344CB8AC3E}">
        <p14:creationId xmlns:p14="http://schemas.microsoft.com/office/powerpoint/2010/main" val="380846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1458</Words>
  <Application>Microsoft Office PowerPoint</Application>
  <PresentationFormat>Произвольный</PresentationFormat>
  <Paragraphs>104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Системная красная волчанка</vt:lpstr>
      <vt:lpstr>Презентация PowerPoint</vt:lpstr>
      <vt:lpstr>Презентация PowerPoint</vt:lpstr>
      <vt:lpstr>3 варианта течения СКВ:</vt:lpstr>
      <vt:lpstr>5 степеней активности заболевания по индексу SLEDAI 2K или SELENA SLEDAI:</vt:lpstr>
      <vt:lpstr>Презентация PowerPoint</vt:lpstr>
      <vt:lpstr>Презентация PowerPoint</vt:lpstr>
      <vt:lpstr>Презентация PowerPoint</vt:lpstr>
      <vt:lpstr>Диагностические критерии СКВ (SLICC,2012г.)</vt:lpstr>
      <vt:lpstr>2. Хроническая кожная волчанка:</vt:lpstr>
      <vt:lpstr>Презентация PowerPoint</vt:lpstr>
      <vt:lpstr>Презентация PowerPoint</vt:lpstr>
      <vt:lpstr>5. Артрит:</vt:lpstr>
      <vt:lpstr>6. Серозит:</vt:lpstr>
      <vt:lpstr>7. Поражение почек:</vt:lpstr>
      <vt:lpstr>8. Нейропсихические поражения:</vt:lpstr>
      <vt:lpstr>Презентация PowerPoint</vt:lpstr>
      <vt:lpstr>ИММУНОЛОГИЧЕСКИЕ КРИТЕРИИ:</vt:lpstr>
      <vt:lpstr>Презентация PowerPoint</vt:lpstr>
      <vt:lpstr>Презентация PowerPoint</vt:lpstr>
      <vt:lpstr>Лечение СКВ. Общие рекомендации.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Лечение поражения центральной нервной системы (ЦНС)</vt:lpstr>
      <vt:lpstr>Мониторинг активности СКВ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Системная красная волчанка</dc:title>
  <dc:creator>Елена Калинина</dc:creator>
  <cp:lastModifiedBy>user</cp:lastModifiedBy>
  <cp:revision>12</cp:revision>
  <dcterms:created xsi:type="dcterms:W3CDTF">2018-11-22T18:39:20Z</dcterms:created>
  <dcterms:modified xsi:type="dcterms:W3CDTF">2018-11-23T08:32:54Z</dcterms:modified>
</cp:coreProperties>
</file>