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2" r:id="rId1"/>
  </p:sldMasterIdLst>
  <p:notesMasterIdLst>
    <p:notesMasterId r:id="rId51"/>
  </p:notesMasterIdLst>
  <p:sldIdLst>
    <p:sldId id="257" r:id="rId2"/>
    <p:sldId id="467" r:id="rId3"/>
    <p:sldId id="470" r:id="rId4"/>
    <p:sldId id="472" r:id="rId5"/>
    <p:sldId id="492" r:id="rId6"/>
    <p:sldId id="516" r:id="rId7"/>
    <p:sldId id="500" r:id="rId8"/>
    <p:sldId id="515" r:id="rId9"/>
    <p:sldId id="501" r:id="rId10"/>
    <p:sldId id="502" r:id="rId11"/>
    <p:sldId id="504" r:id="rId12"/>
    <p:sldId id="474" r:id="rId13"/>
    <p:sldId id="505" r:id="rId14"/>
    <p:sldId id="506" r:id="rId15"/>
    <p:sldId id="507" r:id="rId16"/>
    <p:sldId id="508" r:id="rId17"/>
    <p:sldId id="509" r:id="rId18"/>
    <p:sldId id="510" r:id="rId19"/>
    <p:sldId id="519" r:id="rId20"/>
    <p:sldId id="476" r:id="rId21"/>
    <p:sldId id="477" r:id="rId22"/>
    <p:sldId id="478" r:id="rId23"/>
    <p:sldId id="479" r:id="rId24"/>
    <p:sldId id="520" r:id="rId25"/>
    <p:sldId id="471" r:id="rId26"/>
    <p:sldId id="521" r:id="rId27"/>
    <p:sldId id="522" r:id="rId28"/>
    <p:sldId id="481" r:id="rId29"/>
    <p:sldId id="482" r:id="rId30"/>
    <p:sldId id="483" r:id="rId31"/>
    <p:sldId id="511" r:id="rId32"/>
    <p:sldId id="484" r:id="rId33"/>
    <p:sldId id="487" r:id="rId34"/>
    <p:sldId id="488" r:id="rId35"/>
    <p:sldId id="523" r:id="rId36"/>
    <p:sldId id="493" r:id="rId37"/>
    <p:sldId id="497" r:id="rId38"/>
    <p:sldId id="498" r:id="rId39"/>
    <p:sldId id="524" r:id="rId40"/>
    <p:sldId id="525" r:id="rId41"/>
    <p:sldId id="526" r:id="rId42"/>
    <p:sldId id="527" r:id="rId43"/>
    <p:sldId id="528" r:id="rId44"/>
    <p:sldId id="545" r:id="rId45"/>
    <p:sldId id="546" r:id="rId46"/>
    <p:sldId id="557" r:id="rId47"/>
    <p:sldId id="559" r:id="rId48"/>
    <p:sldId id="560" r:id="rId49"/>
    <p:sldId id="469" r:id="rId50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2" autoAdjust="0"/>
    <p:restoredTop sz="95330" autoAdjust="0"/>
  </p:normalViewPr>
  <p:slideViewPr>
    <p:cSldViewPr>
      <p:cViewPr varScale="1">
        <p:scale>
          <a:sx n="86" d="100"/>
          <a:sy n="86" d="100"/>
        </p:scale>
        <p:origin x="152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097E3B6-42E0-454A-84F8-D0C7167716D5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D514572-54FB-47A0-A507-0482C5DA51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025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4790FE2-BB11-490F-9E75-D156CD3E84BA}" type="slidenum">
              <a:rPr lang="ru-RU" altLang="ru-RU" smtClean="0">
                <a:latin typeface="Arial" charset="0"/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altLang="ru-RU">
              <a:latin typeface="Arial" charset="0"/>
              <a:cs typeface="Arial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89075" y="566738"/>
            <a:ext cx="3797300" cy="28495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3760788"/>
            <a:ext cx="4716463" cy="5483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Значение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Образование витамина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Источники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Определение и рекомендуемые уровни витамина </a:t>
            </a:r>
            <a:r>
              <a:rPr lang="en-US" altLang="ru-RU">
                <a:latin typeface="Arial" charset="0"/>
                <a:cs typeface="Arial" charset="0"/>
              </a:rPr>
              <a:t>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Гиповитаминоз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Витамин </a:t>
            </a:r>
            <a:r>
              <a:rPr lang="en-US" altLang="ru-RU">
                <a:latin typeface="Arial" charset="0"/>
                <a:cs typeface="Arial" charset="0"/>
              </a:rPr>
              <a:t>D </a:t>
            </a:r>
            <a:r>
              <a:rPr lang="ru-RU" altLang="ru-RU">
                <a:latin typeface="Arial" charset="0"/>
                <a:cs typeface="Arial" charset="0"/>
              </a:rPr>
              <a:t>и кальций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Абсорбция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Риск переломов</a:t>
            </a:r>
            <a:endParaRPr lang="en-US" altLang="ru-RU">
              <a:latin typeface="Arial" charset="0"/>
              <a:cs typeface="Arial" charset="0"/>
            </a:endParaRP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Распространенность гиповитаминоза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  <a:endParaRPr lang="ru-RU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Низкая приверженность терапии</a:t>
            </a:r>
            <a:endParaRPr lang="en-US" alt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4790FE2-BB11-490F-9E75-D156CD3E84BA}" type="slidenum">
              <a:rPr lang="ru-RU" altLang="ru-RU" smtClean="0">
                <a:latin typeface="Arial" charset="0"/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49</a:t>
            </a:fld>
            <a:endParaRPr lang="ru-RU" altLang="ru-RU">
              <a:latin typeface="Arial" charset="0"/>
              <a:cs typeface="Arial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89075" y="566738"/>
            <a:ext cx="3797300" cy="28495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3760788"/>
            <a:ext cx="4716463" cy="5483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Значение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Образование витамина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Источники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Определение и рекомендуемые уровни витамина </a:t>
            </a:r>
            <a:r>
              <a:rPr lang="en-US" altLang="ru-RU">
                <a:latin typeface="Arial" charset="0"/>
                <a:cs typeface="Arial" charset="0"/>
              </a:rPr>
              <a:t>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Гиповитаминоз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Витамин </a:t>
            </a:r>
            <a:r>
              <a:rPr lang="en-US" altLang="ru-RU">
                <a:latin typeface="Arial" charset="0"/>
                <a:cs typeface="Arial" charset="0"/>
              </a:rPr>
              <a:t>D </a:t>
            </a:r>
            <a:r>
              <a:rPr lang="ru-RU" altLang="ru-RU">
                <a:latin typeface="Arial" charset="0"/>
                <a:cs typeface="Arial" charset="0"/>
              </a:rPr>
              <a:t>и кальций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Абсорбция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Риск переломов</a:t>
            </a:r>
            <a:endParaRPr lang="en-US" altLang="ru-RU">
              <a:latin typeface="Arial" charset="0"/>
              <a:cs typeface="Arial" charset="0"/>
            </a:endParaRP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Распространенность гиповитаминоза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  <a:endParaRPr lang="ru-RU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Низкая приверженность терапии</a:t>
            </a:r>
            <a:endParaRPr lang="en-US" alt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35754-4535-48F4-B284-ABABE1CECED4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6051A-20A1-4A99-B364-868A6FCB45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302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6D1A2-904A-49E4-9E7B-83D5AC7C8F42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185F-EA2C-4611-ADD9-14293B25AC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885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3DFD3-995A-4678-9896-B6AF4BC4FC96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89937-4FB4-45BE-B8F2-18D805B48D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45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147483647 w 2706"/>
              <a:gd name="T1" fmla="*/ 0 h 640"/>
              <a:gd name="T2" fmla="*/ 2147483647 w 2706"/>
              <a:gd name="T3" fmla="*/ 0 h 640"/>
              <a:gd name="T4" fmla="*/ 2147483647 w 2706"/>
              <a:gd name="T5" fmla="*/ 2147483647 h 640"/>
              <a:gd name="T6" fmla="*/ 2147483647 w 2706"/>
              <a:gd name="T7" fmla="*/ 2147483647 h 640"/>
              <a:gd name="T8" fmla="*/ 2147483647 w 2706"/>
              <a:gd name="T9" fmla="*/ 2147483647 h 640"/>
              <a:gd name="T10" fmla="*/ 2147483647 w 2706"/>
              <a:gd name="T11" fmla="*/ 2147483647 h 640"/>
              <a:gd name="T12" fmla="*/ 2147483647 w 2706"/>
              <a:gd name="T13" fmla="*/ 2147483647 h 640"/>
              <a:gd name="T14" fmla="*/ 2147483647 w 2706"/>
              <a:gd name="T15" fmla="*/ 2147483647 h 640"/>
              <a:gd name="T16" fmla="*/ 2147483647 w 2706"/>
              <a:gd name="T17" fmla="*/ 2147483647 h 640"/>
              <a:gd name="T18" fmla="*/ 2147483647 w 2706"/>
              <a:gd name="T19" fmla="*/ 2147483647 h 640"/>
              <a:gd name="T20" fmla="*/ 2147483647 w 2706"/>
              <a:gd name="T21" fmla="*/ 2147483647 h 640"/>
              <a:gd name="T22" fmla="*/ 2147483647 w 2706"/>
              <a:gd name="T23" fmla="*/ 2147483647 h 640"/>
              <a:gd name="T24" fmla="*/ 2147483647 w 2706"/>
              <a:gd name="T25" fmla="*/ 2147483647 h 640"/>
              <a:gd name="T26" fmla="*/ 2147483647 w 2706"/>
              <a:gd name="T27" fmla="*/ 2147483647 h 640"/>
              <a:gd name="T28" fmla="*/ 2147483647 w 2706"/>
              <a:gd name="T29" fmla="*/ 2147483647 h 640"/>
              <a:gd name="T30" fmla="*/ 2147483647 w 2706"/>
              <a:gd name="T31" fmla="*/ 2147483647 h 640"/>
              <a:gd name="T32" fmla="*/ 2147483647 w 2706"/>
              <a:gd name="T33" fmla="*/ 2147483647 h 640"/>
              <a:gd name="T34" fmla="*/ 2147483647 w 2706"/>
              <a:gd name="T35" fmla="*/ 2147483647 h 640"/>
              <a:gd name="T36" fmla="*/ 0 w 2706"/>
              <a:gd name="T37" fmla="*/ 2147483647 h 640"/>
              <a:gd name="T38" fmla="*/ 0 w 2706"/>
              <a:gd name="T39" fmla="*/ 2147483647 h 640"/>
              <a:gd name="T40" fmla="*/ 2147483647 w 2706"/>
              <a:gd name="T41" fmla="*/ 2147483647 h 640"/>
              <a:gd name="T42" fmla="*/ 2147483647 w 2706"/>
              <a:gd name="T43" fmla="*/ 2147483647 h 640"/>
              <a:gd name="T44" fmla="*/ 2147483647 w 2706"/>
              <a:gd name="T45" fmla="*/ 2147483647 h 640"/>
              <a:gd name="T46" fmla="*/ 2147483647 w 2706"/>
              <a:gd name="T47" fmla="*/ 2147483647 h 640"/>
              <a:gd name="T48" fmla="*/ 2147483647 w 2706"/>
              <a:gd name="T49" fmla="*/ 2147483647 h 640"/>
              <a:gd name="T50" fmla="*/ 2147483647 w 2706"/>
              <a:gd name="T51" fmla="*/ 2147483647 h 640"/>
              <a:gd name="T52" fmla="*/ 2147483647 w 2706"/>
              <a:gd name="T53" fmla="*/ 2147483647 h 640"/>
              <a:gd name="T54" fmla="*/ 2147483647 w 2706"/>
              <a:gd name="T55" fmla="*/ 2147483647 h 640"/>
              <a:gd name="T56" fmla="*/ 2147483647 w 2706"/>
              <a:gd name="T57" fmla="*/ 2147483647 h 640"/>
              <a:gd name="T58" fmla="*/ 2147483647 w 2706"/>
              <a:gd name="T59" fmla="*/ 2147483647 h 640"/>
              <a:gd name="T60" fmla="*/ 2147483647 w 2706"/>
              <a:gd name="T61" fmla="*/ 2147483647 h 640"/>
              <a:gd name="T62" fmla="*/ 2147483647 w 2706"/>
              <a:gd name="T63" fmla="*/ 2147483647 h 640"/>
              <a:gd name="T64" fmla="*/ 2147483647 w 2706"/>
              <a:gd name="T65" fmla="*/ 2147483647 h 640"/>
              <a:gd name="T66" fmla="*/ 2147483647 w 2706"/>
              <a:gd name="T67" fmla="*/ 2147483647 h 640"/>
              <a:gd name="T68" fmla="*/ 2147483647 w 2706"/>
              <a:gd name="T69" fmla="*/ 2147483647 h 640"/>
              <a:gd name="T70" fmla="*/ 2147483647 w 2706"/>
              <a:gd name="T71" fmla="*/ 2147483647 h 640"/>
              <a:gd name="T72" fmla="*/ 2147483647 w 2706"/>
              <a:gd name="T73" fmla="*/ 2147483647 h 640"/>
              <a:gd name="T74" fmla="*/ 2147483647 w 2706"/>
              <a:gd name="T75" fmla="*/ 2147483647 h 640"/>
              <a:gd name="T76" fmla="*/ 2147483647 w 2706"/>
              <a:gd name="T77" fmla="*/ 2147483647 h 640"/>
              <a:gd name="T78" fmla="*/ 2147483647 w 2706"/>
              <a:gd name="T79" fmla="*/ 2147483647 h 640"/>
              <a:gd name="T80" fmla="*/ 2147483647 w 2706"/>
              <a:gd name="T81" fmla="*/ 2147483647 h 640"/>
              <a:gd name="T82" fmla="*/ 2147483647 w 2706"/>
              <a:gd name="T83" fmla="*/ 2147483647 h 640"/>
              <a:gd name="T84" fmla="*/ 2147483647 w 2706"/>
              <a:gd name="T85" fmla="*/ 2147483647 h 640"/>
              <a:gd name="T86" fmla="*/ 2147483647 w 2706"/>
              <a:gd name="T87" fmla="*/ 2147483647 h 640"/>
              <a:gd name="T88" fmla="*/ 2147483647 w 2706"/>
              <a:gd name="T89" fmla="*/ 2147483647 h 640"/>
              <a:gd name="T90" fmla="*/ 2147483647 w 2706"/>
              <a:gd name="T91" fmla="*/ 2147483647 h 640"/>
              <a:gd name="T92" fmla="*/ 2147483647 w 2706"/>
              <a:gd name="T93" fmla="*/ 2147483647 h 640"/>
              <a:gd name="T94" fmla="*/ 2147483647 w 2706"/>
              <a:gd name="T95" fmla="*/ 2147483647 h 640"/>
              <a:gd name="T96" fmla="*/ 2147483647 w 2706"/>
              <a:gd name="T97" fmla="*/ 2147483647 h 640"/>
              <a:gd name="T98" fmla="*/ 2147483647 w 2706"/>
              <a:gd name="T99" fmla="*/ 2147483647 h 640"/>
              <a:gd name="T100" fmla="*/ 2147483647 w 2706"/>
              <a:gd name="T101" fmla="*/ 2147483647 h 640"/>
              <a:gd name="T102" fmla="*/ 2147483647 w 2706"/>
              <a:gd name="T103" fmla="*/ 2147483647 h 640"/>
              <a:gd name="T104" fmla="*/ 2147483647 w 2706"/>
              <a:gd name="T105" fmla="*/ 2147483647 h 640"/>
              <a:gd name="T106" fmla="*/ 2147483647 w 2706"/>
              <a:gd name="T107" fmla="*/ 0 h 640"/>
              <a:gd name="T108" fmla="*/ 2147483647 w 2706"/>
              <a:gd name="T109" fmla="*/ 0 h 640"/>
              <a:gd name="T110" fmla="*/ 2147483647 w 2706"/>
              <a:gd name="T111" fmla="*/ 0 h 640"/>
              <a:gd name="T112" fmla="*/ 2147483647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2147483647 w 5216"/>
              <a:gd name="T1" fmla="*/ 2147483647 h 762"/>
              <a:gd name="T2" fmla="*/ 2147483647 w 5216"/>
              <a:gd name="T3" fmla="*/ 2147483647 h 762"/>
              <a:gd name="T4" fmla="*/ 2147483647 w 5216"/>
              <a:gd name="T5" fmla="*/ 2147483647 h 762"/>
              <a:gd name="T6" fmla="*/ 2147483647 w 5216"/>
              <a:gd name="T7" fmla="*/ 2147483647 h 762"/>
              <a:gd name="T8" fmla="*/ 2147483647 w 5216"/>
              <a:gd name="T9" fmla="*/ 2147483647 h 762"/>
              <a:gd name="T10" fmla="*/ 2147483647 w 5216"/>
              <a:gd name="T11" fmla="*/ 2147483647 h 762"/>
              <a:gd name="T12" fmla="*/ 2147483647 w 5216"/>
              <a:gd name="T13" fmla="*/ 2147483647 h 762"/>
              <a:gd name="T14" fmla="*/ 2147483647 w 5216"/>
              <a:gd name="T15" fmla="*/ 2147483647 h 762"/>
              <a:gd name="T16" fmla="*/ 2147483647 w 5216"/>
              <a:gd name="T17" fmla="*/ 2147483647 h 762"/>
              <a:gd name="T18" fmla="*/ 2147483647 w 5216"/>
              <a:gd name="T19" fmla="*/ 2147483647 h 762"/>
              <a:gd name="T20" fmla="*/ 2147483647 w 5216"/>
              <a:gd name="T21" fmla="*/ 2147483647 h 762"/>
              <a:gd name="T22" fmla="*/ 2147483647 w 5216"/>
              <a:gd name="T23" fmla="*/ 2147483647 h 762"/>
              <a:gd name="T24" fmla="*/ 2147483647 w 5216"/>
              <a:gd name="T25" fmla="*/ 2147483647 h 762"/>
              <a:gd name="T26" fmla="*/ 2147483647 w 5216"/>
              <a:gd name="T27" fmla="*/ 0 h 762"/>
              <a:gd name="T28" fmla="*/ 2147483647 w 5216"/>
              <a:gd name="T29" fmla="*/ 2147483647 h 762"/>
              <a:gd name="T30" fmla="*/ 2147483647 w 5216"/>
              <a:gd name="T31" fmla="*/ 2147483647 h 762"/>
              <a:gd name="T32" fmla="*/ 0 w 5216"/>
              <a:gd name="T33" fmla="*/ 2147483647 h 762"/>
              <a:gd name="T34" fmla="*/ 2147483647 w 5216"/>
              <a:gd name="T35" fmla="*/ 2147483647 h 762"/>
              <a:gd name="T36" fmla="*/ 2147483647 w 5216"/>
              <a:gd name="T37" fmla="*/ 2147483647 h 762"/>
              <a:gd name="T38" fmla="*/ 2147483647 w 5216"/>
              <a:gd name="T39" fmla="*/ 2147483647 h 762"/>
              <a:gd name="T40" fmla="*/ 2147483647 w 5216"/>
              <a:gd name="T41" fmla="*/ 2147483647 h 762"/>
              <a:gd name="T42" fmla="*/ 2147483647 w 5216"/>
              <a:gd name="T43" fmla="*/ 2147483647 h 762"/>
              <a:gd name="T44" fmla="*/ 2147483647 w 5216"/>
              <a:gd name="T45" fmla="*/ 2147483647 h 762"/>
              <a:gd name="T46" fmla="*/ 2147483647 w 5216"/>
              <a:gd name="T47" fmla="*/ 2147483647 h 762"/>
              <a:gd name="T48" fmla="*/ 2147483647 w 5216"/>
              <a:gd name="T49" fmla="*/ 2147483647 h 762"/>
              <a:gd name="T50" fmla="*/ 2147483647 w 5216"/>
              <a:gd name="T51" fmla="*/ 2147483647 h 762"/>
              <a:gd name="T52" fmla="*/ 2147483647 w 5216"/>
              <a:gd name="T53" fmla="*/ 2147483647 h 762"/>
              <a:gd name="T54" fmla="*/ 2147483647 w 5216"/>
              <a:gd name="T55" fmla="*/ 2147483647 h 762"/>
              <a:gd name="T56" fmla="*/ 2147483647 w 5216"/>
              <a:gd name="T57" fmla="*/ 2147483647 h 762"/>
              <a:gd name="T58" fmla="*/ 2147483647 w 5216"/>
              <a:gd name="T59" fmla="*/ 2147483647 h 762"/>
              <a:gd name="T60" fmla="*/ 2147483647 w 5216"/>
              <a:gd name="T61" fmla="*/ 2147483647 h 762"/>
              <a:gd name="T62" fmla="*/ 2147483647 w 5216"/>
              <a:gd name="T63" fmla="*/ 2147483647 h 762"/>
              <a:gd name="T64" fmla="*/ 2147483647 w 5216"/>
              <a:gd name="T65" fmla="*/ 2147483647 h 762"/>
              <a:gd name="T66" fmla="*/ 2147483647 w 5216"/>
              <a:gd name="T67" fmla="*/ 2147483647 h 762"/>
              <a:gd name="T68" fmla="*/ 2147483647 w 5216"/>
              <a:gd name="T69" fmla="*/ 2147483647 h 762"/>
              <a:gd name="T70" fmla="*/ 2147483647 w 5216"/>
              <a:gd name="T71" fmla="*/ 2147483647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2147483647 h 694"/>
              <a:gd name="T2" fmla="*/ 0 w 5144"/>
              <a:gd name="T3" fmla="*/ 2147483647 h 694"/>
              <a:gd name="T4" fmla="*/ 2147483647 w 5144"/>
              <a:gd name="T5" fmla="*/ 2147483647 h 694"/>
              <a:gd name="T6" fmla="*/ 2147483647 w 5144"/>
              <a:gd name="T7" fmla="*/ 2147483647 h 694"/>
              <a:gd name="T8" fmla="*/ 2147483647 w 5144"/>
              <a:gd name="T9" fmla="*/ 2147483647 h 694"/>
              <a:gd name="T10" fmla="*/ 2147483647 w 5144"/>
              <a:gd name="T11" fmla="*/ 2147483647 h 694"/>
              <a:gd name="T12" fmla="*/ 2147483647 w 5144"/>
              <a:gd name="T13" fmla="*/ 2147483647 h 694"/>
              <a:gd name="T14" fmla="*/ 2147483647 w 5144"/>
              <a:gd name="T15" fmla="*/ 2147483647 h 694"/>
              <a:gd name="T16" fmla="*/ 2147483647 w 5144"/>
              <a:gd name="T17" fmla="*/ 2147483647 h 694"/>
              <a:gd name="T18" fmla="*/ 2147483647 w 5144"/>
              <a:gd name="T19" fmla="*/ 2147483647 h 694"/>
              <a:gd name="T20" fmla="*/ 2147483647 w 5144"/>
              <a:gd name="T21" fmla="*/ 2147483647 h 694"/>
              <a:gd name="T22" fmla="*/ 2147483647 w 5144"/>
              <a:gd name="T23" fmla="*/ 2147483647 h 694"/>
              <a:gd name="T24" fmla="*/ 2147483647 w 5144"/>
              <a:gd name="T25" fmla="*/ 0 h 694"/>
              <a:gd name="T26" fmla="*/ 2147483647 w 5144"/>
              <a:gd name="T27" fmla="*/ 2147483647 h 694"/>
              <a:gd name="T28" fmla="*/ 2147483647 w 5144"/>
              <a:gd name="T29" fmla="*/ 2147483647 h 694"/>
              <a:gd name="T30" fmla="*/ 2147483647 w 5144"/>
              <a:gd name="T31" fmla="*/ 2147483647 h 694"/>
              <a:gd name="T32" fmla="*/ 2147483647 w 5144"/>
              <a:gd name="T33" fmla="*/ 2147483647 h 694"/>
              <a:gd name="T34" fmla="*/ 2147483647 w 5144"/>
              <a:gd name="T35" fmla="*/ 2147483647 h 694"/>
              <a:gd name="T36" fmla="*/ 2147483647 w 5144"/>
              <a:gd name="T37" fmla="*/ 2147483647 h 694"/>
              <a:gd name="T38" fmla="*/ 2147483647 w 5144"/>
              <a:gd name="T39" fmla="*/ 2147483647 h 694"/>
              <a:gd name="T40" fmla="*/ 2147483647 w 5144"/>
              <a:gd name="T41" fmla="*/ 2147483647 h 694"/>
              <a:gd name="T42" fmla="*/ 2147483647 w 5144"/>
              <a:gd name="T43" fmla="*/ 2147483647 h 694"/>
              <a:gd name="T44" fmla="*/ 2147483647 w 5144"/>
              <a:gd name="T45" fmla="*/ 2147483647 h 694"/>
              <a:gd name="T46" fmla="*/ 2147483647 w 5144"/>
              <a:gd name="T47" fmla="*/ 2147483647 h 694"/>
              <a:gd name="T48" fmla="*/ 2147483647 w 5144"/>
              <a:gd name="T49" fmla="*/ 2147483647 h 694"/>
              <a:gd name="T50" fmla="*/ 2147483647 w 5144"/>
              <a:gd name="T51" fmla="*/ 2147483647 h 694"/>
              <a:gd name="T52" fmla="*/ 2147483647 w 5144"/>
              <a:gd name="T53" fmla="*/ 2147483647 h 694"/>
              <a:gd name="T54" fmla="*/ 2147483647 w 5144"/>
              <a:gd name="T55" fmla="*/ 2147483647 h 694"/>
              <a:gd name="T56" fmla="*/ 2147483647 w 5144"/>
              <a:gd name="T57" fmla="*/ 2147483647 h 694"/>
              <a:gd name="T58" fmla="*/ 2147483647 w 5144"/>
              <a:gd name="T59" fmla="*/ 2147483647 h 694"/>
              <a:gd name="T60" fmla="*/ 2147483647 w 5144"/>
              <a:gd name="T61" fmla="*/ 2147483647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2147483647 h 584"/>
              <a:gd name="T2" fmla="*/ 0 w 3112"/>
              <a:gd name="T3" fmla="*/ 2147483647 h 584"/>
              <a:gd name="T4" fmla="*/ 2147483647 w 3112"/>
              <a:gd name="T5" fmla="*/ 2147483647 h 584"/>
              <a:gd name="T6" fmla="*/ 2147483647 w 3112"/>
              <a:gd name="T7" fmla="*/ 2147483647 h 584"/>
              <a:gd name="T8" fmla="*/ 2147483647 w 3112"/>
              <a:gd name="T9" fmla="*/ 2147483647 h 584"/>
              <a:gd name="T10" fmla="*/ 2147483647 w 3112"/>
              <a:gd name="T11" fmla="*/ 2147483647 h 584"/>
              <a:gd name="T12" fmla="*/ 2147483647 w 3112"/>
              <a:gd name="T13" fmla="*/ 2147483647 h 584"/>
              <a:gd name="T14" fmla="*/ 2147483647 w 3112"/>
              <a:gd name="T15" fmla="*/ 2147483647 h 584"/>
              <a:gd name="T16" fmla="*/ 2147483647 w 3112"/>
              <a:gd name="T17" fmla="*/ 2147483647 h 584"/>
              <a:gd name="T18" fmla="*/ 2147483647 w 3112"/>
              <a:gd name="T19" fmla="*/ 2147483647 h 584"/>
              <a:gd name="T20" fmla="*/ 2147483647 w 3112"/>
              <a:gd name="T21" fmla="*/ 2147483647 h 584"/>
              <a:gd name="T22" fmla="*/ 2147483647 w 3112"/>
              <a:gd name="T23" fmla="*/ 2147483647 h 584"/>
              <a:gd name="T24" fmla="*/ 2147483647 w 3112"/>
              <a:gd name="T25" fmla="*/ 2147483647 h 584"/>
              <a:gd name="T26" fmla="*/ 2147483647 w 3112"/>
              <a:gd name="T27" fmla="*/ 2147483647 h 584"/>
              <a:gd name="T28" fmla="*/ 2147483647 w 3112"/>
              <a:gd name="T29" fmla="*/ 2147483647 h 584"/>
              <a:gd name="T30" fmla="*/ 2147483647 w 3112"/>
              <a:gd name="T31" fmla="*/ 2147483647 h 584"/>
              <a:gd name="T32" fmla="*/ 2147483647 w 3112"/>
              <a:gd name="T33" fmla="*/ 2147483647 h 584"/>
              <a:gd name="T34" fmla="*/ 2147483647 w 3112"/>
              <a:gd name="T35" fmla="*/ 2147483647 h 584"/>
              <a:gd name="T36" fmla="*/ 2147483647 w 3112"/>
              <a:gd name="T37" fmla="*/ 2147483647 h 584"/>
              <a:gd name="T38" fmla="*/ 2147483647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2147483647 w 8196"/>
              <a:gd name="T1" fmla="*/ 2147483647 h 1192"/>
              <a:gd name="T2" fmla="*/ 2147483647 w 8196"/>
              <a:gd name="T3" fmla="*/ 2147483647 h 1192"/>
              <a:gd name="T4" fmla="*/ 2147483647 w 8196"/>
              <a:gd name="T5" fmla="*/ 2147483647 h 1192"/>
              <a:gd name="T6" fmla="*/ 2147483647 w 8196"/>
              <a:gd name="T7" fmla="*/ 2147483647 h 1192"/>
              <a:gd name="T8" fmla="*/ 2147483647 w 8196"/>
              <a:gd name="T9" fmla="*/ 2147483647 h 1192"/>
              <a:gd name="T10" fmla="*/ 2147483647 w 8196"/>
              <a:gd name="T11" fmla="*/ 2147483647 h 1192"/>
              <a:gd name="T12" fmla="*/ 2147483647 w 8196"/>
              <a:gd name="T13" fmla="*/ 2147483647 h 1192"/>
              <a:gd name="T14" fmla="*/ 2147483647 w 8196"/>
              <a:gd name="T15" fmla="*/ 2147483647 h 1192"/>
              <a:gd name="T16" fmla="*/ 2147483647 w 8196"/>
              <a:gd name="T17" fmla="*/ 2147483647 h 1192"/>
              <a:gd name="T18" fmla="*/ 2147483647 w 8196"/>
              <a:gd name="T19" fmla="*/ 2147483647 h 1192"/>
              <a:gd name="T20" fmla="*/ 2147483647 w 8196"/>
              <a:gd name="T21" fmla="*/ 2147483647 h 1192"/>
              <a:gd name="T22" fmla="*/ 2147483647 w 8196"/>
              <a:gd name="T23" fmla="*/ 2147483647 h 1192"/>
              <a:gd name="T24" fmla="*/ 2147483647 w 8196"/>
              <a:gd name="T25" fmla="*/ 2147483647 h 1192"/>
              <a:gd name="T26" fmla="*/ 2147483647 w 8196"/>
              <a:gd name="T27" fmla="*/ 2147483647 h 1192"/>
              <a:gd name="T28" fmla="*/ 2147483647 w 8196"/>
              <a:gd name="T29" fmla="*/ 2147483647 h 1192"/>
              <a:gd name="T30" fmla="*/ 2147483647 w 8196"/>
              <a:gd name="T31" fmla="*/ 2147483647 h 1192"/>
              <a:gd name="T32" fmla="*/ 2147483647 w 8196"/>
              <a:gd name="T33" fmla="*/ 2147483647 h 1192"/>
              <a:gd name="T34" fmla="*/ 2147483647 w 8196"/>
              <a:gd name="T35" fmla="*/ 2147483647 h 1192"/>
              <a:gd name="T36" fmla="*/ 2147483647 w 8196"/>
              <a:gd name="T37" fmla="*/ 2147483647 h 1192"/>
              <a:gd name="T38" fmla="*/ 2147483647 w 8196"/>
              <a:gd name="T39" fmla="*/ 2147483647 h 1192"/>
              <a:gd name="T40" fmla="*/ 2147483647 w 8196"/>
              <a:gd name="T41" fmla="*/ 2147483647 h 1192"/>
              <a:gd name="T42" fmla="*/ 2147483647 w 8196"/>
              <a:gd name="T43" fmla="*/ 2147483647 h 1192"/>
              <a:gd name="T44" fmla="*/ 2147483647 w 8196"/>
              <a:gd name="T45" fmla="*/ 0 h 1192"/>
              <a:gd name="T46" fmla="*/ 2147483647 w 8196"/>
              <a:gd name="T47" fmla="*/ 2147483647 h 1192"/>
              <a:gd name="T48" fmla="*/ 2147483647 w 8196"/>
              <a:gd name="T49" fmla="*/ 2147483647 h 1192"/>
              <a:gd name="T50" fmla="*/ 2147483647 w 8196"/>
              <a:gd name="T51" fmla="*/ 2147483647 h 1192"/>
              <a:gd name="T52" fmla="*/ 2147483647 w 8196"/>
              <a:gd name="T53" fmla="*/ 2147483647 h 1192"/>
              <a:gd name="T54" fmla="*/ 2147483647 w 8196"/>
              <a:gd name="T55" fmla="*/ 2147483647 h 1192"/>
              <a:gd name="T56" fmla="*/ 2147483647 w 8196"/>
              <a:gd name="T57" fmla="*/ 2147483647 h 1192"/>
              <a:gd name="T58" fmla="*/ 2147483647 w 8196"/>
              <a:gd name="T59" fmla="*/ 2147483647 h 1192"/>
              <a:gd name="T60" fmla="*/ 2147483647 w 8196"/>
              <a:gd name="T61" fmla="*/ 2147483647 h 1192"/>
              <a:gd name="T62" fmla="*/ 0 w 8196"/>
              <a:gd name="T63" fmla="*/ 2147483647 h 1192"/>
              <a:gd name="T64" fmla="*/ 2147483647 w 8196"/>
              <a:gd name="T65" fmla="*/ 2147483647 h 1192"/>
              <a:gd name="T66" fmla="*/ 2147483647 w 8196"/>
              <a:gd name="T67" fmla="*/ 2147483647 h 1192"/>
              <a:gd name="T68" fmla="*/ 2147483647 w 8196"/>
              <a:gd name="T69" fmla="*/ 2147483647 h 1192"/>
              <a:gd name="T70" fmla="*/ 2147483647 w 8196"/>
              <a:gd name="T71" fmla="*/ 2147483647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36AB0-D380-430F-AE62-E8C5063CC607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9DF4A-C9AC-4074-8CD6-BE28325FED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034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DC30D-6B4E-4AE6-9A02-6A611AF484B7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3635F-64E4-4536-ACB5-4A64BC042F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141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3D0AD-3C12-4E50-A844-D72E6E0557F0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6209E-8DDD-4306-81B2-6E560F925D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850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378CA-15C3-46DB-93B8-3F27B7A2AE8F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D6A7B-FB61-4B6D-BCDF-A77164FCF4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57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BE19C-71BD-4AB0-8AC6-9EB69E5E2595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0EC08-2DB7-4EDB-AAE9-9D80E320A0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310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17A8E-42D2-421F-93AE-9461E5DA6B55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36ECE-C68C-4AA8-98A5-25D4E14709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022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9FD23-C0B8-4048-80C4-5A4AB77CC5EA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7DFE9-8083-45C6-8428-D97B21D09E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83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1E9FA-DA30-412B-91D2-AD6A4BB69C2D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8AE50-5D00-4D40-A7C9-0D759A13DA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796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415521-C0C6-4895-84D3-58EFB8DCB1C1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DF8BF1-EB78-4775-864F-C4B07D511A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7" r:id="rId1"/>
    <p:sldLayoutId id="2147484293" r:id="rId2"/>
    <p:sldLayoutId id="2147484288" r:id="rId3"/>
    <p:sldLayoutId id="2147484289" r:id="rId4"/>
    <p:sldLayoutId id="2147484290" r:id="rId5"/>
    <p:sldLayoutId id="2147484294" r:id="rId6"/>
    <p:sldLayoutId id="2147484295" r:id="rId7"/>
    <p:sldLayoutId id="2147484296" r:id="rId8"/>
    <p:sldLayoutId id="2147484291" r:id="rId9"/>
    <p:sldLayoutId id="2147484297" r:id="rId10"/>
    <p:sldLayoutId id="214748429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source=images&amp;cd=&amp;cad=rja&amp;uact=8&amp;ved=0ahUKEwiamN_YmLPLAhWEQJoKHcZDDb8QjRwIBw&amp;url=http://www.volgmed.ru/ru/depts/news/103/&amp;psig=AFQjCNFkWuhJfKn_cQjypt4MDKknpw9uDA&amp;ust=145759874895012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source=images&amp;cd=&amp;cad=rja&amp;uact=8&amp;ved=0ahUKEwiamN_YmLPLAhWEQJoKHcZDDb8QjRwIBw&amp;url=http://www.volgmed.ru/ru/depts/news/103/&amp;psig=AFQjCNFkWuhJfKn_cQjypt4MDKknpw9uDA&amp;ust=1457598748950128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248774"/>
            <a:ext cx="8640960" cy="1673225"/>
          </a:xfrm>
        </p:spPr>
        <p:txBody>
          <a:bodyPr/>
          <a:lstStyle/>
          <a:p>
            <a:pPr eaLnBrk="1" hangingPunct="1"/>
            <a:r>
              <a:rPr lang="ru-RU" altLang="ru-RU" sz="3600" b="1" dirty="0">
                <a:solidFill>
                  <a:schemeClr val="tx1"/>
                </a:solidFill>
                <a:latin typeface="Arial" charset="0"/>
              </a:rPr>
              <a:t>Организация лабораторной службы. Техника безопасности к КДЛ.</a:t>
            </a:r>
            <a:endParaRPr lang="en-US" altLang="ru-RU" sz="20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volgmed.ru/uploads/files/2013-2/17202-gerb_volggmu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946" y="217716"/>
            <a:ext cx="2435224" cy="2453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Заведующий КДЛ</a:t>
            </a:r>
            <a:r>
              <a:rPr lang="ru-RU" sz="3600" b="1">
                <a:solidFill>
                  <a:schemeClr val="tx1"/>
                </a:solidFill>
              </a:rPr>
              <a:t>. </a:t>
            </a:r>
            <a:r>
              <a:rPr lang="ru-RU" sz="3600" b="1" dirty="0">
                <a:solidFill>
                  <a:schemeClr val="tx1"/>
                </a:solidFill>
              </a:rPr>
              <a:t>Обязанности.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452" y="1237456"/>
            <a:ext cx="8948052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</a:rPr>
              <a:t>Организует   рациональное  и  эффективное  использование лабораторной техники и реактивов.</a:t>
            </a:r>
          </a:p>
          <a:p>
            <a:pPr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</a:rPr>
              <a:t>Обеспечивает    проведение    метрологической    поверки оборудования.</a:t>
            </a:r>
          </a:p>
          <a:p>
            <a:pPr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</a:rPr>
              <a:t>Контролирует  учет  материальных ценностей,  их расход и списание.</a:t>
            </a:r>
          </a:p>
          <a:p>
            <a:pPr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</a:rPr>
              <a:t>Организует составление рекомендаций для персонала ЛПУ по правильности сбора, доставки и хранения биологического материала.</a:t>
            </a:r>
          </a:p>
          <a:p>
            <a:pPr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</a:rPr>
              <a:t>Осуществляет  связь  с  лечебными  отделениями  ЛПУ   по обеспечению  своевременной доставки исследуемого материала в КДЛ и получения результатов лечащими врачами.</a:t>
            </a:r>
          </a:p>
          <a:p>
            <a:pPr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</a:rPr>
              <a:t>Отвечает   за   санитарное   состояние   лаборатории   и выполнение персоналом требований </a:t>
            </a:r>
            <a:r>
              <a:rPr lang="ru-RU" sz="2000" dirty="0" err="1">
                <a:solidFill>
                  <a:schemeClr val="tx1"/>
                </a:solidFill>
              </a:rPr>
              <a:t>санэпидрежима</a:t>
            </a:r>
            <a:r>
              <a:rPr lang="ru-RU" sz="2000" dirty="0">
                <a:solidFill>
                  <a:schemeClr val="tx1"/>
                </a:solidFill>
              </a:rPr>
              <a:t> при работе с кровью и другими биологическими материалами.</a:t>
            </a:r>
          </a:p>
          <a:p>
            <a:pPr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</a:rPr>
              <a:t>Обеспечивает   условия   по   охране   труда  и  технике безопасности сотрудников,  контролирует соблюдение правил  техники безопасности.</a:t>
            </a:r>
          </a:p>
          <a:p>
            <a:pPr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</a:rPr>
              <a:t>Проводит систематический анализ показателей деятельности лаборатории, готовит и представляет в установленные сроки отчеты о работе, разрабатывает    на    их    основе     мероприятия     по    совершенствованию деятельности лаборатории учреждения.</a:t>
            </a:r>
            <a:endParaRPr lang="ru-RU" alt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409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Врач КЛД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597496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Назначается специалист   с   высшим   медицинским    образованием,    освоивший программу   подготовки   по   клинической   лабораторной    диагностике и получивший сертификат специалиста.</a:t>
            </a:r>
          </a:p>
        </p:txBody>
      </p:sp>
    </p:spTree>
    <p:extLst>
      <p:ext uri="{BB962C8B-B14F-4D97-AF65-F5344CB8AC3E}">
        <p14:creationId xmlns:p14="http://schemas.microsoft.com/office/powerpoint/2010/main" val="1116706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Врач КДЛ. Обязанности.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525488"/>
            <a:ext cx="8948052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Проводит   лабораторные  исследования  в  соответствии  с    возложенными на него обязанностями (согласно  мощности  и  профиля    ЛПУ).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Обеспечивает использование аналитически и  </a:t>
            </a:r>
            <a:r>
              <a:rPr lang="ru-RU" sz="2200" dirty="0" err="1">
                <a:solidFill>
                  <a:schemeClr val="tx1"/>
                </a:solidFill>
              </a:rPr>
              <a:t>диагностически</a:t>
            </a:r>
            <a:r>
              <a:rPr lang="ru-RU" sz="2200" dirty="0">
                <a:solidFill>
                  <a:schemeClr val="tx1"/>
                </a:solidFill>
              </a:rPr>
              <a:t> надежных методов.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Участвует  в   освоении   и   внедрении   новых   методов исследований и оборудования.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Консультирует  врачей  других  специальностей по вопросам    лабораторной диагностики.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Составляет рекомендации для персонала лечебных  отделений    ЛПУ по правилам взятия и доставки биологического материала в КДЛ.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Контролирует работу специалистов со  средним  медицинским    образованием.</a:t>
            </a:r>
          </a:p>
        </p:txBody>
      </p:sp>
    </p:spTree>
    <p:extLst>
      <p:ext uri="{BB962C8B-B14F-4D97-AF65-F5344CB8AC3E}">
        <p14:creationId xmlns:p14="http://schemas.microsoft.com/office/powerpoint/2010/main" val="26867331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Врач КДЛ. Обязанности.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525488"/>
            <a:ext cx="8948052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Участвует  в   интерпретации   результатов   лабораторных    исследований.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Осуществляет       мероприятия       по        проведению    </a:t>
            </a:r>
            <a:r>
              <a:rPr lang="ru-RU" sz="2200" dirty="0" err="1">
                <a:solidFill>
                  <a:schemeClr val="tx1"/>
                </a:solidFill>
              </a:rPr>
              <a:t>внутрилабораторного</a:t>
            </a:r>
            <a:r>
              <a:rPr lang="ru-RU" sz="2200" dirty="0">
                <a:solidFill>
                  <a:schemeClr val="tx1"/>
                </a:solidFill>
              </a:rPr>
              <a:t> и внешнего контроля качества исследований.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Проводит анализ своей работы  и  работы  подчиненных  ему    специалистов со средним медицинским образованием.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Готовит ежемесячные отчеты о своей работе,  участвует  в составлении годового отчета лаборатории.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Проводит занятия для специалистов со средним медицинским  образованием с целью повышения их квалификации.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Контролирует выполнение средним  и  младшим  медицинским    персоналом правил техники безопасности и </a:t>
            </a:r>
            <a:r>
              <a:rPr lang="ru-RU" sz="2200" dirty="0" err="1">
                <a:solidFill>
                  <a:schemeClr val="tx1"/>
                </a:solidFill>
              </a:rPr>
              <a:t>санэпидрежима</a:t>
            </a:r>
            <a:r>
              <a:rPr lang="ru-RU" sz="2200" dirty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Повышает свою квалификацию в установленном порядке.</a:t>
            </a:r>
          </a:p>
          <a:p>
            <a:pPr>
              <a:spcBef>
                <a:spcPts val="0"/>
              </a:spcBef>
            </a:pPr>
            <a:endParaRPr lang="ru-RU" alt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286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Биолог КЛД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597496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назначается  специалист  с  высшим образованием, допущенный  действующими  нормативными документами к    осуществлению деятельности  в  области  клинической   лабораторной диагностики и получивший сертификат специалиста.</a:t>
            </a:r>
          </a:p>
        </p:txBody>
      </p:sp>
    </p:spTree>
    <p:extLst>
      <p:ext uri="{BB962C8B-B14F-4D97-AF65-F5344CB8AC3E}">
        <p14:creationId xmlns:p14="http://schemas.microsoft.com/office/powerpoint/2010/main" val="40986368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Медицинский технолог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885528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Назначается специалист, имеющий    среднее    медицинское    образование по специальности "Лабораторная диагностика" (квалификация по  диплому "Медицинский технолог") и сертификат специалиста.</a:t>
            </a:r>
          </a:p>
        </p:txBody>
      </p:sp>
    </p:spTree>
    <p:extLst>
      <p:ext uri="{BB962C8B-B14F-4D97-AF65-F5344CB8AC3E}">
        <p14:creationId xmlns:p14="http://schemas.microsoft.com/office/powerpoint/2010/main" val="18318155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Медицинский технолог</a:t>
            </a:r>
            <a:r>
              <a:rPr lang="ru-RU" sz="3600" b="1">
                <a:solidFill>
                  <a:schemeClr val="tx1"/>
                </a:solidFill>
              </a:rPr>
              <a:t>. </a:t>
            </a:r>
            <a:r>
              <a:rPr lang="ru-RU" sz="3600" b="1" dirty="0">
                <a:solidFill>
                  <a:schemeClr val="tx1"/>
                </a:solidFill>
              </a:rPr>
              <a:t>Обязанности.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412776"/>
            <a:ext cx="8948052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2200" b="1" dirty="0">
                <a:solidFill>
                  <a:schemeClr val="tx1"/>
                </a:solidFill>
              </a:rPr>
              <a:t>Выполняет   лабораторные   исследования    по    разделу,    определяемому заведующим    лабораторией    в    соответствии    с    квалификационными требованиями и установленными нормами нагрузки.</a:t>
            </a:r>
          </a:p>
          <a:p>
            <a:pPr>
              <a:spcBef>
                <a:spcPts val="0"/>
              </a:spcBef>
            </a:pPr>
            <a:r>
              <a:rPr lang="ru-RU" sz="2200" b="1" dirty="0">
                <a:solidFill>
                  <a:schemeClr val="tx1"/>
                </a:solidFill>
              </a:rPr>
              <a:t>Подготавливает  для  работы реактивы,  химическую посуду, аппаратуру, дезинфицирующие растворы.</a:t>
            </a:r>
          </a:p>
          <a:p>
            <a:pPr>
              <a:spcBef>
                <a:spcPts val="0"/>
              </a:spcBef>
            </a:pPr>
            <a:r>
              <a:rPr lang="ru-RU" sz="2200" b="1" dirty="0">
                <a:solidFill>
                  <a:schemeClr val="tx1"/>
                </a:solidFill>
              </a:rPr>
              <a:t>Регистрирует   поступающий  в  лабораторию  биологический материал для   исследования,   в   том   числе   с  использованием персонального  компьютера,   проводит   обработку   и   подготовку материала к исследованию.</a:t>
            </a:r>
          </a:p>
          <a:p>
            <a:pPr>
              <a:spcBef>
                <a:spcPts val="0"/>
              </a:spcBef>
            </a:pPr>
            <a:r>
              <a:rPr lang="ru-RU" sz="2200" b="1" dirty="0">
                <a:solidFill>
                  <a:schemeClr val="tx1"/>
                </a:solidFill>
              </a:rPr>
              <a:t>Проводит взятие крови из пальца.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При работе с приборами  соблюдает  правила  эксплуатации,    согласно нормативно - технической документации.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Осваивает   новое   оборудование   и    новые    методики    исследований.</a:t>
            </a:r>
          </a:p>
        </p:txBody>
      </p:sp>
    </p:spTree>
    <p:extLst>
      <p:ext uri="{BB962C8B-B14F-4D97-AF65-F5344CB8AC3E}">
        <p14:creationId xmlns:p14="http://schemas.microsoft.com/office/powerpoint/2010/main" val="40585359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Медицинский технолог</a:t>
            </a:r>
            <a:r>
              <a:rPr lang="ru-RU" sz="3600" b="1">
                <a:solidFill>
                  <a:schemeClr val="tx1"/>
                </a:solidFill>
              </a:rPr>
              <a:t>. </a:t>
            </a:r>
            <a:r>
              <a:rPr lang="ru-RU" sz="3600" b="1" dirty="0">
                <a:solidFill>
                  <a:schemeClr val="tx1"/>
                </a:solidFill>
              </a:rPr>
              <a:t>Обязанности.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237456"/>
            <a:ext cx="8948052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Проводит контроль  качества  выполняемых  исследований  и    обеспечивает мероприятия   по   повышению  точности  и  надежности    анализов.</a:t>
            </a:r>
          </a:p>
          <a:p>
            <a:pPr>
              <a:spcBef>
                <a:spcPts val="0"/>
              </a:spcBef>
            </a:pPr>
            <a:r>
              <a:rPr lang="ru-RU" sz="2200" b="1" dirty="0">
                <a:solidFill>
                  <a:schemeClr val="tx1"/>
                </a:solidFill>
              </a:rPr>
              <a:t>Проводит   стерилизацию  лабораторного  инструментария  в    соответствии с действующими инструкциями.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Ведет  необходимую  документацию  (регистрация,  записи в    журналах, бланках результатов анализа,  заявки на  реактивы,  учет    своей работы, составление отчета и т.д.).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Выполняет поручения заведующего  КДЛ  по  материально  -    техническому обеспечению лаборатории.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Повышает профессиональную квалификацию  в  установленном    порядке, участвует   в   занятиях   для   сотрудников  со  средним    медицинским образованием.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Соблюдает     правила     техники     безопасности     и производственной санитарии, согласно требованиям </a:t>
            </a:r>
            <a:r>
              <a:rPr lang="ru-RU" sz="2200" dirty="0" err="1">
                <a:solidFill>
                  <a:schemeClr val="tx1"/>
                </a:solidFill>
              </a:rPr>
              <a:t>санэпидрежима</a:t>
            </a:r>
            <a:r>
              <a:rPr lang="ru-RU" sz="22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261770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Медицинский лабораторный техник (фельдшер лаборант)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885528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Назначается специалист, имеющий среднее медицинское образование по  специальности   "Лабораторная    диагностика"    и    квалификацию "Медицинский   лабораторный  техник"  ("фельдшер  -  лаборант")  и    сертификат специалиста.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Обязанности – как медицинский технолог,</a:t>
            </a:r>
            <a:r>
              <a:rPr lang="ru-RU" b="1" dirty="0">
                <a:solidFill>
                  <a:schemeClr val="tx1"/>
                </a:solidFill>
              </a:rPr>
              <a:t> но </a:t>
            </a:r>
          </a:p>
          <a:p>
            <a:r>
              <a:rPr lang="ru-RU" b="1" dirty="0">
                <a:solidFill>
                  <a:schemeClr val="tx1"/>
                </a:solidFill>
              </a:rPr>
              <a:t>Не работает с приборами, не внедряет новые методы, не ведет контроль качества</a:t>
            </a:r>
          </a:p>
        </p:txBody>
      </p:sp>
    </p:spTree>
    <p:extLst>
      <p:ext uri="{BB962C8B-B14F-4D97-AF65-F5344CB8AC3E}">
        <p14:creationId xmlns:p14="http://schemas.microsoft.com/office/powerpoint/2010/main" val="2272774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Лаборант КЛД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885528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назначается специалист,  имеющий  </a:t>
            </a:r>
            <a:r>
              <a:rPr lang="ru-RU" b="1" dirty="0">
                <a:solidFill>
                  <a:schemeClr val="tx1"/>
                </a:solidFill>
              </a:rPr>
              <a:t>среднее  медицинское образование</a:t>
            </a:r>
            <a:r>
              <a:rPr lang="ru-RU" dirty="0">
                <a:solidFill>
                  <a:schemeClr val="tx1"/>
                </a:solidFill>
              </a:rPr>
              <a:t>,   или   другие   специалисты,  допускаемые  к  работе лаборанта,  по  действующим  нормативным документам,   прошедшие переподготовку  по  утвержденной программе и получившие сертификат лаборанта.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Обязанности – как медицинский технолог,</a:t>
            </a:r>
            <a:r>
              <a:rPr lang="ru-RU" b="1" dirty="0">
                <a:solidFill>
                  <a:schemeClr val="tx1"/>
                </a:solidFill>
              </a:rPr>
              <a:t> но </a:t>
            </a:r>
          </a:p>
          <a:p>
            <a:r>
              <a:rPr lang="ru-RU" b="1" dirty="0">
                <a:solidFill>
                  <a:schemeClr val="tx1"/>
                </a:solidFill>
              </a:rPr>
              <a:t>Не внедряет новые методы, не ведет контроль качества</a:t>
            </a:r>
          </a:p>
        </p:txBody>
      </p:sp>
    </p:spTree>
    <p:extLst>
      <p:ext uri="{BB962C8B-B14F-4D97-AF65-F5344CB8AC3E}">
        <p14:creationId xmlns:p14="http://schemas.microsoft.com/office/powerpoint/2010/main" val="3638345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План лекции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453480"/>
            <a:ext cx="8948052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altLang="ru-RU" sz="2800" dirty="0">
                <a:solidFill>
                  <a:schemeClr val="tx1"/>
                </a:solidFill>
              </a:rPr>
              <a:t>Предмет и задачи КЛД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altLang="ru-RU" sz="2800" dirty="0">
                <a:solidFill>
                  <a:schemeClr val="tx1"/>
                </a:solidFill>
              </a:rPr>
              <a:t>Организационная структура лабораторной службы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altLang="ru-RU" sz="2800" dirty="0">
                <a:solidFill>
                  <a:schemeClr val="tx1"/>
                </a:solidFill>
              </a:rPr>
              <a:t>Основные законодательные, нормативные, методические документы, регламентирующие деятельность лабораторной службы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altLang="ru-RU" sz="2800" dirty="0">
                <a:solidFill>
                  <a:schemeClr val="tx1"/>
                </a:solidFill>
              </a:rPr>
              <a:t>Международная система единиц (СИ) в КЛД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altLang="ru-RU" sz="2800" dirty="0">
                <a:solidFill>
                  <a:schemeClr val="tx1"/>
                </a:solidFill>
              </a:rPr>
              <a:t>Основные понятия и величины СИ в лабораторных исследованиях</a:t>
            </a:r>
          </a:p>
        </p:txBody>
      </p:sp>
    </p:spTree>
    <p:extLst>
      <p:ext uri="{BB962C8B-B14F-4D97-AF65-F5344CB8AC3E}">
        <p14:creationId xmlns:p14="http://schemas.microsoft.com/office/powerpoint/2010/main" val="17504256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Основные задачи КДЛ (1)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468" y="1556792"/>
            <a:ext cx="8948052" cy="449580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проведение клинических лабораторных исследований в соответствии с профилем ЛПУ (общеклинических, гематологических, иммунологических, цитологических, биохимических, микробиологических и других, имеющих высокую аналитическую и диагностическую надежность) в объеме согласно заявленной номенклатуре исследований при аккредитации КДЛ в соответствии с лицензией ЛПУ;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объем выполняемых исследований не должен быть ниже минимального объема, рекомендуемого для ЛПУ данной мощности;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внедрение прогрессивных форм работы, новых методов исследований, имеющих высокую аналитическую точность и диагностическую надежность;</a:t>
            </a:r>
          </a:p>
        </p:txBody>
      </p:sp>
    </p:spTree>
    <p:extLst>
      <p:ext uri="{BB962C8B-B14F-4D97-AF65-F5344CB8AC3E}">
        <p14:creationId xmlns:p14="http://schemas.microsoft.com/office/powerpoint/2010/main" val="15919129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Основные задачи КДЛ (2)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196752"/>
            <a:ext cx="8948052" cy="449580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повышение качества лабораторных исследований путем систематического проведения </a:t>
            </a:r>
            <a:r>
              <a:rPr lang="ru-RU" dirty="0" err="1">
                <a:solidFill>
                  <a:schemeClr val="tx1"/>
                </a:solidFill>
              </a:rPr>
              <a:t>внутрилабораторного</a:t>
            </a:r>
            <a:r>
              <a:rPr lang="ru-RU" dirty="0">
                <a:solidFill>
                  <a:schemeClr val="tx1"/>
                </a:solidFill>
              </a:rPr>
              <a:t> контроля качества лабораторных исследований и участия в программе Федеральной системы внешней оценки качества (ФСВОК);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оказание консультативной помощи врачам лечебных отделений в выборе наиболее </a:t>
            </a:r>
            <a:r>
              <a:rPr lang="ru-RU" dirty="0" err="1">
                <a:solidFill>
                  <a:schemeClr val="tx1"/>
                </a:solidFill>
              </a:rPr>
              <a:t>диагностически</a:t>
            </a:r>
            <a:r>
              <a:rPr lang="ru-RU" dirty="0">
                <a:solidFill>
                  <a:schemeClr val="tx1"/>
                </a:solidFill>
              </a:rPr>
              <a:t> информативных лабораторных тестов и трактовке данных лабораторного обследования больных;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обеспечение клинического персонала, занимающегося сбором биологического материала, детальными инструкциями о правилах взятия, хранения и транспортировки биоматериала, обеспечивающими стабильность образцов и надежность результатов. Ответственность за точное соблюдение этих правил клиническим персоналом несут руководители клинических подразделений;</a:t>
            </a:r>
          </a:p>
        </p:txBody>
      </p:sp>
    </p:spTree>
    <p:extLst>
      <p:ext uri="{BB962C8B-B14F-4D97-AF65-F5344CB8AC3E}">
        <p14:creationId xmlns:p14="http://schemas.microsoft.com/office/powerpoint/2010/main" val="26567561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Основные задачи КДЛ (3)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2101552"/>
            <a:ext cx="8948052" cy="449580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повышение квалификации персонала лаборатории;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проведение мероприятий по охране труда персонала, соблюдение техники безопасности, производственной санитарии, противоэпидемического режима в КДЛ;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ведение учетно-отчетной документации в соответствии с утвержденными формами.</a:t>
            </a:r>
          </a:p>
        </p:txBody>
      </p:sp>
    </p:spTree>
    <p:extLst>
      <p:ext uri="{BB962C8B-B14F-4D97-AF65-F5344CB8AC3E}">
        <p14:creationId xmlns:p14="http://schemas.microsoft.com/office/powerpoint/2010/main" val="40057165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В соответствии с указанными задачами КДЛ осуществляет: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2101552"/>
            <a:ext cx="8948052" cy="4495800"/>
          </a:xfrm>
        </p:spPr>
        <p:txBody>
          <a:bodyPr/>
          <a:lstStyle/>
          <a:p>
            <a:pPr lvl="0"/>
            <a:r>
              <a:rPr lang="ru-RU" dirty="0">
                <a:solidFill>
                  <a:schemeClr val="tx1"/>
                </a:solidFill>
              </a:rPr>
              <a:t>Освоение и внедрение в практику методов клинической лабораторной диагностики, соответствующих профилю и уровню лечебно-профилактического учреждения.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Проведение клинических лабораторных исследований и выдачу по их результатам заключений.</a:t>
            </a:r>
          </a:p>
        </p:txBody>
      </p:sp>
    </p:spTree>
    <p:extLst>
      <p:ext uri="{BB962C8B-B14F-4D97-AF65-F5344CB8AC3E}">
        <p14:creationId xmlns:p14="http://schemas.microsoft.com/office/powerpoint/2010/main" val="4804518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76672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Виды мероприятий, направленных на предупреждение биологической опасности в условиях лаборатории: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2492896"/>
            <a:ext cx="8948052" cy="4495800"/>
          </a:xfrm>
        </p:spPr>
        <p:txBody>
          <a:bodyPr/>
          <a:lstStyle/>
          <a:p>
            <a:r>
              <a:rPr lang="ru-RU" sz="2800" dirty="0">
                <a:solidFill>
                  <a:schemeClr val="tx1"/>
                </a:solidFill>
              </a:rPr>
              <a:t>организационные меры;</a:t>
            </a:r>
          </a:p>
          <a:p>
            <a:r>
              <a:rPr lang="ru-RU" sz="2800" dirty="0">
                <a:solidFill>
                  <a:schemeClr val="tx1"/>
                </a:solidFill>
              </a:rPr>
              <a:t>применение индивидуальных и коллективных защитных средств;</a:t>
            </a:r>
          </a:p>
          <a:p>
            <a:r>
              <a:rPr lang="ru-RU" sz="2800" dirty="0">
                <a:solidFill>
                  <a:schemeClr val="tx1"/>
                </a:solidFill>
              </a:rPr>
              <a:t>соблюдение дезинфекционного режима.</a:t>
            </a:r>
          </a:p>
        </p:txBody>
      </p:sp>
    </p:spTree>
    <p:extLst>
      <p:ext uri="{BB962C8B-B14F-4D97-AF65-F5344CB8AC3E}">
        <p14:creationId xmlns:p14="http://schemas.microsoft.com/office/powerpoint/2010/main" val="29933975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Организационные мероприятия. Ответственный за ТБ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556792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 каждой лаборатории выделяется ответственный за технику безопасности</a:t>
            </a:r>
          </a:p>
          <a:p>
            <a:r>
              <a:rPr lang="ru-RU" dirty="0">
                <a:solidFill>
                  <a:schemeClr val="tx1"/>
                </a:solidFill>
              </a:rPr>
              <a:t>Ответственный обязан проводить соответствующий инструктаж среднего и младшего медицинского персонала при приеме на работу, а в последующем – не реже одного раза в квартал. </a:t>
            </a:r>
          </a:p>
          <a:p>
            <a:r>
              <a:rPr lang="ru-RU" dirty="0">
                <a:solidFill>
                  <a:schemeClr val="tx1"/>
                </a:solidFill>
              </a:rPr>
              <a:t>О прохождении инструктажа делается отметка в специальном журнале. </a:t>
            </a:r>
          </a:p>
          <a:p>
            <a:r>
              <a:rPr lang="ru-RU" dirty="0">
                <a:solidFill>
                  <a:schemeClr val="tx1"/>
                </a:solidFill>
              </a:rPr>
              <a:t>Для облегчения обучения младшего персонала в лабораториях с учетом местных условий составляются памятки по мерам безопасности, которые используются при периодическом инструктаже, а также размещаются непосредственно на рабочих местах.</a:t>
            </a:r>
          </a:p>
        </p:txBody>
      </p:sp>
    </p:spTree>
    <p:extLst>
      <p:ext uri="{BB962C8B-B14F-4D97-AF65-F5344CB8AC3E}">
        <p14:creationId xmlns:p14="http://schemas.microsoft.com/office/powerpoint/2010/main" val="20104117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Организационные мероприятия. Хранение ядовитых средств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2173560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Ядовитые средства должны храниться в отдельной комнате в сейфах под замком. 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Ключи должны храниться у лица, ответственного за их хранение, – у заведующего КДЛ.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1325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Индивидуальные и коллективные защитные средства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2245568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Минимальный набор средств индивидуальной защиты при работе с биологическим материалом включает: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медицинский халат,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шапочку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резиновые перчатки. 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При угрозе разбрызгивания биологического материала дополнительно используют маски, очки, клеенчатый фартук. 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1206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116632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Загрязнение кожи кровью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2245568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 случае загрязнения кожных покровов кровью или другими биологическими жидкостями следует: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немедленно обработать их в течение 2 минут тампоном, обильно смоченным 70%-</a:t>
            </a:r>
            <a:r>
              <a:rPr lang="ru-RU" sz="2400" dirty="0" err="1">
                <a:solidFill>
                  <a:schemeClr val="tx1"/>
                </a:solidFill>
              </a:rPr>
              <a:t>ным</a:t>
            </a:r>
            <a:r>
              <a:rPr lang="ru-RU" sz="2400" dirty="0">
                <a:solidFill>
                  <a:schemeClr val="tx1"/>
                </a:solidFill>
              </a:rPr>
              <a:t> спиртом,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вымыть под проточной водой с мылом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и вытереть индивидуальным тампоном.</a:t>
            </a:r>
          </a:p>
        </p:txBody>
      </p:sp>
    </p:spTree>
    <p:extLst>
      <p:ext uri="{BB962C8B-B14F-4D97-AF65-F5344CB8AC3E}">
        <p14:creationId xmlns:p14="http://schemas.microsoft.com/office/powerpoint/2010/main" val="15795837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116632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Загрязнение перчаток кровью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2245568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При загрязнении перчаток кровью их протирают тампоном, смоченным 3%-</a:t>
            </a:r>
            <a:r>
              <a:rPr lang="ru-RU" dirty="0" err="1">
                <a:solidFill>
                  <a:schemeClr val="tx1"/>
                </a:solidFill>
              </a:rPr>
              <a:t>ным</a:t>
            </a:r>
            <a:r>
              <a:rPr lang="ru-RU" dirty="0">
                <a:solidFill>
                  <a:schemeClr val="tx1"/>
                </a:solidFill>
              </a:rPr>
              <a:t> раствором хлорамина или 6%-</a:t>
            </a:r>
            <a:r>
              <a:rPr lang="ru-RU" dirty="0" err="1">
                <a:solidFill>
                  <a:schemeClr val="tx1"/>
                </a:solidFill>
              </a:rPr>
              <a:t>ным</a:t>
            </a:r>
            <a:r>
              <a:rPr lang="ru-RU" dirty="0">
                <a:solidFill>
                  <a:schemeClr val="tx1"/>
                </a:solidFill>
              </a:rPr>
              <a:t> раствором перекиси водорода.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24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Клиническая лабораторная диагностика</a:t>
            </a:r>
            <a:r>
              <a:rPr lang="ru-RU" sz="3600" b="1">
                <a:solidFill>
                  <a:schemeClr val="tx1"/>
                </a:solidFill>
              </a:rPr>
              <a:t>. </a:t>
            </a:r>
            <a:r>
              <a:rPr lang="ru-RU" sz="3600" b="1" dirty="0">
                <a:solidFill>
                  <a:schemeClr val="tx1"/>
                </a:solidFill>
              </a:rPr>
              <a:t>Определение.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700808"/>
            <a:ext cx="8948052" cy="4495800"/>
          </a:xfrm>
        </p:spPr>
        <p:txBody>
          <a:bodyPr/>
          <a:lstStyle/>
          <a:p>
            <a:pPr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КЛД представляет собой медицинскую диагностическую специальность, состоящую из совокупности исследований </a:t>
            </a:r>
            <a:r>
              <a:rPr lang="ru-RU" sz="2800" dirty="0" err="1">
                <a:solidFill>
                  <a:schemeClr val="tx1"/>
                </a:solidFill>
              </a:rPr>
              <a:t>in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vitro</a:t>
            </a:r>
            <a:r>
              <a:rPr lang="ru-RU" sz="2800" dirty="0">
                <a:solidFill>
                  <a:schemeClr val="tx1"/>
                </a:solidFill>
              </a:rPr>
              <a:t> биоматериала человеческого организма, основанных на использовании гематологических, общеклинических, паразитарных, биохимических, иммунологических, серологических, молекулярно-биологических, бактериологических, генетических, цитологических, токсикологических, вирусологических методов, сопоставления результатов этих методов с клиническими данными и формулирования лабораторного заключения.</a:t>
            </a:r>
            <a:endParaRPr lang="ru-RU" alt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2113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116632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Попадание крови на слизистые оболочки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2245568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При подозрении на попадание крови на слизистые оболочки их немедленно обрабатывают струей воды, 1%-</a:t>
            </a:r>
            <a:r>
              <a:rPr lang="ru-RU" dirty="0" err="1">
                <a:solidFill>
                  <a:schemeClr val="tx1"/>
                </a:solidFill>
              </a:rPr>
              <a:t>ным</a:t>
            </a:r>
            <a:r>
              <a:rPr lang="ru-RU" dirty="0">
                <a:solidFill>
                  <a:schemeClr val="tx1"/>
                </a:solidFill>
              </a:rPr>
              <a:t> раствором борной кислоты или вводят несколько капель нитрата серебра; </a:t>
            </a:r>
          </a:p>
          <a:p>
            <a:r>
              <a:rPr lang="ru-RU" dirty="0">
                <a:solidFill>
                  <a:schemeClr val="tx1"/>
                </a:solidFill>
              </a:rPr>
              <a:t>нос обрабатывают 1 %-</a:t>
            </a:r>
            <a:r>
              <a:rPr lang="ru-RU" dirty="0" err="1">
                <a:solidFill>
                  <a:schemeClr val="tx1"/>
                </a:solidFill>
              </a:rPr>
              <a:t>ным</a:t>
            </a:r>
            <a:r>
              <a:rPr lang="ru-RU" dirty="0">
                <a:solidFill>
                  <a:schemeClr val="tx1"/>
                </a:solidFill>
              </a:rPr>
              <a:t> раствором протаргола; </a:t>
            </a:r>
          </a:p>
          <a:p>
            <a:r>
              <a:rPr lang="ru-RU" dirty="0">
                <a:solidFill>
                  <a:schemeClr val="tx1"/>
                </a:solidFill>
              </a:rPr>
              <a:t>рот и горло прополаскивают 70%-</a:t>
            </a:r>
            <a:r>
              <a:rPr lang="ru-RU" dirty="0" err="1">
                <a:solidFill>
                  <a:schemeClr val="tx1"/>
                </a:solidFill>
              </a:rPr>
              <a:t>ным</a:t>
            </a:r>
            <a:r>
              <a:rPr lang="ru-RU" dirty="0">
                <a:solidFill>
                  <a:schemeClr val="tx1"/>
                </a:solidFill>
              </a:rPr>
              <a:t> спиртом или 1%-</a:t>
            </a:r>
            <a:r>
              <a:rPr lang="ru-RU" dirty="0" err="1">
                <a:solidFill>
                  <a:schemeClr val="tx1"/>
                </a:solidFill>
              </a:rPr>
              <a:t>ным</a:t>
            </a:r>
            <a:r>
              <a:rPr lang="ru-RU" dirty="0">
                <a:solidFill>
                  <a:schemeClr val="tx1"/>
                </a:solidFill>
              </a:rPr>
              <a:t> раствором перманганата калия.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0534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116632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Повреждение кожи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2245568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При повреждении кожи из раны выдавливают кровь, после чего обрабатывают поврежденное место сначала 70%-</a:t>
            </a:r>
            <a:r>
              <a:rPr lang="ru-RU" dirty="0" err="1">
                <a:solidFill>
                  <a:schemeClr val="tx1"/>
                </a:solidFill>
              </a:rPr>
              <a:t>ным</a:t>
            </a:r>
            <a:r>
              <a:rPr lang="ru-RU" dirty="0">
                <a:solidFill>
                  <a:schemeClr val="tx1"/>
                </a:solidFill>
              </a:rPr>
              <a:t> спиртом, а затем йодом.</a:t>
            </a:r>
          </a:p>
          <a:p>
            <a:r>
              <a:rPr lang="ru-RU" sz="2400" dirty="0">
                <a:solidFill>
                  <a:schemeClr val="tx1"/>
                </a:solidFill>
              </a:rPr>
              <a:t>Запись в журнале несчастных случаев на рабочем месте</a:t>
            </a:r>
          </a:p>
        </p:txBody>
      </p:sp>
    </p:spTree>
    <p:extLst>
      <p:ext uri="{BB962C8B-B14F-4D97-AF65-F5344CB8AC3E}">
        <p14:creationId xmlns:p14="http://schemas.microsoft.com/office/powerpoint/2010/main" val="35864169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116632"/>
            <a:ext cx="8229600" cy="1252537"/>
          </a:xfrm>
        </p:spPr>
        <p:txBody>
          <a:bodyPr/>
          <a:lstStyle/>
          <a:p>
            <a:r>
              <a:rPr lang="ru-RU" sz="3600" b="1" dirty="0" err="1">
                <a:solidFill>
                  <a:schemeClr val="tx1"/>
                </a:solidFill>
              </a:rPr>
              <a:t>Пипетирование</a:t>
            </a:r>
            <a:r>
              <a:rPr lang="ru-RU" sz="3600" b="1" dirty="0">
                <a:solidFill>
                  <a:schemeClr val="tx1"/>
                </a:solidFill>
              </a:rPr>
              <a:t> в лаборатории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2245568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Запрещается </a:t>
            </a:r>
            <a:r>
              <a:rPr lang="ru-RU" dirty="0" err="1">
                <a:solidFill>
                  <a:schemeClr val="tx1"/>
                </a:solidFill>
              </a:rPr>
              <a:t>пипетирование</a:t>
            </a:r>
            <a:r>
              <a:rPr lang="ru-RU" dirty="0">
                <a:solidFill>
                  <a:schemeClr val="tx1"/>
                </a:solidFill>
              </a:rPr>
              <a:t> крови ртом; 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Следует использовать автоматические пипетки, а при их отсутствии – резиновые груши.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2748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116632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Соблюдение дезинфекционного режима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700808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Лабораторные инструменты, иглы, капилляры, предметные стекла, пробирки, меланжеры, счетные камеры, кюветы </a:t>
            </a:r>
            <a:r>
              <a:rPr lang="ru-RU" dirty="0" err="1">
                <a:solidFill>
                  <a:schemeClr val="tx1"/>
                </a:solidFill>
              </a:rPr>
              <a:t>фотоэлектрокалориметра</a:t>
            </a:r>
            <a:r>
              <a:rPr lang="ru-RU" dirty="0">
                <a:solidFill>
                  <a:schemeClr val="tx1"/>
                </a:solidFill>
              </a:rPr>
              <a:t>, пипетки, наконечники, резиновые груши и другая посуда после каждого использования должны подвергаться дезинфекции.</a:t>
            </a:r>
          </a:p>
          <a:p>
            <a:r>
              <a:rPr lang="ru-RU" dirty="0">
                <a:solidFill>
                  <a:schemeClr val="tx1"/>
                </a:solidFill>
              </a:rPr>
              <a:t>Использованные изделия промывают в емкости с водой. </a:t>
            </a:r>
          </a:p>
          <a:p>
            <a:r>
              <a:rPr lang="ru-RU" dirty="0">
                <a:solidFill>
                  <a:schemeClr val="tx1"/>
                </a:solidFill>
              </a:rPr>
              <a:t>Промывные воды обеззараживают кипячением в течение 30 мин или засыпают сухой хлорной известью в соотношении 200 г на 1 л, перемешивают и обеззараживают в течение 60 мин. </a:t>
            </a:r>
          </a:p>
          <a:p>
            <a:r>
              <a:rPr lang="ru-RU" dirty="0">
                <a:solidFill>
                  <a:schemeClr val="tx1"/>
                </a:solidFill>
              </a:rPr>
              <a:t>Промытые изделия кипятят в закрытой емкости в воде 30 мин или в 2%-ном растворе соды в течение 15 мин. </a:t>
            </a:r>
          </a:p>
          <a:p>
            <a:r>
              <a:rPr lang="ru-RU" dirty="0">
                <a:solidFill>
                  <a:schemeClr val="tx1"/>
                </a:solidFill>
              </a:rPr>
              <a:t>В случае кипячения изделий в 2%-ном растворе соды дальнейшая </a:t>
            </a:r>
            <a:r>
              <a:rPr lang="ru-RU" dirty="0" err="1">
                <a:solidFill>
                  <a:schemeClr val="tx1"/>
                </a:solidFill>
              </a:rPr>
              <a:t>предстерилизационная</a:t>
            </a:r>
            <a:r>
              <a:rPr lang="ru-RU" dirty="0">
                <a:solidFill>
                  <a:schemeClr val="tx1"/>
                </a:solidFill>
              </a:rPr>
              <a:t> очистка не проводится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8357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116632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Соблюдение дезинфекционного режима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412776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Лабораторные инструменты могут быть обеззаражены погружением в дезинфицирующий раствор на 60 мин. </a:t>
            </a:r>
          </a:p>
          <a:p>
            <a:r>
              <a:rPr lang="ru-RU" dirty="0">
                <a:solidFill>
                  <a:schemeClr val="tx1"/>
                </a:solidFill>
              </a:rPr>
              <a:t>В качестве дезинфицирующих используются следующие растворы: 3%-</a:t>
            </a:r>
            <a:r>
              <a:rPr lang="ru-RU" dirty="0" err="1">
                <a:solidFill>
                  <a:schemeClr val="tx1"/>
                </a:solidFill>
              </a:rPr>
              <a:t>ный</a:t>
            </a:r>
            <a:r>
              <a:rPr lang="ru-RU" dirty="0">
                <a:solidFill>
                  <a:schemeClr val="tx1"/>
                </a:solidFill>
              </a:rPr>
              <a:t> раствор хлорамина; 6%-</a:t>
            </a:r>
            <a:r>
              <a:rPr lang="ru-RU" dirty="0" err="1">
                <a:solidFill>
                  <a:schemeClr val="tx1"/>
                </a:solidFill>
              </a:rPr>
              <a:t>ный</a:t>
            </a:r>
            <a:r>
              <a:rPr lang="ru-RU" dirty="0">
                <a:solidFill>
                  <a:schemeClr val="tx1"/>
                </a:solidFill>
              </a:rPr>
              <a:t> раствор перекиси водорода 6%-</a:t>
            </a:r>
            <a:r>
              <a:rPr lang="ru-RU" dirty="0" err="1">
                <a:solidFill>
                  <a:schemeClr val="tx1"/>
                </a:solidFill>
              </a:rPr>
              <a:t>ный</a:t>
            </a:r>
            <a:r>
              <a:rPr lang="ru-RU" dirty="0">
                <a:solidFill>
                  <a:schemeClr val="tx1"/>
                </a:solidFill>
              </a:rPr>
              <a:t> раствор перекиси водорода с 0,5%- моющим средством; 4%-</a:t>
            </a:r>
            <a:r>
              <a:rPr lang="ru-RU" dirty="0" err="1">
                <a:solidFill>
                  <a:schemeClr val="tx1"/>
                </a:solidFill>
              </a:rPr>
              <a:t>ный</a:t>
            </a:r>
            <a:r>
              <a:rPr lang="ru-RU" dirty="0">
                <a:solidFill>
                  <a:schemeClr val="tx1"/>
                </a:solidFill>
              </a:rPr>
              <a:t> раствор формалина; 0,5%-</a:t>
            </a:r>
            <a:r>
              <a:rPr lang="ru-RU" dirty="0" err="1">
                <a:solidFill>
                  <a:schemeClr val="tx1"/>
                </a:solidFill>
              </a:rPr>
              <a:t>ный</a:t>
            </a:r>
            <a:r>
              <a:rPr lang="ru-RU" dirty="0">
                <a:solidFill>
                  <a:schemeClr val="tx1"/>
                </a:solidFill>
              </a:rPr>
              <a:t> раствор нейтрального гипохлорита кальция; 0,5%-</a:t>
            </a:r>
            <a:r>
              <a:rPr lang="ru-RU" dirty="0" err="1">
                <a:solidFill>
                  <a:schemeClr val="tx1"/>
                </a:solidFill>
              </a:rPr>
              <a:t>ный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сульфохлорантин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</a:rPr>
              <a:t>Изделия должны быть полностью погружены в раствор. При дезинфекции изделий, имеющих внутренние каналы, раствор </a:t>
            </a:r>
            <a:r>
              <a:rPr lang="ru-RU" dirty="0" err="1">
                <a:solidFill>
                  <a:schemeClr val="tx1"/>
                </a:solidFill>
              </a:rPr>
              <a:t>дезинфектанта</a:t>
            </a:r>
            <a:r>
              <a:rPr lang="ru-RU" dirty="0">
                <a:solidFill>
                  <a:schemeClr val="tx1"/>
                </a:solidFill>
              </a:rPr>
              <a:t> сначала прокачивают через них с помощью груши для удаления остатков биологического материала, а затем погружают в новую емкость, заполненную </a:t>
            </a:r>
            <a:r>
              <a:rPr lang="ru-RU" dirty="0" err="1">
                <a:solidFill>
                  <a:schemeClr val="tx1"/>
                </a:solidFill>
              </a:rPr>
              <a:t>дезраствором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557123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160239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Дезинфекция остатков биологических жидкостей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885528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Остатки крови, мочи, спинномозговой жидкости и т. д., пробы, содержащие разведенную сыворотку без добавления кислот, щелочей, сливают в специальную тару и обеззараживают сухой хлорной известью в соотношении 1:5 в течение 1 ч. 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Посуду из-под мочи, кала обрабатывают </a:t>
            </a:r>
            <a:r>
              <a:rPr lang="ru-RU" dirty="0" err="1">
                <a:solidFill>
                  <a:schemeClr val="tx1"/>
                </a:solidFill>
              </a:rPr>
              <a:t>дезраствором</a:t>
            </a:r>
            <a:r>
              <a:rPr lang="ru-RU" dirty="0">
                <a:solidFill>
                  <a:schemeClr val="tx1"/>
                </a:solidFill>
              </a:rPr>
              <a:t>, но не стерилизуют.</a:t>
            </a:r>
            <a:endParaRPr lang="ru-RU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716454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160239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Обеззараживание поверхностей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885528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Для обеззараживания поверхностей рабочих столов, емкостей для транспортировки материала проводят их двукратное обтирание ветошью, смоченной 6%-</a:t>
            </a:r>
            <a:r>
              <a:rPr lang="ru-RU" dirty="0" err="1">
                <a:solidFill>
                  <a:schemeClr val="tx1"/>
                </a:solidFill>
              </a:rPr>
              <a:t>ным</a:t>
            </a:r>
            <a:r>
              <a:rPr lang="ru-RU" dirty="0">
                <a:solidFill>
                  <a:schemeClr val="tx1"/>
                </a:solidFill>
              </a:rPr>
              <a:t> раствором нейтрального гипохлорита кальция, 0,5%-</a:t>
            </a:r>
            <a:r>
              <a:rPr lang="ru-RU" dirty="0" err="1">
                <a:solidFill>
                  <a:schemeClr val="tx1"/>
                </a:solidFill>
              </a:rPr>
              <a:t>ным</a:t>
            </a:r>
            <a:r>
              <a:rPr lang="ru-RU" dirty="0">
                <a:solidFill>
                  <a:schemeClr val="tx1"/>
                </a:solidFill>
              </a:rPr>
              <a:t> раствором </a:t>
            </a:r>
            <a:r>
              <a:rPr lang="ru-RU" dirty="0" err="1">
                <a:solidFill>
                  <a:schemeClr val="tx1"/>
                </a:solidFill>
              </a:rPr>
              <a:t>сульфохлорантина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Использованную ветошь сбрасывают в специально выделенную емкость с дезинфицирующим раствором, маркированную «Для дезинфекции использованной ветоши».</a:t>
            </a:r>
            <a:endParaRPr lang="ru-RU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358949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116632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Уборка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453480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Влажная уборка помещений лаборатории проводится ежедневно с применением моющих и дезинфицирующих средств. </a:t>
            </a:r>
          </a:p>
          <a:p>
            <a:r>
              <a:rPr lang="ru-RU" dirty="0">
                <a:solidFill>
                  <a:schemeClr val="tx1"/>
                </a:solidFill>
              </a:rPr>
              <a:t>Один раз в месяц в помещениях, где проводится работа с кровью, сывороткой, делают генеральную уборку с использованием 3%-</a:t>
            </a:r>
            <a:r>
              <a:rPr lang="ru-RU" dirty="0" err="1">
                <a:solidFill>
                  <a:schemeClr val="tx1"/>
                </a:solidFill>
              </a:rPr>
              <a:t>ного</a:t>
            </a:r>
            <a:r>
              <a:rPr lang="ru-RU" dirty="0">
                <a:solidFill>
                  <a:schemeClr val="tx1"/>
                </a:solidFill>
              </a:rPr>
              <a:t> раствора хлорамина, хлорной извести и т. д. </a:t>
            </a:r>
          </a:p>
          <a:p>
            <a:r>
              <a:rPr lang="ru-RU" dirty="0">
                <a:solidFill>
                  <a:schemeClr val="tx1"/>
                </a:solidFill>
              </a:rPr>
              <a:t>Во время генеральной уборки тщательно моют стены, оборудование, мебель, проводят очистку полов от наслоений, пятен и т. д. Генеральные уборки проводят по утвержденному графику.</a:t>
            </a:r>
            <a:endParaRPr lang="ru-RU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8181124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116632"/>
            <a:ext cx="8229600" cy="1252537"/>
          </a:xfrm>
        </p:spPr>
        <p:txBody>
          <a:bodyPr/>
          <a:lstStyle/>
          <a:p>
            <a:r>
              <a:rPr lang="ru-RU" sz="3600" b="1" dirty="0" err="1">
                <a:solidFill>
                  <a:schemeClr val="tx1"/>
                </a:solidFill>
              </a:rPr>
              <a:t>Предстерилизационная</a:t>
            </a:r>
            <a:r>
              <a:rPr lang="ru-RU" sz="3600" b="1" dirty="0">
                <a:solidFill>
                  <a:schemeClr val="tx1"/>
                </a:solidFill>
              </a:rPr>
              <a:t> очистка и стерилизация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453480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После дезинфекции лабораторный инструментарий, соприкасающийся с раневой поверхностью или слизистыми оболочками обследуемого, подлежит обязательной </a:t>
            </a:r>
            <a:r>
              <a:rPr lang="ru-RU" dirty="0" err="1">
                <a:solidFill>
                  <a:schemeClr val="tx1"/>
                </a:solidFill>
              </a:rPr>
              <a:t>предстерилизационной</a:t>
            </a:r>
            <a:r>
              <a:rPr lang="ru-RU" dirty="0">
                <a:solidFill>
                  <a:schemeClr val="tx1"/>
                </a:solidFill>
              </a:rPr>
              <a:t> очистке и стерилизации в соответствии с ОСТ 42-21-2-85 «Стерилизация и дезинфекция изделий медицинского назначения». </a:t>
            </a:r>
          </a:p>
          <a:p>
            <a:r>
              <a:rPr lang="ru-RU" dirty="0" err="1">
                <a:solidFill>
                  <a:schemeClr val="tx1"/>
                </a:solidFill>
              </a:rPr>
              <a:t>Предстерилизационную</a:t>
            </a:r>
            <a:r>
              <a:rPr lang="ru-RU" dirty="0">
                <a:solidFill>
                  <a:schemeClr val="tx1"/>
                </a:solidFill>
              </a:rPr>
              <a:t> очистку проводят с применением моющих растворов. </a:t>
            </a:r>
          </a:p>
          <a:p>
            <a:r>
              <a:rPr lang="ru-RU" dirty="0">
                <a:solidFill>
                  <a:schemeClr val="tx1"/>
                </a:solidFill>
              </a:rPr>
              <a:t>Для приготовления 1 л моющего раствора отмеривают 5 г стирального порошка без биодобавок, 16 мл 33%-</a:t>
            </a:r>
            <a:r>
              <a:rPr lang="ru-RU" dirty="0" err="1">
                <a:solidFill>
                  <a:schemeClr val="tx1"/>
                </a:solidFill>
              </a:rPr>
              <a:t>ного</a:t>
            </a:r>
            <a:r>
              <a:rPr lang="ru-RU" dirty="0">
                <a:solidFill>
                  <a:schemeClr val="tx1"/>
                </a:solidFill>
              </a:rPr>
              <a:t> раствора перекиси водорода и 979 мл воды. </a:t>
            </a:r>
          </a:p>
          <a:p>
            <a:r>
              <a:rPr lang="ru-RU" dirty="0">
                <a:solidFill>
                  <a:schemeClr val="tx1"/>
                </a:solidFill>
              </a:rPr>
              <a:t>Моющий раствор можно использовать в течение суток, если цвет раствора не изменился.</a:t>
            </a:r>
            <a:endParaRPr lang="ru-RU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470974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116632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Стерилизация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813520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После </a:t>
            </a:r>
            <a:r>
              <a:rPr lang="ru-RU" dirty="0" err="1">
                <a:solidFill>
                  <a:schemeClr val="tx1"/>
                </a:solidFill>
              </a:rPr>
              <a:t>предстерилизационной</a:t>
            </a:r>
            <a:r>
              <a:rPr lang="ru-RU" dirty="0">
                <a:solidFill>
                  <a:schemeClr val="tx1"/>
                </a:solidFill>
              </a:rPr>
              <a:t> очистки проводят стерилизацию инструментария и посуды. </a:t>
            </a:r>
          </a:p>
          <a:p>
            <a:r>
              <a:rPr lang="ru-RU" dirty="0">
                <a:solidFill>
                  <a:schemeClr val="tx1"/>
                </a:solidFill>
              </a:rPr>
              <a:t>Стерилизация – это полное уничтожение микроорганизмов </a:t>
            </a:r>
            <a:r>
              <a:rPr lang="ru-RU" b="1" dirty="0">
                <a:solidFill>
                  <a:schemeClr val="tx1"/>
                </a:solidFill>
              </a:rPr>
              <a:t>и их спор. </a:t>
            </a:r>
          </a:p>
          <a:p>
            <a:r>
              <a:rPr lang="ru-RU" dirty="0">
                <a:solidFill>
                  <a:schemeClr val="tx1"/>
                </a:solidFill>
              </a:rPr>
              <a:t>Методы, средства и режимы стерилизации изделий медицинского назначения определены стандартом ОСТ 42-21-2-85.</a:t>
            </a:r>
            <a:endParaRPr lang="ru-RU" sz="24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48212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Клинико-диагностическая лаборатория в структуре ЛПУ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988840"/>
            <a:ext cx="8948052" cy="4495800"/>
          </a:xfrm>
        </p:spPr>
        <p:txBody>
          <a:bodyPr/>
          <a:lstStyle/>
          <a:p>
            <a:pPr lvl="0"/>
            <a:r>
              <a:rPr lang="ru-RU" sz="2800" dirty="0">
                <a:solidFill>
                  <a:schemeClr val="tx1"/>
                </a:solidFill>
              </a:rPr>
              <a:t>Является диагностическим подразделением лечебно-профилактического учреждения и создается на правах отделения. </a:t>
            </a:r>
          </a:p>
          <a:p>
            <a:pPr lvl="0"/>
            <a:endParaRPr lang="ru-RU" sz="2800" dirty="0">
              <a:solidFill>
                <a:schemeClr val="tx1"/>
              </a:solidFill>
            </a:endParaRPr>
          </a:p>
          <a:p>
            <a:pPr lvl="0"/>
            <a:r>
              <a:rPr lang="ru-RU" sz="2800" dirty="0">
                <a:solidFill>
                  <a:schemeClr val="tx1"/>
                </a:solidFill>
              </a:rPr>
              <a:t>КДЛ, независимо от подчиненности и формы собственности, должна иметь сертификат на избранный вид деятельности.</a:t>
            </a:r>
            <a:endParaRPr lang="ru-RU" alt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50783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116632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Методы стерилизации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813520"/>
            <a:ext cx="8948052" cy="4495800"/>
          </a:xfrm>
        </p:spPr>
        <p:txBody>
          <a:bodyPr/>
          <a:lstStyle/>
          <a:p>
            <a:pPr lvl="0"/>
            <a:r>
              <a:rPr lang="ru-RU" dirty="0">
                <a:solidFill>
                  <a:schemeClr val="tx1"/>
                </a:solidFill>
              </a:rPr>
              <a:t>Физические методы: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стерилизация паром;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стерилизация воздушная;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стерилизация излучением.</a:t>
            </a:r>
          </a:p>
          <a:p>
            <a:pPr lvl="0"/>
            <a:r>
              <a:rPr lang="ru-RU" dirty="0">
                <a:solidFill>
                  <a:schemeClr val="tx1"/>
                </a:solidFill>
              </a:rPr>
              <a:t>Химические методы: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стерилизация газами;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стерилизация растворами.</a:t>
            </a:r>
          </a:p>
        </p:txBody>
      </p:sp>
    </p:spTree>
    <p:extLst>
      <p:ext uri="{BB962C8B-B14F-4D97-AF65-F5344CB8AC3E}">
        <p14:creationId xmlns:p14="http://schemas.microsoft.com/office/powerpoint/2010/main" val="429056287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116632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Меры безопасности при аварийных ситуациях КДЛ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741512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Персонал лаборатории должен быть обучен действиям при аварийных ситуациях (инструктаж), а в лаборатории всегда должно иметься все необходимое для ликвидации их последствий (аптечка и т.д.). </a:t>
            </a:r>
          </a:p>
          <a:p>
            <a:r>
              <a:rPr lang="ru-RU" dirty="0">
                <a:solidFill>
                  <a:schemeClr val="tx1"/>
                </a:solidFill>
              </a:rPr>
              <a:t>При проливе или разбрызгивании биоматериалов о происшествии необходимо поставить в известность заведующего КДЛ, который определяет вид и объем дезинфекционных мероприятий. </a:t>
            </a:r>
          </a:p>
          <a:p>
            <a:r>
              <a:rPr lang="ru-RU" dirty="0">
                <a:solidFill>
                  <a:schemeClr val="tx1"/>
                </a:solidFill>
              </a:rPr>
              <a:t>Все случаи аварий в КДЛ любого профиля подлежат обязательной регистрации во </a:t>
            </a:r>
            <a:r>
              <a:rPr lang="ru-RU" dirty="0" err="1">
                <a:solidFill>
                  <a:schemeClr val="tx1"/>
                </a:solidFill>
              </a:rPr>
              <a:t>внутрилабораторном</a:t>
            </a:r>
            <a:r>
              <a:rPr lang="ru-RU" dirty="0">
                <a:solidFill>
                  <a:schemeClr val="tx1"/>
                </a:solidFill>
              </a:rPr>
              <a:t> журнале по технике безопасности.</a:t>
            </a:r>
          </a:p>
        </p:txBody>
      </p:sp>
    </p:spTree>
    <p:extLst>
      <p:ext uri="{BB962C8B-B14F-4D97-AF65-F5344CB8AC3E}">
        <p14:creationId xmlns:p14="http://schemas.microsoft.com/office/powerpoint/2010/main" val="220286968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-27384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Аварийные ситуации с центрифугой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452" y="1957536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 случае разрушения сосудов с материалом во время центрифугирования аварийные мероприятия начинают проводить не ранее чем через 30 – 40 мин, после осаждения биологического аэрозоля. </a:t>
            </a:r>
          </a:p>
          <a:p>
            <a:r>
              <a:rPr lang="ru-RU" dirty="0">
                <a:solidFill>
                  <a:schemeClr val="tx1"/>
                </a:solidFill>
              </a:rPr>
              <a:t>В гнездо ротора заливают на 60 мин один из дезинфицирующих растворов, после чего переносят содержимое гнезда в сосуд с </a:t>
            </a:r>
            <a:r>
              <a:rPr lang="ru-RU" dirty="0" err="1">
                <a:solidFill>
                  <a:schemeClr val="tx1"/>
                </a:solidFill>
              </a:rPr>
              <a:t>дезраствором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</a:rPr>
              <a:t>Затем ротор, стенки и крышки центрифуги протирают ветошью, смоченной в </a:t>
            </a:r>
            <a:r>
              <a:rPr lang="ru-RU" dirty="0" err="1">
                <a:solidFill>
                  <a:schemeClr val="tx1"/>
                </a:solidFill>
              </a:rPr>
              <a:t>дезрастворе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9796793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-27384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Аптечки на рабочих местах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452" y="1957536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Непосредственно на рабочих местах должны находиться аптечки, содержащие стерильные ватные и марлевые тампоны, 70%-</a:t>
            </a:r>
            <a:r>
              <a:rPr lang="ru-RU" dirty="0" err="1">
                <a:solidFill>
                  <a:schemeClr val="tx1"/>
                </a:solidFill>
              </a:rPr>
              <a:t>ный</a:t>
            </a:r>
            <a:r>
              <a:rPr lang="ru-RU" dirty="0">
                <a:solidFill>
                  <a:schemeClr val="tx1"/>
                </a:solidFill>
              </a:rPr>
              <a:t> спирт, 1%-</a:t>
            </a:r>
            <a:r>
              <a:rPr lang="ru-RU" dirty="0" err="1">
                <a:solidFill>
                  <a:schemeClr val="tx1"/>
                </a:solidFill>
              </a:rPr>
              <a:t>ный</a:t>
            </a:r>
            <a:r>
              <a:rPr lang="ru-RU" dirty="0">
                <a:solidFill>
                  <a:schemeClr val="tx1"/>
                </a:solidFill>
              </a:rPr>
              <a:t> раствор нитрата серебра, 1%-</a:t>
            </a:r>
            <a:r>
              <a:rPr lang="ru-RU" dirty="0" err="1">
                <a:solidFill>
                  <a:schemeClr val="tx1"/>
                </a:solidFill>
              </a:rPr>
              <a:t>ный</a:t>
            </a:r>
            <a:r>
              <a:rPr lang="ru-RU" dirty="0">
                <a:solidFill>
                  <a:schemeClr val="tx1"/>
                </a:solidFill>
              </a:rPr>
              <a:t> раствор протаргола, 0,05%-</a:t>
            </a:r>
            <a:r>
              <a:rPr lang="ru-RU" dirty="0" err="1">
                <a:solidFill>
                  <a:schemeClr val="tx1"/>
                </a:solidFill>
              </a:rPr>
              <a:t>ный</a:t>
            </a:r>
            <a:r>
              <a:rPr lang="ru-RU" dirty="0">
                <a:solidFill>
                  <a:schemeClr val="tx1"/>
                </a:solidFill>
              </a:rPr>
              <a:t> раствор перманганата калия, 1%-</a:t>
            </a:r>
            <a:r>
              <a:rPr lang="ru-RU" dirty="0" err="1">
                <a:solidFill>
                  <a:schemeClr val="tx1"/>
                </a:solidFill>
              </a:rPr>
              <a:t>ный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спиртовый</a:t>
            </a:r>
            <a:r>
              <a:rPr lang="ru-RU" dirty="0">
                <a:solidFill>
                  <a:schemeClr val="tx1"/>
                </a:solidFill>
              </a:rPr>
              <a:t> раствор йода, лейкопластырь.</a:t>
            </a:r>
          </a:p>
          <a:p>
            <a:r>
              <a:rPr lang="ru-RU" dirty="0">
                <a:solidFill>
                  <a:schemeClr val="tx1"/>
                </a:solidFill>
              </a:rPr>
              <a:t>В лаборатории должны иметься аптечки анти-СПИД</a:t>
            </a:r>
          </a:p>
        </p:txBody>
      </p:sp>
    </p:spTree>
    <p:extLst>
      <p:ext uri="{BB962C8B-B14F-4D97-AF65-F5344CB8AC3E}">
        <p14:creationId xmlns:p14="http://schemas.microsoft.com/office/powerpoint/2010/main" val="27725796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-99392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Медицинские отходы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885528"/>
            <a:ext cx="8948052" cy="4495800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СанПиН 2.1.7.2790-10 "Санитарно-эпидемиологические требования к обращению с медицинскими отходами»</a:t>
            </a:r>
          </a:p>
          <a:p>
            <a:r>
              <a:rPr lang="ru-RU" dirty="0">
                <a:solidFill>
                  <a:schemeClr val="tx1"/>
                </a:solidFill>
              </a:rPr>
              <a:t>Устанавливают обязательные санитарно-эпидемиологические требования к обращению (сбору, временному хранению, обеззараживанию, обезвреживанию, транспортированию) с медицинскими отходами</a:t>
            </a:r>
          </a:p>
          <a:p>
            <a:r>
              <a:rPr lang="ru-RU" dirty="0">
                <a:solidFill>
                  <a:schemeClr val="tx1"/>
                </a:solidFill>
              </a:rPr>
              <a:t>Предназначены для граждан, индивидуальных предпринимателей и юридических лиц, деятельность которых связана с обращением с медицинскими отходами.</a:t>
            </a:r>
          </a:p>
        </p:txBody>
      </p:sp>
    </p:spTree>
    <p:extLst>
      <p:ext uri="{BB962C8B-B14F-4D97-AF65-F5344CB8AC3E}">
        <p14:creationId xmlns:p14="http://schemas.microsoft.com/office/powerpoint/2010/main" val="38209802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23528" y="160239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Классификация</a:t>
            </a:r>
            <a:br>
              <a:rPr lang="ru-RU" sz="3600" b="1" dirty="0">
                <a:solidFill>
                  <a:schemeClr val="tx1"/>
                </a:solidFill>
              </a:rPr>
            </a:br>
            <a:r>
              <a:rPr lang="ru-RU" sz="3600" b="1" dirty="0">
                <a:solidFill>
                  <a:schemeClr val="tx1"/>
                </a:solidFill>
              </a:rPr>
              <a:t>медицинских отходов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2245568"/>
            <a:ext cx="8948052" cy="4495800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Класс А </a:t>
            </a:r>
            <a:r>
              <a:rPr lang="ru-RU" dirty="0">
                <a:solidFill>
                  <a:schemeClr val="tx1"/>
                </a:solidFill>
              </a:rPr>
              <a:t>- </a:t>
            </a:r>
            <a:r>
              <a:rPr lang="ru-RU" dirty="0" err="1">
                <a:solidFill>
                  <a:schemeClr val="tx1"/>
                </a:solidFill>
              </a:rPr>
              <a:t>эпидемиологически</a:t>
            </a:r>
            <a:r>
              <a:rPr lang="ru-RU" dirty="0">
                <a:solidFill>
                  <a:schemeClr val="tx1"/>
                </a:solidFill>
              </a:rPr>
              <a:t> безопасные отходы, приближенные по составу к твёрдым бытовым отходам (ТБО).</a:t>
            </a:r>
          </a:p>
          <a:p>
            <a:r>
              <a:rPr lang="ru-RU" b="1" dirty="0">
                <a:solidFill>
                  <a:schemeClr val="tx1"/>
                </a:solidFill>
              </a:rPr>
              <a:t>Класс Б </a:t>
            </a:r>
            <a:r>
              <a:rPr lang="ru-RU" dirty="0">
                <a:solidFill>
                  <a:schemeClr val="tx1"/>
                </a:solidFill>
              </a:rPr>
              <a:t>- </a:t>
            </a:r>
            <a:r>
              <a:rPr lang="ru-RU" dirty="0" err="1">
                <a:solidFill>
                  <a:schemeClr val="tx1"/>
                </a:solidFill>
              </a:rPr>
              <a:t>эпидемиологически</a:t>
            </a:r>
            <a:r>
              <a:rPr lang="ru-RU" dirty="0">
                <a:solidFill>
                  <a:schemeClr val="tx1"/>
                </a:solidFill>
              </a:rPr>
              <a:t> опасные отходы.</a:t>
            </a:r>
          </a:p>
          <a:p>
            <a:r>
              <a:rPr lang="ru-RU" b="1" dirty="0">
                <a:solidFill>
                  <a:schemeClr val="tx1"/>
                </a:solidFill>
              </a:rPr>
              <a:t>Класс В </a:t>
            </a:r>
            <a:r>
              <a:rPr lang="ru-RU" dirty="0">
                <a:solidFill>
                  <a:schemeClr val="tx1"/>
                </a:solidFill>
              </a:rPr>
              <a:t>- чрезвычайно </a:t>
            </a:r>
            <a:r>
              <a:rPr lang="ru-RU" dirty="0" err="1">
                <a:solidFill>
                  <a:schemeClr val="tx1"/>
                </a:solidFill>
              </a:rPr>
              <a:t>эпидемиологически</a:t>
            </a:r>
            <a:r>
              <a:rPr lang="ru-RU" dirty="0">
                <a:solidFill>
                  <a:schemeClr val="tx1"/>
                </a:solidFill>
              </a:rPr>
              <a:t> опасные отходы.</a:t>
            </a:r>
          </a:p>
          <a:p>
            <a:r>
              <a:rPr lang="ru-RU" b="1" dirty="0">
                <a:solidFill>
                  <a:schemeClr val="tx1"/>
                </a:solidFill>
              </a:rPr>
              <a:t>Класс Г </a:t>
            </a:r>
            <a:r>
              <a:rPr lang="ru-RU" dirty="0">
                <a:solidFill>
                  <a:schemeClr val="tx1"/>
                </a:solidFill>
              </a:rPr>
              <a:t>- </a:t>
            </a:r>
            <a:r>
              <a:rPr lang="ru-RU" dirty="0" err="1">
                <a:solidFill>
                  <a:schemeClr val="tx1"/>
                </a:solidFill>
              </a:rPr>
              <a:t>токсикологически</a:t>
            </a:r>
            <a:r>
              <a:rPr lang="ru-RU" dirty="0">
                <a:solidFill>
                  <a:schemeClr val="tx1"/>
                </a:solidFill>
              </a:rPr>
              <a:t> опасные отходы 1 - 4 классов опасности.</a:t>
            </a:r>
          </a:p>
          <a:p>
            <a:r>
              <a:rPr lang="ru-RU" b="1" dirty="0">
                <a:solidFill>
                  <a:schemeClr val="tx1"/>
                </a:solidFill>
              </a:rPr>
              <a:t>Класс Д </a:t>
            </a:r>
            <a:r>
              <a:rPr lang="ru-RU" dirty="0">
                <a:solidFill>
                  <a:schemeClr val="tx1"/>
                </a:solidFill>
              </a:rPr>
              <a:t>- радиоактивные отходы.</a:t>
            </a:r>
          </a:p>
        </p:txBody>
      </p:sp>
    </p:spTree>
    <p:extLst>
      <p:ext uri="{BB962C8B-B14F-4D97-AF65-F5344CB8AC3E}">
        <p14:creationId xmlns:p14="http://schemas.microsoft.com/office/powerpoint/2010/main" val="30641538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23528" y="-99392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При сборе медицинских отходов запрещается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021432"/>
            <a:ext cx="8948052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· вручную разрушать, разрезать отходы классов Б и В, в том числе использованные системы для внутривенных </a:t>
            </a:r>
            <a:r>
              <a:rPr lang="ru-RU" dirty="0" err="1">
                <a:solidFill>
                  <a:schemeClr val="tx1"/>
                </a:solidFill>
              </a:rPr>
              <a:t>инфузий</a:t>
            </a:r>
            <a:r>
              <a:rPr lang="ru-RU" dirty="0">
                <a:solidFill>
                  <a:schemeClr val="tx1"/>
                </a:solidFill>
              </a:rPr>
              <a:t>, в целях их обеззараживания;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· снимать вручную иглу со шприца после его использования, надевать колпачок на иглу после инъекции;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· пересыпать (перегружать) неупакованные отходы классов Б и В из одной ёмкости в другую;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· утрамбовывать отходы классов Б и В;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· осуществлять любые операции с отходами без перчаток или необходимых средств индивидуальной защиты и спецодежды;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· использовать мягкую одноразовую упаковку для сбора острого медицинского инструментария и иных острых предметов;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· устанавливать одноразовые и многоразовые ёмкости для сбора отходов на расстоянии менее 1 м от нагревательных приборов.</a:t>
            </a:r>
          </a:p>
        </p:txBody>
      </p:sp>
    </p:spTree>
    <p:extLst>
      <p:ext uri="{BB962C8B-B14F-4D97-AF65-F5344CB8AC3E}">
        <p14:creationId xmlns:p14="http://schemas.microsoft.com/office/powerpoint/2010/main" val="287157094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518864" y="232247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Способы и методы обеззараживания и / или обезвреживания</a:t>
            </a:r>
            <a:br>
              <a:rPr lang="ru-RU" sz="3600" b="1" dirty="0">
                <a:solidFill>
                  <a:schemeClr val="tx1"/>
                </a:solidFill>
              </a:rPr>
            </a:br>
            <a:r>
              <a:rPr lang="ru-RU" sz="3600" b="1" dirty="0">
                <a:solidFill>
                  <a:schemeClr val="tx1"/>
                </a:solidFill>
              </a:rPr>
              <a:t>медицинских отходов классов Б и В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96" y="1669504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Обеззараживание / обезвреживание отходов классов Б может осуществляться централизованным или децентрализованным способами.</a:t>
            </a:r>
          </a:p>
          <a:p>
            <a:r>
              <a:rPr lang="ru-RU" dirty="0">
                <a:solidFill>
                  <a:schemeClr val="tx1"/>
                </a:solidFill>
              </a:rPr>
              <a:t>При децентрализованном способе участок по обращению с отходами располагается в пределах территории организации.</a:t>
            </a:r>
          </a:p>
          <a:p>
            <a:r>
              <a:rPr lang="ru-RU" dirty="0">
                <a:solidFill>
                  <a:schemeClr val="tx1"/>
                </a:solidFill>
              </a:rPr>
              <a:t>При централизованном способе участок по обращению с медицинскими отходами располагается за пределами территории организации, при этом организуется транспортирование отходов.</a:t>
            </a:r>
          </a:p>
          <a:p>
            <a:r>
              <a:rPr lang="ru-RU" dirty="0">
                <a:solidFill>
                  <a:schemeClr val="tx1"/>
                </a:solidFill>
              </a:rPr>
              <a:t>Отходы класса В обеззараживаются только децентрализованным способом, хранение и транспортирование необеззараженных отходов класса В не допускается.</a:t>
            </a:r>
          </a:p>
        </p:txBody>
      </p:sp>
    </p:spTree>
    <p:extLst>
      <p:ext uri="{BB962C8B-B14F-4D97-AF65-F5344CB8AC3E}">
        <p14:creationId xmlns:p14="http://schemas.microsoft.com/office/powerpoint/2010/main" val="80724787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44624"/>
            <a:ext cx="8229600" cy="1252537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Физический метод обеззараживания отходов классов Б и В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2060848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Физический метод обеззараживания отходов классов Б и В, включающий воздействие: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водяным насыщенным паром под избыточным давлением,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температурой,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радиационным,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электромагнитным излучением,</a:t>
            </a:r>
          </a:p>
          <a:p>
            <a:r>
              <a:rPr lang="ru-RU" dirty="0">
                <a:solidFill>
                  <a:schemeClr val="tx1"/>
                </a:solidFill>
              </a:rPr>
              <a:t>применяется при наличии специального оборудования - установок для обеззараживания медицинских отходов.</a:t>
            </a:r>
          </a:p>
        </p:txBody>
      </p:sp>
    </p:spTree>
    <p:extLst>
      <p:ext uri="{BB962C8B-B14F-4D97-AF65-F5344CB8AC3E}">
        <p14:creationId xmlns:p14="http://schemas.microsoft.com/office/powerpoint/2010/main" val="141365187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4492079"/>
            <a:ext cx="8640960" cy="1673225"/>
          </a:xfrm>
        </p:spPr>
        <p:txBody>
          <a:bodyPr/>
          <a:lstStyle/>
          <a:p>
            <a:pPr eaLnBrk="1" hangingPunct="1">
              <a:lnSpc>
                <a:spcPts val="3500"/>
              </a:lnSpc>
            </a:pPr>
            <a:r>
              <a:rPr lang="ru-RU" altLang="ru-RU" sz="3600" b="1" dirty="0">
                <a:solidFill>
                  <a:schemeClr val="tx1"/>
                </a:solidFill>
                <a:latin typeface="Arial" charset="0"/>
              </a:rPr>
              <a:t>Вопросы?</a:t>
            </a:r>
            <a:endParaRPr lang="en-US" altLang="ru-RU" sz="20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volgmed.ru/uploads/files/2013-2/17202-gerb_volggmu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137" y="217716"/>
            <a:ext cx="3544063" cy="3571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628266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Штаты КДЛ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988840"/>
            <a:ext cx="8948052" cy="4495800"/>
          </a:xfrm>
        </p:spPr>
        <p:txBody>
          <a:bodyPr/>
          <a:lstStyle/>
          <a:p>
            <a:pPr lvl="0"/>
            <a:r>
              <a:rPr lang="ru-RU" sz="2800" dirty="0">
                <a:solidFill>
                  <a:schemeClr val="tx1"/>
                </a:solidFill>
              </a:rPr>
              <a:t>устанавливаются в соответствии с действующими нормативными документами с учетом местных условий или рассчитываются в соответствии с объемом работы (приложение 12 к приказу МЗ РФ № 380).</a:t>
            </a:r>
            <a:endParaRPr lang="ru-RU" alt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30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Продолжительность рабочего времени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988840"/>
            <a:ext cx="8948052" cy="4495800"/>
          </a:xfrm>
        </p:spPr>
        <p:txBody>
          <a:bodyPr/>
          <a:lstStyle/>
          <a:p>
            <a:r>
              <a:rPr lang="ru-RU" sz="2800" dirty="0">
                <a:solidFill>
                  <a:schemeClr val="tx1"/>
                </a:solidFill>
              </a:rPr>
              <a:t>В соответствии с постановлением ПРАВИТЕЛЬСТВА РФ от  14 февраля 2003 г.  N 101 для врачей специалистов установлена продолжительность рабочего времени 36 часов в неделю (кроме работающих в туберкулезных диспансерах, с источниками ионизирующего излучения и т.д.)</a:t>
            </a:r>
          </a:p>
        </p:txBody>
      </p:sp>
    </p:spTree>
    <p:extLst>
      <p:ext uri="{BB962C8B-B14F-4D97-AF65-F5344CB8AC3E}">
        <p14:creationId xmlns:p14="http://schemas.microsoft.com/office/powerpoint/2010/main" val="2671053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304255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Должностные инструкции, перечень необходимых навыков и знаний работников КДЛ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885528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Приказ 380 от 25.12.1997 г  О СОСТОЯНИИ И МЕРАХ ПО СОВЕРШЕНСТВОВАНИЮ ЛАБОРАТОРНОГО ОБЕСПЕЧЕНИЯ ДИАГНОСТИКИ И ЛЕЧЕНИЯ ПАЦИЕНТОВ В УЧРЕЖДЕНИЯХ ЗДРАВООХРАНЕНИЯ РОССИЙСКОЙ ФЕДЕРАЦИИ</a:t>
            </a:r>
          </a:p>
          <a:p>
            <a:r>
              <a:rPr lang="ru-RU" dirty="0">
                <a:solidFill>
                  <a:schemeClr val="tx1"/>
                </a:solidFill>
              </a:rPr>
              <a:t>ПРИКАЗ от 6 ноября 2009 г. N 869 «ОБ УТВЕРЖДЕНИИ ЕДИНОГО КВАЛИФИКАЦИОННОГО СПРАВОЧНИКА ДОЛЖНОСТЕЙ РУКОВОДИТЕЛЕЙ, СПЕЦИАЛИСТОВ И СЛУЖАЩИХ, РАЗДЕЛ "КВАЛИФИКАЦИОННЫЕ ХАРАКТЕРИСТИКИ ДОЛЖНОСТЕЙ РАБОТНИКОВ В СФЕРЕ ЗДРАВООХРАНЕНИЯ«</a:t>
            </a:r>
          </a:p>
          <a:p>
            <a:r>
              <a:rPr lang="ru-RU" dirty="0">
                <a:solidFill>
                  <a:schemeClr val="tx1"/>
                </a:solidFill>
              </a:rPr>
              <a:t>ПРИКАЗ от 20 декабря 2012 г. N 1183н ОБ УТВЕРЖДЕНИИ НОМЕНКЛАТУРЫ ДОЛЖНОСТЕЙ МЕДИЦИНСКИХ РАБОТНИКОВ И ФАРМАЦЕВТИЧЕСКИХ РАБОТНИКОВ</a:t>
            </a:r>
          </a:p>
          <a:p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699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Заведующий КДЛ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988840"/>
            <a:ext cx="8948052" cy="4495800"/>
          </a:xfrm>
        </p:spPr>
        <p:txBody>
          <a:bodyPr/>
          <a:lstStyle/>
          <a:p>
            <a:r>
              <a:rPr lang="ru-RU" sz="2800" dirty="0">
                <a:solidFill>
                  <a:schemeClr val="tx1"/>
                </a:solidFill>
              </a:rPr>
              <a:t>Назначается врач  клинической  лабораторной  диагностики,  имеющий  сертификат  специалиста  и  стаж  практической работы в лаборатории не менее 5 лет.  Заведующий  специализированной  лабораторией   дополнительно должен   иметь   подготовку   по клинической лабораторной диагностики (усовершенствование).</a:t>
            </a:r>
            <a:endParaRPr lang="ru-RU" alt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960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Заведующий КДЛ</a:t>
            </a:r>
            <a:r>
              <a:rPr lang="ru-RU" sz="3600" b="1">
                <a:solidFill>
                  <a:schemeClr val="tx1"/>
                </a:solidFill>
              </a:rPr>
              <a:t>. </a:t>
            </a:r>
            <a:r>
              <a:rPr lang="ru-RU" sz="3600" b="1" dirty="0">
                <a:solidFill>
                  <a:schemeClr val="tx1"/>
                </a:solidFill>
              </a:rPr>
              <a:t>Обязанности.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597496"/>
            <a:ext cx="8948052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Обеспечивает своевременное и качественное   проведение клинических лабораторных  исследований,  непосредственно выполняет часть исследований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Составляет   должностные   инструкции   для   сотрудников лаборатории на основе утвержденных положений.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Распределяет работу между сотрудниками.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Осуществляет контроль за работой сотрудников лаборатории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Руководит внедрением новых методов.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Отвечает за работу руководимого им персонала.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Организует   и   проводит   мероприятия   по    повышению квалификации персонала   лаборатории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Консультирует врачей других  специальностей  по  вопросам диагностики заболеваний.</a:t>
            </a:r>
          </a:p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Предоставляет  администрации   заявку   на   приобретение    оборудования, реактивов  и  расходных материалов.</a:t>
            </a:r>
          </a:p>
        </p:txBody>
      </p:sp>
    </p:spTree>
    <p:extLst>
      <p:ext uri="{BB962C8B-B14F-4D97-AF65-F5344CB8AC3E}">
        <p14:creationId xmlns:p14="http://schemas.microsoft.com/office/powerpoint/2010/main" val="39648572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20139</TotalTime>
  <Words>2859</Words>
  <Application>Microsoft Office PowerPoint</Application>
  <PresentationFormat>Экран (4:3)</PresentationFormat>
  <Paragraphs>244</Paragraphs>
  <Slides>49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49</vt:i4>
      </vt:variant>
    </vt:vector>
  </HeadingPairs>
  <TitlesOfParts>
    <vt:vector size="54" baseType="lpstr">
      <vt:lpstr>Arial</vt:lpstr>
      <vt:lpstr>Calibri</vt:lpstr>
      <vt:lpstr>Candara</vt:lpstr>
      <vt:lpstr>Symbol</vt:lpstr>
      <vt:lpstr>Волна</vt:lpstr>
      <vt:lpstr>Организация лабораторной службы. Техника безопасности к КДЛ.</vt:lpstr>
      <vt:lpstr>План лекции</vt:lpstr>
      <vt:lpstr>Клиническая лабораторная диагностика. Определение.</vt:lpstr>
      <vt:lpstr>Клинико-диагностическая лаборатория в структуре ЛПУ</vt:lpstr>
      <vt:lpstr>Штаты КДЛ</vt:lpstr>
      <vt:lpstr>Продолжительность рабочего времени</vt:lpstr>
      <vt:lpstr>Должностные инструкции, перечень необходимых навыков и знаний работников КДЛ</vt:lpstr>
      <vt:lpstr>Заведующий КДЛ</vt:lpstr>
      <vt:lpstr>Заведующий КДЛ. Обязанности.</vt:lpstr>
      <vt:lpstr>Заведующий КДЛ. Обязанности.</vt:lpstr>
      <vt:lpstr>Врач КЛД</vt:lpstr>
      <vt:lpstr>Врач КДЛ. Обязанности.</vt:lpstr>
      <vt:lpstr>Врач КДЛ. Обязанности.</vt:lpstr>
      <vt:lpstr>Биолог КЛД</vt:lpstr>
      <vt:lpstr>Медицинский технолог</vt:lpstr>
      <vt:lpstr>Медицинский технолог. Обязанности.</vt:lpstr>
      <vt:lpstr>Медицинский технолог. Обязанности.</vt:lpstr>
      <vt:lpstr>Медицинский лабораторный техник (фельдшер лаборант)</vt:lpstr>
      <vt:lpstr>Лаборант КЛД</vt:lpstr>
      <vt:lpstr>Основные задачи КДЛ (1)</vt:lpstr>
      <vt:lpstr>Основные задачи КДЛ (2)</vt:lpstr>
      <vt:lpstr>Основные задачи КДЛ (3)</vt:lpstr>
      <vt:lpstr>В соответствии с указанными задачами КДЛ осуществляет:</vt:lpstr>
      <vt:lpstr>Виды мероприятий, направленных на предупреждение биологической опасности в условиях лаборатории:</vt:lpstr>
      <vt:lpstr>Организационные мероприятия. Ответственный за ТБ</vt:lpstr>
      <vt:lpstr>Организационные мероприятия. Хранение ядовитых средств</vt:lpstr>
      <vt:lpstr>Индивидуальные и коллективные защитные средства</vt:lpstr>
      <vt:lpstr>Загрязнение кожи кровью</vt:lpstr>
      <vt:lpstr>Загрязнение перчаток кровью</vt:lpstr>
      <vt:lpstr>Попадание крови на слизистые оболочки</vt:lpstr>
      <vt:lpstr>Повреждение кожи</vt:lpstr>
      <vt:lpstr>Пипетирование в лаборатории</vt:lpstr>
      <vt:lpstr>Соблюдение дезинфекционного режима</vt:lpstr>
      <vt:lpstr>Соблюдение дезинфекционного режима</vt:lpstr>
      <vt:lpstr>Дезинфекция остатков биологических жидкостей</vt:lpstr>
      <vt:lpstr>Обеззараживание поверхностей</vt:lpstr>
      <vt:lpstr>Уборка</vt:lpstr>
      <vt:lpstr>Предстерилизационная очистка и стерилизация</vt:lpstr>
      <vt:lpstr>Стерилизация</vt:lpstr>
      <vt:lpstr>Методы стерилизации</vt:lpstr>
      <vt:lpstr>Меры безопасности при аварийных ситуациях КДЛ</vt:lpstr>
      <vt:lpstr>Аварийные ситуации с центрифугой</vt:lpstr>
      <vt:lpstr>Аптечки на рабочих местах</vt:lpstr>
      <vt:lpstr>Медицинские отходы</vt:lpstr>
      <vt:lpstr>Классификация медицинских отходов</vt:lpstr>
      <vt:lpstr>При сборе медицинских отходов запрещается</vt:lpstr>
      <vt:lpstr>Способы и методы обеззараживания и / или обезвреживания медицинских отходов классов Б и В</vt:lpstr>
      <vt:lpstr>Физический метод обеззараживания отходов классов Б и В</vt:lpstr>
      <vt:lpstr>Вопросы?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Витамин D:  Значение в терапии остеопороза</dc:title>
  <dc:creator>Name</dc:creator>
  <cp:lastModifiedBy>Boris Zavodovsky</cp:lastModifiedBy>
  <cp:revision>4967</cp:revision>
  <cp:lastPrinted>2014-07-23T05:43:04Z</cp:lastPrinted>
  <dcterms:created xsi:type="dcterms:W3CDTF">2013-05-03T07:25:23Z</dcterms:created>
  <dcterms:modified xsi:type="dcterms:W3CDTF">2023-08-14T06:23:17Z</dcterms:modified>
</cp:coreProperties>
</file>