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336" r:id="rId6"/>
    <p:sldId id="339" r:id="rId7"/>
    <p:sldId id="340" r:id="rId8"/>
    <p:sldId id="343" r:id="rId9"/>
    <p:sldId id="342" r:id="rId10"/>
    <p:sldId id="344" r:id="rId11"/>
    <p:sldId id="341" r:id="rId12"/>
    <p:sldId id="345" r:id="rId13"/>
    <p:sldId id="348" r:id="rId14"/>
    <p:sldId id="353" r:id="rId15"/>
    <p:sldId id="346" r:id="rId16"/>
    <p:sldId id="349" r:id="rId17"/>
    <p:sldId id="350" r:id="rId18"/>
    <p:sldId id="351" r:id="rId19"/>
    <p:sldId id="354" r:id="rId20"/>
    <p:sldId id="355" r:id="rId21"/>
    <p:sldId id="352" r:id="rId22"/>
    <p:sldId id="358" r:id="rId23"/>
    <p:sldId id="357" r:id="rId24"/>
    <p:sldId id="413" r:id="rId25"/>
    <p:sldId id="404" r:id="rId26"/>
    <p:sldId id="405" r:id="rId27"/>
    <p:sldId id="356" r:id="rId28"/>
    <p:sldId id="361" r:id="rId29"/>
    <p:sldId id="398" r:id="rId30"/>
    <p:sldId id="410" r:id="rId31"/>
    <p:sldId id="360" r:id="rId32"/>
    <p:sldId id="359" r:id="rId33"/>
    <p:sldId id="362" r:id="rId34"/>
    <p:sldId id="365" r:id="rId35"/>
    <p:sldId id="363" r:id="rId36"/>
    <p:sldId id="369" r:id="rId37"/>
    <p:sldId id="364" r:id="rId38"/>
    <p:sldId id="370" r:id="rId39"/>
    <p:sldId id="371" r:id="rId40"/>
    <p:sldId id="367" r:id="rId41"/>
    <p:sldId id="368" r:id="rId42"/>
    <p:sldId id="373" r:id="rId43"/>
    <p:sldId id="374" r:id="rId44"/>
    <p:sldId id="375" r:id="rId45"/>
    <p:sldId id="372" r:id="rId46"/>
    <p:sldId id="366" r:id="rId47"/>
    <p:sldId id="376" r:id="rId48"/>
    <p:sldId id="378" r:id="rId49"/>
    <p:sldId id="377" r:id="rId50"/>
    <p:sldId id="381" r:id="rId51"/>
    <p:sldId id="382" r:id="rId52"/>
    <p:sldId id="380" r:id="rId53"/>
    <p:sldId id="383" r:id="rId54"/>
    <p:sldId id="379" r:id="rId55"/>
    <p:sldId id="385" r:id="rId56"/>
    <p:sldId id="386" r:id="rId57"/>
    <p:sldId id="384" r:id="rId58"/>
    <p:sldId id="388" r:id="rId59"/>
    <p:sldId id="387" r:id="rId60"/>
    <p:sldId id="389" r:id="rId61"/>
    <p:sldId id="390" r:id="rId62"/>
    <p:sldId id="391" r:id="rId63"/>
    <p:sldId id="394" r:id="rId64"/>
    <p:sldId id="396" r:id="rId65"/>
    <p:sldId id="393" r:id="rId66"/>
    <p:sldId id="392" r:id="rId67"/>
    <p:sldId id="399" r:id="rId68"/>
    <p:sldId id="411" r:id="rId69"/>
    <p:sldId id="397" r:id="rId70"/>
    <p:sldId id="395" r:id="rId71"/>
    <p:sldId id="400" r:id="rId72"/>
    <p:sldId id="403" r:id="rId73"/>
    <p:sldId id="401" r:id="rId74"/>
    <p:sldId id="414" r:id="rId75"/>
    <p:sldId id="409" r:id="rId76"/>
    <p:sldId id="406" r:id="rId77"/>
    <p:sldId id="407" r:id="rId78"/>
    <p:sldId id="332" r:id="rId79"/>
  </p:sldIdLst>
  <p:sldSz cx="13444538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74" autoAdjust="0"/>
    <p:restoredTop sz="86590" autoAdjust="0"/>
  </p:normalViewPr>
  <p:slideViewPr>
    <p:cSldViewPr>
      <p:cViewPr varScale="1">
        <p:scale>
          <a:sx n="51" d="100"/>
          <a:sy n="51" d="100"/>
        </p:scale>
        <p:origin x="708" y="84"/>
      </p:cViewPr>
      <p:guideLst>
        <p:guide orient="horz" pos="2880"/>
        <p:guide pos="2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-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72DE2-0FEA-4DD9-994E-57B5FC898AC0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797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88FE9-3238-4C1F-A0A7-F859FBF69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7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r>
              <a:rPr lang="ru-RU" sz="1200" dirty="0"/>
              <a:t>В России в настоящее время ежегодно регистрируется </a:t>
            </a:r>
            <a:r>
              <a:rPr lang="ru-RU" sz="1200" b="1" dirty="0"/>
              <a:t>более 30 млн. больных </a:t>
            </a:r>
            <a:r>
              <a:rPr lang="ru-RU" sz="1200" dirty="0" err="1"/>
              <a:t>инфБ</a:t>
            </a:r>
            <a:r>
              <a:rPr lang="ru-RU" sz="1200" dirty="0"/>
              <a:t>, включая грипп и острые респираторные заболевания. При этом, </a:t>
            </a:r>
            <a:r>
              <a:rPr lang="ru-RU" sz="1200" b="1" dirty="0"/>
              <a:t>о</a:t>
            </a:r>
            <a:r>
              <a:rPr lang="ru-RU" sz="1200" b="1" dirty="0">
                <a:solidFill>
                  <a:srgbClr val="FF0000"/>
                </a:solidFill>
              </a:rPr>
              <a:t>бщей тенденцией является изменение спектра регистрируемых </a:t>
            </a:r>
            <a:r>
              <a:rPr lang="ru-RU" sz="1200" b="1" dirty="0" err="1">
                <a:solidFill>
                  <a:srgbClr val="FF0000"/>
                </a:solidFill>
              </a:rPr>
              <a:t>инфБ</a:t>
            </a:r>
            <a:r>
              <a:rPr lang="ru-RU" sz="1200" b="1" dirty="0">
                <a:solidFill>
                  <a:srgbClr val="FF0000"/>
                </a:solidFill>
              </a:rPr>
              <a:t>. </a:t>
            </a:r>
          </a:p>
          <a:p>
            <a:pPr indent="180000" algn="l">
              <a:buNone/>
            </a:pPr>
            <a:r>
              <a:rPr lang="ru-RU" sz="1200" dirty="0"/>
              <a:t>Параллельно с увеличением доли заболеваний, вызываемых </a:t>
            </a:r>
            <a:r>
              <a:rPr lang="ru-RU" sz="1200" b="1" dirty="0"/>
              <a:t>условно-патогенными бактериями,</a:t>
            </a:r>
            <a:r>
              <a:rPr lang="ru-RU" sz="1200" dirty="0"/>
              <a:t> в последние годы, как вы знаете, появились </a:t>
            </a:r>
            <a:r>
              <a:rPr lang="ru-RU" sz="1200" b="1" dirty="0"/>
              <a:t>принципиально новые возбудители </a:t>
            </a:r>
            <a:r>
              <a:rPr lang="ru-RU" sz="1200" dirty="0"/>
              <a:t>(ВИЧ-инфекция, прионные инфекции, геморрагические лихорадки из группы арбовирусных инфекций и, конечно, вирусная инфекция, вызванная </a:t>
            </a:r>
            <a:r>
              <a:rPr lang="en-US" sz="1200" dirty="0"/>
              <a:t>SARS</a:t>
            </a:r>
            <a:r>
              <a:rPr lang="ru-RU" sz="1200" dirty="0"/>
              <a:t>-</a:t>
            </a:r>
            <a:r>
              <a:rPr lang="en-US" sz="1200" dirty="0" err="1"/>
              <a:t>CoV</a:t>
            </a:r>
            <a:r>
              <a:rPr lang="ru-RU" sz="1200" dirty="0"/>
              <a:t>-2), против  которых пока </a:t>
            </a:r>
            <a:r>
              <a:rPr lang="ru-RU" sz="1200" b="1" dirty="0"/>
              <a:t>не разработано эффективных методов контроля и лечения. </a:t>
            </a:r>
          </a:p>
          <a:p>
            <a:pPr indent="180000" algn="l">
              <a:buNone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В последние годы, несмотря на предпринятые ранее эффективные меры, вновь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стала расти заболеваемость туберкулёзом. </a:t>
            </a:r>
          </a:p>
          <a:p>
            <a:pPr indent="180000" algn="l">
              <a:buNone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Люди чаще стали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повторно болеть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теми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инфБ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, после которых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обычно вырабатывается стойкий иммунитет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(корь, ветряная оспа и пр.). </a:t>
            </a:r>
          </a:p>
          <a:p>
            <a:pPr indent="180000" algn="l">
              <a:buNone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Таже остается важным понимание  роли некоторых возбудителей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инфБ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в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формировании хронических заболеваний терапевтического характера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(например, вследствие действия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Helicobacter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pylori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при язвенной болезни желудка).</a:t>
            </a:r>
          </a:p>
          <a:p>
            <a:pPr marL="0" lvl="0" indent="180000" algn="just">
              <a:buFont typeface="+mj-lt"/>
              <a:buNone/>
            </a:pPr>
            <a:r>
              <a:rPr lang="ru-RU" sz="2800" b="0" dirty="0"/>
              <a:t>Исторические данные говорят о том, что кр</a:t>
            </a:r>
            <a:r>
              <a:rPr lang="ru-RU" sz="2800" dirty="0"/>
              <a:t>упные эпидемии и пандемии </a:t>
            </a:r>
            <a:r>
              <a:rPr lang="ru-RU" sz="2800" dirty="0" err="1"/>
              <a:t>инфБ</a:t>
            </a:r>
            <a:r>
              <a:rPr lang="ru-RU" sz="2800" dirty="0"/>
              <a:t>  </a:t>
            </a:r>
            <a:r>
              <a:rPr lang="ru-RU" sz="2800" b="1" dirty="0"/>
              <a:t>уносили многие миллионы жизней: </a:t>
            </a:r>
            <a:r>
              <a:rPr lang="ru-RU" sz="2800" dirty="0"/>
              <a:t>от эпидемии </a:t>
            </a:r>
            <a:r>
              <a:rPr lang="ru-RU" sz="2800" b="1" dirty="0"/>
              <a:t>чумы</a:t>
            </a:r>
            <a:r>
              <a:rPr lang="ru-RU" sz="2800" dirty="0"/>
              <a:t> (в средние века погибла треть населения Европы) натуральной оспы (в </a:t>
            </a:r>
            <a:r>
              <a:rPr lang="en-US" sz="2800" dirty="0"/>
              <a:t>XVII</a:t>
            </a:r>
            <a:r>
              <a:rPr lang="ru-RU" sz="2800" dirty="0"/>
              <a:t>-</a:t>
            </a:r>
            <a:r>
              <a:rPr lang="en-US" sz="2800" dirty="0"/>
              <a:t>XVIII</a:t>
            </a:r>
            <a:r>
              <a:rPr lang="ru-RU" sz="2800" dirty="0"/>
              <a:t> веках </a:t>
            </a:r>
            <a:r>
              <a:rPr lang="ru-RU" sz="2800" b="1" dirty="0"/>
              <a:t>натуральной оспой </a:t>
            </a:r>
            <a:r>
              <a:rPr lang="ru-RU" sz="2800" dirty="0"/>
              <a:t>ежегодно заболевало около 10 млн. человек) до коронавирусной инфекции и т.д. </a:t>
            </a:r>
          </a:p>
          <a:p>
            <a:pPr marL="0" lvl="0" indent="180000" algn="just">
              <a:buFont typeface="+mj-lt"/>
              <a:buNone/>
            </a:pPr>
            <a:r>
              <a:rPr lang="ru-RU" sz="2800" dirty="0"/>
              <a:t>В ответ </a:t>
            </a:r>
            <a:r>
              <a:rPr lang="ru-RU" sz="2800" b="0" dirty="0"/>
              <a:t>э</a:t>
            </a:r>
            <a:r>
              <a:rPr lang="ru-RU" sz="4800" b="0" dirty="0"/>
              <a:t>мпирическим путем </a:t>
            </a:r>
            <a:r>
              <a:rPr lang="ru-RU" sz="4800" dirty="0"/>
              <a:t>вырабатывались </a:t>
            </a:r>
            <a:r>
              <a:rPr lang="ru-RU" sz="4800" b="1" dirty="0"/>
              <a:t>принципы борьбы с эпидемиями </a:t>
            </a:r>
            <a:r>
              <a:rPr lang="ru-RU" sz="4800" dirty="0"/>
              <a:t>(например, сжигание одежды больных, трупов умерших, изоляция пациентов); при открытии токсинов патогенных бактерий началось использование антитоксических сывороток. И, конечно, в сдерживании инфекций большое значение стала играть иммунизация населения.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31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49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56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0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0" indent="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Известно, что для такого высоковирулентного возбудителя, как чумная палочка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Yersinia pestis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инфицирующая доза может колебаться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от одной до нескольких микробных клеток;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для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Shigella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dysenteriae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(палочка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Григоръева-Шига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 —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около 100 микробных клеток. </a:t>
            </a:r>
          </a:p>
          <a:p>
            <a:pPr marL="274320" marR="0" lvl="0" indent="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 отличие от этого, инфицирующая доза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низковирулентных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штаммов может быть равна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10</a:t>
            </a:r>
            <a:r>
              <a:rPr kumimoji="0" lang="ru-RU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5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—10</a:t>
            </a:r>
            <a:r>
              <a:rPr kumimoji="0" lang="ru-RU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6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микробных клеток.</a:t>
            </a:r>
          </a:p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29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143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602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506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28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1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4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03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959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72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268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000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118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146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622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43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805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74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268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772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71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8948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838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246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351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1517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483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4816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5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1" u="sng" dirty="0"/>
              <a:t>Паразитизм</a:t>
            </a:r>
            <a:r>
              <a:rPr lang="ru-RU" sz="1200" b="1" dirty="0"/>
              <a:t> </a:t>
            </a:r>
            <a:r>
              <a:rPr lang="ru-RU" sz="1200" dirty="0"/>
              <a:t>— форма </a:t>
            </a:r>
            <a:r>
              <a:rPr lang="ru-RU" sz="1200" b="1" dirty="0"/>
              <a:t>антагонизма,</a:t>
            </a:r>
            <a:r>
              <a:rPr lang="ru-RU" sz="1200" dirty="0"/>
              <a:t> при которой микроорганизм использует макроорганизм как источник питания и объект постоянного или временного обитания.</a:t>
            </a:r>
          </a:p>
          <a:p>
            <a:pPr algn="just"/>
            <a:r>
              <a:rPr lang="ru-RU" sz="1200" b="1" u="sng" dirty="0"/>
              <a:t>Мутуализм</a:t>
            </a:r>
            <a:r>
              <a:rPr lang="ru-RU" sz="1200" b="1" dirty="0"/>
              <a:t> </a:t>
            </a:r>
            <a:r>
              <a:rPr lang="ru-RU" sz="1200" dirty="0"/>
              <a:t>— форма </a:t>
            </a:r>
            <a:r>
              <a:rPr lang="ru-RU" sz="1200" b="1" dirty="0"/>
              <a:t>взаимовыгодного сосуществования</a:t>
            </a:r>
            <a:r>
              <a:rPr lang="ru-RU" sz="1200" dirty="0"/>
              <a:t> микро- и макроорганизма (например, сосуществование </a:t>
            </a:r>
            <a:r>
              <a:rPr lang="ru-RU" sz="1200" b="1" dirty="0"/>
              <a:t>бактерий из группы кишечной микрофлоры</a:t>
            </a:r>
            <a:r>
              <a:rPr lang="ru-RU" sz="1200" dirty="0"/>
              <a:t> и организма).</a:t>
            </a:r>
          </a:p>
          <a:p>
            <a:pPr algn="just"/>
            <a:r>
              <a:rPr lang="ru-RU" sz="1200" b="1" u="sng" dirty="0"/>
              <a:t>Комменсализм</a:t>
            </a:r>
            <a:r>
              <a:rPr lang="ru-RU" sz="1200" b="1" dirty="0"/>
              <a:t> </a:t>
            </a:r>
            <a:r>
              <a:rPr lang="ru-RU" sz="1200" dirty="0"/>
              <a:t>— форма </a:t>
            </a:r>
            <a:r>
              <a:rPr lang="ru-RU" sz="1200" b="1" dirty="0"/>
              <a:t>взаимоотношения </a:t>
            </a:r>
            <a:r>
              <a:rPr lang="ru-RU" sz="1200" dirty="0"/>
              <a:t>микро- и макроорганизма, при которой жизнедеятельность микробов в макроорганизме </a:t>
            </a:r>
            <a:r>
              <a:rPr lang="ru-RU" sz="1200" b="1" dirty="0"/>
              <a:t>не наносит последнему вреда</a:t>
            </a:r>
            <a:r>
              <a:rPr lang="ru-RU" sz="1200" dirty="0"/>
              <a:t> (например, </a:t>
            </a:r>
            <a:r>
              <a:rPr lang="ru-RU" sz="1200" b="1" dirty="0"/>
              <a:t>нормальная микрофлора кожи и слизистых оболочек</a:t>
            </a:r>
            <a:r>
              <a:rPr lang="ru-RU" sz="1200" dirty="0"/>
              <a:t>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3002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683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963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065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5229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8710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0777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40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551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0909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084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2200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806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7224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9817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4451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3912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94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688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0266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7475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763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17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7216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0758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669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800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7621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774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7588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676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129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80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8520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0548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43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4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2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000" algn="just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88FE9-3238-4C1F-A0A7-F859FBF698A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6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790" y="201549"/>
            <a:ext cx="9979615" cy="696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26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1" y="4235196"/>
            <a:ext cx="9411177" cy="5416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2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791" y="374981"/>
            <a:ext cx="8353337" cy="696473"/>
          </a:xfrm>
        </p:spPr>
        <p:txBody>
          <a:bodyPr lIns="0" tIns="0" rIns="0" bIns="0"/>
          <a:lstStyle>
            <a:lvl1pPr>
              <a:defRPr sz="4526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9790" y="1629283"/>
            <a:ext cx="12060964" cy="541687"/>
          </a:xfrm>
        </p:spPr>
        <p:txBody>
          <a:bodyPr lIns="0" tIns="0" rIns="0" bIns="0"/>
          <a:lstStyle>
            <a:lvl1pPr>
              <a:defRPr sz="352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791" y="374981"/>
            <a:ext cx="8353337" cy="696473"/>
          </a:xfrm>
        </p:spPr>
        <p:txBody>
          <a:bodyPr lIns="0" tIns="0" rIns="0" bIns="0"/>
          <a:lstStyle>
            <a:lvl1pPr>
              <a:defRPr sz="4526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2228" y="1739456"/>
            <a:ext cx="58483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3938" y="1739456"/>
            <a:ext cx="58483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791" y="374981"/>
            <a:ext cx="8353337" cy="696473"/>
          </a:xfrm>
        </p:spPr>
        <p:txBody>
          <a:bodyPr lIns="0" tIns="0" rIns="0" bIns="0"/>
          <a:lstStyle>
            <a:lvl1pPr>
              <a:defRPr sz="4526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3443259" cy="75590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791" y="374981"/>
            <a:ext cx="835333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9790" y="1629283"/>
            <a:ext cx="120609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1143" y="7033450"/>
            <a:ext cx="43022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2227" y="7033450"/>
            <a:ext cx="30922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80067" y="7033450"/>
            <a:ext cx="30922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8%D0%BD%D1%82%D0%B5%D1%80%D0%BB%D0%B5%D0%B9%D0%BA%D0%B8%D0%BD-1" TargetMode="External"/><Relationship Id="rId5" Type="http://schemas.openxmlformats.org/officeDocument/2006/relationships/hyperlink" Target="https://ru.wikipedia.org/wiki/%D0%9B%D0%B8%D0%BF%D0%BE%D0%BF%D0%BE%D0%BB%D0%B8%D1%81%D0%B0%D1%85%D0%B0%D1%80%D0%B8%D0%B4" TargetMode="External"/><Relationship Id="rId4" Type="http://schemas.openxmlformats.org/officeDocument/2006/relationships/hyperlink" Target="https://ru.wikipedia.org/wiki/%D0%9C%D0%B5%D0%BC%D0%B1%D1%80%D0%B0%D0%BD%D0%BD%D1%8B%D0%B9_%D0%B1%D0%B5%D0%BB%D0%BE%D0%BA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469" y="2768845"/>
            <a:ext cx="9987599" cy="1098691"/>
          </a:xfrm>
          <a:prstGeom prst="rect">
            <a:avLst/>
          </a:prstGeom>
        </p:spPr>
        <p:txBody>
          <a:bodyPr vert="horz" wrap="square" lIns="0" tIns="15169" rIns="0" bIns="0" rtlCol="0">
            <a:spAutoFit/>
          </a:bodyPr>
          <a:lstStyle/>
          <a:p>
            <a:pPr marL="15968" marR="6387" algn="ctr">
              <a:spcBef>
                <a:spcPts val="119"/>
              </a:spcBef>
            </a:pPr>
            <a:r>
              <a:rPr lang="ru-RU" sz="3520" b="1" dirty="0">
                <a:solidFill>
                  <a:srgbClr val="007366"/>
                </a:solidFill>
                <a:latin typeface="Arial"/>
                <a:cs typeface="Arial"/>
              </a:rPr>
              <a:t>ПАТОФИЗИОЛОГИЯ ИНФЕКЦИОННОГО ПРОЦЕССА</a:t>
            </a:r>
            <a:endParaRPr sz="352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185" y="178278"/>
            <a:ext cx="5725265" cy="19390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06860" y="171843"/>
            <a:ext cx="3069730" cy="1734071"/>
          </a:xfrm>
          <a:prstGeom prst="rect">
            <a:avLst/>
          </a:prstGeom>
        </p:spPr>
        <p:txBody>
          <a:bodyPr vert="horz" wrap="square" lIns="0" tIns="61474" rIns="0" bIns="0" rtlCol="0">
            <a:spAutoFit/>
          </a:bodyPr>
          <a:lstStyle/>
          <a:p>
            <a:pPr marL="15968" marR="6387">
              <a:lnSpc>
                <a:spcPct val="90000"/>
              </a:lnSpc>
              <a:spcBef>
                <a:spcPts val="484"/>
              </a:spcBef>
            </a:pPr>
            <a:r>
              <a:rPr sz="3018" b="0" spc="-13" dirty="0">
                <a:solidFill>
                  <a:srgbClr val="007366"/>
                </a:solidFill>
                <a:latin typeface="Microsoft Sans Serif"/>
                <a:cs typeface="Microsoft Sans Serif"/>
              </a:rPr>
              <a:t>Кафедра </a:t>
            </a:r>
            <a:r>
              <a:rPr sz="3018" b="0" spc="-31" dirty="0">
                <a:solidFill>
                  <a:srgbClr val="007366"/>
                </a:solidFill>
                <a:latin typeface="Microsoft Sans Serif"/>
                <a:cs typeface="Microsoft Sans Serif"/>
              </a:rPr>
              <a:t>патофизиологии, </a:t>
            </a:r>
            <a:r>
              <a:rPr sz="3018" b="0" spc="-13" dirty="0">
                <a:solidFill>
                  <a:srgbClr val="007366"/>
                </a:solidFill>
                <a:latin typeface="Microsoft Sans Serif"/>
                <a:cs typeface="Microsoft Sans Serif"/>
              </a:rPr>
              <a:t>клинической патофизиологии</a:t>
            </a:r>
            <a:endParaRPr sz="3018" dirty="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9000" y="186675"/>
            <a:ext cx="2021051" cy="19908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F767F0-2A02-436B-097D-30A4348A7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904" y="5078390"/>
            <a:ext cx="3775469" cy="2306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5B5E17-A3EB-AB14-F439-C7B9B7E9BDF6}"/>
              </a:ext>
            </a:extLst>
          </p:cNvPr>
          <p:cNvSpPr txBox="1"/>
          <p:nvPr/>
        </p:nvSpPr>
        <p:spPr>
          <a:xfrm>
            <a:off x="3624619" y="6183377"/>
            <a:ext cx="6764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Доцент кафедры патофизиологии, клинической патофизиологии,</a:t>
            </a:r>
          </a:p>
          <a:p>
            <a:pPr algn="ctr"/>
            <a:r>
              <a:rPr lang="ru-RU" dirty="0"/>
              <a:t>кандидат медицинских наук</a:t>
            </a:r>
          </a:p>
          <a:p>
            <a:pPr algn="ctr"/>
            <a:r>
              <a:rPr lang="ru-RU" dirty="0"/>
              <a:t>В.Н. Поветкина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7452"/>
            <a:ext cx="10591800" cy="116713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254D0-A5D9-095F-3D4F-27E971686518}"/>
              </a:ext>
            </a:extLst>
          </p:cNvPr>
          <p:cNvSpPr txBox="1"/>
          <p:nvPr/>
        </p:nvSpPr>
        <p:spPr>
          <a:xfrm>
            <a:off x="0" y="1495425"/>
            <a:ext cx="1289404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Мерой патогенности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является фенотипическое свойство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— </a:t>
            </a: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вирулентность.</a:t>
            </a:r>
            <a:endParaRPr kumimoji="0" lang="ru-RU" sz="2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74320" marR="0" lvl="0" indent="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</a:t>
            </a: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Вирулентность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—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свойство, характеризующее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степень болезнетворности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данного микроорганизма. </a:t>
            </a:r>
          </a:p>
          <a:p>
            <a:pPr marL="274320" marR="0" lvl="0" indent="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Она зависит как от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характеристик микроорганизма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так и от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восприимчивости макроорганизма. </a:t>
            </a:r>
          </a:p>
          <a:p>
            <a:pPr marL="274320" marR="0" lvl="0" indent="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В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связи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с этим вирулентность может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повышаться или понижаться.</a:t>
            </a:r>
          </a:p>
          <a:p>
            <a:pPr marL="274320" marR="0" lvl="0" indent="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К </a:t>
            </a: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факторам патогенности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относятся:</a:t>
            </a:r>
          </a:p>
          <a:p>
            <a:pPr marL="7315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факторы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распространения, </a:t>
            </a:r>
          </a:p>
          <a:p>
            <a:pPr marL="7315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факторы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адгезии, </a:t>
            </a:r>
          </a:p>
          <a:p>
            <a:pPr marL="7315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факторы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колонизации,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7315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факторы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защиты, </a:t>
            </a:r>
          </a:p>
          <a:p>
            <a:pPr marL="7315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токсины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  <a:p>
            <a:pPr marL="274320" marR="0" lvl="0" indent="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14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7452"/>
            <a:ext cx="10591800" cy="116713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>
                <a:solidFill>
                  <a:srgbClr val="078777"/>
                </a:solidFill>
              </a:rPr>
              <a:t>2.</a:t>
            </a:r>
            <a:r>
              <a:rPr lang="ru-RU" sz="3200" spc="-69">
                <a:solidFill>
                  <a:srgbClr val="078777"/>
                </a:solidFill>
              </a:rPr>
              <a:t> </a:t>
            </a:r>
            <a:r>
              <a:rPr lang="ru-RU" sz="320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lang="ru-RU"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3483C-30D4-56CF-CAA1-FBAAFE271323}"/>
              </a:ext>
            </a:extLst>
          </p:cNvPr>
          <p:cNvSpPr txBox="1"/>
          <p:nvPr/>
        </p:nvSpPr>
        <p:spPr>
          <a:xfrm>
            <a:off x="321469" y="1264588"/>
            <a:ext cx="129540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Факторы распространения</a:t>
            </a:r>
            <a:endParaRPr lang="ru-RU" sz="2400" b="1" kern="1200" cap="all" noProof="0" dirty="0">
              <a:solidFill>
                <a:srgbClr val="009999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algn="ctr"/>
            <a:r>
              <a:rPr kumimoji="0" lang="ru-RU" sz="2400" b="1" i="0" u="none" strike="noStrike" kern="1200" cap="small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обеспечивают или облегчают проникновение возбудителя во внутреннюю среду организма и распространение в ней. </a:t>
            </a:r>
          </a:p>
          <a:p>
            <a:pPr algn="ctr">
              <a:buNone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 ним относятся:</a:t>
            </a:r>
          </a:p>
          <a:p>
            <a:pPr marL="0" lvl="0" indent="0">
              <a:buNone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ферменты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 (например, </a:t>
            </a:r>
            <a:r>
              <a:rPr lang="ru-RU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гиалуронидаза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коллагеназа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нейраминидаза);</a:t>
            </a:r>
          </a:p>
          <a:p>
            <a:pPr marL="0" lvl="0" indent="0">
              <a:buNone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2.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жгутики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(например, у холерного вибриона, кишечной палочки, протея);</a:t>
            </a:r>
          </a:p>
          <a:p>
            <a:pPr marL="0" lvl="0" indent="0">
              <a:buNone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3. </a:t>
            </a:r>
            <a:r>
              <a:rPr lang="ru-RU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ундулирующая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мембрана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(например, у спирохет и некоторых простейших).</a:t>
            </a:r>
          </a:p>
          <a:p>
            <a:pPr algn="ctr"/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527FB9-773D-E613-E038-819A2A86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140" y="3985293"/>
            <a:ext cx="1950257" cy="1531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2E0F66-4F5D-0BB2-052E-CA184C071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636" y="5832170"/>
            <a:ext cx="2052215" cy="15310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1F3A48-A064-7033-C6E9-8FDE4C526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93" y="3985293"/>
            <a:ext cx="4770076" cy="35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4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7452"/>
            <a:ext cx="10591800" cy="116713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63CEF-20DD-AB20-4E9A-12C7CEFB4485}"/>
              </a:ext>
            </a:extLst>
          </p:cNvPr>
          <p:cNvSpPr txBox="1"/>
          <p:nvPr/>
        </p:nvSpPr>
        <p:spPr>
          <a:xfrm>
            <a:off x="321468" y="1324447"/>
            <a:ext cx="12577681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Факторы адгезии и колонизации </a:t>
            </a:r>
          </a:p>
          <a:p>
            <a:pPr marL="274320" marR="0" lvl="0" indent="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способствуют попадающим в организм хозяина микроорганизмам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взаимодействовать со специфическими рецепторами клеток,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обеспечивая тем самым возможность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паразитирования, размножения и образования колоний.</a:t>
            </a:r>
          </a:p>
          <a:p>
            <a:pPr algn="ctr"/>
            <a:endParaRPr lang="ru-RU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827E34-7197-C571-32CE-6AEC2481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469" y="344805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7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525"/>
            <a:ext cx="10591800" cy="116713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44D92-648A-BE31-1D3E-2719B8BA83E5}"/>
              </a:ext>
            </a:extLst>
          </p:cNvPr>
          <p:cNvSpPr txBox="1"/>
          <p:nvPr/>
        </p:nvSpPr>
        <p:spPr>
          <a:xfrm>
            <a:off x="-1" y="1419226"/>
            <a:ext cx="1358026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АДГЕЗИВНЫЕ МОЛЕКУЛЫ  (</a:t>
            </a:r>
            <a:r>
              <a:rPr lang="ru-RU" sz="2400" b="1" dirty="0" err="1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адгезины</a:t>
            </a:r>
            <a:r>
              <a:rPr lang="ru-RU" sz="2400" b="1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- </a:t>
            </a:r>
          </a:p>
          <a:p>
            <a:pPr algn="ctr"/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это поверхностные химические структуры микробных клеток белковой или полисахаридной природы. </a:t>
            </a:r>
          </a:p>
          <a:p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Различные </a:t>
            </a:r>
            <a:r>
              <a:rPr lang="ru-RU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адгезины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обеспечивают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прочность взаимодействия микробов с определёнными клетками макроорганизма.</a:t>
            </a:r>
          </a:p>
          <a:p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EA662E-38C4-E457-D521-94A6132C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069" y="2720913"/>
            <a:ext cx="6438900" cy="48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15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2800" dirty="0">
                <a:solidFill>
                  <a:srgbClr val="078777"/>
                </a:solidFill>
              </a:rPr>
              <a:t>.</a:t>
            </a:r>
            <a:r>
              <a:rPr sz="2800" spc="-69" dirty="0">
                <a:solidFill>
                  <a:srgbClr val="078777"/>
                </a:solidFill>
              </a:rPr>
              <a:t> </a:t>
            </a:r>
            <a:r>
              <a:rPr lang="ru-RU" sz="28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70661B-ACD5-E042-D259-749F7FC378A1}"/>
              </a:ext>
            </a:extLst>
          </p:cNvPr>
          <p:cNvSpPr txBox="1"/>
          <p:nvPr/>
        </p:nvSpPr>
        <p:spPr>
          <a:xfrm>
            <a:off x="321469" y="1343025"/>
            <a:ext cx="12577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Большинство возбудителей имеет </a:t>
            </a:r>
            <a:r>
              <a:rPr lang="ru-RU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тропность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к определённым тканям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макроорганизма. </a:t>
            </a:r>
          </a:p>
          <a:p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Это определяется не только наличием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молекул адгезии у микробов,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но также и присутствием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специфических рецепторов у клеток макроорганизма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что ведёт к присоединению бактерий к рецепторам клеток мишеней.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275C81-C1B6-9CAC-BAAA-4EA536FFB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2650"/>
            <a:ext cx="9512651" cy="36084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3FE2BE-7886-6361-620F-BE69AE1B1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58000"/>
            <a:ext cx="32616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1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7452"/>
            <a:ext cx="10591800" cy="116713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A2C89-DFF6-2ED8-2BE0-529E5CD854AE}"/>
              </a:ext>
            </a:extLst>
          </p:cNvPr>
          <p:cNvSpPr txBox="1"/>
          <p:nvPr/>
        </p:nvSpPr>
        <p:spPr>
          <a:xfrm>
            <a:off x="283369" y="1264586"/>
            <a:ext cx="128778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Колонизация - </a:t>
            </a:r>
          </a:p>
          <a:p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это процесс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размножения и образования большого количества однородных микробов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(колоний). </a:t>
            </a:r>
          </a:p>
          <a:p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Колонизации способствуют также многие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экзотоксины.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96A9E-3D36-374B-FABF-FFFD50385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069" y="3342747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9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2800" dirty="0">
                <a:solidFill>
                  <a:srgbClr val="078777"/>
                </a:solidFill>
              </a:rPr>
              <a:t>.</a:t>
            </a:r>
            <a:r>
              <a:rPr sz="2800" spc="-69" dirty="0">
                <a:solidFill>
                  <a:srgbClr val="078777"/>
                </a:solidFill>
              </a:rPr>
              <a:t> </a:t>
            </a:r>
            <a:r>
              <a:rPr lang="ru-RU" sz="28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9D53E1-D959-7EDB-E909-1E12118F19EF}"/>
              </a:ext>
            </a:extLst>
          </p:cNvPr>
          <p:cNvSpPr txBox="1"/>
          <p:nvPr/>
        </p:nvSpPr>
        <p:spPr>
          <a:xfrm>
            <a:off x="321469" y="1155464"/>
            <a:ext cx="125776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ТОКСИНЫ</a:t>
            </a:r>
          </a:p>
          <a:p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— это вещества, оказывающие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повреждающее действие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на клетки и ткани организма хозяина.</a:t>
            </a:r>
          </a:p>
          <a:p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Описано более 50 разновидностей бактериальных токсинов. </a:t>
            </a:r>
          </a:p>
          <a:p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 происхождению их подразделяют на эндогенные (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эндотоксины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напр. </a:t>
            </a:r>
            <a:r>
              <a:rPr lang="ru-RU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липополисахариды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грам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-отрицательных бактерий) и экзогенные (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экзотоксины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61E54C-89A6-DBBF-C2B9-9FE403384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869" y="3094456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45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2800" dirty="0">
                <a:solidFill>
                  <a:srgbClr val="078777"/>
                </a:solidFill>
              </a:rPr>
              <a:t>.</a:t>
            </a:r>
            <a:r>
              <a:rPr sz="2800" spc="-69" dirty="0">
                <a:solidFill>
                  <a:srgbClr val="078777"/>
                </a:solidFill>
              </a:rPr>
              <a:t> </a:t>
            </a:r>
            <a:r>
              <a:rPr lang="ru-RU" sz="28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1653A7-1363-B628-1E98-7ED0E63C87D5}"/>
              </a:ext>
            </a:extLst>
          </p:cNvPr>
          <p:cNvSpPr txBox="1"/>
          <p:nvPr/>
        </p:nvSpPr>
        <p:spPr>
          <a:xfrm>
            <a:off x="0" y="1341240"/>
            <a:ext cx="9389269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ИНФИЦИРУЮЩАЯ ДОЗА</a:t>
            </a:r>
          </a:p>
          <a:p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—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минимальное количество жизнеспособных возбудителей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, необходимых для развития </a:t>
            </a:r>
            <a:r>
              <a:rPr lang="ru-RU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инфБ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От величины инфицирующей дозы микроба может зависеть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тяжесть течения </a:t>
            </a:r>
            <a:r>
              <a:rPr lang="ru-RU" sz="2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инфП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а в случае условно-патогенных бактерий —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возможность его развития.</a:t>
            </a:r>
          </a:p>
          <a:p>
            <a:pPr marL="274320" marR="0" lvl="0" indent="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Величина инфицирующей дозы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 большой мере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зависит от вирулентных свойств возбудителя. </a:t>
            </a:r>
          </a:p>
          <a:p>
            <a:pPr marL="27432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Между этими двумя характеристиками существует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обратная зависимость: чем выше вирулентность, тем ниже инфицирующая доза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и наоборот. </a:t>
            </a:r>
          </a:p>
          <a:p>
            <a:endParaRPr lang="ru-RU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66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2800" dirty="0">
                <a:solidFill>
                  <a:srgbClr val="078777"/>
                </a:solidFill>
              </a:rPr>
              <a:t>.</a:t>
            </a:r>
            <a:r>
              <a:rPr sz="2800" spc="-69" dirty="0">
                <a:solidFill>
                  <a:srgbClr val="078777"/>
                </a:solidFill>
              </a:rPr>
              <a:t> </a:t>
            </a:r>
            <a:r>
              <a:rPr lang="ru-RU" sz="28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28051-CBDF-B18C-C723-530D34900397}"/>
              </a:ext>
            </a:extLst>
          </p:cNvPr>
          <p:cNvSpPr txBox="1"/>
          <p:nvPr/>
        </p:nvSpPr>
        <p:spPr>
          <a:xfrm>
            <a:off x="321469" y="1343025"/>
            <a:ext cx="125776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УСЛОВИЯ ВОЗНИКНОВЕНИЯ ИНФЕКЦИИ</a:t>
            </a:r>
            <a:r>
              <a:rPr lang="ru-RU" sz="3600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определяются: </a:t>
            </a:r>
          </a:p>
          <a:p>
            <a:pPr algn="ctr"/>
            <a:endParaRPr lang="ru-RU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входными воротами инфекции</a:t>
            </a:r>
            <a:r>
              <a:rPr 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путями её распространения </a:t>
            </a:r>
            <a:r>
              <a:rPr 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в организме,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состоянием механизмов </a:t>
            </a:r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противоинфекционной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резистентности</a:t>
            </a:r>
            <a:r>
              <a:rPr 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4685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2800" dirty="0">
                <a:solidFill>
                  <a:srgbClr val="078777"/>
                </a:solidFill>
              </a:rPr>
              <a:t>.</a:t>
            </a:r>
            <a:r>
              <a:rPr sz="2800" spc="-69" dirty="0">
                <a:solidFill>
                  <a:srgbClr val="078777"/>
                </a:solidFill>
              </a:rPr>
              <a:t> </a:t>
            </a:r>
            <a:r>
              <a:rPr lang="ru-RU" sz="28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FC285F-FAA9-E201-495D-C2934202EEEB}"/>
              </a:ext>
            </a:extLst>
          </p:cNvPr>
          <p:cNvSpPr txBox="1"/>
          <p:nvPr/>
        </p:nvSpPr>
        <p:spPr>
          <a:xfrm>
            <a:off x="321469" y="1341241"/>
            <a:ext cx="9296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Входные ворота инфекции</a:t>
            </a:r>
          </a:p>
          <a:p>
            <a:pPr>
              <a:buNone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—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это  проникновения микробов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в макроорганизм. </a:t>
            </a:r>
          </a:p>
          <a:p>
            <a:pPr algn="ctr">
              <a:buNone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Такими воротами могут быть: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кожные покровы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(например, для возбудителей </a:t>
            </a:r>
            <a:r>
              <a:rPr lang="ru-RU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малярии, сыпного тифа, кожного лейшманиоза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слизистые оболочки дыхательных путей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(для возбудителей </a:t>
            </a:r>
            <a:r>
              <a:rPr lang="ru-RU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гриппа, кори, скарлатины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и др.);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слизистые оболочки ЖКТ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(например, для возбудителей </a:t>
            </a:r>
            <a:r>
              <a:rPr lang="ru-RU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дизентерии, брюшного тифа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слизистая оболочка мочеполовых органов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(для возбудителей </a:t>
            </a:r>
            <a:r>
              <a:rPr lang="ru-RU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гонореи, сифилиса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и др.);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стенки кровеносных и/или лимфатических сосудов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через которые возбудитель поступает в кровь или лимфу (например, при </a:t>
            </a:r>
            <a:r>
              <a:rPr lang="ru-RU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укусах членистоногих и животных, инъекциях и хирургических вмешательствах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  <a:p>
            <a:pPr marL="514350" lvl="0" indent="-514350">
              <a:buFont typeface="+mj-lt"/>
              <a:buAutoNum type="arabicParenR"/>
            </a:pPr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65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0385" y="30842"/>
            <a:ext cx="10502436" cy="981662"/>
          </a:xfrm>
          <a:prstGeom prst="rect">
            <a:avLst/>
          </a:prstGeom>
        </p:spPr>
        <p:txBody>
          <a:bodyPr vert="horz" wrap="square" lIns="0" tIns="205723" rIns="0" bIns="0" rtlCol="0">
            <a:spAutoFit/>
          </a:bodyPr>
          <a:lstStyle/>
          <a:p>
            <a:pPr marL="4478943">
              <a:spcBef>
                <a:spcPts val="119"/>
              </a:spcBef>
            </a:pPr>
            <a:r>
              <a:rPr sz="5029" spc="-25" dirty="0">
                <a:solidFill>
                  <a:srgbClr val="078777"/>
                </a:solidFill>
              </a:rPr>
              <a:t>План</a:t>
            </a:r>
            <a:endParaRPr sz="5029" dirty="0"/>
          </a:p>
        </p:txBody>
      </p:sp>
      <p:sp>
        <p:nvSpPr>
          <p:cNvPr id="3" name="object 3"/>
          <p:cNvSpPr txBox="1"/>
          <p:nvPr/>
        </p:nvSpPr>
        <p:spPr>
          <a:xfrm>
            <a:off x="321469" y="1012504"/>
            <a:ext cx="11201400" cy="6550346"/>
          </a:xfrm>
          <a:prstGeom prst="rect">
            <a:avLst/>
          </a:prstGeom>
        </p:spPr>
        <p:txBody>
          <a:bodyPr vert="horz" wrap="square" lIns="0" tIns="76643" rIns="0" bIns="0" rtlCol="0">
            <a:spAutoFit/>
          </a:bodyPr>
          <a:lstStyle/>
          <a:p>
            <a:pPr marR="2189971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663458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Характеристика инфекционного процесса и инфекционной заболеваемости.</a:t>
            </a:r>
          </a:p>
          <a:p>
            <a:pPr marR="2189971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663458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Этиология инфекционного процесса (факторы патогенности, условия возникновения).</a:t>
            </a:r>
          </a:p>
          <a:p>
            <a:pPr marR="2189971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663458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Патогенез инфекционного процесса. Механизмы защиты организма от возбудителей инфекции.</a:t>
            </a:r>
          </a:p>
          <a:p>
            <a:pPr marR="2189971">
              <a:lnSpc>
                <a:spcPts val="3797"/>
              </a:lnSpc>
              <a:spcBef>
                <a:spcPts val="604"/>
              </a:spcBef>
              <a:tabLst>
                <a:tab pos="62865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Расстройства функций организма.</a:t>
            </a:r>
          </a:p>
          <a:p>
            <a:pPr marR="2189971">
              <a:lnSpc>
                <a:spcPts val="3797"/>
              </a:lnSpc>
              <a:spcBef>
                <a:spcPts val="604"/>
              </a:spcBef>
              <a:tabLst>
                <a:tab pos="62865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4.  Периоды течения инфекционного процесса.</a:t>
            </a:r>
          </a:p>
          <a:p>
            <a:pPr marR="2189971">
              <a:lnSpc>
                <a:spcPts val="3797"/>
              </a:lnSpc>
              <a:spcBef>
                <a:spcPts val="604"/>
              </a:spcBef>
              <a:tabLst>
                <a:tab pos="663458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5.  Принципы терапии инфекционного процесса.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45914" y="152181"/>
            <a:ext cx="1724817" cy="17206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2800" dirty="0">
                <a:solidFill>
                  <a:srgbClr val="078777"/>
                </a:solidFill>
              </a:rPr>
              <a:t>.</a:t>
            </a:r>
            <a:r>
              <a:rPr sz="2800" spc="-69" dirty="0">
                <a:solidFill>
                  <a:srgbClr val="078777"/>
                </a:solidFill>
              </a:rPr>
              <a:t> </a:t>
            </a:r>
            <a:r>
              <a:rPr lang="ru-RU" sz="28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FC285F-FAA9-E201-495D-C2934202EEEB}"/>
              </a:ext>
            </a:extLst>
          </p:cNvPr>
          <p:cNvSpPr txBox="1"/>
          <p:nvPr/>
        </p:nvSpPr>
        <p:spPr>
          <a:xfrm>
            <a:off x="321469" y="1341241"/>
            <a:ext cx="128778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Входные ворота могут определять нозологическую форму заболевания.</a:t>
            </a:r>
          </a:p>
          <a:p>
            <a:pPr>
              <a:buNone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Так, внедрение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стрептококка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в области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миндалин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вызывает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ангину,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через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кожу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—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рожу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или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пиодермию,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в области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матки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—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эндометрит.</a:t>
            </a:r>
          </a:p>
          <a:p>
            <a:pPr marL="514350" lvl="0" indent="-514350">
              <a:buFont typeface="+mj-lt"/>
              <a:buAutoNum type="arabicParenR"/>
            </a:pPr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B73CD-5A13-A6AF-71B3-B608CCC4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7" y="4241242"/>
            <a:ext cx="2736304" cy="306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75B7A3A-C6D7-30C8-090C-FFBEE0535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75" y="3557562"/>
            <a:ext cx="4011379" cy="300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5AF9149-6529-919C-E440-B8DE3D62E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185" y="4005288"/>
            <a:ext cx="2529205" cy="330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17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2800" dirty="0">
                <a:solidFill>
                  <a:srgbClr val="078777"/>
                </a:solidFill>
              </a:rPr>
              <a:t>.</a:t>
            </a:r>
            <a:r>
              <a:rPr sz="2800" spc="-69" dirty="0">
                <a:solidFill>
                  <a:srgbClr val="078777"/>
                </a:solidFill>
              </a:rPr>
              <a:t> </a:t>
            </a:r>
            <a:r>
              <a:rPr lang="ru-RU" sz="28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AF939-E15E-1BD8-E645-694C81C903E2}"/>
              </a:ext>
            </a:extLst>
          </p:cNvPr>
          <p:cNvSpPr txBox="1"/>
          <p:nvPr/>
        </p:nvSpPr>
        <p:spPr>
          <a:xfrm>
            <a:off x="321469" y="1343025"/>
            <a:ext cx="83820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Известны следующие Известны следующие </a:t>
            </a:r>
            <a:r>
              <a:rPr lang="ru-RU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пути распространения бактерий в организме</a:t>
            </a: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>
              <a:buNone/>
            </a:pPr>
            <a:endParaRPr lang="ru-RU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 </a:t>
            </a:r>
            <a:r>
              <a:rPr lang="ru-RU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межклеточному пространству </a:t>
            </a: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(благодаря бактериальной </a:t>
            </a:r>
            <a:r>
              <a:rPr lang="ru-RU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гиалуронидазе</a:t>
            </a: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или дефектам эпителия);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 </a:t>
            </a:r>
            <a:r>
              <a:rPr lang="ru-RU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лимфатическим капиллярам </a:t>
            </a: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— </a:t>
            </a:r>
            <a:r>
              <a:rPr lang="ru-RU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лимфогенно</a:t>
            </a: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 </a:t>
            </a:r>
            <a:r>
              <a:rPr lang="ru-RU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кровеносным сосудам </a:t>
            </a: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— </a:t>
            </a:r>
            <a:r>
              <a:rPr lang="ru-RU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гематогенно</a:t>
            </a: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 жидкости </a:t>
            </a:r>
            <a:r>
              <a:rPr lang="ru-RU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серозных полостей и спинномозгового канала</a:t>
            </a:r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ru-RU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0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6469" y="1419225"/>
            <a:ext cx="6546163" cy="6502377"/>
          </a:xfrm>
          <a:prstGeom prst="rect">
            <a:avLst/>
          </a:prstGeom>
        </p:spPr>
        <p:txBody>
          <a:bodyPr vert="horz" wrap="square" lIns="0" tIns="102191" rIns="0" bIns="0" rtlCol="0">
            <a:spAutoFit/>
          </a:bodyPr>
          <a:lstStyle/>
          <a:p>
            <a:pPr marL="15968" marR="6387">
              <a:lnSpc>
                <a:spcPts val="5432"/>
              </a:lnSpc>
              <a:spcBef>
                <a:spcPts val="805"/>
              </a:spcBef>
            </a:pPr>
            <a:r>
              <a:rPr lang="ru-RU" sz="4400" b="1" dirty="0">
                <a:solidFill>
                  <a:srgbClr val="FFFFFF"/>
                </a:solidFill>
                <a:latin typeface="Arial"/>
                <a:cs typeface="Arial"/>
              </a:rPr>
              <a:t>3. </a:t>
            </a:r>
            <a:r>
              <a:rPr lang="ru-RU" sz="4000" b="1" dirty="0">
                <a:solidFill>
                  <a:srgbClr val="FFFFFF"/>
                </a:solidFill>
                <a:latin typeface="Arial"/>
                <a:cs typeface="Arial"/>
              </a:rPr>
              <a:t>Патогенез инфекционного процесса. </a:t>
            </a:r>
          </a:p>
          <a:p>
            <a:pPr marL="15968" marR="6387">
              <a:lnSpc>
                <a:spcPts val="5432"/>
              </a:lnSpc>
              <a:spcBef>
                <a:spcPts val="805"/>
              </a:spcBef>
            </a:pPr>
            <a:r>
              <a:rPr lang="ru-RU" sz="4000" b="1" dirty="0">
                <a:solidFill>
                  <a:srgbClr val="FFFFFF"/>
                </a:solidFill>
                <a:latin typeface="Arial"/>
                <a:cs typeface="Arial"/>
              </a:rPr>
              <a:t>Механизмы защиты организма от возбудителей инфекции.</a:t>
            </a:r>
          </a:p>
          <a:p>
            <a:pPr marL="15968" marR="6387">
              <a:lnSpc>
                <a:spcPts val="5432"/>
              </a:lnSpc>
              <a:spcBef>
                <a:spcPts val="805"/>
              </a:spcBef>
            </a:pPr>
            <a:r>
              <a:rPr lang="ru-RU" sz="4000" b="1" dirty="0">
                <a:solidFill>
                  <a:srgbClr val="FFFFFF"/>
                </a:solidFill>
                <a:latin typeface="Arial"/>
                <a:cs typeface="Arial"/>
              </a:rPr>
              <a:t>Расстройства функций организма.</a:t>
            </a:r>
          </a:p>
          <a:p>
            <a:pPr marL="15968">
              <a:lnSpc>
                <a:spcPts val="5054"/>
              </a:lnSpc>
            </a:pPr>
            <a:endParaRPr sz="5029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E941B-50A4-7E82-296F-7477BA050EAD}"/>
              </a:ext>
            </a:extLst>
          </p:cNvPr>
          <p:cNvSpPr txBox="1"/>
          <p:nvPr/>
        </p:nvSpPr>
        <p:spPr>
          <a:xfrm>
            <a:off x="321469" y="1419225"/>
            <a:ext cx="1028700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Механизмы </a:t>
            </a:r>
            <a:r>
              <a:rPr lang="ru-RU" sz="2400" b="1" cap="all" dirty="0" err="1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противоинфекционной</a:t>
            </a:r>
            <a:r>
              <a:rPr lang="ru-RU" sz="2400" b="1" cap="all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резистентности</a:t>
            </a:r>
          </a:p>
          <a:p>
            <a:pPr indent="457200"/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Существуют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эффективные защитные системы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препятствующие проникновению возбудителей в организм, их размножению и реализации их патогенных эффектов. </a:t>
            </a:r>
          </a:p>
          <a:p>
            <a:pPr indent="457200"/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Особенно велика роль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факторов, тормозящих проникновение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патогенных или условно-патогенных бактерий. </a:t>
            </a:r>
          </a:p>
          <a:p>
            <a:pPr indent="457200"/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Учитывая наличие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защитных факторов макроорганизма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попадание в него инфекционного агента не означает обязательного и тем более немедленного развития </a:t>
            </a:r>
            <a:r>
              <a:rPr lang="ru-RU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инфБ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indent="457200"/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Диапазон проявлений </a:t>
            </a:r>
            <a:r>
              <a:rPr lang="ru-RU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инфБ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может варьировать в очень широких пределах.</a:t>
            </a:r>
          </a:p>
          <a:p>
            <a:pPr indent="457200"/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На примере одной вспышки </a:t>
            </a:r>
            <a:r>
              <a:rPr lang="ru-RU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инфБ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можно наблюдать: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развитие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бациллоносительства,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типичную или атипичную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клиническую картину болезни,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развитие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осложнений,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гибель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некоторых пациентов.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742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0"/>
            <a:ext cx="10852863" cy="115546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E941B-50A4-7E82-296F-7477BA050EAD}"/>
              </a:ext>
            </a:extLst>
          </p:cNvPr>
          <p:cNvSpPr txBox="1"/>
          <p:nvPr/>
        </p:nvSpPr>
        <p:spPr>
          <a:xfrm>
            <a:off x="319088" y="1343026"/>
            <a:ext cx="108769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Механизмы </a:t>
            </a:r>
            <a:r>
              <a:rPr lang="ru-RU" sz="2400" b="1" cap="all" dirty="0" err="1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противоинфекционной</a:t>
            </a:r>
            <a:r>
              <a:rPr lang="ru-RU" sz="2400" b="1" cap="all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резистентности</a:t>
            </a:r>
          </a:p>
          <a:p>
            <a:pPr indent="457200"/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Отсутствие реактивности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в отношении инфекционного  патогена или </a:t>
            </a:r>
            <a:r>
              <a:rPr lang="ru-RU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бактерионосительство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 может зависеть от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условий инфицирования  и состояния защитных систем .</a:t>
            </a:r>
          </a:p>
          <a:p>
            <a:pPr indent="457200"/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В случае бациллоносительства какие-либо </a:t>
            </a: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системные ответные реакции организма (включая иммунные)  не выявляются.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61FB67-5BCC-FE3F-F9B8-D4F2E19D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492" y="3630589"/>
            <a:ext cx="6998815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22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D6BA2-EF5F-9D07-D269-E9DA7557D18E}"/>
              </a:ext>
            </a:extLst>
          </p:cNvPr>
          <p:cNvSpPr txBox="1"/>
          <p:nvPr/>
        </p:nvSpPr>
        <p:spPr>
          <a:xfrm>
            <a:off x="245268" y="1376401"/>
            <a:ext cx="1092906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</a:rPr>
              <a:t>Механизмы защиты организма от возбудителей инфекции</a:t>
            </a:r>
          </a:p>
          <a:p>
            <a:pPr algn="ctr"/>
            <a:endParaRPr lang="ru-RU" sz="2800" b="1" dirty="0">
              <a:solidFill>
                <a:srgbClr val="009999"/>
              </a:solidFill>
            </a:endParaRPr>
          </a:p>
          <a:p>
            <a:pPr indent="457200">
              <a:buNone/>
            </a:pPr>
            <a:r>
              <a:rPr lang="ru-RU" sz="2400" dirty="0"/>
              <a:t>Развитие </a:t>
            </a:r>
            <a:r>
              <a:rPr lang="ru-RU" sz="2400" dirty="0" err="1"/>
              <a:t>инфБ</a:t>
            </a:r>
            <a:r>
              <a:rPr lang="ru-RU" sz="2400" dirty="0"/>
              <a:t>, как правило, сопровождается закономерной активацией </a:t>
            </a:r>
            <a:r>
              <a:rPr lang="ru-RU" sz="2400" b="1" dirty="0"/>
              <a:t>защитных реакций организма,</a:t>
            </a:r>
            <a:r>
              <a:rPr lang="ru-RU" sz="2400" dirty="0"/>
              <a:t> направленных на </a:t>
            </a:r>
            <a:r>
              <a:rPr lang="ru-RU" sz="2400" b="1" dirty="0"/>
              <a:t>обнаружение, уничтожение или удаление возбудителя</a:t>
            </a:r>
            <a:r>
              <a:rPr lang="ru-RU" sz="2400" dirty="0"/>
              <a:t>, а также на </a:t>
            </a:r>
            <a:r>
              <a:rPr lang="ru-RU" sz="2400" b="1" dirty="0"/>
              <a:t>восстановление структурно-функциональных нарушений</a:t>
            </a:r>
            <a:r>
              <a:rPr lang="ru-RU" sz="2400" dirty="0"/>
              <a:t>, развившихся в ходе </a:t>
            </a:r>
            <a:r>
              <a:rPr lang="ru-RU" sz="2400" dirty="0" err="1"/>
              <a:t>инфБ</a:t>
            </a:r>
            <a:r>
              <a:rPr lang="ru-RU" sz="2400" dirty="0"/>
              <a:t>.</a:t>
            </a:r>
          </a:p>
          <a:p>
            <a:pPr indent="457200"/>
            <a:r>
              <a:rPr lang="ru-RU" sz="2400" b="1" dirty="0"/>
              <a:t>Механизмы и факторы </a:t>
            </a:r>
            <a:r>
              <a:rPr lang="ru-RU" sz="2400" dirty="0"/>
              <a:t>макроорганизма, </a:t>
            </a:r>
            <a:r>
              <a:rPr lang="ru-RU" sz="2400" b="1" dirty="0"/>
              <a:t>препятствующие</a:t>
            </a:r>
            <a:r>
              <a:rPr lang="ru-RU" sz="2400" dirty="0"/>
              <a:t> проникновению и жизнедеятельности в нём возбудителя, и, как следствие — возникновению и развитию </a:t>
            </a:r>
            <a:r>
              <a:rPr lang="ru-RU" sz="2400" dirty="0" err="1"/>
              <a:t>инфП</a:t>
            </a:r>
            <a:r>
              <a:rPr lang="ru-RU" sz="2400" dirty="0"/>
              <a:t>, подразделяют на </a:t>
            </a:r>
            <a:r>
              <a:rPr lang="ru-RU" sz="2400" b="1" dirty="0"/>
              <a:t>две группы</a:t>
            </a:r>
            <a:r>
              <a:rPr lang="ru-RU" sz="2400" dirty="0"/>
              <a:t>:</a:t>
            </a:r>
          </a:p>
          <a:p>
            <a:pPr marL="514350" lvl="0" indent="457200">
              <a:buFont typeface="+mj-lt"/>
              <a:buAutoNum type="arabicParenR"/>
            </a:pPr>
            <a:r>
              <a:rPr lang="ru-RU" sz="2400" b="1" dirty="0"/>
              <a:t>неспецифически</a:t>
            </a:r>
            <a:r>
              <a:rPr lang="ru-RU" sz="2400" dirty="0"/>
              <a:t>е (играющие роль </a:t>
            </a:r>
            <a:r>
              <a:rPr lang="ru-RU" sz="2400" b="1" dirty="0"/>
              <a:t>при контакте со всеми или многими возбудителями</a:t>
            </a:r>
            <a:r>
              <a:rPr lang="ru-RU" sz="2400" dirty="0"/>
              <a:t>),</a:t>
            </a:r>
          </a:p>
          <a:p>
            <a:pPr marL="514350" lvl="0" indent="457200">
              <a:buFont typeface="+mj-lt"/>
              <a:buAutoNum type="arabicParenR"/>
            </a:pPr>
            <a:r>
              <a:rPr lang="ru-RU" sz="2400" b="1" dirty="0"/>
              <a:t>специфические</a:t>
            </a:r>
            <a:r>
              <a:rPr lang="ru-RU" sz="2400" dirty="0"/>
              <a:t> (направленные </a:t>
            </a:r>
            <a:r>
              <a:rPr lang="ru-RU" sz="2400" b="1" dirty="0"/>
              <a:t>против конкретного микроорганизма).</a:t>
            </a:r>
          </a:p>
          <a:p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50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lang="ru-RU"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466AD2-8DED-6E55-D4F5-4717E428B831}"/>
              </a:ext>
            </a:extLst>
          </p:cNvPr>
          <p:cNvSpPr txBox="1"/>
          <p:nvPr/>
        </p:nvSpPr>
        <p:spPr>
          <a:xfrm>
            <a:off x="245269" y="1190625"/>
            <a:ext cx="10668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>
                <a:solidFill>
                  <a:srgbClr val="009999"/>
                </a:solidFill>
              </a:rPr>
              <a:t>Между различными адаптивными механизмами существует своеобразный синергизм, который потенцирует эффективность защиты.</a:t>
            </a:r>
            <a:br>
              <a:rPr lang="ru-RU" sz="1800"/>
            </a:br>
            <a:endParaRPr lang="ru-RU" dirty="0"/>
          </a:p>
        </p:txBody>
      </p:sp>
      <p:pic>
        <p:nvPicPr>
          <p:cNvPr id="6" name="Объект 3" descr="Описание: Описание: image86">
            <a:extLst>
              <a:ext uri="{FF2B5EF4-FFF2-40B4-BE49-F238E27FC236}">
                <a16:creationId xmlns:a16="http://schemas.microsoft.com/office/drawing/2014/main" id="{5866BF20-852F-68F3-0F11-C2B34F66DAE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269" y="2728789"/>
            <a:ext cx="849694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030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2653880" cy="1008820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R="2189971">
              <a:lnSpc>
                <a:spcPts val="3797"/>
              </a:lnSpc>
              <a:spcBef>
                <a:spcPts val="604"/>
              </a:spcBef>
              <a:tabLst>
                <a:tab pos="663458" algn="l"/>
              </a:tabLst>
            </a:pPr>
            <a:r>
              <a:rPr lang="ru-RU" sz="2400" dirty="0">
                <a:solidFill>
                  <a:srgbClr val="078777"/>
                </a:solidFill>
              </a:rPr>
              <a:t>3.</a:t>
            </a:r>
            <a:r>
              <a:rPr lang="ru-RU" sz="2400" spc="-69" dirty="0">
                <a:solidFill>
                  <a:srgbClr val="078777"/>
                </a:solidFill>
              </a:rPr>
              <a:t> </a:t>
            </a:r>
            <a:r>
              <a:rPr lang="ru-RU" sz="2400" dirty="0">
                <a:solidFill>
                  <a:srgbClr val="078777"/>
                </a:solidFill>
                <a:latin typeface="Microsoft Sans Serif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4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C734B0-E3B0-8282-EEA0-4F31910F02B0}"/>
              </a:ext>
            </a:extLst>
          </p:cNvPr>
          <p:cNvSpPr txBox="1"/>
          <p:nvPr/>
        </p:nvSpPr>
        <p:spPr>
          <a:xfrm>
            <a:off x="333845" y="1190624"/>
            <a:ext cx="953833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009999"/>
              </a:solidFill>
            </a:endParaRPr>
          </a:p>
          <a:p>
            <a:pPr algn="ctr"/>
            <a:r>
              <a:rPr lang="ru-RU" sz="3200" b="1" dirty="0">
                <a:solidFill>
                  <a:srgbClr val="009999"/>
                </a:solidFill>
              </a:rPr>
              <a:t>Общий патогенез инфекционного процесса:</a:t>
            </a:r>
          </a:p>
          <a:p>
            <a:pPr algn="ctr"/>
            <a:endParaRPr lang="ru-RU" sz="3200" b="1" dirty="0">
              <a:solidFill>
                <a:srgbClr val="009999"/>
              </a:solidFill>
            </a:endParaRPr>
          </a:p>
          <a:p>
            <a:pPr algn="l">
              <a:buNone/>
            </a:pPr>
            <a:r>
              <a:rPr lang="ru-RU" sz="3200" dirty="0"/>
              <a:t>Включает:</a:t>
            </a:r>
          </a:p>
          <a:p>
            <a:pPr marL="514350" indent="-514350" algn="l">
              <a:buFont typeface="+mj-lt"/>
              <a:buAutoNum type="arabicParenR"/>
            </a:pPr>
            <a:r>
              <a:rPr lang="ru-RU" sz="3200" dirty="0"/>
              <a:t>взаимодействия </a:t>
            </a:r>
            <a:r>
              <a:rPr lang="ru-RU" sz="3200" b="1" dirty="0"/>
              <a:t>микроорганизмов и фагоцитов, </a:t>
            </a:r>
          </a:p>
          <a:p>
            <a:pPr marL="514350" indent="-514350" algn="l">
              <a:buFont typeface="+mj-lt"/>
              <a:buAutoNum type="arabicParenR"/>
            </a:pPr>
            <a:r>
              <a:rPr lang="ru-RU" sz="3200" b="1" dirty="0"/>
              <a:t>звенья патогенеза </a:t>
            </a:r>
            <a:r>
              <a:rPr lang="ru-RU" sz="3200" dirty="0" err="1"/>
              <a:t>инфП</a:t>
            </a:r>
            <a:r>
              <a:rPr lang="ru-RU" sz="3200" dirty="0"/>
              <a:t> (лихорадка, воспаление, гипоксия, нарушения метаболизма) и </a:t>
            </a:r>
          </a:p>
          <a:p>
            <a:pPr marL="514350" indent="-514350" algn="l">
              <a:buFont typeface="+mj-lt"/>
              <a:buAutoNum type="arabicParenR"/>
            </a:pPr>
            <a:r>
              <a:rPr lang="ru-RU" sz="3200" b="1" dirty="0"/>
              <a:t>изменения отдельных физиологических систем</a:t>
            </a:r>
            <a:r>
              <a:rPr lang="ru-RU" sz="3200" dirty="0"/>
              <a:t> при развитии </a:t>
            </a:r>
            <a:r>
              <a:rPr lang="ru-RU" sz="3200" dirty="0" err="1"/>
              <a:t>инфП</a:t>
            </a:r>
            <a:r>
              <a:rPr lang="ru-RU" sz="3200" dirty="0"/>
              <a:t>.</a:t>
            </a:r>
          </a:p>
          <a:p>
            <a:pPr algn="ctr"/>
            <a:br>
              <a:rPr lang="ru-RU" sz="3200" b="1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25546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400" dirty="0">
                <a:solidFill>
                  <a:srgbClr val="078777"/>
                </a:solidFill>
              </a:rPr>
              <a:t>3.</a:t>
            </a:r>
            <a:r>
              <a:rPr lang="ru-RU" sz="2400" spc="-69" dirty="0">
                <a:solidFill>
                  <a:srgbClr val="078777"/>
                </a:solidFill>
              </a:rPr>
              <a:t> </a:t>
            </a:r>
            <a:r>
              <a:rPr lang="ru-RU" sz="2400" dirty="0">
                <a:solidFill>
                  <a:srgbClr val="078777"/>
                </a:solidFill>
                <a:latin typeface="Microsoft Sans Serif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4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719B7-E69F-B841-166E-20BADBF2FE65}"/>
              </a:ext>
            </a:extLst>
          </p:cNvPr>
          <p:cNvSpPr txBox="1"/>
          <p:nvPr/>
        </p:nvSpPr>
        <p:spPr>
          <a:xfrm>
            <a:off x="245269" y="1143471"/>
            <a:ext cx="1068379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endParaRPr lang="ru-RU" sz="2400" dirty="0"/>
          </a:p>
          <a:p>
            <a:pPr indent="457200" algn="just"/>
            <a:r>
              <a:rPr lang="ru-RU" sz="2400" dirty="0"/>
              <a:t>В патогенезе развития </a:t>
            </a:r>
            <a:r>
              <a:rPr lang="ru-RU" sz="2400" dirty="0" err="1"/>
              <a:t>инфП</a:t>
            </a:r>
            <a:r>
              <a:rPr lang="ru-RU" sz="2400" dirty="0"/>
              <a:t> </a:t>
            </a:r>
            <a:r>
              <a:rPr lang="ru-RU" sz="2400" b="1" dirty="0"/>
              <a:t>ключевую роль </a:t>
            </a:r>
            <a:r>
              <a:rPr lang="ru-RU" sz="2400" dirty="0"/>
              <a:t>играет </a:t>
            </a:r>
            <a:r>
              <a:rPr lang="ru-RU" sz="2400" b="1" dirty="0"/>
              <a:t>взаимодействие возбудителей </a:t>
            </a:r>
            <a:r>
              <a:rPr lang="ru-RU" sz="2400" dirty="0"/>
              <a:t>болезней </a:t>
            </a:r>
            <a:r>
              <a:rPr lang="ru-RU" sz="2400" b="1" dirty="0"/>
              <a:t>и фагоцитов. </a:t>
            </a:r>
          </a:p>
          <a:p>
            <a:pPr indent="457200" algn="just"/>
            <a:r>
              <a:rPr lang="ru-RU" sz="2400" dirty="0"/>
              <a:t>Результат этого взаимодействия во многом </a:t>
            </a:r>
            <a:r>
              <a:rPr lang="ru-RU" sz="2400" b="1" dirty="0"/>
              <a:t>определяет особенности течения </a:t>
            </a:r>
            <a:r>
              <a:rPr lang="ru-RU" sz="2400" b="1" dirty="0" err="1"/>
              <a:t>инфП</a:t>
            </a:r>
            <a:r>
              <a:rPr lang="ru-RU" sz="2400" b="1" dirty="0"/>
              <a:t>. </a:t>
            </a:r>
          </a:p>
          <a:p>
            <a:pPr indent="457200" algn="just"/>
            <a:r>
              <a:rPr lang="ru-RU" sz="2400" b="1" dirty="0"/>
              <a:t>В классическом варианте </a:t>
            </a:r>
            <a:r>
              <a:rPr lang="ru-RU" sz="2400" dirty="0"/>
              <a:t>защитная роль фагоцитов состоит в </a:t>
            </a:r>
            <a:r>
              <a:rPr lang="ru-RU" sz="2400" b="1" dirty="0"/>
              <a:t>поглощении и уничтожении микроорганизмов. </a:t>
            </a:r>
          </a:p>
          <a:p>
            <a:pPr indent="457200"/>
            <a:endParaRPr lang="ru-RU" sz="1800" dirty="0"/>
          </a:p>
          <a:p>
            <a:pPr algn="just"/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2EF9D3-F37B-299E-E61E-AB756060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641" y="4010024"/>
            <a:ext cx="4497427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96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400" dirty="0">
                <a:solidFill>
                  <a:srgbClr val="078777"/>
                </a:solidFill>
              </a:rPr>
              <a:t>3.</a:t>
            </a:r>
            <a:r>
              <a:rPr lang="ru-RU" sz="2400" spc="-69" dirty="0">
                <a:solidFill>
                  <a:srgbClr val="078777"/>
                </a:solidFill>
              </a:rPr>
              <a:t> </a:t>
            </a:r>
            <a:r>
              <a:rPr lang="ru-RU" sz="2400" dirty="0">
                <a:solidFill>
                  <a:srgbClr val="078777"/>
                </a:solidFill>
                <a:latin typeface="Microsoft Sans Serif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4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719B7-E69F-B841-166E-20BADBF2FE65}"/>
              </a:ext>
            </a:extLst>
          </p:cNvPr>
          <p:cNvSpPr txBox="1"/>
          <p:nvPr/>
        </p:nvSpPr>
        <p:spPr>
          <a:xfrm>
            <a:off x="261938" y="1495425"/>
            <a:ext cx="10534650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/>
              <a:t>Однако</a:t>
            </a:r>
            <a:r>
              <a:rPr lang="ru-RU" sz="2400" dirty="0"/>
              <a:t> возбудители некоторых </a:t>
            </a:r>
            <a:r>
              <a:rPr lang="ru-RU" sz="2400" dirty="0" err="1"/>
              <a:t>инфБ</a:t>
            </a:r>
            <a:r>
              <a:rPr lang="ru-RU" sz="2400" dirty="0"/>
              <a:t> обладают </a:t>
            </a:r>
            <a:r>
              <a:rPr lang="ru-RU" sz="2400" b="1" dirty="0"/>
              <a:t>резистентностью к деструкции фагоцитами и даже способны размножаться в них.</a:t>
            </a:r>
          </a:p>
          <a:p>
            <a:pPr indent="457200"/>
            <a:r>
              <a:rPr lang="ru-RU" sz="2100" b="1" dirty="0"/>
              <a:t>Вирусы могут проникать </a:t>
            </a:r>
            <a:r>
              <a:rPr lang="ru-RU" sz="2100" dirty="0"/>
              <a:t>в </a:t>
            </a:r>
            <a:r>
              <a:rPr lang="ru-RU" sz="2100" dirty="0" err="1"/>
              <a:t>фагоцитирующие</a:t>
            </a:r>
            <a:r>
              <a:rPr lang="ru-RU" sz="2100" dirty="0"/>
              <a:t> клетки, изменяя их функциональную активность.</a:t>
            </a:r>
          </a:p>
          <a:p>
            <a:pPr indent="457200"/>
            <a:r>
              <a:rPr lang="ru-RU" sz="2100" dirty="0"/>
              <a:t> </a:t>
            </a:r>
            <a:r>
              <a:rPr lang="en-US" sz="2100" b="1" dirty="0"/>
              <a:t>Bordetella pertussis</a:t>
            </a:r>
            <a:r>
              <a:rPr lang="en-US" sz="2100" dirty="0"/>
              <a:t> (</a:t>
            </a:r>
            <a:r>
              <a:rPr lang="ru-RU" sz="2100" dirty="0"/>
              <a:t>бактерия Борде-Жангу = палочка коклюша имеет токсин, парализующий хемотаксис фагоцитов).</a:t>
            </a:r>
          </a:p>
          <a:p>
            <a:pPr indent="457200"/>
            <a:r>
              <a:rPr lang="en-US" sz="2100" b="1" dirty="0"/>
              <a:t>Pseudomonas aeruginosa</a:t>
            </a:r>
            <a:r>
              <a:rPr lang="en-US" sz="2100" dirty="0"/>
              <a:t> (</a:t>
            </a:r>
            <a:r>
              <a:rPr lang="ru-RU" sz="2100" dirty="0"/>
              <a:t>Синегнойная палочка имеет </a:t>
            </a:r>
            <a:r>
              <a:rPr lang="ru-RU" sz="2100" dirty="0" err="1"/>
              <a:t>лейкоцидины</a:t>
            </a:r>
            <a:r>
              <a:rPr lang="ru-RU" sz="2100" dirty="0"/>
              <a:t>=бактериальный экзотоксин, избирательно поражающие нейтрофилы, моноциты и макрофаги).</a:t>
            </a:r>
          </a:p>
          <a:p>
            <a:pPr indent="457200"/>
            <a:r>
              <a:rPr lang="en-US" sz="2100" b="1" dirty="0"/>
              <a:t>Staphylococci</a:t>
            </a:r>
            <a:r>
              <a:rPr lang="en-US" sz="2100" dirty="0"/>
              <a:t> (</a:t>
            </a:r>
            <a:r>
              <a:rPr lang="ru-RU" sz="2100" dirty="0"/>
              <a:t>Стафилококки имеют поверхностный белок А, препятствующий фагоцитозу).</a:t>
            </a:r>
          </a:p>
        </p:txBody>
      </p:sp>
    </p:spTree>
    <p:extLst>
      <p:ext uri="{BB962C8B-B14F-4D97-AF65-F5344CB8AC3E}">
        <p14:creationId xmlns:p14="http://schemas.microsoft.com/office/powerpoint/2010/main" val="391544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55387" y="1671575"/>
            <a:ext cx="6169797" cy="4219700"/>
          </a:xfrm>
          <a:prstGeom prst="rect">
            <a:avLst/>
          </a:prstGeom>
        </p:spPr>
        <p:txBody>
          <a:bodyPr vert="horz" wrap="square" lIns="0" tIns="102191" rIns="0" bIns="0" rtlCol="0">
            <a:spAutoFit/>
          </a:bodyPr>
          <a:lstStyle/>
          <a:p>
            <a:pPr marL="15968" marR="6387">
              <a:lnSpc>
                <a:spcPts val="5432"/>
              </a:lnSpc>
              <a:spcBef>
                <a:spcPts val="805"/>
              </a:spcBef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4400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4400" b="1" spc="-13" dirty="0">
                <a:solidFill>
                  <a:srgbClr val="FFFFFF"/>
                </a:solidFill>
                <a:latin typeface="Arial"/>
                <a:cs typeface="Arial"/>
              </a:rPr>
              <a:t>Характеристика инфекционного процесса и инфекционной заболеваемости.</a:t>
            </a:r>
          </a:p>
          <a:p>
            <a:pPr marL="15968">
              <a:lnSpc>
                <a:spcPts val="5054"/>
              </a:lnSpc>
            </a:pPr>
            <a:endParaRPr sz="5029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400" dirty="0">
                <a:solidFill>
                  <a:srgbClr val="078777"/>
                </a:solidFill>
              </a:rPr>
              <a:t>3.</a:t>
            </a:r>
            <a:r>
              <a:rPr lang="ru-RU" sz="2400" spc="-69" dirty="0">
                <a:solidFill>
                  <a:srgbClr val="078777"/>
                </a:solidFill>
              </a:rPr>
              <a:t> </a:t>
            </a:r>
            <a:r>
              <a:rPr lang="ru-RU" sz="2400" dirty="0">
                <a:solidFill>
                  <a:srgbClr val="078777"/>
                </a:solidFill>
                <a:latin typeface="Microsoft Sans Serif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4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719B7-E69F-B841-166E-20BADBF2FE65}"/>
              </a:ext>
            </a:extLst>
          </p:cNvPr>
          <p:cNvSpPr txBox="1"/>
          <p:nvPr/>
        </p:nvSpPr>
        <p:spPr>
          <a:xfrm>
            <a:off x="245269" y="1495425"/>
            <a:ext cx="105346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en-US" sz="2400" b="1" dirty="0"/>
              <a:t>Trypanosomes</a:t>
            </a:r>
            <a:r>
              <a:rPr lang="en-US" sz="2400" dirty="0"/>
              <a:t> (</a:t>
            </a:r>
            <a:r>
              <a:rPr lang="ru-RU" sz="2400" dirty="0"/>
              <a:t>Трипаносомы проникают в цитоплазму макрофагов).</a:t>
            </a:r>
          </a:p>
          <a:p>
            <a:pPr indent="457200"/>
            <a:r>
              <a:rPr lang="en-US" sz="2400" b="1" dirty="0"/>
              <a:t>Rickettsiae </a:t>
            </a:r>
            <a:r>
              <a:rPr lang="en-US" sz="2400" dirty="0"/>
              <a:t>(</a:t>
            </a:r>
            <a:r>
              <a:rPr lang="ru-RU" sz="2400" dirty="0"/>
              <a:t>Риккетсии проникают в цитоплазму макрофагов).</a:t>
            </a:r>
          </a:p>
          <a:p>
            <a:pPr indent="457200"/>
            <a:r>
              <a:rPr lang="en-US" sz="2400" b="1" dirty="0"/>
              <a:t>Mycobacterium tuberculosis </a:t>
            </a:r>
            <a:r>
              <a:rPr lang="en-US" sz="2400" dirty="0"/>
              <a:t>(</a:t>
            </a:r>
            <a:r>
              <a:rPr lang="ru-RU" sz="2400" dirty="0"/>
              <a:t>Микобактерии туберкулеза ингибируют слияние лизосом фагоцитов).</a:t>
            </a:r>
          </a:p>
          <a:p>
            <a:pPr indent="457200"/>
            <a:r>
              <a:rPr lang="en-US" sz="2400" b="1" dirty="0"/>
              <a:t>Chlamydia </a:t>
            </a:r>
            <a:r>
              <a:rPr lang="en-US" sz="2400" b="1" dirty="0" err="1"/>
              <a:t>psitacci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ru-RU" sz="2400" dirty="0"/>
              <a:t>Хламидии ингибирует слияние лизосом фагоцитов).</a:t>
            </a:r>
          </a:p>
          <a:p>
            <a:pPr indent="457200"/>
            <a:r>
              <a:rPr lang="en-US" sz="2400" b="1" dirty="0"/>
              <a:t>Legionella</a:t>
            </a:r>
            <a:r>
              <a:rPr lang="en-US" sz="2400" dirty="0"/>
              <a:t> (</a:t>
            </a:r>
            <a:r>
              <a:rPr lang="ru-RU" sz="2400" dirty="0"/>
              <a:t>Легионелла ингибирует слияние лизосом фагоцитов).</a:t>
            </a:r>
          </a:p>
          <a:p>
            <a:pPr indent="457200"/>
            <a:r>
              <a:rPr lang="en-US" sz="2400" b="1" dirty="0"/>
              <a:t>Staphylococci </a:t>
            </a:r>
            <a:r>
              <a:rPr lang="en-US" sz="2400" dirty="0"/>
              <a:t>(</a:t>
            </a:r>
            <a:r>
              <a:rPr lang="ru-RU" sz="2400" dirty="0"/>
              <a:t>Стафилококки катализируют реакцию против выработки перекиси водорода, необходимой для реализации «респираторного взрыва» при фагоцитозе) 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50187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FE979-BC5A-AFB5-DE35-1E41E0DE7A41}"/>
              </a:ext>
            </a:extLst>
          </p:cNvPr>
          <p:cNvSpPr txBox="1"/>
          <p:nvPr/>
        </p:nvSpPr>
        <p:spPr>
          <a:xfrm>
            <a:off x="545389" y="1724025"/>
            <a:ext cx="953898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9999"/>
                </a:solidFill>
              </a:rPr>
              <a:t>Основными  общими звеньями развития </a:t>
            </a:r>
            <a:r>
              <a:rPr lang="ru-RU" sz="3600" b="1" dirty="0" err="1">
                <a:solidFill>
                  <a:srgbClr val="009999"/>
                </a:solidFill>
              </a:rPr>
              <a:t>инфП</a:t>
            </a:r>
            <a:r>
              <a:rPr lang="ru-RU" sz="3600" b="1" dirty="0">
                <a:solidFill>
                  <a:srgbClr val="009999"/>
                </a:solidFill>
              </a:rPr>
              <a:t> являются:</a:t>
            </a:r>
          </a:p>
          <a:p>
            <a:pPr algn="ctr"/>
            <a:endParaRPr lang="ru-RU" sz="3600" b="1" dirty="0"/>
          </a:p>
          <a:p>
            <a:pPr marL="514350" indent="-514350">
              <a:buFont typeface="+mj-lt"/>
              <a:buAutoNum type="arabicParenR"/>
            </a:pPr>
            <a:r>
              <a:rPr lang="ru-RU" sz="3600" b="1" dirty="0"/>
              <a:t>лихорадка,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600" b="1" dirty="0"/>
              <a:t>воспаление,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600" b="1" dirty="0"/>
              <a:t>гипоксия,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600" b="1" dirty="0"/>
              <a:t>нарушения обмена веществ,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600" b="1" dirty="0"/>
              <a:t>расстройства функций органов, тканей и их систем.</a:t>
            </a:r>
          </a:p>
          <a:p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510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31C74C-3884-8FA6-6480-F67722FAD311}"/>
              </a:ext>
            </a:extLst>
          </p:cNvPr>
          <p:cNvSpPr txBox="1"/>
          <p:nvPr/>
        </p:nvSpPr>
        <p:spPr>
          <a:xfrm>
            <a:off x="382423" y="1299348"/>
            <a:ext cx="1127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9999"/>
                </a:solidFill>
              </a:rPr>
              <a:t>Лихорадка</a:t>
            </a:r>
            <a:r>
              <a:rPr lang="ru-RU" sz="3200" b="1" dirty="0"/>
              <a:t> </a:t>
            </a:r>
            <a:r>
              <a:rPr lang="ru-RU" sz="3200" dirty="0"/>
              <a:t>– самый яркий </a:t>
            </a:r>
            <a:r>
              <a:rPr lang="ru-RU" sz="3200" b="1" dirty="0"/>
              <a:t>ответ острой фазы </a:t>
            </a:r>
            <a:r>
              <a:rPr lang="ru-RU" sz="3200" dirty="0"/>
              <a:t>(ООФ).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40C272-C763-9F3D-3D18-B1CDB7A86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" y="2105025"/>
            <a:ext cx="5354514" cy="4012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79A54A-3F7E-5A22-25E1-16D88D93A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514" y="3781425"/>
            <a:ext cx="5059653" cy="37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14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153A28-C624-7A8F-A0B3-FEE3739B4E46}"/>
              </a:ext>
            </a:extLst>
          </p:cNvPr>
          <p:cNvSpPr txBox="1"/>
          <p:nvPr/>
        </p:nvSpPr>
        <p:spPr>
          <a:xfrm>
            <a:off x="2909888" y="1190624"/>
            <a:ext cx="6724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9999"/>
                </a:solidFill>
              </a:rPr>
              <a:t>Воспаление</a:t>
            </a:r>
            <a:endParaRPr lang="ru-RU" sz="4000" dirty="0">
              <a:solidFill>
                <a:srgbClr val="009999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2BA668-153E-0F0D-69C9-BCD631308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5" y="2352674"/>
            <a:ext cx="6061524" cy="4257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084E7-EC88-463C-1246-F895114F1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179" y="2381249"/>
            <a:ext cx="699271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74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9562C-D127-B8E5-A144-8840D18E30F9}"/>
              </a:ext>
            </a:extLst>
          </p:cNvPr>
          <p:cNvSpPr txBox="1"/>
          <p:nvPr/>
        </p:nvSpPr>
        <p:spPr>
          <a:xfrm>
            <a:off x="545389" y="1171299"/>
            <a:ext cx="95296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800" dirty="0"/>
              <a:t>Важнейшие проявления </a:t>
            </a:r>
            <a:r>
              <a:rPr lang="ru-RU" sz="2800" b="1" dirty="0"/>
              <a:t>ответа острой фазы (ООФ) </a:t>
            </a:r>
            <a:r>
              <a:rPr lang="ru-RU" sz="2800" dirty="0"/>
              <a:t>обусловлены вовлечением в развитие болезни</a:t>
            </a:r>
            <a:r>
              <a:rPr lang="ru-RU" sz="2800" b="1" dirty="0"/>
              <a:t> защитных и регуляторных систем организма </a:t>
            </a:r>
            <a:r>
              <a:rPr lang="ru-RU" sz="2800" dirty="0"/>
              <a:t>(</a:t>
            </a:r>
            <a:r>
              <a:rPr lang="ru-RU" sz="2800" i="1" dirty="0"/>
              <a:t>нервной, эндокринной, иммунной, кроветворной</a:t>
            </a:r>
            <a:r>
              <a:rPr lang="ru-RU" sz="2800" dirty="0"/>
              <a:t>).</a:t>
            </a:r>
          </a:p>
          <a:p>
            <a:pPr indent="457200" algn="just"/>
            <a:r>
              <a:rPr lang="ru-RU" sz="2800" dirty="0"/>
              <a:t>При этом среди медиаторов воспаления</a:t>
            </a:r>
            <a:r>
              <a:rPr lang="ru-RU" sz="2800" b="1" dirty="0"/>
              <a:t>, цитокины </a:t>
            </a:r>
            <a:r>
              <a:rPr lang="ru-RU" sz="2800" dirty="0"/>
              <a:t>играют важнейшую роль в организации </a:t>
            </a:r>
            <a:r>
              <a:rPr lang="ru-RU" sz="2800" dirty="0" err="1"/>
              <a:t>противоинфекционного</a:t>
            </a:r>
            <a:r>
              <a:rPr lang="ru-RU" sz="2800" dirty="0"/>
              <a:t> процесса.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761A0-D7E9-CE68-7E03-F2AB18DB8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69" y="4378106"/>
            <a:ext cx="4143293" cy="31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14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C4E75-25C8-835D-1926-1A5B6460FB1B}"/>
              </a:ext>
            </a:extLst>
          </p:cNvPr>
          <p:cNvSpPr txBox="1"/>
          <p:nvPr/>
        </p:nvSpPr>
        <p:spPr>
          <a:xfrm>
            <a:off x="223838" y="1343025"/>
            <a:ext cx="1051560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9999"/>
                </a:solidFill>
              </a:rPr>
              <a:t>Молекулярные паттерны, ассоциированные с патогеном” (</a:t>
            </a:r>
            <a:r>
              <a:rPr lang="ru-RU" sz="2400" b="1" dirty="0" err="1">
                <a:solidFill>
                  <a:srgbClr val="009999"/>
                </a:solidFill>
              </a:rPr>
              <a:t>PAMPs</a:t>
            </a:r>
            <a:r>
              <a:rPr lang="ru-RU" sz="2400" b="1" dirty="0">
                <a:solidFill>
                  <a:srgbClr val="009999"/>
                </a:solidFill>
              </a:rPr>
              <a:t>).</a:t>
            </a:r>
          </a:p>
          <a:p>
            <a:pPr indent="457200"/>
            <a:r>
              <a:rPr lang="ru-RU" sz="2400" dirty="0"/>
              <a:t>Во время инфекционного процесса микроорганизмы и производные от них продукты инициируют каскад событий, называемых “</a:t>
            </a:r>
            <a:r>
              <a:rPr lang="ru-RU" sz="2400" b="1" dirty="0"/>
              <a:t>молекулярными паттернами, ассоциированными с патогеном” (</a:t>
            </a:r>
            <a:r>
              <a:rPr lang="en-US" sz="2400" b="1" dirty="0">
                <a:solidFill>
                  <a:srgbClr val="2E2E2E"/>
                </a:solidFill>
              </a:rPr>
              <a:t>Pathogen-associated molecular patterns</a:t>
            </a:r>
            <a:r>
              <a:rPr lang="ru-RU" sz="2400" b="1" dirty="0">
                <a:solidFill>
                  <a:srgbClr val="2E2E2E"/>
                </a:solidFill>
              </a:rPr>
              <a:t>, </a:t>
            </a:r>
            <a:r>
              <a:rPr lang="ru-RU" sz="2400" b="1" dirty="0" err="1"/>
              <a:t>PAMPs</a:t>
            </a:r>
            <a:r>
              <a:rPr lang="ru-RU" sz="2400" b="1" dirty="0"/>
              <a:t>). </a:t>
            </a:r>
          </a:p>
          <a:p>
            <a:pPr indent="457200"/>
            <a:r>
              <a:rPr lang="ru-RU" sz="2400" dirty="0"/>
              <a:t>Эти молекулы являются общими для патогенных, непатогенных и </a:t>
            </a:r>
            <a:r>
              <a:rPr lang="ru-RU" sz="2400" dirty="0" err="1"/>
              <a:t>комменсальных</a:t>
            </a:r>
            <a:r>
              <a:rPr lang="ru-RU" sz="2400" dirty="0"/>
              <a:t> бактерий, образуя “</a:t>
            </a:r>
            <a:r>
              <a:rPr lang="ru-RU" sz="2400" b="1" dirty="0"/>
              <a:t>молекулярные паттерны, ассоциированные с микробами” (</a:t>
            </a:r>
            <a:r>
              <a:rPr lang="en-US" sz="2400" b="1" dirty="0">
                <a:solidFill>
                  <a:srgbClr val="2E2E2E"/>
                </a:solidFill>
              </a:rPr>
              <a:t>Microbial-associated molecular patterns</a:t>
            </a:r>
            <a:r>
              <a:rPr lang="ru-RU" sz="2400" b="1" dirty="0">
                <a:solidFill>
                  <a:srgbClr val="2E2E2E"/>
                </a:solidFill>
              </a:rPr>
              <a:t>,</a:t>
            </a:r>
            <a:r>
              <a:rPr lang="en-US" sz="2400" b="1" dirty="0">
                <a:solidFill>
                  <a:srgbClr val="2E2E2E"/>
                </a:solidFill>
              </a:rPr>
              <a:t> </a:t>
            </a:r>
            <a:r>
              <a:rPr lang="ru-RU" sz="2400" b="1" dirty="0" err="1"/>
              <a:t>MAMPs</a:t>
            </a:r>
            <a:r>
              <a:rPr lang="ru-RU" sz="2400" b="1" dirty="0"/>
              <a:t>). </a:t>
            </a:r>
            <a:endParaRPr lang="ru-RU" sz="2400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4181A8-F969-FDB5-9D7F-B0E0EE57B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069" y="4238625"/>
            <a:ext cx="648670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87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C4E75-25C8-835D-1926-1A5B6460FB1B}"/>
              </a:ext>
            </a:extLst>
          </p:cNvPr>
          <p:cNvSpPr txBox="1"/>
          <p:nvPr/>
        </p:nvSpPr>
        <p:spPr>
          <a:xfrm>
            <a:off x="223838" y="1343025"/>
            <a:ext cx="9622631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</a:rPr>
              <a:t>Молекулярные паттерны, ассоциированные с патогеном” (</a:t>
            </a:r>
            <a:r>
              <a:rPr lang="ru-RU" sz="2800" b="1" dirty="0" err="1">
                <a:solidFill>
                  <a:srgbClr val="009999"/>
                </a:solidFill>
              </a:rPr>
              <a:t>PAMPs</a:t>
            </a:r>
            <a:r>
              <a:rPr lang="ru-RU" sz="2800" b="1" dirty="0">
                <a:solidFill>
                  <a:srgbClr val="009999"/>
                </a:solidFill>
              </a:rPr>
              <a:t>).</a:t>
            </a:r>
          </a:p>
          <a:p>
            <a:pPr indent="457200" algn="just"/>
            <a:endParaRPr lang="ru-RU" sz="2400" dirty="0"/>
          </a:p>
          <a:p>
            <a:pPr indent="457200" algn="just"/>
            <a:r>
              <a:rPr lang="ru-RU" sz="2800" dirty="0"/>
              <a:t>Они включают </a:t>
            </a:r>
            <a:r>
              <a:rPr lang="ru-RU" sz="2800" b="1" u="sng" dirty="0"/>
              <a:t>поверхностные</a:t>
            </a:r>
            <a:r>
              <a:rPr lang="ru-RU" sz="2800" b="1" dirty="0"/>
              <a:t> молекулы</a:t>
            </a:r>
            <a:r>
              <a:rPr lang="ru-RU" sz="2800" dirty="0"/>
              <a:t>, такие как э</a:t>
            </a:r>
            <a:r>
              <a:rPr lang="ru-RU" sz="2800" b="1" dirty="0"/>
              <a:t>ндотоксин </a:t>
            </a:r>
            <a:r>
              <a:rPr lang="ru-RU" sz="2800" dirty="0"/>
              <a:t>(например, </a:t>
            </a:r>
            <a:r>
              <a:rPr lang="ru-RU" sz="2800" b="1" i="1" dirty="0" err="1"/>
              <a:t>липополисахарид</a:t>
            </a:r>
            <a:r>
              <a:rPr lang="ru-RU" sz="2800" b="1" i="1" dirty="0"/>
              <a:t>, LPS; липопротеины; белки внешней мембраны; </a:t>
            </a:r>
            <a:r>
              <a:rPr lang="ru-RU" sz="2800" b="1" i="1" dirty="0" err="1"/>
              <a:t>флагеллин</a:t>
            </a:r>
            <a:r>
              <a:rPr lang="ru-RU" sz="2800" b="1" i="1" dirty="0"/>
              <a:t>; </a:t>
            </a:r>
            <a:r>
              <a:rPr lang="ru-RU" sz="2800" b="1" i="1" dirty="0" err="1"/>
              <a:t>фимбрии</a:t>
            </a:r>
            <a:r>
              <a:rPr lang="ru-RU" sz="2800" b="1" i="1" dirty="0"/>
              <a:t>; пептидогликан, PGN; липопротеин, связанный с пептидогликаном; и </a:t>
            </a:r>
            <a:r>
              <a:rPr lang="ru-RU" sz="2800" b="1" i="1" dirty="0" err="1"/>
              <a:t>липотейхоевая</a:t>
            </a:r>
            <a:r>
              <a:rPr lang="ru-RU" sz="2800" b="1" i="1" dirty="0"/>
              <a:t> кислота, LTA</a:t>
            </a:r>
            <a:r>
              <a:rPr lang="ru-RU" sz="2800" dirty="0"/>
              <a:t>), и </a:t>
            </a:r>
            <a:r>
              <a:rPr lang="ru-RU" sz="2800" b="1" u="sng" dirty="0"/>
              <a:t>внутренние</a:t>
            </a:r>
            <a:r>
              <a:rPr lang="ru-RU" sz="2800" b="1" dirty="0"/>
              <a:t> </a:t>
            </a:r>
            <a:r>
              <a:rPr lang="ru-RU" sz="2800" b="1" u="sng" dirty="0"/>
              <a:t>элементы</a:t>
            </a:r>
            <a:r>
              <a:rPr lang="ru-RU" sz="2800" u="sng" dirty="0"/>
              <a:t>,</a:t>
            </a:r>
            <a:r>
              <a:rPr lang="ru-RU" sz="2800" dirty="0"/>
              <a:t> высвобождающиеся </a:t>
            </a:r>
            <a:r>
              <a:rPr lang="ru-RU" sz="2800" b="1" dirty="0"/>
              <a:t>после бактериального лизиса </a:t>
            </a:r>
            <a:r>
              <a:rPr lang="ru-RU" sz="2800" dirty="0"/>
              <a:t>(например, </a:t>
            </a:r>
            <a:r>
              <a:rPr lang="ru-RU" sz="2800" b="1" i="1" dirty="0"/>
              <a:t>белки теплового шока, HSP; фрагменты ДНК</a:t>
            </a:r>
            <a:r>
              <a:rPr lang="ru-RU" sz="2800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470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E97BDB-6378-A8AD-DB03-BE58051B21A6}"/>
              </a:ext>
            </a:extLst>
          </p:cNvPr>
          <p:cNvSpPr txBox="1"/>
          <p:nvPr/>
        </p:nvSpPr>
        <p:spPr>
          <a:xfrm>
            <a:off x="16669" y="1181099"/>
            <a:ext cx="9982200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dirty="0"/>
              <a:t>“</a:t>
            </a:r>
            <a:r>
              <a:rPr lang="ru-RU" sz="2400" b="1" dirty="0"/>
              <a:t>Молекулярные паттерны, ассоциированные с патогеном” (</a:t>
            </a:r>
            <a:r>
              <a:rPr lang="ru-RU" sz="2400" b="1" dirty="0" err="1"/>
              <a:t>PAMPs</a:t>
            </a:r>
            <a:r>
              <a:rPr lang="ru-RU" sz="2400" b="1" dirty="0"/>
              <a:t>), распознаются специфическими “рецепторами распознавания образов” (</a:t>
            </a:r>
            <a:r>
              <a:rPr lang="ru-RU" sz="2400" b="1" dirty="0" err="1"/>
              <a:t>PRRs</a:t>
            </a:r>
            <a:r>
              <a:rPr lang="ru-RU" sz="2400" b="1" dirty="0"/>
              <a:t>).</a:t>
            </a:r>
          </a:p>
          <a:p>
            <a:pPr indent="457200"/>
            <a:r>
              <a:rPr lang="ru-RU" sz="2400" b="1" dirty="0"/>
              <a:t>Рецепторы распознавания образов (</a:t>
            </a:r>
            <a:r>
              <a:rPr lang="en-US" sz="2400" b="1" dirty="0"/>
              <a:t>Pattern-recognition receptors</a:t>
            </a:r>
            <a:r>
              <a:rPr lang="ru-RU" sz="2400" dirty="0"/>
              <a:t>, </a:t>
            </a:r>
            <a:r>
              <a:rPr lang="ru-RU" sz="2400" b="1" dirty="0" err="1"/>
              <a:t>PRRs</a:t>
            </a:r>
            <a:r>
              <a:rPr lang="ru-RU" sz="2400" b="1" dirty="0"/>
              <a:t>) можно разделить 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Растворимые циркулирующие молекулы</a:t>
            </a:r>
            <a:r>
              <a:rPr lang="ru-RU" sz="2400" dirty="0"/>
              <a:t>: </a:t>
            </a:r>
            <a:r>
              <a:rPr lang="ru-RU" sz="2400" i="1" dirty="0"/>
              <a:t>компоненты системы комплемента, белки острой фазы (С-реактивный белок, сывороточный амилоид Р и др.); </a:t>
            </a:r>
            <a:r>
              <a:rPr lang="ru-RU" sz="2400" i="1" dirty="0" err="1"/>
              <a:t>коллектины</a:t>
            </a:r>
            <a:r>
              <a:rPr lang="ru-RU" sz="2400" i="1" dirty="0"/>
              <a:t> (</a:t>
            </a:r>
            <a:r>
              <a:rPr lang="ru-RU" sz="2400" i="1" dirty="0" err="1"/>
              <a:t>маннозосвязывающий</a:t>
            </a:r>
            <a:r>
              <a:rPr lang="ru-RU" sz="2400" i="1" dirty="0"/>
              <a:t> лектин и др.);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Рецепторы клеточной мембраны</a:t>
            </a:r>
            <a:r>
              <a:rPr lang="ru-RU" sz="2400" dirty="0"/>
              <a:t>, экспрессируемые на клеточной мембране или </a:t>
            </a:r>
            <a:r>
              <a:rPr lang="ru-RU" sz="2400" dirty="0" err="1"/>
              <a:t>фаголизосомах</a:t>
            </a:r>
            <a:r>
              <a:rPr lang="ru-RU" sz="2400" dirty="0"/>
              <a:t>, </a:t>
            </a:r>
            <a:r>
              <a:rPr lang="ru-RU" sz="2400" dirty="0" err="1"/>
              <a:t>мембраносвязывающие</a:t>
            </a:r>
            <a:r>
              <a:rPr lang="ru-RU" sz="2400" dirty="0"/>
              <a:t> рецепторы </a:t>
            </a:r>
            <a:r>
              <a:rPr lang="ru-RU" sz="2400" i="1" dirty="0"/>
              <a:t>(</a:t>
            </a:r>
            <a:r>
              <a:rPr lang="ru-RU" sz="2400" i="1" dirty="0" err="1"/>
              <a:t>Toll</a:t>
            </a:r>
            <a:r>
              <a:rPr lang="ru-RU" sz="2400" i="1" dirty="0"/>
              <a:t>-подобные рецепторы, TLR);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Внутриклеточные цитоплазматические рецепторы</a:t>
            </a:r>
            <a:r>
              <a:rPr lang="ru-RU" sz="2400" dirty="0"/>
              <a:t>, которые распознают ассоциированные с патогенами молекулярные паттерны патогенов, когда они попадают в цитоплазму клеток (</a:t>
            </a:r>
            <a:r>
              <a:rPr lang="ru-RU" sz="2400" i="1" dirty="0" err="1"/>
              <a:t>нуклеотидсвязывающий</a:t>
            </a:r>
            <a:r>
              <a:rPr lang="ru-RU" sz="2400" i="1" dirty="0"/>
              <a:t> домен, богатый лейцином, содержащий повторы рецепторы, NLR и др.).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221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59078-4395-06B7-A40C-01DE151AE577}"/>
              </a:ext>
            </a:extLst>
          </p:cNvPr>
          <p:cNvSpPr txBox="1"/>
          <p:nvPr/>
        </p:nvSpPr>
        <p:spPr>
          <a:xfrm>
            <a:off x="245270" y="1343025"/>
            <a:ext cx="5334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В организме хозяина </a:t>
            </a:r>
            <a:r>
              <a:rPr lang="ru-RU" sz="2400" dirty="0" err="1"/>
              <a:t>Toll</a:t>
            </a:r>
            <a:r>
              <a:rPr lang="ru-RU" sz="2400" dirty="0"/>
              <a:t>-подобные рецепторы (TLR) и цитоплазматические действуют как датчики </a:t>
            </a:r>
            <a:r>
              <a:rPr lang="ru-RU" sz="2400" dirty="0" err="1"/>
              <a:t>MAMPs</a:t>
            </a:r>
            <a:r>
              <a:rPr lang="ru-RU" sz="2400" dirty="0"/>
              <a:t> (молекулярных паттернов, ассоциированных с микробами), распознаваемых как </a:t>
            </a:r>
            <a:r>
              <a:rPr lang="ru-RU" sz="2400" b="1" dirty="0"/>
              <a:t>экзогенные сигналы опасности.</a:t>
            </a:r>
          </a:p>
          <a:p>
            <a:pPr indent="457200" algn="just"/>
            <a:r>
              <a:rPr lang="ru-RU" sz="2400" dirty="0"/>
              <a:t>Внутри тканей клетки подвергаются </a:t>
            </a:r>
            <a:r>
              <a:rPr lang="ru-RU" sz="2400" b="1" dirty="0"/>
              <a:t>воздействию более чем одного сигнала, </a:t>
            </a:r>
            <a:r>
              <a:rPr lang="ru-RU" sz="2400" dirty="0"/>
              <a:t>и многочисленные </a:t>
            </a:r>
            <a:r>
              <a:rPr lang="ru-RU" sz="2400" b="1" dirty="0"/>
              <a:t>стимулы действуют синергически, </a:t>
            </a:r>
            <a:r>
              <a:rPr lang="ru-RU" sz="2400" dirty="0"/>
              <a:t>что приводит к </a:t>
            </a:r>
            <a:r>
              <a:rPr lang="ru-RU" sz="2400" b="1" dirty="0"/>
              <a:t>усиленной выработке воспалительных цитокинов и </a:t>
            </a:r>
            <a:r>
              <a:rPr lang="ru-RU" sz="2400" b="1" dirty="0" err="1"/>
              <a:t>хемокинов</a:t>
            </a:r>
            <a:r>
              <a:rPr lang="ru-RU" sz="2400" b="1" dirty="0"/>
              <a:t> через активацию ядерного фактора </a:t>
            </a:r>
            <a:r>
              <a:rPr lang="ru-RU" sz="2400" b="1" dirty="0" err="1"/>
              <a:t>κB</a:t>
            </a:r>
            <a:r>
              <a:rPr lang="ru-RU" sz="2400" b="1" dirty="0"/>
              <a:t> (NF-</a:t>
            </a:r>
            <a:r>
              <a:rPr lang="ru-RU" sz="2400" b="1" dirty="0" err="1"/>
              <a:t>κB</a:t>
            </a:r>
            <a:r>
              <a:rPr lang="ru-RU" sz="2400" b="1" dirty="0"/>
              <a:t>).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7E3B33-E54C-F65F-36C8-38EFCEB7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648" y="1046098"/>
            <a:ext cx="5017443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97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BEA4DF-F4F2-A805-D661-E7952F8F7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69" y="1301715"/>
            <a:ext cx="8522947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1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1779031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sz="3200" dirty="0">
                <a:solidFill>
                  <a:srgbClr val="078777"/>
                </a:solidFill>
              </a:rPr>
              <a:t>1.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Характеристика инфекционного процесса и инфекционной заболеваемости.</a:t>
            </a:r>
            <a:br>
              <a:rPr lang="ru-RU" sz="4023" dirty="0">
                <a:solidFill>
                  <a:srgbClr val="078777"/>
                </a:solidFill>
                <a:highlight>
                  <a:srgbClr val="FFFF00"/>
                </a:highlight>
              </a:rPr>
            </a:b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BAB310-247D-5149-E88E-4593C4FE6824}"/>
              </a:ext>
            </a:extLst>
          </p:cNvPr>
          <p:cNvSpPr txBox="1"/>
          <p:nvPr/>
        </p:nvSpPr>
        <p:spPr>
          <a:xfrm>
            <a:off x="545389" y="1495425"/>
            <a:ext cx="12805387" cy="3520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968" marR="6387" algn="ctr">
              <a:lnSpc>
                <a:spcPts val="4350"/>
              </a:lnSpc>
              <a:spcBef>
                <a:spcPts val="673"/>
              </a:spcBef>
            </a:pPr>
            <a:r>
              <a:rPr lang="ru-RU" sz="3200" b="1" spc="-44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Инфекционный процесс</a:t>
            </a:r>
          </a:p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spc="-44" dirty="0">
                <a:latin typeface="Calibri Light" panose="020F0302020204030204" pitchFamily="34" charset="0"/>
                <a:cs typeface="Calibri Light" panose="020F0302020204030204" pitchFamily="34" charset="0"/>
              </a:rPr>
              <a:t>— </a:t>
            </a:r>
            <a:r>
              <a:rPr lang="ru-RU" sz="3200" b="1" spc="-44" dirty="0">
                <a:latin typeface="Calibri Light" panose="020F0302020204030204" pitchFamily="34" charset="0"/>
                <a:cs typeface="Calibri Light" panose="020F0302020204030204" pitchFamily="34" charset="0"/>
              </a:rPr>
              <a:t>типовой патологический процесс, возникающий под действием микроорганизмов, представляет собой комплекс взаимосвязанных изменений: функциональных, морфологических, иммунобиологических, биохимических и других, лежащих в основе развития конкретных инфекционных болезней (</a:t>
            </a:r>
            <a:r>
              <a:rPr lang="ru-RU" sz="3200" b="1" spc="-44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инфБ</a:t>
            </a:r>
            <a:r>
              <a:rPr lang="ru-RU" sz="3200" b="1" spc="-44" dirty="0"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5B52F8-5688-5F4A-A220-EC82B8949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69" y="5104039"/>
            <a:ext cx="3640786" cy="242330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BE8E7-93D1-D473-4731-BDF235784F8F}"/>
              </a:ext>
            </a:extLst>
          </p:cNvPr>
          <p:cNvSpPr txBox="1"/>
          <p:nvPr/>
        </p:nvSpPr>
        <p:spPr>
          <a:xfrm>
            <a:off x="1355806" y="902191"/>
            <a:ext cx="10167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Основные цитокины и их эффекты</a:t>
            </a:r>
            <a:endParaRPr lang="ru-RU" sz="3600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F80E2DF-5B71-E7F1-B0E7-289852F95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36289"/>
              </p:ext>
            </p:extLst>
          </p:nvPr>
        </p:nvGraphicFramePr>
        <p:xfrm>
          <a:off x="245268" y="1459458"/>
          <a:ext cx="10210801" cy="5920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Цитокины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54" marR="489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Основное происхождение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54" marR="489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действия и биологические эффекты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54" marR="489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36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Интерлейкин</a:t>
                      </a:r>
                      <a:r>
                        <a:rPr lang="ru-RU" sz="1400" dirty="0">
                          <a:effectLst/>
                        </a:rPr>
                        <a:t> 1ɑ (ИЛ-1ɑ,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-1ɑ)/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Интерлейкин</a:t>
                      </a:r>
                      <a:r>
                        <a:rPr lang="ru-RU" sz="1400" dirty="0">
                          <a:effectLst/>
                        </a:rPr>
                        <a:t> 1β (ИЛ-1β,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-1β)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54" marR="4895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Моноциты, макрофаги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54" marR="4895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Активация практически всех видов клеток, участвующих в развитии локальной воспалительной реакции (фибробласты, эндотелий, резидентные макрофаги, все типы лейкоцитов и др.).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Запускает активацию В- и Т-лимфоцитов.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Усиливает пролиферацию только </a:t>
                      </a:r>
                      <a:r>
                        <a:rPr lang="ru-RU" sz="1400" dirty="0" err="1">
                          <a:effectLst/>
                        </a:rPr>
                        <a:t>преактивированных</a:t>
                      </a:r>
                      <a:r>
                        <a:rPr lang="ru-RU" sz="1400" dirty="0">
                          <a:effectLst/>
                        </a:rPr>
                        <a:t> антигеном лимфоцитов.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Отвечает за стимуляцию стволовых клеток (активация кроветворения).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Опосредует пирогенный эффект (лихорадку), действуя на терморегуляторный центр гипоталамуса.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клетки эндотелия на: </a:t>
                      </a:r>
                      <a:r>
                        <a:rPr lang="ru-RU" sz="1400" dirty="0" err="1">
                          <a:effectLst/>
                        </a:rPr>
                        <a:t>прокоагулянтную</a:t>
                      </a:r>
                      <a:r>
                        <a:rPr lang="ru-RU" sz="1400" dirty="0">
                          <a:effectLst/>
                        </a:rPr>
                        <a:t> активность, синтез других </a:t>
                      </a:r>
                      <a:r>
                        <a:rPr lang="ru-RU" sz="1400" dirty="0" err="1">
                          <a:effectLst/>
                        </a:rPr>
                        <a:t>провоспалительных</a:t>
                      </a:r>
                      <a:r>
                        <a:rPr lang="ru-RU" sz="1400" dirty="0">
                          <a:effectLst/>
                        </a:rPr>
                        <a:t> цитокинов, экспрессию молекул адгезии.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</a:t>
                      </a:r>
                      <a:r>
                        <a:rPr lang="ru-RU" sz="1400" dirty="0" err="1">
                          <a:effectLst/>
                        </a:rPr>
                        <a:t>полиморфноядерные</a:t>
                      </a:r>
                      <a:r>
                        <a:rPr lang="ru-RU" sz="1400" dirty="0">
                          <a:effectLst/>
                        </a:rPr>
                        <a:t> лейкоциты (усиление их </a:t>
                      </a:r>
                      <a:r>
                        <a:rPr lang="ru-RU" sz="1400" dirty="0" err="1">
                          <a:effectLst/>
                        </a:rPr>
                        <a:t>адгезивности</a:t>
                      </a:r>
                      <a:r>
                        <a:rPr lang="ru-RU" sz="1400" dirty="0">
                          <a:effectLst/>
                        </a:rPr>
                        <a:t>, хемотаксиса, фагоцитоза, продукции свободных форм кислорода).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 </a:t>
                      </a:r>
                      <a:r>
                        <a:rPr lang="en-US" sz="1400" dirty="0" err="1">
                          <a:effectLst/>
                        </a:rPr>
                        <a:t>iNOS</a:t>
                      </a:r>
                      <a:r>
                        <a:rPr lang="ru-RU" sz="1400" dirty="0">
                          <a:effectLst/>
                        </a:rPr>
                        <a:t> (</a:t>
                      </a:r>
                      <a:r>
                        <a:rPr lang="ru-RU" sz="1400" dirty="0" err="1">
                          <a:effectLst/>
                        </a:rPr>
                        <a:t>индуцибельная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нитроксид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синтаза</a:t>
                      </a:r>
                      <a:r>
                        <a:rPr lang="ru-RU" sz="1400" dirty="0">
                          <a:effectLst/>
                        </a:rPr>
                        <a:t>),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метаболизм </a:t>
                      </a:r>
                      <a:r>
                        <a:rPr lang="ru-RU" sz="1400" dirty="0" err="1">
                          <a:effectLst/>
                        </a:rPr>
                        <a:t>арахидоновой</a:t>
                      </a:r>
                      <a:r>
                        <a:rPr lang="ru-RU" sz="1400" dirty="0">
                          <a:effectLst/>
                        </a:rPr>
                        <a:t> кислоты (выработка простагландина Е2).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Определяет индукцию синтеза других цитокинов (</a:t>
                      </a:r>
                      <a:r>
                        <a:rPr lang="ru-RU" sz="1400" dirty="0" err="1">
                          <a:effectLst/>
                        </a:rPr>
                        <a:t>интерлейкинов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-8,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 -6,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 -1β,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-12,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-23, фактора некроза опухолей </a:t>
                      </a:r>
                      <a:r>
                        <a:rPr lang="en-US" sz="1400" dirty="0">
                          <a:effectLst/>
                        </a:rPr>
                        <a:t>TNF</a:t>
                      </a:r>
                      <a:r>
                        <a:rPr lang="ru-RU" sz="1400" dirty="0">
                          <a:effectLst/>
                        </a:rPr>
                        <a:t>) макрофагами, </a:t>
                      </a:r>
                      <a:r>
                        <a:rPr lang="ru-RU" sz="1400" dirty="0" err="1">
                          <a:effectLst/>
                        </a:rPr>
                        <a:t>эндотелиоцитами</a:t>
                      </a:r>
                      <a:r>
                        <a:rPr lang="ru-RU" sz="1400" dirty="0">
                          <a:effectLst/>
                        </a:rPr>
                        <a:t>, фибробластами.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синтез белков острой фазы печенью.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общий транскрипционный фактор NF-</a:t>
                      </a:r>
                      <a:r>
                        <a:rPr lang="ru-RU" sz="1400" dirty="0" err="1">
                          <a:effectLst/>
                        </a:rPr>
                        <a:t>κB</a:t>
                      </a:r>
                      <a:r>
                        <a:rPr lang="ru-RU" sz="1400" dirty="0">
                          <a:effectLst/>
                        </a:rPr>
                        <a:t> в различных типах клеток и, таким образом, индуцирует синтез </a:t>
                      </a:r>
                      <a:r>
                        <a:rPr lang="ru-RU" sz="1400" dirty="0" err="1">
                          <a:effectLst/>
                        </a:rPr>
                        <a:t>хемокина</a:t>
                      </a:r>
                      <a:r>
                        <a:rPr lang="ru-RU" sz="1400" dirty="0">
                          <a:effectLst/>
                        </a:rPr>
                        <a:t> — МIP-3α (воспалительный белок макрофагов 3α).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Активирует общий транскрипционный фактор 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NF-</a:t>
                      </a:r>
                      <a:r>
                        <a:rPr kumimoji="0"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κB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различных типах клеток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и, таким образом, индуцирует 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синтез </a:t>
                      </a:r>
                      <a:r>
                        <a:rPr kumimoji="0"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хемокина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— МIP-3α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(воспалительный белок макрофагов 3α).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8954" marR="489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829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ACB0842-EFA7-AEF6-7FAA-E1CABABD2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144425"/>
              </p:ext>
            </p:extLst>
          </p:nvPr>
        </p:nvGraphicFramePr>
        <p:xfrm>
          <a:off x="251519" y="764704"/>
          <a:ext cx="9747350" cy="6674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Рецептор-антагонист ИЛ-1(ИЛ-1Ra, РАИЛ-1, АРИЛ-1)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Моноциты, макрофаги, нейтрофилы (секреторная форма ИЛ-1Ra)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Кератиноциты и другие </a:t>
                      </a:r>
                      <a:r>
                        <a:rPr lang="ru-RU" sz="1400" dirty="0" err="1">
                          <a:effectLst/>
                        </a:rPr>
                        <a:t>эпителиоциты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монофиты</a:t>
                      </a:r>
                      <a:r>
                        <a:rPr lang="ru-RU" sz="1400" dirty="0">
                          <a:effectLst/>
                        </a:rPr>
                        <a:t>, фибробласты (внутриклеточная форма ИЛ-1Ra).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Антивоспалительный</a:t>
                      </a:r>
                      <a:r>
                        <a:rPr lang="ru-RU" sz="1400" dirty="0">
                          <a:effectLst/>
                        </a:rPr>
                        <a:t> цитокин.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Связывается с рецепторами I типа на мембране клеток подобно ИЛ-1ɑ и ИЛ-1β, однако передачи сигнала не происходит, так как происходит трансдукция сигнала внутрь клетки. </a:t>
                      </a:r>
                      <a:r>
                        <a:rPr lang="ru-RU" sz="1400" dirty="0" err="1">
                          <a:effectLst/>
                        </a:rPr>
                        <a:t>Т.о</a:t>
                      </a:r>
                      <a:r>
                        <a:rPr lang="ru-RU" sz="1400" dirty="0">
                          <a:effectLst/>
                        </a:rPr>
                        <a:t>. угнетает </a:t>
                      </a:r>
                      <a:r>
                        <a:rPr lang="ru-RU" sz="1400" dirty="0" err="1">
                          <a:effectLst/>
                        </a:rPr>
                        <a:t>провоспалительное</a:t>
                      </a:r>
                      <a:r>
                        <a:rPr lang="ru-RU" sz="1400" dirty="0">
                          <a:effectLst/>
                        </a:rPr>
                        <a:t> действие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-1ɑ и 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-1β для поддержания равновесия воспалительного ответа.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8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Активированные Т-лимфоциты-хелперы.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Отвечает за </a:t>
                      </a:r>
                      <a:r>
                        <a:rPr lang="ru-RU" sz="1400" dirty="0" err="1">
                          <a:effectLst/>
                        </a:rPr>
                        <a:t>аутокринную</a:t>
                      </a:r>
                      <a:r>
                        <a:rPr lang="ru-RU" sz="1400" dirty="0">
                          <a:effectLst/>
                        </a:rPr>
                        <a:t> стимуляцию пролиферации, дифференцировки и активации Т-лимфоцитов-киллеров, В-лимфоцитов (стимуляция синтеза антител), клеток памяти и натуральных киллеров (</a:t>
                      </a:r>
                      <a:r>
                        <a:rPr lang="en-US" sz="1400" dirty="0">
                          <a:effectLst/>
                        </a:rPr>
                        <a:t>N</a:t>
                      </a:r>
                      <a:r>
                        <a:rPr lang="ru-RU" sz="1400" dirty="0">
                          <a:effectLst/>
                        </a:rPr>
                        <a:t>К-клетки).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Способствует развитию, выживанию и функционированию регуляторных Т-клеток.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Участвует во всех воспалительных и аллергических реакциях, противоопухолевом иммунитете.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Содействует активности LAK-клеток («</a:t>
                      </a:r>
                      <a:r>
                        <a:rPr lang="ru-RU" sz="1400" dirty="0" err="1">
                          <a:effectLst/>
                        </a:rPr>
                        <a:t>лимфокин</a:t>
                      </a:r>
                      <a:r>
                        <a:rPr lang="ru-RU" sz="1400" dirty="0">
                          <a:effectLst/>
                        </a:rPr>
                        <a:t>-активированных киллеров») и TIL-клеток («тумор-инфильтрирующих лимфоцитов»).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9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3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Т-лимфоциты.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Содействует пролиферации и дифференциации гемопоэтических клеток (</a:t>
                      </a:r>
                      <a:r>
                        <a:rPr lang="ru-RU" sz="1400" dirty="0" err="1">
                          <a:effectLst/>
                        </a:rPr>
                        <a:t>т.о</a:t>
                      </a:r>
                      <a:r>
                        <a:rPr lang="ru-RU" sz="1400" dirty="0">
                          <a:effectLst/>
                        </a:rPr>
                        <a:t>. его называют </a:t>
                      </a:r>
                      <a:r>
                        <a:rPr lang="ru-RU" sz="1400" dirty="0" err="1">
                          <a:effectLst/>
                        </a:rPr>
                        <a:t>мультиростковым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колониестимулирующим</a:t>
                      </a:r>
                      <a:r>
                        <a:rPr lang="ru-RU" sz="1400" dirty="0">
                          <a:effectLst/>
                        </a:rPr>
                        <a:t> фактором).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430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63BC182-BD9D-B449-FCC4-FE2966608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257897"/>
              </p:ext>
            </p:extLst>
          </p:nvPr>
        </p:nvGraphicFramePr>
        <p:xfrm>
          <a:off x="251519" y="764704"/>
          <a:ext cx="9442551" cy="6798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8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9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59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Интерлейкин 4 (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-4)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Т-лимфоциты (Т-хелперы 2 типа).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Антивоспалительный</a:t>
                      </a:r>
                      <a:r>
                        <a:rPr lang="ru-RU" sz="1400" dirty="0">
                          <a:effectLst/>
                        </a:rPr>
                        <a:t> цитокин.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ранние этапы дифференцировки В-лимфоцитов, синтез </a:t>
                      </a:r>
                      <a:r>
                        <a:rPr lang="ru-RU" sz="1400" dirty="0" err="1">
                          <a:effectLst/>
                        </a:rPr>
                        <a:t>Ig</a:t>
                      </a:r>
                      <a:r>
                        <a:rPr lang="ru-RU" sz="1400" dirty="0">
                          <a:effectLst/>
                        </a:rPr>
                        <a:t> E B-клетками.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Повышает роста и развитие T клеток и клеток моноцитарного происхождения.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Также влияет на клетки внешние по отношению к иммунной системе, включая эндотелиальные клетки и фибробласты.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4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5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Т-лимфоциты, моноциты, макрофаги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Способствует росту эозинофилов.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В-лимфоциты.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32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Интерлейкин 6 (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-6)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Т-лимфоциты-хелперы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(Th2).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Выступает </a:t>
                      </a:r>
                      <a:r>
                        <a:rPr lang="ru-RU" sz="1400" dirty="0" err="1">
                          <a:effectLst/>
                        </a:rPr>
                        <a:t>лимфокином</a:t>
                      </a:r>
                      <a:r>
                        <a:rPr lang="ru-RU" sz="1400" dirty="0">
                          <a:effectLst/>
                        </a:rPr>
                        <a:t> (усиление дифференциации В-лимфоцитов и усиление активации Т-лимфоцитов)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Подавляет секрецию TNFα и ИЛ-1.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синтез белков острой фазы печенью.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гипоталамо-гипофизарно-надпочечниковую систему.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Участвует в созревании В-клеток в плазматические клетки.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Участвует в активации Т-клеток.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Выступает гемопоэтическим фактором роста (стимуляция роста и дифференциации </a:t>
                      </a:r>
                      <a:r>
                        <a:rPr lang="ru-RU" sz="1400" dirty="0" err="1">
                          <a:effectLst/>
                        </a:rPr>
                        <a:t>гематопоэтических</a:t>
                      </a:r>
                      <a:r>
                        <a:rPr lang="ru-RU" sz="1400" dirty="0">
                          <a:effectLst/>
                        </a:rPr>
                        <a:t> предшественников).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Участвует в пролиферации синовиальных фибробластов.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Участвует в образовании остеокластов.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4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Интерлейкин 7 (</a:t>
                      </a:r>
                      <a:r>
                        <a:rPr lang="en-US" sz="1100" dirty="0">
                          <a:effectLst/>
                        </a:rPr>
                        <a:t>IL</a:t>
                      </a:r>
                      <a:r>
                        <a:rPr lang="ru-RU" sz="1100" dirty="0">
                          <a:effectLst/>
                        </a:rPr>
                        <a:t>-7)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Клетки стромы костного мозга, селезенки, тимуса и других органов.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Способствует пролиферации предшественников В- и Т-лимфоцитов.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156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7E91739-5643-B2ED-3DF0-D48EC8515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635302"/>
              </p:ext>
            </p:extLst>
          </p:nvPr>
        </p:nvGraphicFramePr>
        <p:xfrm>
          <a:off x="166687" y="1571625"/>
          <a:ext cx="9298781" cy="56124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5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3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94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8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-8)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Моноциты, макрофаги, фибробласты, эндотелиоциты.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Выступает хемокином (активирует нейтрофилы) и эндогенным хемоатррактантом (стимулирует направленное движение различных типов лейкоцитов, усиливает генерацию активных форм кислорода).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9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-9)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Т-клетки-хелперы.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Способствует дифференциации и пролиферации В- и Т-клеток.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Способствует дифференциации и пролиферации красного ростка костного мозга.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84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10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-10)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Т-лимфоциты-хелперы </a:t>
                      </a:r>
                      <a:r>
                        <a:rPr lang="en-US" sz="1400">
                          <a:effectLst/>
                        </a:rPr>
                        <a:t>II</a:t>
                      </a:r>
                      <a:r>
                        <a:rPr lang="ru-RU" sz="1400">
                          <a:effectLst/>
                        </a:rPr>
                        <a:t> (Th2).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Антивоспалительный</a:t>
                      </a:r>
                      <a:r>
                        <a:rPr lang="ru-RU" sz="1400" dirty="0">
                          <a:effectLst/>
                        </a:rPr>
                        <a:t> цитокин.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Подавляет развитие лихорадки.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Подавляет продукцию интерферонов (ИФ) Th1-клетками.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Тормозит пролиферативный ответ Т-клеток на антигены и </a:t>
                      </a:r>
                      <a:r>
                        <a:rPr lang="ru-RU" sz="1400" dirty="0" err="1">
                          <a:effectLst/>
                        </a:rPr>
                        <a:t>митогены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Подавляет секрецию активированными моноцитами ФНО и ИЛ-6.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секрецию </a:t>
                      </a:r>
                      <a:r>
                        <a:rPr lang="ru-RU" sz="1400" dirty="0" err="1">
                          <a:effectLst/>
                        </a:rPr>
                        <a:t>Ig</a:t>
                      </a:r>
                      <a:r>
                        <a:rPr lang="ru-RU" sz="1400" dirty="0">
                          <a:effectLst/>
                        </a:rPr>
                        <a:t> E.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Действует </a:t>
                      </a:r>
                      <a:r>
                        <a:rPr lang="ru-RU" sz="1400" dirty="0" err="1">
                          <a:effectLst/>
                        </a:rPr>
                        <a:t>синергично</a:t>
                      </a:r>
                      <a:r>
                        <a:rPr lang="ru-RU" sz="1400" dirty="0">
                          <a:effectLst/>
                        </a:rPr>
                        <a:t> с интерлейкином-4.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созревание </a:t>
                      </a:r>
                      <a:r>
                        <a:rPr lang="ru-RU" sz="1400" dirty="0" err="1">
                          <a:effectLst/>
                        </a:rPr>
                        <a:t>Трег</a:t>
                      </a:r>
                      <a:r>
                        <a:rPr lang="ru-RU" sz="1400" dirty="0">
                          <a:effectLst/>
                        </a:rPr>
                        <a:t>-лимфоцитов путем воздействия на дендритные клетки.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Ингибирует созревание дендритных клеток, активирующих Th2, экспрессии ими молекул ΙΙ класса главного комплекса </a:t>
                      </a:r>
                      <a:r>
                        <a:rPr lang="ru-RU" sz="1400" dirty="0" err="1">
                          <a:effectLst/>
                        </a:rPr>
                        <a:t>гистосовместимости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ru-RU" sz="1400" dirty="0" err="1">
                          <a:effectLst/>
                        </a:rPr>
                        <a:t>костимуляторных</a:t>
                      </a:r>
                      <a:r>
                        <a:rPr lang="ru-RU" sz="1400" dirty="0">
                          <a:effectLst/>
                        </a:rPr>
                        <a:t> молекул и, как следствие, подавляет активацию Th2.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036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D0AB505-6F31-D19A-182F-F061C47CD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73240"/>
              </p:ext>
            </p:extLst>
          </p:nvPr>
        </p:nvGraphicFramePr>
        <p:xfrm>
          <a:off x="380290" y="1190625"/>
          <a:ext cx="9847179" cy="6278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5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2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8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11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-11)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Стромальные клетки костного мозга, фибробласты.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Сходный эффект с интерлейкином-6.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Выступает регулятором гемопоэза (стимулирует гемопоэз мегакариоцитов и эритроцитов).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26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Интерлейкин 12 (</a:t>
                      </a:r>
                      <a:r>
                        <a:rPr lang="en-US" sz="1400" dirty="0">
                          <a:effectLst/>
                        </a:rPr>
                        <a:t>IL</a:t>
                      </a:r>
                      <a:r>
                        <a:rPr lang="ru-RU" sz="1400" dirty="0">
                          <a:effectLst/>
                        </a:rPr>
                        <a:t>-12)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Активированные В-клетки, моноциты, макрофаги.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Ключевой цитокин для усиления клеточно-опосредованного ответа.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Вызывает пролиферацию активированных Т-лимфоцитов и </a:t>
                      </a:r>
                      <a:r>
                        <a:rPr lang="en-US" sz="1400">
                          <a:effectLst/>
                        </a:rPr>
                        <a:t>NK</a:t>
                      </a:r>
                      <a:r>
                        <a:rPr lang="ru-RU" sz="1400">
                          <a:effectLst/>
                        </a:rPr>
                        <a:t>-киллеров.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Усиливает действие ИЛ-2.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Стимулирует Т-хелперы 1-го типа и продукцию γ-интерферона (</a:t>
                      </a:r>
                      <a:r>
                        <a:rPr lang="en-US" sz="1400">
                          <a:effectLst/>
                        </a:rPr>
                        <a:t>IFN</a:t>
                      </a:r>
                      <a:r>
                        <a:rPr lang="ru-RU" sz="1400">
                          <a:effectLst/>
                        </a:rPr>
                        <a:t>-γ).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Ингибирует синтез IgE.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Активирует эффективную противоинфекционную защиту против вирусов, бактерий, грибов и простейших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2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13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-13)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Т-лимфоциты (Th2).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Индуцирует дифференцировку В-клеток, секрецию IgM, IgE, IgG4.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Подавляет синтез активированными макрофагами ИЛ-1, ИЛ-6, ФНО.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8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14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-14)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Активированные Т-лимфоциты.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Усиливает аутокринно пролиферацию В- лимфоцитов в В-лимфомах.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19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15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-15)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Макрофаги.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Цитокин врожденного иммунитета.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пролиферацию Т-лимфоцитов, Т-хелперов 1 типа, дифференцировку их в киллеры (Т-цитотоксические клетки).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естественные киллеры (</a:t>
                      </a:r>
                      <a:r>
                        <a:rPr lang="en-US" sz="1400" dirty="0">
                          <a:effectLst/>
                        </a:rPr>
                        <a:t>NK</a:t>
                      </a:r>
                      <a:r>
                        <a:rPr lang="ru-RU" sz="1400" dirty="0">
                          <a:effectLst/>
                        </a:rPr>
                        <a:t>-киллеры).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моноциты, нейтрофилы, тучные клетки.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Отвечает за стимуляцию освобождения интерферона-γ и фактора некроза опухолей α.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Выступает потенциальным </a:t>
                      </a:r>
                      <a:r>
                        <a:rPr lang="ru-RU" sz="1400" dirty="0" err="1">
                          <a:effectLst/>
                        </a:rPr>
                        <a:t>хемоаттрактантом</a:t>
                      </a:r>
                      <a:r>
                        <a:rPr lang="ru-RU" sz="1400" dirty="0">
                          <a:effectLst/>
                        </a:rPr>
                        <a:t> для Т-клеток.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Реализует замедление </a:t>
                      </a:r>
                      <a:r>
                        <a:rPr lang="ru-RU" sz="1400" dirty="0" err="1">
                          <a:effectLst/>
                        </a:rPr>
                        <a:t>апоптоза</a:t>
                      </a:r>
                      <a:r>
                        <a:rPr lang="ru-RU" sz="1400" dirty="0">
                          <a:effectLst/>
                        </a:rPr>
                        <a:t> в фибробласт-подобных </a:t>
                      </a:r>
                      <a:r>
                        <a:rPr lang="ru-RU" sz="1400" dirty="0" err="1">
                          <a:effectLst/>
                        </a:rPr>
                        <a:t>синовиоцитах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ru-RU" sz="1400" dirty="0" err="1">
                          <a:effectLst/>
                        </a:rPr>
                        <a:t>эндотелиоцитах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551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5047F7-FC50-25F5-9AFE-F0C7B71EF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925197"/>
              </p:ext>
            </p:extLst>
          </p:nvPr>
        </p:nvGraphicFramePr>
        <p:xfrm>
          <a:off x="323528" y="836711"/>
          <a:ext cx="9474523" cy="6526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5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6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23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16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-16)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Т-клетки CD8+ CD4+ ) под влиянием антигенов), а также эпителий бронхов, эозинофилы (под действием гистамина).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Выступает хемотаксическим и активирующим фактором для CD4+-моноцитов, стимулирует их миграцию и экспрессию ИЛ 2 — рецепторов (CD25) на лимфоцитах.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4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17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-17)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CD4+ активированныеТ-клетки памяти.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Действует синергично с ИЛ-1 и ФНОα.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Активирует общий транскрипционный фактор NF-κB в различных типах клеток и, таким образом, индуцирует синтез хемокина — МIP-3α.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Стимулирует фибробласты, эндотелиоциты и эпителиальные клетки секретировать ИЛ-6, ИЛ-8 и простагландин Е2.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3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18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18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Моноциты, макрофаги, дендритные клетки, клетки Купфера, кератиноциты, хондроциты, фибробласты, остеобласты.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Член семейства ИЛ-1 с </a:t>
                      </a:r>
                      <a:r>
                        <a:rPr lang="ru-RU" sz="1400" dirty="0" err="1">
                          <a:effectLst/>
                        </a:rPr>
                        <a:t>плейотропным</a:t>
                      </a:r>
                      <a:r>
                        <a:rPr lang="ru-RU" sz="1400" dirty="0">
                          <a:effectLst/>
                        </a:rPr>
                        <a:t> действием.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Повышает уровень таких цитокинов, как ФНОα, ИЛ-1, ИЛ-6.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Отвечает за индукцию пролиферации Тh1.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Позитивно регулирует экспрессию рецепторов к ИЛ-2.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Запускает продукцию </a:t>
                      </a:r>
                      <a:r>
                        <a:rPr lang="ru-RU" sz="1400" dirty="0" err="1">
                          <a:effectLst/>
                        </a:rPr>
                        <a:t>ИФγ</a:t>
                      </a:r>
                      <a:r>
                        <a:rPr lang="ru-RU" sz="1400" dirty="0">
                          <a:effectLst/>
                        </a:rPr>
                        <a:t>, ФНОα, ГМ-КСФ.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Повышает </a:t>
                      </a:r>
                      <a:r>
                        <a:rPr lang="ru-RU" sz="1400" dirty="0" err="1">
                          <a:effectLst/>
                        </a:rPr>
                        <a:t>цитотоксичность</a:t>
                      </a:r>
                      <a:r>
                        <a:rPr lang="ru-RU" sz="1400" dirty="0">
                          <a:effectLst/>
                        </a:rPr>
                        <a:t> Т-клеток и натуральных киллеров.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Повышает продукцию </a:t>
                      </a:r>
                      <a:r>
                        <a:rPr lang="ru-RU" sz="1400" dirty="0" err="1">
                          <a:effectLst/>
                        </a:rPr>
                        <a:t>ИФγ</a:t>
                      </a:r>
                      <a:r>
                        <a:rPr lang="ru-RU" sz="1400" dirty="0">
                          <a:effectLst/>
                        </a:rPr>
                        <a:t> натуральными клетками.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111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18EFFB5-8250-F35B-232E-EDB18DB0E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75871"/>
              </p:ext>
            </p:extLst>
          </p:nvPr>
        </p:nvGraphicFramePr>
        <p:xfrm>
          <a:off x="245269" y="1192045"/>
          <a:ext cx="10058400" cy="6250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1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9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6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19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19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Т-лимфоциты.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Имеет общее происхождение с ИЛ-10. ИЛ-19 НЕ связывается с рецепторным комплексом ИЛ-10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 другими членами семейства ИЛ-10 (ИЛ-20, ИЛ-24) передает сигнал через </a:t>
                      </a:r>
                      <a:r>
                        <a:rPr lang="ru-RU" sz="1400" dirty="0" err="1">
                          <a:effectLst/>
                        </a:rPr>
                        <a:t>гетеродимер</a:t>
                      </a:r>
                      <a:r>
                        <a:rPr lang="ru-RU" sz="1400" dirty="0">
                          <a:effectLst/>
                        </a:rPr>
                        <a:t> ИЛ-20Р1/ИЛ-20Р2.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Возможно поддерживает баланс между </a:t>
                      </a:r>
                      <a:r>
                        <a:rPr lang="ru-RU" sz="1400" dirty="0" err="1">
                          <a:effectLst/>
                        </a:rPr>
                        <a:t>Th</a:t>
                      </a:r>
                      <a:r>
                        <a:rPr lang="ru-RU" sz="1400" dirty="0">
                          <a:effectLst/>
                        </a:rPr>
                        <a:t> 1 и Th2.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Может играть роль в иммунном воспалении.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35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20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20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Т-лимфоциты.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Является гомологом ИЛ-10 и относится к его семейству.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Усиливает хемотаксис нейтрофилов в зону воспаления.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Индуцирует продукцию провоспалительных цитокинов ИЛ-6, ИЛ-8 и МСР.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Играет роль в патогенезе ревматоидного артрита и псориаза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6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21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21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Активированные Т-клетки.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Гомологичен ИЛ-2, 4 и 15.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Влияет на пролиферацию Т- и В-клеток, цитолитическую активность натуральных киллеров.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Снижает отвечаемость на ИЛ-12 развивающихся Th-клеток путем специфического снижения STAT4.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Блокирует активацию и созревание дендритных клеток.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87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22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22)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Th1-клетки, CD45RO — позитивные клетки памяти, В- и Т-лимфоциты и NK-клетки.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Гомологичен</a:t>
                      </a:r>
                      <a:r>
                        <a:rPr lang="ru-RU" sz="1400" dirty="0">
                          <a:effectLst/>
                        </a:rPr>
                        <a:t> ИЛ-10. Рецепторный комплекс ИЛ-22 состоит из ИЛ-22R1 и ИЛ-10R2.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Растворимый (секреторный) </a:t>
                      </a:r>
                      <a:r>
                        <a:rPr lang="ru-RU" sz="1400" dirty="0" err="1">
                          <a:effectLst/>
                        </a:rPr>
                        <a:t>одноцепочечный</a:t>
                      </a:r>
                      <a:r>
                        <a:rPr lang="ru-RU" sz="1400" dirty="0">
                          <a:effectLst/>
                        </a:rPr>
                        <a:t> рецептор, связывающий ИЛ-22, приводит к тому, что ИЛ-22 ингибирует  продукцию ИЛ-4 увеличивает экспрессию IFN-γ.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продукцию клетками печени ряда </a:t>
                      </a:r>
                      <a:r>
                        <a:rPr lang="ru-RU" sz="1400" dirty="0" err="1">
                          <a:effectLst/>
                        </a:rPr>
                        <a:t>острофазовых</a:t>
                      </a:r>
                      <a:r>
                        <a:rPr lang="ru-RU" sz="1400" dirty="0">
                          <a:effectLst/>
                        </a:rPr>
                        <a:t> белков, включая сывороточный амилоид А, α1-антихимотрипсин и </a:t>
                      </a:r>
                      <a:r>
                        <a:rPr lang="ru-RU" sz="1400" dirty="0" err="1">
                          <a:effectLst/>
                        </a:rPr>
                        <a:t>гаптоглобин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продукцию β-</a:t>
                      </a:r>
                      <a:r>
                        <a:rPr lang="ru-RU" sz="1400" dirty="0" err="1">
                          <a:effectLst/>
                        </a:rPr>
                        <a:t>дефензинов</a:t>
                      </a:r>
                      <a:r>
                        <a:rPr lang="ru-RU" sz="1400" dirty="0">
                          <a:effectLst/>
                        </a:rPr>
                        <a:t> 2 и 3, S100-белков, </a:t>
                      </a:r>
                      <a:r>
                        <a:rPr lang="ru-RU" sz="1400" dirty="0" err="1">
                          <a:effectLst/>
                        </a:rPr>
                        <a:t>профиллагрина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кальмодулин</a:t>
                      </a:r>
                      <a:r>
                        <a:rPr lang="ru-RU" sz="1400" dirty="0">
                          <a:effectLst/>
                        </a:rPr>
                        <a:t>-подобного белка 5 и </a:t>
                      </a:r>
                      <a:r>
                        <a:rPr lang="ru-RU" sz="1400" dirty="0" err="1">
                          <a:effectLst/>
                        </a:rPr>
                        <a:t>калликреина</a:t>
                      </a:r>
                      <a:r>
                        <a:rPr lang="ru-RU" sz="1400" dirty="0">
                          <a:effectLst/>
                        </a:rPr>
                        <a:t> 7 в </a:t>
                      </a:r>
                      <a:r>
                        <a:rPr lang="ru-RU" sz="1400" dirty="0" err="1">
                          <a:effectLst/>
                        </a:rPr>
                        <a:t>кератиноцитах</a:t>
                      </a:r>
                      <a:r>
                        <a:rPr lang="ru-RU" sz="1400" dirty="0">
                          <a:effectLst/>
                        </a:rPr>
                        <a:t> для их терминальной дифференцировки.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Усиливает экспрессию матриксных протеаз 1 и 3 и уменьшает экспрессию </a:t>
                      </a:r>
                      <a:r>
                        <a:rPr lang="ru-RU" sz="1400" dirty="0" err="1">
                          <a:effectLst/>
                        </a:rPr>
                        <a:t>десмоколлина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ru-RU" sz="1400" dirty="0" err="1">
                          <a:effectLst/>
                        </a:rPr>
                        <a:t>аннексина</a:t>
                      </a:r>
                      <a:r>
                        <a:rPr lang="ru-RU" sz="1400" dirty="0">
                          <a:effectLst/>
                        </a:rPr>
                        <a:t> А9 (в коже больных псориазом).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58" marR="4475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872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E58BE76-3E11-21ED-9B10-489AE7F67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998492"/>
              </p:ext>
            </p:extLst>
          </p:nvPr>
        </p:nvGraphicFramePr>
        <p:xfrm>
          <a:off x="333458" y="1162049"/>
          <a:ext cx="8841333" cy="6371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9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0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05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Интерлейкин 23</a:t>
                      </a:r>
                      <a:r>
                        <a:rPr lang="en-US" sz="1400" dirty="0">
                          <a:effectLst/>
                        </a:rPr>
                        <a:t> (IL-</a:t>
                      </a:r>
                      <a:r>
                        <a:rPr lang="ru-RU" sz="1400" dirty="0">
                          <a:effectLst/>
                        </a:rPr>
                        <a:t>23)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Макрофаги, дендритные клетки.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Член семейства ИЛ-12. Содержит две субъединицы: р19 и р40 (общая с ИЛ-12)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Стимулирует быстрое увеличение Т-клеток памяти, поляризации Th17, повышает секрецию ИЛ-17.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Играет существенную роль в индукции экспрессии ИЛ-22.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Возможно участвует в аутоиммунном воспалении, специфичном для мозга.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24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24)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Относится к семейству ИЛ-10.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Специфически и прямо стимулирует апоптоз опухолевых клеток без участия лимфоцитов и других клеток иммунной системы (возможен для использования при лечении опухолей).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2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25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25)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Th2-клетки.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Провоспалительный цитокин, принадлежащий семейству ИЛ-17.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Стимулирует продукцию ИЛ-4, 5, 13 не Т-клеточной популяцией.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5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26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26)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Естественные киллеры (NK), макрофаги, Th17-клетки.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Член семейства ИЛ10.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Участие активированных эпителиальных клеток в локальных механизмах иммунитета слизистых оболочек и эпидермиса кожи.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Связывается с рецептором комплекса ИЛ-20R1 / ИЛ-10R2 на клетках-мишенях, где он вызывает </a:t>
                      </a:r>
                      <a:r>
                        <a:rPr lang="ru-RU" sz="1400" dirty="0" err="1">
                          <a:effectLst/>
                        </a:rPr>
                        <a:t>cпецифическую</a:t>
                      </a:r>
                      <a:r>
                        <a:rPr lang="ru-RU" sz="1400" dirty="0">
                          <a:effectLst/>
                        </a:rPr>
                        <a:t> внутриклеточную передачу сигнала и секрецию ИЛ-1, ИЛ -8 и ФНО-a, а также увеличивает хемотаксис нейтрофилов человека.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404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4594715-D2A2-814C-E109-B92C8DEA3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480126"/>
              </p:ext>
            </p:extLst>
          </p:nvPr>
        </p:nvGraphicFramePr>
        <p:xfrm>
          <a:off x="393155" y="1190624"/>
          <a:ext cx="9402516" cy="6301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8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77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Интерлейкин 27</a:t>
                      </a:r>
                      <a:r>
                        <a:rPr lang="en-US" sz="1400" dirty="0">
                          <a:effectLst/>
                        </a:rPr>
                        <a:t> (IL-</a:t>
                      </a:r>
                      <a:r>
                        <a:rPr lang="ru-RU" sz="1400" dirty="0">
                          <a:effectLst/>
                        </a:rPr>
                        <a:t>27)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Член семейства ИЛ-12.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Продуцируется в ответ на инфекцию и воспаление.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Обладает плейотропностью действия и может проявлять про/противовоспалительные свойства.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6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28 А, Интерлейкин 28 В (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-28 А, </a:t>
                      </a:r>
                      <a:r>
                        <a:rPr lang="en-US" sz="1400">
                          <a:effectLst/>
                        </a:rPr>
                        <a:t>IL</a:t>
                      </a:r>
                      <a:r>
                        <a:rPr lang="ru-RU" sz="1400">
                          <a:effectLst/>
                        </a:rPr>
                        <a:t>-28 В);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29 </a:t>
                      </a:r>
                      <a:r>
                        <a:rPr lang="en-US" sz="1400">
                          <a:effectLst/>
                        </a:rPr>
                        <a:t>(IL-</a:t>
                      </a:r>
                      <a:r>
                        <a:rPr lang="ru-RU" sz="1400">
                          <a:effectLst/>
                        </a:rPr>
                        <a:t>29)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Члены семейства интерферонов лямбда.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Обладают антивирусной активностью (имеет свой собственный рецептор — ИЛ-Р31А).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6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31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31)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СD4+-клетки, особенно Th2-клетки, тучные клетки, дендритные клетки, моноциты/макрофаги.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Член семейства ИЛ-6.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Биологическое действие распространяется на кожу, легкие, нервную систему, кишечник.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85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32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32)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Естественные киллеры (NK), моноциты, эпителиальные клетки, и Т-клетки.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Ген ИЛ-32 локализован на хромосоме 16p13.3 человека (существует в девяти различных </a:t>
                      </a:r>
                      <a:r>
                        <a:rPr lang="ru-RU" sz="1400" dirty="0" err="1">
                          <a:effectLst/>
                        </a:rPr>
                        <a:t>изоформах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мРНК</a:t>
                      </a:r>
                      <a:r>
                        <a:rPr lang="ru-RU" sz="1400" dirty="0">
                          <a:effectLst/>
                        </a:rPr>
                        <a:t> альтернативного </a:t>
                      </a:r>
                      <a:r>
                        <a:rPr lang="ru-RU" sz="1400" dirty="0" err="1">
                          <a:effectLst/>
                        </a:rPr>
                        <a:t>сплайсинга</a:t>
                      </a:r>
                      <a:r>
                        <a:rPr lang="ru-RU" sz="1400" dirty="0">
                          <a:effectLst/>
                        </a:rPr>
                        <a:t>: ИЛ-32α, ИЛ-32β, ИЛ-32γ, ИЛ-32δ, ИЛ-32ε, ИЛ-32ζ, ИЛ-32η, ИЛ-32θ и ИЛ-32s).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Селективно </a:t>
                      </a:r>
                      <a:r>
                        <a:rPr lang="ru-RU" sz="1400" dirty="0" err="1">
                          <a:effectLst/>
                        </a:rPr>
                        <a:t>экспрессируется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активироваными</a:t>
                      </a:r>
                      <a:r>
                        <a:rPr lang="ru-RU" sz="1400" dirty="0">
                          <a:effectLst/>
                        </a:rPr>
                        <a:t> ИЛ-2 NK-клетками.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Участвует в стимуляции и секреции макрофагального воспалительного белка-2 (MIP-2), а также различных </a:t>
                      </a:r>
                      <a:r>
                        <a:rPr lang="ru-RU" sz="1400" dirty="0" err="1">
                          <a:effectLst/>
                        </a:rPr>
                        <a:t>хемокинов</a:t>
                      </a:r>
                      <a:r>
                        <a:rPr lang="ru-RU" sz="1400" dirty="0">
                          <a:effectLst/>
                        </a:rPr>
                        <a:t> и воспалительных цитокинов (ИЛ-1, ИЛ-6, ИЛ-8 и </a:t>
                      </a:r>
                      <a:r>
                        <a:rPr lang="ru-RU" sz="1400" dirty="0" err="1">
                          <a:effectLst/>
                        </a:rPr>
                        <a:t>ФНОа</a:t>
                      </a:r>
                      <a:r>
                        <a:rPr lang="ru-RU" sz="1400" dirty="0">
                          <a:effectLst/>
                        </a:rPr>
                        <a:t>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Принимает участие в патогенезе различных заболеваний, таких как инфекционные, онкологические, воспалительных и аллергических заболеваний.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343" marR="5434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946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4E2F76F-8198-308A-18E3-C24A690D8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711613"/>
              </p:ext>
            </p:extLst>
          </p:nvPr>
        </p:nvGraphicFramePr>
        <p:xfrm>
          <a:off x="371557" y="1190624"/>
          <a:ext cx="9703512" cy="6003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1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Интерлейкин 33</a:t>
                      </a:r>
                      <a:r>
                        <a:rPr lang="en-US" sz="1400">
                          <a:effectLst/>
                        </a:rPr>
                        <a:t> (IL-</a:t>
                      </a:r>
                      <a:r>
                        <a:rPr lang="ru-RU" sz="1400">
                          <a:effectLst/>
                        </a:rPr>
                        <a:t>33)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Член семейства IL-1, </a:t>
                      </a:r>
                      <a:r>
                        <a:rPr lang="ru-RU" sz="1400" dirty="0" err="1">
                          <a:effectLst/>
                        </a:rPr>
                        <a:t>плейотропного</a:t>
                      </a:r>
                      <a:r>
                        <a:rPr lang="ru-RU" sz="1400" dirty="0">
                          <a:effectLst/>
                        </a:rPr>
                        <a:t> действия.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Выступает индуктором иммунных реакций 2 типа, активации Т-хелперов 2 (Th2) и тучных клеток.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регуляторные T (</a:t>
                      </a:r>
                      <a:r>
                        <a:rPr lang="ru-RU" sz="1400" dirty="0" err="1">
                          <a:effectLst/>
                        </a:rPr>
                        <a:t>Treg</a:t>
                      </a:r>
                      <a:r>
                        <a:rPr lang="ru-RU" sz="1400" dirty="0">
                          <a:effectLst/>
                        </a:rPr>
                        <a:t>) клетки, Th1-клетки, CD8+ Т-клеток и естественные киллеры (NK).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Может оказывать влияние на метаболический гомеостаз, инфекции, воспаления, рака и заболеваний центральной нервной системы.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Трансформирующий фактор роста бета (TGF-β)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Подавляет пролиферацию Т- и В-лимфоцитов.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Отменяя эффекты многих цитокинов, является супрессорным фактором.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Фактор некроза опухолей ɑ (ФНОα, </a:t>
                      </a:r>
                      <a:r>
                        <a:rPr lang="en-US" sz="1400">
                          <a:effectLst/>
                        </a:rPr>
                        <a:t>TNF</a:t>
                      </a:r>
                      <a:r>
                        <a:rPr lang="ru-RU" sz="1400">
                          <a:effectLst/>
                        </a:rPr>
                        <a:t>ɑ, кахексин)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Макрофаги, Т- и В-лимфоциты, нейтрофилы.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Один из основных </a:t>
                      </a:r>
                      <a:r>
                        <a:rPr lang="ru-RU" sz="1400" dirty="0" err="1">
                          <a:effectLst/>
                        </a:rPr>
                        <a:t>провоспалительных</a:t>
                      </a:r>
                      <a:r>
                        <a:rPr lang="ru-RU" sz="1400" dirty="0">
                          <a:effectLst/>
                        </a:rPr>
                        <a:t> цитокинов.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воспаление, активирует и повреждает клетки, вызывает лихорадку (выступая эндогенным </a:t>
                      </a:r>
                      <a:r>
                        <a:rPr lang="ru-RU" sz="1400" dirty="0" err="1">
                          <a:effectLst/>
                        </a:rPr>
                        <a:t>пирогеном</a:t>
                      </a:r>
                      <a:r>
                        <a:rPr lang="ru-RU" sz="1400" dirty="0">
                          <a:effectLst/>
                        </a:rPr>
                        <a:t>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больших концентрациях обуславливает развитие токсического шока.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Вызывает </a:t>
                      </a:r>
                      <a:r>
                        <a:rPr lang="ru-RU" sz="1400" dirty="0" err="1">
                          <a:effectLst/>
                        </a:rPr>
                        <a:t>апоптоз</a:t>
                      </a:r>
                      <a:r>
                        <a:rPr lang="ru-RU" sz="1400" dirty="0">
                          <a:effectLst/>
                        </a:rPr>
                        <a:t> клеток через свои рецепторы.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Способен ингибировать рост некоторых опухолей.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Оказывает катаболическое действие.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Обладает антимикробным действием.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Повышает продукцию белков острой фазы воспаления. Является </a:t>
                      </a:r>
                      <a:r>
                        <a:rPr lang="ru-RU" sz="1400" dirty="0" err="1">
                          <a:effectLst/>
                        </a:rPr>
                        <a:t>хемоаттрактантном</a:t>
                      </a:r>
                      <a:r>
                        <a:rPr lang="ru-RU" sz="1400" dirty="0">
                          <a:effectLst/>
                        </a:rPr>
                        <a:t> макрофагов и клеток </a:t>
                      </a:r>
                      <a:r>
                        <a:rPr lang="ru-RU" sz="1400" dirty="0" err="1">
                          <a:effectLst/>
                        </a:rPr>
                        <a:t>Лангерганса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Стимулирует </a:t>
                      </a:r>
                      <a:r>
                        <a:rPr lang="ru-RU" sz="1400" dirty="0" err="1">
                          <a:effectLst/>
                        </a:rPr>
                        <a:t>ангиогенез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Выступает потенциальным активатором моноцитов.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Активирует фагоцитоз и продукцию свободных радикалов.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Стимулируетфибробласты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экспрессировать</a:t>
                      </a:r>
                      <a:r>
                        <a:rPr lang="ru-RU" sz="1400" dirty="0">
                          <a:effectLst/>
                        </a:rPr>
                        <a:t> молекулы адгезии, например ICAM, что в свою очередь приводит к повышению транспорта лейкоцитов к участкам воспаления.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533" marR="5053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5541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7452"/>
            <a:ext cx="10509477" cy="1779031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sz="3200" dirty="0">
                <a:solidFill>
                  <a:srgbClr val="078777"/>
                </a:solidFill>
              </a:rPr>
              <a:t>1.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Характеристика инфекционного процесса и инфекционной заболеваемости.</a:t>
            </a:r>
            <a:br>
              <a:rPr lang="ru-RU" sz="4023" dirty="0">
                <a:solidFill>
                  <a:srgbClr val="078777"/>
                </a:solidFill>
                <a:highlight>
                  <a:srgbClr val="FFFF00"/>
                </a:highlight>
              </a:rPr>
            </a:b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2FC661-32C4-14E8-8192-7023850D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869" y="1411432"/>
            <a:ext cx="6046173" cy="60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335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9CC32C7-2914-40DF-DD08-3297C7F4F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535808"/>
              </p:ext>
            </p:extLst>
          </p:nvPr>
        </p:nvGraphicFramePr>
        <p:xfrm>
          <a:off x="245269" y="1190624"/>
          <a:ext cx="10363201" cy="6181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0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Фактор некроза опухолей β (ФНО β,</a:t>
                      </a:r>
                      <a:r>
                        <a:rPr lang="en-US" sz="1400" dirty="0">
                          <a:effectLst/>
                        </a:rPr>
                        <a:t>TNF</a:t>
                      </a:r>
                      <a:r>
                        <a:rPr lang="ru-RU" sz="1400" dirty="0">
                          <a:effectLst/>
                        </a:rPr>
                        <a:t> β, </a:t>
                      </a:r>
                      <a:r>
                        <a:rPr lang="ru-RU" sz="1400" dirty="0" err="1">
                          <a:effectLst/>
                        </a:rPr>
                        <a:t>лимфотоксин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Т- и В-лимфоциты.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Медиатор воспаления, повреждает клетки, вызывая апоптоз..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1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Интерфероны (ИФН альфа, бета, омега)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Т—лимфоциты.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Интерфероны </a:t>
                      </a:r>
                      <a:r>
                        <a:rPr lang="en-US" sz="1400">
                          <a:effectLst/>
                        </a:rPr>
                        <a:t>I</a:t>
                      </a:r>
                      <a:r>
                        <a:rPr lang="ru-RU" sz="1400">
                          <a:effectLst/>
                        </a:rPr>
                        <a:t> типа.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Оказывают противовирусное и противоопухолевое действие.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(ингибируют репликацию РНК или ДНК вируса под воздействием олигоаденилат-синтетазы).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Усиливают литическое действие нормальных киллеров на клетки-мишени, индуцируют экспрессию антигенов МНС I.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11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Интерферон гамма (ИФН гамма)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Т—лимфоциты, натуральные киллеры (</a:t>
                      </a:r>
                      <a:r>
                        <a:rPr lang="en-US" sz="1400" dirty="0">
                          <a:effectLst/>
                        </a:rPr>
                        <a:t>NK</a:t>
                      </a:r>
                      <a:r>
                        <a:rPr lang="ru-RU" sz="1400" dirty="0">
                          <a:effectLst/>
                        </a:rPr>
                        <a:t>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Интерфероны </a:t>
                      </a:r>
                      <a:r>
                        <a:rPr lang="en-US" sz="1400">
                          <a:effectLst/>
                        </a:rPr>
                        <a:t>II</a:t>
                      </a:r>
                      <a:r>
                        <a:rPr lang="ru-RU" sz="1400">
                          <a:effectLst/>
                        </a:rPr>
                        <a:t> типа.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Регулируют специфический иммунный ответ и неспецифическую резистентность.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Стимулирует активность Т- и В-лимфоцитов.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Уусиливает экспрессию МНС I и МНС II.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Стимулирует дифференцировку Th0 в Th1, совместно с антагонистом ИЛ-4 поддерживает баланс Th1/ Th2.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ряде случаев индуцирует апоптоз активированных макрофагов, эндотелиоцитов, клеток костного мозга.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49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Фактор угнетения миграции макрофагов (</a:t>
                      </a:r>
                      <a:r>
                        <a:rPr lang="en-US" sz="1400">
                          <a:effectLst/>
                        </a:rPr>
                        <a:t>MIF</a:t>
                      </a:r>
                      <a:r>
                        <a:rPr lang="ru-RU" sz="1400">
                          <a:effectLst/>
                        </a:rPr>
                        <a:t>- </a:t>
                      </a:r>
                      <a:r>
                        <a:rPr lang="en-US" sz="1400">
                          <a:effectLst/>
                        </a:rPr>
                        <a:t>microphage migration inhibitory factor</a:t>
                      </a:r>
                      <a:r>
                        <a:rPr lang="ru-RU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 и В лимфоциты, макрофаги и моноциты.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Регулирует врожденный иммунный ответ через модуляцию TLR4 (</a:t>
                      </a:r>
                      <a:r>
                        <a:rPr lang="ru-RU" sz="1400" dirty="0" err="1">
                          <a:effectLst/>
                        </a:rPr>
                        <a:t>толл</a:t>
                      </a:r>
                      <a:r>
                        <a:rPr lang="ru-RU" sz="1400" dirty="0">
                          <a:effectLst/>
                        </a:rPr>
                        <a:t>-подобный рецептор 4, CD284) (</a:t>
                      </a:r>
                      <a:r>
                        <a:rPr lang="ru-RU" sz="1400" u="none" strike="noStrike" dirty="0">
                          <a:effectLst/>
                          <a:hlinkClick r:id="rId4" tooltip="Мембранный белок"/>
                        </a:rPr>
                        <a:t>мембранный белок</a:t>
                      </a:r>
                      <a:r>
                        <a:rPr lang="ru-RU" sz="1400" dirty="0">
                          <a:effectLst/>
                        </a:rPr>
                        <a:t>, который связывает </a:t>
                      </a:r>
                      <a:r>
                        <a:rPr lang="ru-RU" sz="1400" u="none" strike="noStrike" dirty="0" err="1">
                          <a:effectLst/>
                          <a:hlinkClick r:id="rId5" tooltip="Липополисахарид"/>
                        </a:rPr>
                        <a:t>липополисахарид</a:t>
                      </a:r>
                      <a:r>
                        <a:rPr lang="ru-RU" sz="1400" dirty="0">
                          <a:effectLst/>
                        </a:rPr>
                        <a:t> клеточной стенки бактерии; сигнал, передающийся в клетку через этот рецептор, функционально близок к рецептору </a:t>
                      </a:r>
                      <a:r>
                        <a:rPr lang="ru-RU" sz="1400" u="none" strike="noStrike" dirty="0">
                          <a:effectLst/>
                          <a:hlinkClick r:id="rId6" tooltip="Интерлейкин-1"/>
                        </a:rPr>
                        <a:t>интерлейкина-1</a:t>
                      </a:r>
                      <a:r>
                        <a:rPr lang="ru-RU" sz="1400" dirty="0">
                          <a:effectLst/>
                        </a:rPr>
                        <a:t> и является одним из древнейших в системе антибактериальной защиты организма (т.е. врожденного иммунитета)).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303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90625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2800" dirty="0">
                <a:solidFill>
                  <a:srgbClr val="078777"/>
                </a:solidFill>
              </a:rPr>
              <a:t>3. Патогенез инфекционного процесса. Механизмы защиты организма от возбудителей инфекции.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9CC32C7-2914-40DF-DD08-3297C7F4F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122452"/>
              </p:ext>
            </p:extLst>
          </p:nvPr>
        </p:nvGraphicFramePr>
        <p:xfrm>
          <a:off x="223838" y="1571625"/>
          <a:ext cx="10363201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0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Гранулоцитарный колиниестимулирующий фактор (Г-КСФ= </a:t>
                      </a:r>
                      <a:r>
                        <a:rPr lang="en-US" sz="1400">
                          <a:effectLst/>
                        </a:rPr>
                        <a:t>G</a:t>
                      </a:r>
                      <a:r>
                        <a:rPr lang="ru-RU" sz="1400">
                          <a:effectLst/>
                        </a:rPr>
                        <a:t>-</a:t>
                      </a:r>
                      <a:r>
                        <a:rPr lang="en-US" sz="1400">
                          <a:effectLst/>
                        </a:rPr>
                        <a:t>CSF</a:t>
                      </a:r>
                      <a:r>
                        <a:rPr lang="ru-RU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Активированные Т-лимфоциты, макрофаги, эндотелиальные клетки.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Повышает продукцию нейтрофилов в костном мозге.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Моноцитарный колиниестимулирующий фактор (М-КСФ= М-</a:t>
                      </a:r>
                      <a:r>
                        <a:rPr lang="en-US" sz="1400">
                          <a:effectLst/>
                        </a:rPr>
                        <a:t>CSF</a:t>
                      </a:r>
                      <a:r>
                        <a:rPr lang="ru-RU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Активированные Т-лимфоциты, макрофаги, эндотелиальные клетки и фибробласты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Повышает продукцию моноцитов в костном мозге.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Белок группы высокой подвижности B1(</a:t>
                      </a:r>
                      <a:r>
                        <a:rPr lang="en-US" sz="1400">
                          <a:effectLst/>
                        </a:rPr>
                        <a:t>HMGB</a:t>
                      </a:r>
                      <a:r>
                        <a:rPr lang="ru-RU" sz="1400">
                          <a:effectLst/>
                        </a:rPr>
                        <a:t>-1 (</a:t>
                      </a:r>
                      <a:r>
                        <a:rPr lang="en-US" sz="1400">
                          <a:effectLst/>
                        </a:rPr>
                        <a:t>high</a:t>
                      </a:r>
                      <a:r>
                        <a:rPr lang="ru-RU" sz="1400">
                          <a:effectLst/>
                        </a:rPr>
                        <a:t>-</a:t>
                      </a:r>
                      <a:r>
                        <a:rPr lang="en-US" sz="1400">
                          <a:effectLst/>
                        </a:rPr>
                        <a:t>mobility group protein B</a:t>
                      </a:r>
                      <a:r>
                        <a:rPr lang="ru-RU" sz="1400">
                          <a:effectLst/>
                        </a:rPr>
                        <a:t>1))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Активированный иммунные клетки (макрофаги, моноциты, дендритные клетки)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Взаимодействует с TRL2 и TRL4 (</a:t>
                      </a:r>
                      <a:r>
                        <a:rPr lang="en-US" sz="1400" dirty="0">
                          <a:effectLst/>
                        </a:rPr>
                        <a:t>TOLL</a:t>
                      </a:r>
                      <a:r>
                        <a:rPr lang="ru-RU" sz="1400" dirty="0">
                          <a:effectLst/>
                        </a:rPr>
                        <a:t>-подобными рецепторами 2 и </a:t>
                      </a:r>
                      <a:r>
                        <a:rPr lang="en-US" sz="1400" dirty="0">
                          <a:effectLst/>
                        </a:rPr>
                        <a:t>TOLL</a:t>
                      </a:r>
                      <a:r>
                        <a:rPr lang="ru-RU" sz="1400" dirty="0">
                          <a:effectLst/>
                        </a:rPr>
                        <a:t>-подобными рецепторами 4).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38" marR="4233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381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22B74-3B6F-4C96-6322-FECEFF6996FA}"/>
              </a:ext>
            </a:extLst>
          </p:cNvPr>
          <p:cNvSpPr txBox="1"/>
          <p:nvPr/>
        </p:nvSpPr>
        <p:spPr>
          <a:xfrm>
            <a:off x="0" y="1190625"/>
            <a:ext cx="10913269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Характер действия цитокинов зависит от их концентрации!</a:t>
            </a:r>
          </a:p>
          <a:p>
            <a:pPr algn="ctr"/>
            <a:endParaRPr lang="ru-RU" sz="2400" b="1" dirty="0"/>
          </a:p>
          <a:p>
            <a:pPr algn="just"/>
            <a:r>
              <a:rPr lang="ru-RU" sz="2400" dirty="0"/>
              <a:t>Цитокины в </a:t>
            </a:r>
            <a:r>
              <a:rPr lang="ru-RU" sz="2400" b="1" dirty="0">
                <a:solidFill>
                  <a:srgbClr val="009999"/>
                </a:solidFill>
              </a:rPr>
              <a:t>низких концентрациях </a:t>
            </a:r>
            <a:r>
              <a:rPr lang="ru-RU" sz="2400" dirty="0"/>
              <a:t>необходимы для </a:t>
            </a:r>
            <a:r>
              <a:rPr lang="ru-RU" sz="2400" b="1" dirty="0"/>
              <a:t>правильного формирования</a:t>
            </a:r>
            <a:r>
              <a:rPr lang="ru-RU" sz="2400" dirty="0"/>
              <a:t> местного (локального) воспаления.</a:t>
            </a:r>
          </a:p>
          <a:p>
            <a:pPr algn="just"/>
            <a:endParaRPr lang="ru-RU" sz="2400" dirty="0"/>
          </a:p>
          <a:p>
            <a:pPr algn="ctr"/>
            <a:r>
              <a:rPr lang="ru-RU" sz="2400" b="1" u="sng" cap="all" dirty="0">
                <a:solidFill>
                  <a:srgbClr val="009999"/>
                </a:solidFill>
              </a:rPr>
              <a:t>Локальный синтез цитокинов в тканях приводит к следующим эффектам:</a:t>
            </a:r>
          </a:p>
          <a:p>
            <a:pPr algn="ctr"/>
            <a:endParaRPr lang="ru-RU" sz="2400" b="1" u="sng" cap="all" dirty="0">
              <a:solidFill>
                <a:srgbClr val="0099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Активация лейкоцитов </a:t>
            </a:r>
            <a:r>
              <a:rPr lang="ru-RU" sz="2400" dirty="0"/>
              <a:t>и их привлечение в ткани,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усиление фагоцитоза</a:t>
            </a:r>
            <a:r>
              <a:rPr lang="ru-RU" sz="2400" dirty="0"/>
              <a:t> и </a:t>
            </a:r>
            <a:r>
              <a:rPr lang="ru-RU" sz="2400" b="1" dirty="0"/>
              <a:t>продукции кислородных радикалов;</a:t>
            </a:r>
            <a:r>
              <a:rPr lang="ru-RU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активация эндотелия </a:t>
            </a:r>
            <a:r>
              <a:rPr lang="ru-RU" sz="2400" dirty="0"/>
              <a:t>и повышенная </a:t>
            </a:r>
            <a:r>
              <a:rPr lang="ru-RU" sz="2400" b="1" dirty="0"/>
              <a:t>экспрессия молекул адгезии</a:t>
            </a:r>
            <a:r>
              <a:rPr lang="ru-RU" sz="2400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стимуляция синтеза цитокинов и </a:t>
            </a:r>
            <a:r>
              <a:rPr lang="ru-RU" sz="2400" b="1" dirty="0" err="1"/>
              <a:t>хемокинов</a:t>
            </a:r>
            <a:r>
              <a:rPr lang="ru-RU" sz="2400" b="1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увеличение метаболи</a:t>
            </a:r>
            <a:r>
              <a:rPr lang="ru-RU" sz="2400" dirty="0"/>
              <a:t>зма соединительной ткани;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активация регенерации </a:t>
            </a:r>
            <a:r>
              <a:rPr lang="ru-RU" sz="2400" dirty="0"/>
              <a:t>тканей.</a:t>
            </a:r>
          </a:p>
          <a:p>
            <a:pPr indent="457200"/>
            <a:endParaRPr lang="ru-RU" sz="2400" dirty="0"/>
          </a:p>
          <a:p>
            <a:pPr indent="457200" algn="ctr"/>
            <a:r>
              <a:rPr lang="ru-RU" sz="2400" dirty="0"/>
              <a:t>Поэтому мы говорим о </a:t>
            </a:r>
            <a:r>
              <a:rPr lang="ru-RU" sz="2400" b="1" dirty="0"/>
              <a:t>локальном воспалении тканей.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732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BB3B0-8F35-50EE-2E35-063783DE437E}"/>
              </a:ext>
            </a:extLst>
          </p:cNvPr>
          <p:cNvSpPr txBox="1"/>
          <p:nvPr/>
        </p:nvSpPr>
        <p:spPr>
          <a:xfrm>
            <a:off x="245269" y="1345930"/>
            <a:ext cx="10929063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b="1" dirty="0"/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Характер действия цитокинов зависит от их концентрации!</a:t>
            </a:r>
          </a:p>
          <a:p>
            <a:pPr algn="ctr"/>
            <a:endParaRPr lang="ru-RU" sz="2800" b="1" dirty="0"/>
          </a:p>
          <a:p>
            <a:pPr algn="just"/>
            <a:r>
              <a:rPr lang="ru-RU" sz="2400" b="1" dirty="0">
                <a:solidFill>
                  <a:srgbClr val="009999"/>
                </a:solidFill>
              </a:rPr>
              <a:t>Более высокие дозы </a:t>
            </a:r>
            <a:r>
              <a:rPr lang="ru-RU" sz="2400" dirty="0"/>
              <a:t>цитокинов необходимы для </a:t>
            </a:r>
            <a:r>
              <a:rPr lang="ru-RU" sz="2400" b="1" dirty="0"/>
              <a:t>блокирования и удаления патогена, </a:t>
            </a:r>
            <a:r>
              <a:rPr lang="ru-RU" sz="2400" dirty="0"/>
              <a:t>воздействующего на организм, что приводит к развитию защитной </a:t>
            </a:r>
            <a:r>
              <a:rPr lang="ru-RU" sz="2400" b="1" u="sng" dirty="0">
                <a:solidFill>
                  <a:srgbClr val="009999"/>
                </a:solidFill>
              </a:rPr>
              <a:t>системной воспалительной реакции </a:t>
            </a:r>
            <a:r>
              <a:rPr lang="ru-RU" sz="2400" b="1" dirty="0">
                <a:solidFill>
                  <a:srgbClr val="009999"/>
                </a:solidFill>
              </a:rPr>
              <a:t>(</a:t>
            </a:r>
            <a:r>
              <a:rPr lang="en-US" sz="2400" b="1" dirty="0">
                <a:solidFill>
                  <a:srgbClr val="009999"/>
                </a:solidFill>
              </a:rPr>
              <a:t>Systemic Inflammatory Response Syndrome</a:t>
            </a:r>
            <a:r>
              <a:rPr lang="ru-RU" sz="2400" b="1" dirty="0">
                <a:solidFill>
                  <a:srgbClr val="009999"/>
                </a:solidFill>
              </a:rPr>
              <a:t>, SIRS).</a:t>
            </a:r>
          </a:p>
          <a:p>
            <a:pPr algn="just"/>
            <a:endParaRPr lang="ru-RU" sz="2400" b="1" dirty="0"/>
          </a:p>
          <a:p>
            <a:pPr algn="just">
              <a:buNone/>
            </a:pPr>
            <a:r>
              <a:rPr lang="ru-RU" sz="2400" b="1" dirty="0">
                <a:solidFill>
                  <a:srgbClr val="009999"/>
                </a:solidFill>
              </a:rPr>
              <a:t>Системные ответы при ООФ, </a:t>
            </a:r>
            <a:r>
              <a:rPr lang="ru-RU" sz="2400" dirty="0">
                <a:solidFill>
                  <a:srgbClr val="009999"/>
                </a:solidFill>
              </a:rPr>
              <a:t>вызванные медиаторами (</a:t>
            </a:r>
            <a:r>
              <a:rPr lang="ru-RU" sz="2400" b="1" dirty="0">
                <a:solidFill>
                  <a:srgbClr val="009999"/>
                </a:solidFill>
              </a:rPr>
              <a:t>ИЛ1, ИЛ6, ФНО-α, интерферон-гамма и др.)</a:t>
            </a:r>
          </a:p>
          <a:p>
            <a:pPr algn="just">
              <a:buNone/>
            </a:pPr>
            <a:endParaRPr lang="ru-RU" sz="2400" b="1" dirty="0"/>
          </a:p>
          <a:p>
            <a:pPr marL="514350" indent="-514350" algn="just">
              <a:buFont typeface="+mj-lt"/>
              <a:buAutoNum type="arabicParenR"/>
            </a:pPr>
            <a:r>
              <a:rPr lang="ru-RU" sz="2400" dirty="0"/>
              <a:t>на </a:t>
            </a:r>
            <a:r>
              <a:rPr lang="ru-RU" sz="2400" b="1" dirty="0"/>
              <a:t>гипоталамус</a:t>
            </a:r>
            <a:r>
              <a:rPr lang="ru-RU" sz="2400" dirty="0"/>
              <a:t> вызывает </a:t>
            </a:r>
            <a:r>
              <a:rPr lang="ru-RU" sz="2400" b="1" dirty="0"/>
              <a:t>лихорадку;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400" dirty="0"/>
              <a:t>на </a:t>
            </a:r>
            <a:r>
              <a:rPr lang="ru-RU" sz="2400" b="1" dirty="0"/>
              <a:t>гипофиз</a:t>
            </a:r>
            <a:r>
              <a:rPr lang="ru-RU" sz="2400" dirty="0"/>
              <a:t> – </a:t>
            </a:r>
            <a:r>
              <a:rPr lang="ru-RU" sz="2400" b="1" dirty="0"/>
              <a:t>секрецию АКТГ</a:t>
            </a:r>
            <a:r>
              <a:rPr lang="ru-RU" sz="2400" dirty="0"/>
              <a:t>;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400" dirty="0"/>
              <a:t>на </a:t>
            </a:r>
            <a:r>
              <a:rPr lang="ru-RU" sz="2400" b="1" dirty="0"/>
              <a:t>костный мозг </a:t>
            </a:r>
            <a:r>
              <a:rPr lang="ru-RU" sz="2400" dirty="0"/>
              <a:t>– </a:t>
            </a:r>
            <a:r>
              <a:rPr lang="ru-RU" sz="2400" b="1" dirty="0"/>
              <a:t>лейкоцитоз;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400" dirty="0"/>
              <a:t>на </a:t>
            </a:r>
            <a:r>
              <a:rPr lang="ru-RU" sz="2400" b="1" dirty="0"/>
              <a:t>иммунную систему </a:t>
            </a:r>
            <a:r>
              <a:rPr lang="ru-RU" sz="2400" dirty="0"/>
              <a:t>– </a:t>
            </a:r>
            <a:r>
              <a:rPr lang="ru-RU" sz="2400" b="1" dirty="0"/>
              <a:t>активацию лимфоцитов;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400" dirty="0"/>
              <a:t>на </a:t>
            </a:r>
            <a:r>
              <a:rPr lang="ru-RU" sz="2400" b="1" dirty="0"/>
              <a:t>печень</a:t>
            </a:r>
            <a:r>
              <a:rPr lang="ru-RU" sz="2400" dirty="0"/>
              <a:t> – </a:t>
            </a:r>
            <a:r>
              <a:rPr lang="ru-RU" sz="2400" b="1" dirty="0"/>
              <a:t>синтез белков острой фазы.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04819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3281D4-D1F1-976D-B892-8BE6B80518BC}"/>
              </a:ext>
            </a:extLst>
          </p:cNvPr>
          <p:cNvSpPr txBox="1"/>
          <p:nvPr/>
        </p:nvSpPr>
        <p:spPr>
          <a:xfrm>
            <a:off x="245269" y="1419225"/>
            <a:ext cx="99822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</a:rPr>
              <a:t>Белки острой фазы</a:t>
            </a:r>
          </a:p>
          <a:p>
            <a:pPr algn="ctr"/>
            <a:endParaRPr lang="ru-RU" sz="2800" b="1" dirty="0">
              <a:solidFill>
                <a:srgbClr val="009999"/>
              </a:solidFill>
            </a:endParaRPr>
          </a:p>
          <a:p>
            <a:pPr algn="ctr">
              <a:buNone/>
            </a:pPr>
            <a:r>
              <a:rPr lang="ru-RU" sz="2800" dirty="0"/>
              <a:t>Участвуют в процессах, сохраняющих гомеостаз,  и способствуют: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/>
              <a:t>развитию воспаления;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/>
              <a:t>фагоцитозу</a:t>
            </a:r>
            <a:r>
              <a:rPr lang="ru-RU" sz="2800" dirty="0"/>
              <a:t>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/>
              <a:t>нейтрализуют свободные радикалы;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/>
              <a:t>разрушают опасные ферменты.</a:t>
            </a:r>
          </a:p>
          <a:p>
            <a:pPr algn="just"/>
            <a:endParaRPr lang="ru-RU" sz="28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7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CCD8E6-E04A-048A-CB59-D56690B2AE0A}"/>
              </a:ext>
            </a:extLst>
          </p:cNvPr>
          <p:cNvSpPr txBox="1"/>
          <p:nvPr/>
        </p:nvSpPr>
        <p:spPr>
          <a:xfrm>
            <a:off x="225843" y="1190624"/>
            <a:ext cx="10134600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</a:rPr>
              <a:t>Белки острой фазы:</a:t>
            </a:r>
            <a:endParaRPr lang="ru-RU" sz="2400" b="1" dirty="0"/>
          </a:p>
          <a:p>
            <a:pPr indent="457200">
              <a:buNone/>
            </a:pPr>
            <a:r>
              <a:rPr lang="ru-RU" sz="2400" b="1" u="sng" cap="all" dirty="0"/>
              <a:t>С-реактивный белок (</a:t>
            </a:r>
            <a:r>
              <a:rPr lang="ru-RU" sz="2400" b="1" u="sng" cap="all" dirty="0" err="1"/>
              <a:t>Срб</a:t>
            </a:r>
            <a:r>
              <a:rPr lang="ru-RU" sz="2400" b="1" u="sng" cap="all" dirty="0"/>
              <a:t>) </a:t>
            </a:r>
            <a:r>
              <a:rPr lang="ru-RU" sz="2400" cap="all" dirty="0"/>
              <a:t>– </a:t>
            </a:r>
            <a:r>
              <a:rPr lang="ru-RU" sz="2400" cap="small" dirty="0"/>
              <a:t>главный белок системы </a:t>
            </a:r>
            <a:r>
              <a:rPr lang="ru-RU" sz="2400" b="1" cap="small" dirty="0"/>
              <a:t>врожденных защитных механизмов,</a:t>
            </a:r>
            <a:r>
              <a:rPr lang="ru-RU" sz="2400" cap="small" dirty="0"/>
              <a:t> способный </a:t>
            </a:r>
            <a:r>
              <a:rPr lang="ru-RU" sz="2400" b="1" cap="small" dirty="0"/>
              <a:t>распознавать чужеродные антигены.</a:t>
            </a:r>
          </a:p>
          <a:p>
            <a:pPr indent="457200">
              <a:buFont typeface="+mj-lt"/>
              <a:buAutoNum type="arabicParenR"/>
            </a:pPr>
            <a:r>
              <a:rPr lang="ru-RU" sz="2400" dirty="0"/>
              <a:t>действует как </a:t>
            </a:r>
            <a:r>
              <a:rPr lang="ru-RU" sz="2400" b="1" dirty="0"/>
              <a:t>опсонин</a:t>
            </a:r>
            <a:r>
              <a:rPr lang="ru-RU" sz="2400" dirty="0"/>
              <a:t>, облегчая </a:t>
            </a:r>
            <a:r>
              <a:rPr lang="ru-RU" sz="2400" b="1" dirty="0"/>
              <a:t>фагоцитоз</a:t>
            </a:r>
            <a:r>
              <a:rPr lang="ru-RU" sz="2400" dirty="0"/>
              <a:t> микроорганизмов;</a:t>
            </a:r>
          </a:p>
          <a:p>
            <a:pPr indent="457200">
              <a:buFont typeface="+mj-lt"/>
              <a:buAutoNum type="arabicParenR"/>
            </a:pPr>
            <a:r>
              <a:rPr lang="ru-RU" sz="2400" dirty="0"/>
              <a:t>активирует </a:t>
            </a:r>
            <a:r>
              <a:rPr lang="ru-RU" sz="2400" b="1" dirty="0"/>
              <a:t>комплемент,</a:t>
            </a:r>
            <a:r>
              <a:rPr lang="ru-RU" sz="2400" dirty="0"/>
              <a:t> способствуя </a:t>
            </a:r>
            <a:r>
              <a:rPr lang="ru-RU" sz="2400" b="1" dirty="0"/>
              <a:t>лизису бактерий </a:t>
            </a:r>
            <a:r>
              <a:rPr lang="ru-RU" sz="2400" dirty="0"/>
              <a:t>и развитию </a:t>
            </a:r>
            <a:r>
              <a:rPr lang="ru-RU" sz="2400" b="1" dirty="0"/>
              <a:t>воспаления;</a:t>
            </a:r>
          </a:p>
          <a:p>
            <a:pPr indent="457200">
              <a:buFont typeface="+mj-lt"/>
              <a:buAutoNum type="arabicParenR"/>
            </a:pPr>
            <a:r>
              <a:rPr lang="ru-RU" sz="2400" dirty="0"/>
              <a:t>стимулирует </a:t>
            </a:r>
            <a:r>
              <a:rPr lang="ru-RU" sz="2400" b="1" dirty="0"/>
              <a:t>высвобождение цитокинов </a:t>
            </a:r>
            <a:r>
              <a:rPr lang="ru-RU" sz="2400" dirty="0"/>
              <a:t>макрофагами.</a:t>
            </a:r>
          </a:p>
          <a:p>
            <a:pPr indent="457200">
              <a:buNone/>
            </a:pPr>
            <a:r>
              <a:rPr lang="ru-RU" sz="2400" b="1" u="sng" dirty="0"/>
              <a:t>Сывороточный амилоид А (САА). </a:t>
            </a:r>
          </a:p>
          <a:p>
            <a:pPr indent="457200"/>
            <a:r>
              <a:rPr lang="ru-RU" sz="2400" dirty="0"/>
              <a:t>В сыворотке крови находится </a:t>
            </a:r>
            <a:r>
              <a:rPr lang="ru-RU" sz="2400" b="1" dirty="0"/>
              <a:t>в комплексе с липопротеинами высокой плотности.</a:t>
            </a:r>
          </a:p>
          <a:p>
            <a:pPr indent="457200"/>
            <a:r>
              <a:rPr lang="ru-RU" sz="2400" dirty="0"/>
              <a:t>Вызывает </a:t>
            </a:r>
            <a:r>
              <a:rPr lang="ru-RU" sz="2400" b="1" dirty="0"/>
              <a:t>адгезию и хемотаксис фагоцитов и лимфоцитов, </a:t>
            </a:r>
            <a:r>
              <a:rPr lang="ru-RU" sz="2400" dirty="0"/>
              <a:t>способствуя </a:t>
            </a:r>
            <a:r>
              <a:rPr lang="ru-RU" sz="2400" b="1" dirty="0"/>
              <a:t>воспалению.</a:t>
            </a:r>
          </a:p>
          <a:p>
            <a:pPr indent="457200">
              <a:buNone/>
            </a:pPr>
            <a:r>
              <a:rPr lang="ru-RU" sz="2400" b="1" u="sng" dirty="0"/>
              <a:t>Фибриноген</a:t>
            </a:r>
            <a:r>
              <a:rPr lang="ru-RU" sz="2400" u="sng" dirty="0"/>
              <a:t> </a:t>
            </a:r>
            <a:r>
              <a:rPr lang="ru-RU" sz="2400" dirty="0"/>
              <a:t>– создает </a:t>
            </a:r>
            <a:r>
              <a:rPr lang="ru-RU" sz="2400" b="1" dirty="0"/>
              <a:t>матрикс для заживления ран</a:t>
            </a:r>
            <a:r>
              <a:rPr lang="ru-RU" sz="2400" dirty="0"/>
              <a:t>, обладает </a:t>
            </a:r>
            <a:r>
              <a:rPr lang="ru-RU" sz="2400" b="1" dirty="0"/>
              <a:t>противовоспалительной активностью</a:t>
            </a:r>
            <a:r>
              <a:rPr lang="ru-RU" sz="2400" dirty="0"/>
              <a:t>, </a:t>
            </a:r>
            <a:r>
              <a:rPr lang="ru-RU" sz="2400" b="1" dirty="0"/>
              <a:t>препятствует развитию отека.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904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CCD8E6-E04A-048A-CB59-D56690B2AE0A}"/>
              </a:ext>
            </a:extLst>
          </p:cNvPr>
          <p:cNvSpPr txBox="1"/>
          <p:nvPr/>
        </p:nvSpPr>
        <p:spPr>
          <a:xfrm>
            <a:off x="245268" y="1190624"/>
            <a:ext cx="10929063" cy="70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</a:rPr>
              <a:t>Белки острой фазы:</a:t>
            </a:r>
          </a:p>
          <a:p>
            <a:pPr indent="457200">
              <a:buNone/>
            </a:pPr>
            <a:r>
              <a:rPr lang="ru-RU" sz="2400" b="1" u="sng" dirty="0" err="1"/>
              <a:t>Церулоплазмин</a:t>
            </a:r>
            <a:r>
              <a:rPr lang="ru-RU" sz="2400" b="1" dirty="0"/>
              <a:t> </a:t>
            </a:r>
            <a:r>
              <a:rPr lang="ru-RU" sz="2400" dirty="0"/>
              <a:t>– (поливалентная оксидаза) – </a:t>
            </a:r>
            <a:r>
              <a:rPr lang="ru-RU" sz="2400" b="1" dirty="0"/>
              <a:t>протектор клеточных мембран, </a:t>
            </a:r>
            <a:r>
              <a:rPr lang="ru-RU" sz="2400" dirty="0"/>
              <a:t>нейтрализующий </a:t>
            </a:r>
            <a:r>
              <a:rPr lang="ru-RU" sz="2400" dirty="0" err="1"/>
              <a:t>супероксидный</a:t>
            </a:r>
            <a:r>
              <a:rPr lang="ru-RU" sz="2400" dirty="0"/>
              <a:t> и другие радикалы, образующиеся при воспалении.</a:t>
            </a:r>
          </a:p>
          <a:p>
            <a:pPr indent="457200" algn="just">
              <a:buNone/>
            </a:pPr>
            <a:r>
              <a:rPr lang="ru-RU" sz="2400" b="1" u="sng" dirty="0" err="1"/>
              <a:t>Гаптоглобин</a:t>
            </a:r>
            <a:r>
              <a:rPr lang="ru-RU" sz="2400" b="1" dirty="0"/>
              <a:t> – связывает гемоглобин</a:t>
            </a:r>
            <a:r>
              <a:rPr lang="ru-RU" sz="2400" dirty="0"/>
              <a:t>, образующееся соединение действует как </a:t>
            </a:r>
            <a:r>
              <a:rPr lang="ru-RU" sz="2400" b="1" dirty="0" err="1"/>
              <a:t>пероксидаза</a:t>
            </a:r>
            <a:r>
              <a:rPr lang="ru-RU" sz="2400" b="1" dirty="0"/>
              <a:t>,</a:t>
            </a:r>
            <a:r>
              <a:rPr lang="ru-RU" sz="2400" dirty="0"/>
              <a:t> которая </a:t>
            </a:r>
            <a:r>
              <a:rPr lang="ru-RU" sz="2400" b="1" dirty="0"/>
              <a:t>окисляет органические вещества</a:t>
            </a:r>
            <a:r>
              <a:rPr lang="ru-RU" sz="2400" dirty="0"/>
              <a:t>, тем самым </a:t>
            </a:r>
            <a:r>
              <a:rPr lang="ru-RU" sz="2400" b="1" dirty="0"/>
              <a:t>ограничивается потребление кислорода патогенными бактериями.</a:t>
            </a:r>
          </a:p>
          <a:p>
            <a:pPr indent="457200" algn="just">
              <a:buNone/>
            </a:pPr>
            <a:r>
              <a:rPr lang="ru-RU" sz="2400" b="1" u="sng" dirty="0"/>
              <a:t>Антиферменты</a:t>
            </a:r>
            <a:r>
              <a:rPr lang="ru-RU" sz="2400" b="1" dirty="0"/>
              <a:t> – </a:t>
            </a:r>
            <a:r>
              <a:rPr lang="ru-RU" sz="2400" dirty="0"/>
              <a:t>(альфа-1-антитрипсин, АЛЬФА-1-АНТИХИМОТРИПСИН) </a:t>
            </a:r>
            <a:r>
              <a:rPr lang="ru-RU" sz="2400" b="1" dirty="0"/>
              <a:t>блокируют разрушение тканей ферментами лейкоцитов в очаге воспаления.</a:t>
            </a:r>
          </a:p>
          <a:p>
            <a:pPr marL="0" indent="457200">
              <a:buNone/>
            </a:pPr>
            <a:r>
              <a:rPr lang="ru-RU" sz="2400" b="1" u="sng" dirty="0"/>
              <a:t>Трансферрин</a:t>
            </a:r>
            <a:r>
              <a:rPr lang="ru-RU" sz="2400" dirty="0"/>
              <a:t> – белок, обеспечивающий </a:t>
            </a:r>
            <a:r>
              <a:rPr lang="ru-RU" sz="2400" b="1" dirty="0"/>
              <a:t>транспорт железа в крови. </a:t>
            </a:r>
          </a:p>
          <a:p>
            <a:pPr indent="457200"/>
            <a:r>
              <a:rPr lang="ru-RU" sz="2400" dirty="0"/>
              <a:t>При ООФ его содержание </a:t>
            </a:r>
            <a:r>
              <a:rPr lang="ru-RU" sz="2400" b="1" dirty="0"/>
              <a:t>снижается,</a:t>
            </a:r>
            <a:r>
              <a:rPr lang="ru-RU" sz="2400" dirty="0"/>
              <a:t> что сопровождается </a:t>
            </a:r>
            <a:r>
              <a:rPr lang="ru-RU" sz="2400" b="1" dirty="0" err="1"/>
              <a:t>гипосидеремией</a:t>
            </a:r>
            <a:r>
              <a:rPr lang="ru-RU" sz="2400" b="1" dirty="0"/>
              <a:t>. </a:t>
            </a:r>
          </a:p>
          <a:p>
            <a:pPr indent="457200"/>
            <a:r>
              <a:rPr lang="ru-RU" sz="2400" dirty="0"/>
              <a:t>Снижение сывороточного железа </a:t>
            </a:r>
            <a:r>
              <a:rPr lang="ru-RU" sz="2400" b="1" dirty="0"/>
              <a:t>препятствует размножению бактерий</a:t>
            </a:r>
            <a:r>
              <a:rPr lang="ru-RU" sz="2400" dirty="0"/>
              <a:t> (защитная реакция), но </a:t>
            </a:r>
            <a:r>
              <a:rPr lang="ru-RU" sz="2400" b="1" dirty="0"/>
              <a:t>способствует развитию железодефицитной анемии (ЖДА).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935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EDD25-046C-E12D-F448-8A426E697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29" y="1412471"/>
            <a:ext cx="8189143" cy="61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892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64E26-853B-979D-C1A7-2D0934CABBB3}"/>
              </a:ext>
            </a:extLst>
          </p:cNvPr>
          <p:cNvSpPr txBox="1"/>
          <p:nvPr/>
        </p:nvSpPr>
        <p:spPr>
          <a:xfrm>
            <a:off x="245269" y="1190624"/>
            <a:ext cx="10591800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Характер действия цитокинов зависит от их концентрации!</a:t>
            </a:r>
          </a:p>
          <a:p>
            <a:endParaRPr lang="ru-RU" sz="2400" b="1" dirty="0"/>
          </a:p>
          <a:p>
            <a:r>
              <a:rPr lang="ru-RU" sz="2400" b="1" dirty="0">
                <a:solidFill>
                  <a:srgbClr val="009999"/>
                </a:solidFill>
              </a:rPr>
              <a:t>Патологическое перепроизводство </a:t>
            </a:r>
            <a:r>
              <a:rPr lang="ru-RU" sz="2400" dirty="0"/>
              <a:t>цитокинов </a:t>
            </a:r>
            <a:r>
              <a:rPr lang="ru-RU" sz="2400" b="1" dirty="0">
                <a:solidFill>
                  <a:srgbClr val="009999"/>
                </a:solidFill>
              </a:rPr>
              <a:t>(«</a:t>
            </a:r>
            <a:r>
              <a:rPr lang="ru-RU" sz="2400" b="1" dirty="0" err="1">
                <a:solidFill>
                  <a:srgbClr val="009999"/>
                </a:solidFill>
              </a:rPr>
              <a:t>цитокиновый</a:t>
            </a:r>
            <a:r>
              <a:rPr lang="ru-RU" sz="2400" b="1" dirty="0">
                <a:solidFill>
                  <a:srgbClr val="009999"/>
                </a:solidFill>
              </a:rPr>
              <a:t> шторм»/«</a:t>
            </a:r>
            <a:r>
              <a:rPr lang="ru-RU" sz="2400" b="1" dirty="0" err="1">
                <a:solidFill>
                  <a:srgbClr val="009999"/>
                </a:solidFill>
              </a:rPr>
              <a:t>цитокиновая</a:t>
            </a:r>
            <a:r>
              <a:rPr lang="ru-RU" sz="2400" b="1" dirty="0">
                <a:solidFill>
                  <a:srgbClr val="009999"/>
                </a:solidFill>
              </a:rPr>
              <a:t> буря»)</a:t>
            </a:r>
            <a:r>
              <a:rPr lang="ru-RU" sz="2400" dirty="0"/>
              <a:t> может быть вследствие: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отсутствие адекватного ответа приобретенного иммунитета против патогена </a:t>
            </a:r>
            <a:r>
              <a:rPr lang="ru-RU" sz="2400" dirty="0"/>
              <a:t>и </a:t>
            </a:r>
            <a:r>
              <a:rPr lang="ru-RU" sz="2400" b="1" dirty="0"/>
              <a:t>несбалансированный иммунный ответ</a:t>
            </a:r>
            <a:r>
              <a:rPr lang="ru-RU" sz="2400" dirty="0"/>
              <a:t>, что приводит к </a:t>
            </a:r>
            <a:r>
              <a:rPr lang="ru-RU" sz="2400" b="1" dirty="0"/>
              <a:t>длительной персистенции активного патогена</a:t>
            </a:r>
            <a:r>
              <a:rPr lang="ru-RU" sz="2400" dirty="0"/>
              <a:t> и </a:t>
            </a:r>
            <a:r>
              <a:rPr lang="ru-RU" sz="2400" b="1" dirty="0"/>
              <a:t>неконтролируемому синтезу цитокинов</a:t>
            </a:r>
            <a:r>
              <a:rPr lang="ru-RU" sz="2400" dirty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особая природа возбудителя </a:t>
            </a:r>
            <a:r>
              <a:rPr lang="ru-RU" sz="2400" dirty="0"/>
              <a:t>связана с очень быстрым распространением и активным противодействием развитию защитных реакций. </a:t>
            </a:r>
          </a:p>
          <a:p>
            <a:endParaRPr lang="ru-RU" sz="2400" dirty="0"/>
          </a:p>
          <a:p>
            <a:pPr indent="457200"/>
            <a:r>
              <a:rPr lang="ru-RU" sz="2400" dirty="0"/>
              <a:t>Этот </a:t>
            </a:r>
            <a:r>
              <a:rPr lang="ru-RU" sz="2400" b="1" dirty="0"/>
              <a:t>аномально высокий уровен</a:t>
            </a:r>
            <a:r>
              <a:rPr lang="ru-RU" sz="2400" dirty="0"/>
              <a:t>ь цитокинов приводит к состоянию </a:t>
            </a:r>
            <a:r>
              <a:rPr lang="ru-RU" sz="2400" b="1" u="sng" dirty="0"/>
              <a:t>сепсиса, тяжелому сепсису, септическому шоку и гибели организма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475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A5D06-72A6-0EBC-E046-E817CAE9E9D8}"/>
              </a:ext>
            </a:extLst>
          </p:cNvPr>
          <p:cNvSpPr txBox="1"/>
          <p:nvPr/>
        </p:nvSpPr>
        <p:spPr>
          <a:xfrm>
            <a:off x="245269" y="1419225"/>
            <a:ext cx="106680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</a:rPr>
              <a:t>Так как высокий уровень циркулирующих цитокинов сопровождается:</a:t>
            </a:r>
          </a:p>
          <a:p>
            <a:endParaRPr lang="ru-R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Снижается сократительная способность гладкомышечных клеток миокарда и сосудов</a:t>
            </a:r>
            <a:r>
              <a:rPr lang="ru-R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Повышенная проницаемость эндотелия сосудов.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Нарушение микроциркуляции </a:t>
            </a:r>
            <a:r>
              <a:rPr lang="ru-RU" sz="2400" dirty="0"/>
              <a:t>в органах и тканях.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Снижение артериального давления.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Гипогликемия.</a:t>
            </a:r>
          </a:p>
          <a:p>
            <a:endParaRPr lang="ru-RU" sz="2400" dirty="0"/>
          </a:p>
          <a:p>
            <a:pPr indent="457200"/>
            <a:r>
              <a:rPr lang="ru-RU" sz="2400" dirty="0"/>
              <a:t>Поэтому мы говорим о </a:t>
            </a:r>
            <a:r>
              <a:rPr lang="ru-RU" sz="2400" b="1" dirty="0"/>
              <a:t>патологическом воспалении, сепсисе, тяжелом сепсисе, септическом шоке </a:t>
            </a:r>
            <a:r>
              <a:rPr lang="ru-RU" sz="2400" dirty="0"/>
              <a:t>и приводящем к </a:t>
            </a:r>
            <a:r>
              <a:rPr lang="ru-RU" sz="2400" b="1" dirty="0"/>
              <a:t>гибели организма.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956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2669" y="1723885"/>
            <a:ext cx="6169797" cy="4912198"/>
          </a:xfrm>
          <a:prstGeom prst="rect">
            <a:avLst/>
          </a:prstGeom>
        </p:spPr>
        <p:txBody>
          <a:bodyPr vert="horz" wrap="square" lIns="0" tIns="102191" rIns="0" bIns="0" rtlCol="0">
            <a:spAutoFit/>
          </a:bodyPr>
          <a:lstStyle/>
          <a:p>
            <a:pPr marL="15968" marR="6387">
              <a:lnSpc>
                <a:spcPts val="5432"/>
              </a:lnSpc>
              <a:spcBef>
                <a:spcPts val="805"/>
              </a:spcBef>
            </a:pPr>
            <a:r>
              <a:rPr lang="ru-RU" sz="4400" b="1" dirty="0">
                <a:solidFill>
                  <a:srgbClr val="FFFFFF"/>
                </a:solidFill>
                <a:latin typeface="Arial"/>
                <a:cs typeface="Arial"/>
              </a:rPr>
              <a:t>2. Этиология инфекционного процесса (факторы патогенности, условия возникновения).</a:t>
            </a:r>
          </a:p>
          <a:p>
            <a:pPr marL="15968">
              <a:lnSpc>
                <a:spcPts val="5054"/>
              </a:lnSpc>
            </a:pPr>
            <a:endParaRPr sz="5029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69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048C0-D1A8-69C3-A8A2-6C2661F5E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69" y="1178091"/>
            <a:ext cx="7680383" cy="618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534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39944B-2AC8-2D7D-EE54-D887194ECB07}"/>
              </a:ext>
            </a:extLst>
          </p:cNvPr>
          <p:cNvSpPr txBox="1"/>
          <p:nvPr/>
        </p:nvSpPr>
        <p:spPr>
          <a:xfrm>
            <a:off x="429711" y="1343025"/>
            <a:ext cx="949295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9999"/>
                </a:solidFill>
              </a:rPr>
              <a:t>Гипоксия</a:t>
            </a:r>
          </a:p>
          <a:p>
            <a:endParaRPr lang="ru-RU" sz="2400" b="1" dirty="0"/>
          </a:p>
          <a:p>
            <a:pPr indent="274320" algn="just">
              <a:buNone/>
            </a:pPr>
            <a:r>
              <a:rPr lang="ru-RU" sz="2400" b="1" dirty="0"/>
              <a:t>Нарушения биологического окисления </a:t>
            </a:r>
            <a:r>
              <a:rPr lang="ru-RU" sz="2400" dirty="0"/>
              <a:t>— важный компонент </a:t>
            </a:r>
            <a:r>
              <a:rPr lang="ru-RU" sz="2400" dirty="0" err="1"/>
              <a:t>инфП</a:t>
            </a:r>
            <a:r>
              <a:rPr lang="ru-RU" sz="2400" dirty="0"/>
              <a:t>. </a:t>
            </a:r>
          </a:p>
          <a:p>
            <a:pPr indent="274320" algn="just">
              <a:buNone/>
            </a:pPr>
            <a:r>
              <a:rPr lang="ru-RU" sz="2400" dirty="0"/>
              <a:t>Тип развивающейся при </a:t>
            </a:r>
            <a:r>
              <a:rPr lang="ru-RU" sz="2400" dirty="0" err="1"/>
              <a:t>инфП</a:t>
            </a:r>
            <a:r>
              <a:rPr lang="ru-RU" sz="2400" dirty="0"/>
              <a:t> гипоксии во многом зависит от особенностей </a:t>
            </a:r>
            <a:r>
              <a:rPr lang="ru-RU" sz="2400" dirty="0" err="1"/>
              <a:t>инфБ</a:t>
            </a:r>
            <a:r>
              <a:rPr lang="ru-RU" sz="2400" dirty="0"/>
              <a:t>. </a:t>
            </a:r>
          </a:p>
          <a:p>
            <a:pPr indent="274320" algn="just">
              <a:buNone/>
            </a:pPr>
            <a:r>
              <a:rPr lang="ru-RU" sz="2400" b="1" dirty="0"/>
              <a:t>Респираторная гипоксия</a:t>
            </a:r>
            <a:r>
              <a:rPr lang="ru-RU" sz="2400" dirty="0"/>
              <a:t> может возникать в результате угнетающего действия ряда </a:t>
            </a:r>
            <a:r>
              <a:rPr lang="ru-RU" sz="2400" b="1" dirty="0"/>
              <a:t>токсинов на дыхательный центр</a:t>
            </a:r>
            <a:r>
              <a:rPr lang="ru-RU" sz="2400" dirty="0"/>
              <a:t>, </a:t>
            </a:r>
            <a:r>
              <a:rPr lang="ru-RU" sz="2400" b="1" dirty="0"/>
              <a:t>циркуляторная</a:t>
            </a:r>
            <a:r>
              <a:rPr lang="ru-RU" sz="2400" dirty="0"/>
              <a:t> — следствие </a:t>
            </a:r>
            <a:r>
              <a:rPr lang="ru-RU" sz="2400" b="1" dirty="0"/>
              <a:t>нарушения микроциркуляции</a:t>
            </a:r>
            <a:r>
              <a:rPr lang="ru-RU" sz="2400" dirty="0"/>
              <a:t>. </a:t>
            </a:r>
          </a:p>
          <a:p>
            <a:pPr indent="274320" algn="just">
              <a:buNone/>
            </a:pPr>
            <a:r>
              <a:rPr lang="ru-RU" sz="2400" b="1" dirty="0" err="1"/>
              <a:t>Гемический</a:t>
            </a:r>
            <a:r>
              <a:rPr lang="ru-RU" sz="2400" b="1" dirty="0"/>
              <a:t> тип</a:t>
            </a:r>
            <a:r>
              <a:rPr lang="ru-RU" sz="2400" dirty="0"/>
              <a:t> гипоксии может развиваться за счёт </a:t>
            </a:r>
            <a:r>
              <a:rPr lang="ru-RU" sz="2400" b="1" dirty="0"/>
              <a:t>уменьшения количества эритроцитов </a:t>
            </a:r>
            <a:r>
              <a:rPr lang="ru-RU" sz="2400" dirty="0"/>
              <a:t>(например, при малярии). </a:t>
            </a:r>
          </a:p>
          <a:p>
            <a:pPr indent="274320" algn="just">
              <a:buNone/>
            </a:pPr>
            <a:r>
              <a:rPr lang="ru-RU" sz="2400" b="1" dirty="0"/>
              <a:t>Тканевая гипоксия</a:t>
            </a:r>
            <a:r>
              <a:rPr lang="ru-RU" sz="2400" dirty="0"/>
              <a:t> формируется вследствие </a:t>
            </a:r>
            <a:r>
              <a:rPr lang="ru-RU" sz="2400" b="1" dirty="0"/>
              <a:t>разобщения окисления и фосфорилирования под действием эндотоксинов </a:t>
            </a:r>
            <a:r>
              <a:rPr lang="ru-RU" sz="2400" dirty="0"/>
              <a:t>(например, сальмонелл, шигелл).</a:t>
            </a:r>
          </a:p>
          <a:p>
            <a:r>
              <a:rPr lang="ru-RU" sz="2400" b="1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7716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50C9DF-9D69-519E-2013-E899B2326E58}"/>
              </a:ext>
            </a:extLst>
          </p:cNvPr>
          <p:cNvSpPr txBox="1"/>
          <p:nvPr/>
        </p:nvSpPr>
        <p:spPr>
          <a:xfrm>
            <a:off x="245269" y="1268245"/>
            <a:ext cx="10439400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</a:rPr>
              <a:t>Нарушения обмена веществ</a:t>
            </a:r>
          </a:p>
          <a:p>
            <a:pPr marL="0" indent="457200">
              <a:buNone/>
            </a:pPr>
            <a:r>
              <a:rPr lang="ru-RU" sz="2400" dirty="0"/>
              <a:t>На </a:t>
            </a:r>
            <a:r>
              <a:rPr lang="ru-RU" sz="2400" b="1" dirty="0"/>
              <a:t>начальных этапах </a:t>
            </a:r>
            <a:r>
              <a:rPr lang="ru-RU" sz="2400" dirty="0" err="1"/>
              <a:t>инфП</a:t>
            </a:r>
            <a:r>
              <a:rPr lang="ru-RU" sz="2400" dirty="0"/>
              <a:t>, как правило, преобладают процессы </a:t>
            </a:r>
            <a:r>
              <a:rPr lang="ru-RU" sz="2400" b="1" dirty="0"/>
              <a:t>катаболического характера:</a:t>
            </a:r>
            <a:r>
              <a:rPr lang="ru-RU" sz="2400" dirty="0"/>
              <a:t> </a:t>
            </a:r>
            <a:r>
              <a:rPr lang="ru-RU" sz="2400" i="1" dirty="0"/>
              <a:t>протеолиз, липолиз, распад гликогена (и как следствие —</a:t>
            </a:r>
            <a:r>
              <a:rPr lang="ru-RU" sz="2400" i="1" dirty="0" err="1"/>
              <a:t>аминоацидемия</a:t>
            </a:r>
            <a:r>
              <a:rPr lang="ru-RU" sz="2400" i="1" dirty="0"/>
              <a:t>, гипергликемия и др.)</a:t>
            </a:r>
            <a:r>
              <a:rPr lang="ru-RU" sz="2400" dirty="0"/>
              <a:t>. Регистрируют отрицательный </a:t>
            </a:r>
            <a:r>
              <a:rPr lang="ru-RU" sz="2400" b="1" dirty="0"/>
              <a:t>азотистый баланс.</a:t>
            </a:r>
          </a:p>
          <a:p>
            <a:pPr marL="0" indent="457200">
              <a:buNone/>
            </a:pPr>
            <a:r>
              <a:rPr lang="ru-RU" sz="2400" dirty="0"/>
              <a:t>На этапе </a:t>
            </a:r>
            <a:r>
              <a:rPr lang="ru-RU" sz="2400" b="1" dirty="0"/>
              <a:t>выздоровления </a:t>
            </a:r>
            <a:r>
              <a:rPr lang="ru-RU" sz="2400" dirty="0"/>
              <a:t>катаболические реакции сменяются стимуляцией </a:t>
            </a:r>
            <a:r>
              <a:rPr lang="ru-RU" sz="2400" b="1" dirty="0"/>
              <a:t>анаболических </a:t>
            </a:r>
            <a:r>
              <a:rPr lang="ru-RU" sz="2400" dirty="0"/>
              <a:t>процессов.</a:t>
            </a:r>
          </a:p>
          <a:p>
            <a:pPr marL="0" indent="457200">
              <a:buNone/>
            </a:pPr>
            <a:r>
              <a:rPr lang="ru-RU" sz="2400" dirty="0"/>
              <a:t>В зависимости от нозологической формы </a:t>
            </a:r>
            <a:r>
              <a:rPr lang="ru-RU" sz="2400" b="1" dirty="0"/>
              <a:t>могут преобладать нарушения определённых видов обмена:</a:t>
            </a:r>
          </a:p>
          <a:p>
            <a:r>
              <a:rPr lang="ru-RU" sz="2400" dirty="0"/>
              <a:t>при </a:t>
            </a:r>
            <a:r>
              <a:rPr lang="ru-RU" sz="2400" b="1" dirty="0"/>
              <a:t>кишечных инфекциях </a:t>
            </a:r>
            <a:r>
              <a:rPr lang="ru-RU" sz="2400" dirty="0"/>
              <a:t>преимущественно наблюдаются </a:t>
            </a:r>
            <a:r>
              <a:rPr lang="ru-RU" sz="2400" b="1" dirty="0"/>
              <a:t>расстройства водно-электролитного обмена и КЩР</a:t>
            </a:r>
            <a:r>
              <a:rPr lang="ru-RU" sz="2400" dirty="0"/>
              <a:t>, </a:t>
            </a:r>
          </a:p>
          <a:p>
            <a:r>
              <a:rPr lang="ru-RU" sz="2400" dirty="0"/>
              <a:t>при </a:t>
            </a:r>
            <a:r>
              <a:rPr lang="ru-RU" sz="2400" b="1" dirty="0"/>
              <a:t>гепатитах</a:t>
            </a:r>
            <a:r>
              <a:rPr lang="ru-RU" sz="2400" dirty="0"/>
              <a:t> — </a:t>
            </a:r>
            <a:r>
              <a:rPr lang="ru-RU" sz="2400" b="1" dirty="0"/>
              <a:t>белкового, </a:t>
            </a:r>
          </a:p>
          <a:p>
            <a:r>
              <a:rPr lang="ru-RU" sz="2400" dirty="0"/>
              <a:t>при </a:t>
            </a:r>
            <a:r>
              <a:rPr lang="ru-RU" sz="2400" b="1" dirty="0"/>
              <a:t>сепсисе </a:t>
            </a:r>
            <a:r>
              <a:rPr lang="ru-RU" sz="2400" dirty="0"/>
              <a:t>расстраиваются в большей или меньшей мере </a:t>
            </a:r>
            <a:r>
              <a:rPr lang="ru-RU" sz="2400" b="1" dirty="0"/>
              <a:t>все виды метаболизма.</a:t>
            </a:r>
          </a:p>
          <a:p>
            <a:pPr marL="0" indent="457200">
              <a:buNone/>
            </a:pPr>
            <a:r>
              <a:rPr lang="ru-RU" sz="2400" b="1" dirty="0"/>
              <a:t>Указанные звенья механизма развития </a:t>
            </a:r>
            <a:r>
              <a:rPr lang="ru-RU" sz="2400" b="1" dirty="0" err="1"/>
              <a:t>инфП</a:t>
            </a:r>
            <a:r>
              <a:rPr lang="ru-RU" sz="2400" b="1" dirty="0"/>
              <a:t>, как правило, приводят к расстройствам функций органов, тканей и их систем.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161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AC215-7010-F7E9-0C09-CBCC33E0DC2E}"/>
              </a:ext>
            </a:extLst>
          </p:cNvPr>
          <p:cNvSpPr txBox="1"/>
          <p:nvPr/>
        </p:nvSpPr>
        <p:spPr>
          <a:xfrm>
            <a:off x="245269" y="1495425"/>
            <a:ext cx="99822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</a:rPr>
              <a:t>РАССТРОЙСТВА ФУНКЦИЙ</a:t>
            </a:r>
          </a:p>
          <a:p>
            <a:endParaRPr lang="ru-RU" sz="3200" b="1" dirty="0"/>
          </a:p>
          <a:p>
            <a:pPr algn="just"/>
            <a:r>
              <a:rPr lang="ru-RU" sz="3200" b="1" dirty="0"/>
              <a:t>Если </a:t>
            </a:r>
            <a:r>
              <a:rPr lang="ru-RU" sz="3200" dirty="0"/>
              <a:t>защитные механизмы оказываются </a:t>
            </a:r>
            <a:r>
              <a:rPr lang="ru-RU" sz="3200" b="1" dirty="0"/>
              <a:t>недостаточными для локализации инфекции</a:t>
            </a:r>
            <a:r>
              <a:rPr lang="ru-RU" sz="3200" dirty="0"/>
              <a:t>, то происходит её </a:t>
            </a:r>
            <a:r>
              <a:rPr lang="ru-RU" sz="3200" b="1" dirty="0"/>
              <a:t>генерализация</a:t>
            </a:r>
            <a:r>
              <a:rPr lang="ru-RU" sz="3200" dirty="0"/>
              <a:t>, развиваются </a:t>
            </a:r>
            <a:r>
              <a:rPr lang="ru-RU" sz="3200" b="1" dirty="0"/>
              <a:t>выраженные общие реакции </a:t>
            </a:r>
            <a:r>
              <a:rPr lang="ru-RU" sz="3200" dirty="0"/>
              <a:t>различных систем организма хозяина.</a:t>
            </a:r>
          </a:p>
          <a:p>
            <a:br>
              <a:rPr lang="ru-RU" sz="2400" b="1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66266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11A1D0-0DB2-D13F-98E7-0365FC68E341}"/>
              </a:ext>
            </a:extLst>
          </p:cNvPr>
          <p:cNvSpPr txBox="1"/>
          <p:nvPr/>
        </p:nvSpPr>
        <p:spPr>
          <a:xfrm>
            <a:off x="245269" y="1399167"/>
            <a:ext cx="10929063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9999"/>
                </a:solidFill>
              </a:rPr>
              <a:t>Нервная система</a:t>
            </a:r>
          </a:p>
          <a:p>
            <a:pPr indent="457200" algn="just">
              <a:buNone/>
            </a:pPr>
            <a:r>
              <a:rPr lang="ru-RU" sz="2200" b="1" dirty="0"/>
              <a:t>Микробная инвазия</a:t>
            </a:r>
            <a:r>
              <a:rPr lang="ru-RU" sz="2200" dirty="0"/>
              <a:t>, особенно массированная, является причиной </a:t>
            </a:r>
            <a:r>
              <a:rPr lang="ru-RU" sz="2200" b="1" dirty="0"/>
              <a:t>неспецифических ответов</a:t>
            </a:r>
            <a:r>
              <a:rPr lang="ru-RU" sz="2200" dirty="0"/>
              <a:t>: развития </a:t>
            </a:r>
            <a:r>
              <a:rPr lang="ru-RU" sz="2200" b="1" dirty="0"/>
              <a:t>стресс-реакции,</a:t>
            </a:r>
            <a:r>
              <a:rPr lang="ru-RU" sz="2200" dirty="0"/>
              <a:t> </a:t>
            </a:r>
            <a:r>
              <a:rPr lang="ru-RU" sz="2200" b="1" dirty="0"/>
              <a:t>активации механизмов резистентности. </a:t>
            </a:r>
          </a:p>
          <a:p>
            <a:pPr lvl="0" indent="457200" algn="just"/>
            <a:r>
              <a:rPr lang="ru-RU" sz="2200" dirty="0"/>
              <a:t>При значительной интоксикации </a:t>
            </a:r>
            <a:r>
              <a:rPr lang="ru-RU" sz="2200" b="1" dirty="0"/>
              <a:t>активация ЦНС сменяется её угнетением.</a:t>
            </a:r>
          </a:p>
          <a:p>
            <a:pPr indent="457200" algn="just"/>
            <a:r>
              <a:rPr lang="ru-RU" sz="2200" dirty="0"/>
              <a:t>При ряде инфекций (например, ботулизме) </a:t>
            </a:r>
            <a:r>
              <a:rPr lang="ru-RU" sz="2200" b="1" dirty="0"/>
              <a:t>нарушается нейротрофическая функция нервной системы.</a:t>
            </a:r>
          </a:p>
          <a:p>
            <a:pPr algn="just">
              <a:buNone/>
            </a:pPr>
            <a:r>
              <a:rPr lang="ru-RU" sz="2200" b="1" dirty="0"/>
              <a:t>Изменения функционального состояния ЦНС </a:t>
            </a:r>
            <a:r>
              <a:rPr lang="ru-RU" sz="2200" dirty="0"/>
              <a:t>приводят к </a:t>
            </a:r>
            <a:r>
              <a:rPr lang="ru-RU" sz="2200" b="1" dirty="0"/>
              <a:t>перестройке деятельности органов и систем организма</a:t>
            </a:r>
            <a:r>
              <a:rPr lang="ru-RU" sz="2200" dirty="0"/>
              <a:t>, направленной на локализацию и уничтожение возбудителя </a:t>
            </a:r>
            <a:r>
              <a:rPr lang="ru-RU" sz="2200" dirty="0" err="1"/>
              <a:t>инфП</a:t>
            </a:r>
            <a:r>
              <a:rPr lang="ru-RU" sz="2200" dirty="0"/>
              <a:t>, а также нормализацию жизнедеятельности самого организма. </a:t>
            </a:r>
          </a:p>
          <a:p>
            <a:pPr algn="just">
              <a:buNone/>
            </a:pPr>
            <a:r>
              <a:rPr lang="ru-RU" sz="2200" dirty="0"/>
              <a:t>      При этом изменения могут заключаться как в </a:t>
            </a:r>
            <a:r>
              <a:rPr lang="ru-RU" sz="2200" b="1" dirty="0"/>
              <a:t>усилении,</a:t>
            </a:r>
            <a:r>
              <a:rPr lang="ru-RU" sz="2200" dirty="0"/>
              <a:t> так и в </a:t>
            </a:r>
            <a:r>
              <a:rPr lang="ru-RU" sz="2200" b="1" dirty="0"/>
              <a:t>подавлении </a:t>
            </a:r>
            <a:r>
              <a:rPr lang="ru-RU" sz="2200" dirty="0"/>
              <a:t>функции того или иного органа либо физиологической системы.</a:t>
            </a:r>
          </a:p>
          <a:p>
            <a:pPr indent="457200" algn="just">
              <a:buNone/>
            </a:pPr>
            <a:r>
              <a:rPr lang="ru-RU" sz="2200" dirty="0"/>
              <a:t>При развитии </a:t>
            </a:r>
            <a:r>
              <a:rPr lang="ru-RU" sz="2200" dirty="0" err="1"/>
              <a:t>инфП</a:t>
            </a:r>
            <a:r>
              <a:rPr lang="ru-RU" sz="2200" dirty="0"/>
              <a:t> возникают также </a:t>
            </a:r>
            <a:r>
              <a:rPr lang="ru-RU" sz="2200" b="1" dirty="0"/>
              <a:t>специфические для каждой инфекции структурно-функциональные изменения </a:t>
            </a:r>
            <a:r>
              <a:rPr lang="ru-RU" sz="2200" dirty="0"/>
              <a:t>в нервной системе, отражающие:</a:t>
            </a:r>
          </a:p>
          <a:p>
            <a:pPr marL="514350" lvl="0" indent="457200" algn="just">
              <a:buFont typeface="+mj-lt"/>
              <a:buAutoNum type="arabicParenR"/>
            </a:pPr>
            <a:r>
              <a:rPr lang="ru-RU" sz="2200" b="1" dirty="0"/>
              <a:t>особенности возбудителя,</a:t>
            </a:r>
          </a:p>
          <a:p>
            <a:pPr marL="514350" lvl="0" indent="457200" algn="just">
              <a:buFont typeface="+mj-lt"/>
              <a:buAutoNum type="arabicParenR"/>
            </a:pPr>
            <a:r>
              <a:rPr lang="ru-RU" sz="2200" b="1" dirty="0"/>
              <a:t>состояние реактивности макроорганизма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220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CE6B3-374F-5FB0-64E7-05411557B332}"/>
              </a:ext>
            </a:extLst>
          </p:cNvPr>
          <p:cNvSpPr txBox="1"/>
          <p:nvPr/>
        </p:nvSpPr>
        <p:spPr>
          <a:xfrm>
            <a:off x="392946" y="1419225"/>
            <a:ext cx="9986923" cy="441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</a:rPr>
              <a:t>Иммунная система</a:t>
            </a:r>
          </a:p>
          <a:p>
            <a:pPr algn="just"/>
            <a:endParaRPr lang="ru-RU" sz="2800" b="1" dirty="0"/>
          </a:p>
          <a:p>
            <a:pPr algn="just">
              <a:buNone/>
            </a:pPr>
            <a:r>
              <a:rPr lang="ru-RU" sz="2800" dirty="0"/>
              <a:t>Активация иммунной системы направлена в первую очередь на </a:t>
            </a:r>
            <a:r>
              <a:rPr lang="ru-RU" sz="2800" b="1" dirty="0"/>
              <a:t>формирование иммунитета</a:t>
            </a:r>
            <a:r>
              <a:rPr lang="ru-RU" sz="2800" dirty="0"/>
              <a:t>. </a:t>
            </a:r>
          </a:p>
          <a:p>
            <a:pPr algn="just">
              <a:buNone/>
            </a:pPr>
            <a:r>
              <a:rPr lang="ru-RU" sz="2800" dirty="0"/>
              <a:t>	Однако в ходе </a:t>
            </a:r>
            <a:r>
              <a:rPr lang="ru-RU" sz="2800" dirty="0" err="1"/>
              <a:t>инфП</a:t>
            </a:r>
            <a:r>
              <a:rPr lang="ru-RU" sz="2800" dirty="0"/>
              <a:t> могут развиваться </a:t>
            </a:r>
            <a:r>
              <a:rPr lang="ru-RU" sz="2800" b="1" dirty="0"/>
              <a:t>иммунопатологические реакции: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/>
              <a:t>аллергические,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/>
              <a:t>иммунной аутоагрессии,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/>
              <a:t>временные иммунодефициты.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7667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7BF7A-BB5C-C489-DBB2-CDE9B572E9BC}"/>
              </a:ext>
            </a:extLst>
          </p:cNvPr>
          <p:cNvSpPr txBox="1"/>
          <p:nvPr/>
        </p:nvSpPr>
        <p:spPr>
          <a:xfrm>
            <a:off x="245269" y="1219199"/>
            <a:ext cx="90678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</a:rPr>
              <a:t>Сердечно-сосудистая система</a:t>
            </a:r>
          </a:p>
          <a:p>
            <a:endParaRPr lang="ru-RU" sz="3200" b="1" dirty="0">
              <a:solidFill>
                <a:srgbClr val="009999"/>
              </a:solidFill>
            </a:endParaRPr>
          </a:p>
          <a:p>
            <a:pPr>
              <a:buNone/>
            </a:pPr>
            <a:r>
              <a:rPr lang="ru-RU" sz="2800" dirty="0"/>
              <a:t>При </a:t>
            </a:r>
            <a:r>
              <a:rPr lang="ru-RU" sz="2800" dirty="0" err="1"/>
              <a:t>инфП</a:t>
            </a:r>
            <a:r>
              <a:rPr lang="ru-RU" sz="2800" dirty="0"/>
              <a:t> могут развиваться </a:t>
            </a:r>
            <a:r>
              <a:rPr lang="ru-RU" sz="2800" b="1" dirty="0"/>
              <a:t>аритмии,</a:t>
            </a:r>
            <a:r>
              <a:rPr lang="ru-RU" sz="2800" dirty="0"/>
              <a:t> коронарная недостаточность, сердечная </a:t>
            </a:r>
            <a:r>
              <a:rPr lang="ru-RU" sz="2800" b="1" dirty="0"/>
              <a:t>недостаточность, перераспределение кровотока, нарушения микроциркуляции</a:t>
            </a:r>
            <a:r>
              <a:rPr lang="ru-RU" sz="2800" dirty="0"/>
              <a:t>.</a:t>
            </a:r>
          </a:p>
          <a:p>
            <a:pPr>
              <a:buNone/>
            </a:pPr>
            <a:endParaRPr lang="ru-RU" sz="2800" dirty="0"/>
          </a:p>
          <a:p>
            <a:pPr algn="ctr">
              <a:buNone/>
            </a:pPr>
            <a:r>
              <a:rPr lang="ru-RU" sz="2800" dirty="0"/>
              <a:t>	</a:t>
            </a:r>
            <a:r>
              <a:rPr lang="ru-RU" sz="2800" b="1" dirty="0"/>
              <a:t>Основными прич</a:t>
            </a:r>
            <a:r>
              <a:rPr lang="ru-RU" sz="2800" dirty="0"/>
              <a:t>инами развития названных нарушений являются: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/>
              <a:t>микробные токсины,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/>
              <a:t>дисбаланс ионного и водного обмена,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/>
              <a:t>изменение состояния крови.</a:t>
            </a:r>
          </a:p>
          <a:p>
            <a:endParaRPr lang="ru-RU" sz="32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336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114347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3.</a:t>
            </a:r>
            <a:r>
              <a:rPr kumimoji="0" lang="ru-RU" sz="2400" b="1" i="0" u="none" strike="noStrike" kern="0" cap="none" spc="-69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Патогенез инфекционного процесса. Механизмы защиты организма от возбудителей инфекции. Расстройства функций организма.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7BF7A-BB5C-C489-DBB2-CDE9B572E9BC}"/>
              </a:ext>
            </a:extLst>
          </p:cNvPr>
          <p:cNvSpPr txBox="1"/>
          <p:nvPr/>
        </p:nvSpPr>
        <p:spPr>
          <a:xfrm>
            <a:off x="245269" y="1190624"/>
            <a:ext cx="10134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</a:rPr>
              <a:t>Внешнее дыхание</a:t>
            </a:r>
          </a:p>
          <a:p>
            <a:endParaRPr lang="ru-RU" sz="3200" b="1" dirty="0">
              <a:solidFill>
                <a:srgbClr val="009999"/>
              </a:solidFill>
            </a:endParaRPr>
          </a:p>
          <a:p>
            <a:pPr algn="just">
              <a:buNone/>
            </a:pPr>
            <a:r>
              <a:rPr lang="ru-RU" sz="2800" dirty="0"/>
              <a:t>При </a:t>
            </a:r>
            <a:r>
              <a:rPr lang="ru-RU" sz="2800" dirty="0" err="1"/>
              <a:t>инфП</a:t>
            </a:r>
            <a:r>
              <a:rPr lang="ru-RU" sz="2800" dirty="0"/>
              <a:t> возможно </a:t>
            </a:r>
            <a:r>
              <a:rPr lang="ru-RU" sz="2800" b="1" dirty="0"/>
              <a:t>усиление</a:t>
            </a:r>
            <a:r>
              <a:rPr lang="ru-RU" sz="2800" dirty="0"/>
              <a:t> функции дыхательной системы, сменяющееся её </a:t>
            </a:r>
            <a:r>
              <a:rPr lang="ru-RU" sz="2800" b="1" dirty="0"/>
              <a:t>угнетением. </a:t>
            </a:r>
          </a:p>
          <a:p>
            <a:pPr algn="ctr">
              <a:buNone/>
            </a:pPr>
            <a:r>
              <a:rPr lang="ru-RU" sz="2800" dirty="0"/>
              <a:t>	</a:t>
            </a:r>
            <a:r>
              <a:rPr lang="ru-RU" sz="2800" b="1" u="sng" dirty="0"/>
              <a:t>Основные причины</a:t>
            </a:r>
            <a:r>
              <a:rPr lang="ru-RU" sz="2800" dirty="0"/>
              <a:t>: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2800" b="1" dirty="0"/>
              <a:t>подавление</a:t>
            </a:r>
            <a:r>
              <a:rPr lang="ru-RU" sz="2800" dirty="0"/>
              <a:t> токсинами (микробными и образующимися в организме при развитии </a:t>
            </a:r>
            <a:r>
              <a:rPr lang="ru-RU" sz="2800" dirty="0" err="1"/>
              <a:t>инфП</a:t>
            </a:r>
            <a:r>
              <a:rPr lang="ru-RU" sz="2800" dirty="0"/>
              <a:t>) </a:t>
            </a:r>
            <a:r>
              <a:rPr lang="ru-RU" sz="2800" b="1" dirty="0"/>
              <a:t>активности нейронов дыхательного цен</a:t>
            </a:r>
            <a:r>
              <a:rPr lang="ru-RU" sz="2800" dirty="0"/>
              <a:t>тра,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2800" b="1" dirty="0"/>
              <a:t>поражени</a:t>
            </a:r>
            <a:r>
              <a:rPr lang="ru-RU" sz="2800" dirty="0"/>
              <a:t>е возбудителями </a:t>
            </a:r>
            <a:r>
              <a:rPr lang="ru-RU" sz="2800" i="1" dirty="0"/>
              <a:t>(например, пневмококками) </a:t>
            </a:r>
            <a:r>
              <a:rPr lang="ru-RU" sz="2800" b="1" dirty="0"/>
              <a:t>органов </a:t>
            </a:r>
            <a:r>
              <a:rPr lang="ru-RU" sz="2800" dirty="0"/>
              <a:t>системы дыхания.</a:t>
            </a:r>
          </a:p>
          <a:p>
            <a:pPr algn="just"/>
            <a:r>
              <a:rPr lang="ru-RU" sz="2800" dirty="0"/>
              <a:t>В ходе </a:t>
            </a:r>
            <a:r>
              <a:rPr lang="ru-RU" sz="2800" dirty="0" err="1"/>
              <a:t>инфП</a:t>
            </a:r>
            <a:r>
              <a:rPr lang="ru-RU" sz="2800" dirty="0"/>
              <a:t> могут существенно меняться также </a:t>
            </a:r>
            <a:r>
              <a:rPr lang="ru-RU" sz="2800" b="1" dirty="0"/>
              <a:t>функции почек, печени, ЖКТ</a:t>
            </a:r>
            <a:r>
              <a:rPr lang="ru-RU" sz="2800" dirty="0"/>
              <a:t>. </a:t>
            </a:r>
          </a:p>
          <a:p>
            <a:pPr algn="just"/>
            <a:r>
              <a:rPr lang="ru-RU" sz="2800" dirty="0"/>
              <a:t>Как правило, эти нарушения в большой мере </a:t>
            </a:r>
            <a:r>
              <a:rPr lang="ru-RU" sz="2800" b="1" dirty="0"/>
              <a:t>определяются характером возбудителя</a:t>
            </a:r>
            <a:r>
              <a:rPr lang="ru-RU" sz="2800" dirty="0"/>
              <a:t>.</a:t>
            </a:r>
            <a:endParaRPr lang="ru-RU" sz="32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310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2670" y="1723885"/>
            <a:ext cx="5257800" cy="4419740"/>
          </a:xfrm>
          <a:prstGeom prst="rect">
            <a:avLst/>
          </a:prstGeom>
        </p:spPr>
        <p:txBody>
          <a:bodyPr vert="horz" wrap="square" lIns="0" tIns="102191" rIns="0" bIns="0" rtlCol="0">
            <a:spAutoFit/>
          </a:bodyPr>
          <a:lstStyle/>
          <a:p>
            <a:pPr marL="15968" marR="6387">
              <a:lnSpc>
                <a:spcPts val="5432"/>
              </a:lnSpc>
              <a:spcBef>
                <a:spcPts val="805"/>
              </a:spcBef>
            </a:pPr>
            <a:r>
              <a:rPr lang="ru-RU" sz="4400" b="1" dirty="0">
                <a:solidFill>
                  <a:srgbClr val="FFFFFF"/>
                </a:solidFill>
                <a:latin typeface="Arial"/>
                <a:cs typeface="Arial"/>
              </a:rPr>
              <a:t>4. Периоды течения инфекционного процесса.</a:t>
            </a:r>
          </a:p>
          <a:p>
            <a:pPr marL="15968" marR="6387">
              <a:lnSpc>
                <a:spcPts val="5432"/>
              </a:lnSpc>
              <a:spcBef>
                <a:spcPts val="805"/>
              </a:spcBef>
            </a:pPr>
            <a:endParaRPr lang="ru-RU" sz="4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5968">
              <a:lnSpc>
                <a:spcPts val="5054"/>
              </a:lnSpc>
            </a:pPr>
            <a:endParaRPr sz="5029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05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591207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4. Периоды течения инфекционного процесса.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C6854-0D8E-FB07-9D74-EDEE7F9019DD}"/>
              </a:ext>
            </a:extLst>
          </p:cNvPr>
          <p:cNvSpPr txBox="1"/>
          <p:nvPr/>
        </p:nvSpPr>
        <p:spPr>
          <a:xfrm>
            <a:off x="276308" y="1190624"/>
            <a:ext cx="9252663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</a:rPr>
              <a:t>Стадии и варианты течения инфекции</a:t>
            </a:r>
            <a:br>
              <a:rPr lang="ru-RU" sz="2800" b="1" dirty="0"/>
            </a:br>
            <a:endParaRPr lang="ru-RU" sz="2800" b="1" dirty="0"/>
          </a:p>
          <a:p>
            <a:pPr>
              <a:buNone/>
            </a:pPr>
            <a:r>
              <a:rPr lang="ru-RU" sz="2800" b="1" dirty="0"/>
              <a:t>Стадийность</a:t>
            </a:r>
            <a:r>
              <a:rPr lang="ru-RU" sz="2800" dirty="0"/>
              <a:t> (периодичность) течения </a:t>
            </a:r>
            <a:r>
              <a:rPr lang="ru-RU" sz="2800" dirty="0" err="1"/>
              <a:t>инфБ</a:t>
            </a:r>
            <a:r>
              <a:rPr lang="ru-RU" sz="2800" dirty="0"/>
              <a:t> является одной из патогномоничных их особенностей. </a:t>
            </a:r>
          </a:p>
          <a:p>
            <a:pPr>
              <a:buNone/>
            </a:pPr>
            <a:r>
              <a:rPr lang="ru-RU" sz="2800" dirty="0"/>
              <a:t>При развития </a:t>
            </a:r>
            <a:r>
              <a:rPr lang="ru-RU" sz="2800" dirty="0" err="1"/>
              <a:t>инфБ</a:t>
            </a:r>
            <a:r>
              <a:rPr lang="ru-RU" sz="2800" dirty="0"/>
              <a:t> выделяют несколько </a:t>
            </a:r>
            <a:r>
              <a:rPr lang="ru-RU" sz="2800" b="1" dirty="0"/>
              <a:t>периодов: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dirty="0"/>
              <a:t>инкубационный,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dirty="0"/>
              <a:t>продромальный,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dirty="0"/>
              <a:t>основных проявлений и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dirty="0"/>
              <a:t>завершения.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1B4291-D58C-7DB0-7A22-0DDBB80A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069" y="4059961"/>
            <a:ext cx="3200677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7452"/>
            <a:ext cx="10591800" cy="116713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11054" y="37365"/>
            <a:ext cx="1724817" cy="1720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A579FB-117A-54CC-0B6B-BCE4F9AA03E9}"/>
              </a:ext>
            </a:extLst>
          </p:cNvPr>
          <p:cNvSpPr txBox="1"/>
          <p:nvPr/>
        </p:nvSpPr>
        <p:spPr>
          <a:xfrm>
            <a:off x="0" y="1571626"/>
            <a:ext cx="134445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 возбудителям </a:t>
            </a:r>
            <a:r>
              <a:rPr lang="ru-RU" sz="2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инфБ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относятся простейшие,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грибы, бактерии, вирусы и </a:t>
            </a:r>
          </a:p>
          <a:p>
            <a:pPr indent="457200"/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прионы.</a:t>
            </a:r>
          </a:p>
          <a:p>
            <a:pPr indent="457200"/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Каждый из указанных возбудителей </a:t>
            </a:r>
            <a:r>
              <a:rPr lang="ru-RU" sz="2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инфБ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обусловливает специфические черты </a:t>
            </a:r>
            <a:r>
              <a:rPr lang="ru-RU" sz="2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инфП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indent="457200"/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 значительной мере они определяются природой микроорганизма.</a:t>
            </a:r>
            <a:endParaRPr lang="ru-RU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A79398-581C-57D6-730F-0D7B9D2F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869" y="3532495"/>
            <a:ext cx="5715000" cy="39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32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591207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4. Периоды течения инфекционного процесса.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A896B7-8966-D5FE-1ED2-2C253FB74ED8}"/>
              </a:ext>
            </a:extLst>
          </p:cNvPr>
          <p:cNvSpPr txBox="1"/>
          <p:nvPr/>
        </p:nvSpPr>
        <p:spPr>
          <a:xfrm>
            <a:off x="295358" y="1369410"/>
            <a:ext cx="10217861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</a:rPr>
              <a:t>Инкубационный период</a:t>
            </a:r>
          </a:p>
          <a:p>
            <a:endParaRPr lang="ru-RU" sz="2400" b="1" dirty="0"/>
          </a:p>
          <a:p>
            <a:pPr algn="just">
              <a:buNone/>
            </a:pPr>
            <a:r>
              <a:rPr lang="ru-RU" sz="2400" dirty="0"/>
              <a:t>— интервал времени </a:t>
            </a:r>
            <a:r>
              <a:rPr lang="ru-RU" sz="2400" b="1" dirty="0"/>
              <a:t>от инфицирования макроорганизма до появления первых клинических признаков болезни </a:t>
            </a:r>
            <a:r>
              <a:rPr lang="ru-RU" sz="2400" dirty="0"/>
              <a:t>характеризуется: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2400" b="1" dirty="0"/>
              <a:t>размножением и избирательным накоплением микроорганизмов </a:t>
            </a:r>
            <a:r>
              <a:rPr lang="ru-RU" sz="2400" dirty="0"/>
              <a:t>в определённых органах и тканях, которые в ходе </a:t>
            </a:r>
            <a:r>
              <a:rPr lang="ru-RU" sz="2400" dirty="0" err="1"/>
              <a:t>инфБ</a:t>
            </a:r>
            <a:r>
              <a:rPr lang="ru-RU" sz="2400" dirty="0"/>
              <a:t> более всего и повреждаются;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2400" b="1" dirty="0"/>
              <a:t>мобилизацией защитных механизмов организма.</a:t>
            </a:r>
          </a:p>
          <a:p>
            <a:pPr marL="0" indent="0">
              <a:buNone/>
            </a:pPr>
            <a:endParaRPr lang="ru-RU" sz="2400" dirty="0"/>
          </a:p>
          <a:p>
            <a:pPr marL="0" indent="457200">
              <a:buNone/>
            </a:pPr>
            <a:r>
              <a:rPr lang="ru-RU" sz="2400" b="1" dirty="0"/>
              <a:t>Длительность</a:t>
            </a:r>
            <a:r>
              <a:rPr lang="ru-RU" sz="2400" dirty="0"/>
              <a:t> инкубационного периода — от </a:t>
            </a:r>
            <a:r>
              <a:rPr lang="ru-RU" sz="2400" b="1" i="1" dirty="0"/>
              <a:t>нескольких часов </a:t>
            </a:r>
            <a:r>
              <a:rPr lang="ru-RU" sz="2400" i="1" dirty="0"/>
              <a:t>(при о</a:t>
            </a:r>
            <a:r>
              <a:rPr lang="ru-RU" sz="2400" dirty="0"/>
              <a:t>стрых кишечных инфекциях) до </a:t>
            </a:r>
            <a:r>
              <a:rPr lang="ru-RU" sz="2400" b="1" dirty="0"/>
              <a:t>нескольких лет </a:t>
            </a:r>
            <a:r>
              <a:rPr lang="ru-RU" sz="2400" dirty="0"/>
              <a:t>(при </a:t>
            </a:r>
            <a:r>
              <a:rPr lang="ru-RU" sz="2400" i="1" dirty="0"/>
              <a:t>СПИДе, прионных инфекц</a:t>
            </a:r>
            <a:r>
              <a:rPr lang="ru-RU" sz="2400" dirty="0"/>
              <a:t>иях) — определяется в основном </a:t>
            </a:r>
            <a:r>
              <a:rPr lang="ru-RU" sz="2400" b="1" dirty="0"/>
              <a:t>биологическими свойствами возбудителей</a:t>
            </a:r>
            <a:r>
              <a:rPr lang="ru-RU" sz="2400" dirty="0"/>
              <a:t>, в силу чего продолжительность этого периода считают их </a:t>
            </a:r>
            <a:r>
              <a:rPr lang="ru-RU" sz="2400" b="1" dirty="0"/>
              <a:t>видовым признаком.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853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591207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4. Периоды течения инфекционного процесса.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263D91-3924-1E30-A79F-957555992AED}"/>
              </a:ext>
            </a:extLst>
          </p:cNvPr>
          <p:cNvSpPr txBox="1"/>
          <p:nvPr/>
        </p:nvSpPr>
        <p:spPr>
          <a:xfrm>
            <a:off x="261937" y="1190625"/>
            <a:ext cx="1057513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</a:rPr>
              <a:t>Продромальный период</a:t>
            </a:r>
          </a:p>
          <a:p>
            <a:endParaRPr lang="ru-RU" sz="2400" b="1" dirty="0"/>
          </a:p>
          <a:p>
            <a:pPr>
              <a:buNone/>
            </a:pPr>
            <a:r>
              <a:rPr lang="ru-RU" sz="2400" dirty="0"/>
              <a:t>— этап </a:t>
            </a:r>
            <a:r>
              <a:rPr lang="ru-RU" sz="2400" dirty="0" err="1"/>
              <a:t>инфП</a:t>
            </a:r>
            <a:r>
              <a:rPr lang="ru-RU" sz="2400" dirty="0"/>
              <a:t> </a:t>
            </a:r>
            <a:r>
              <a:rPr lang="ru-RU" sz="2400" b="1" dirty="0"/>
              <a:t>от появления первых клинических неспецифических проявлений болезни до полного развития её симптомов. </a:t>
            </a:r>
          </a:p>
          <a:p>
            <a:pPr>
              <a:buNone/>
            </a:pPr>
            <a:r>
              <a:rPr lang="ru-RU" sz="2400" b="1" u="sng" dirty="0"/>
              <a:t>Проявления: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снижение эффективности реакций защиты организма</a:t>
            </a:r>
            <a:r>
              <a:rPr lang="ru-RU" sz="2400" dirty="0"/>
              <a:t>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нарастание степени патогенности возбудителя </a:t>
            </a:r>
            <a:r>
              <a:rPr lang="ru-RU" sz="2400" dirty="0"/>
              <a:t>(размножение, выработка и высвобождение эндо- и экзотоксинов);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клинические проявления </a:t>
            </a:r>
            <a:r>
              <a:rPr lang="ru-RU" sz="2400" dirty="0"/>
              <a:t>на этом этапе </a:t>
            </a:r>
            <a:r>
              <a:rPr lang="ru-RU" sz="2400" dirty="0" err="1"/>
              <a:t>инфП</a:t>
            </a:r>
            <a:r>
              <a:rPr lang="ru-RU" sz="2400" dirty="0"/>
              <a:t> не имеют характерных для данного </a:t>
            </a:r>
            <a:r>
              <a:rPr lang="ru-RU" sz="2400" dirty="0" err="1"/>
              <a:t>инфП</a:t>
            </a:r>
            <a:r>
              <a:rPr lang="ru-RU" sz="2400" dirty="0"/>
              <a:t> черт. К ним относятся </a:t>
            </a:r>
            <a:r>
              <a:rPr lang="ru-RU" sz="2400" b="1" dirty="0"/>
              <a:t>недомогание, дискомфорт, головная боль, лихорадка, мышечные и суставные боли.</a:t>
            </a:r>
          </a:p>
          <a:p>
            <a:pPr>
              <a:buNone/>
            </a:pPr>
            <a:r>
              <a:rPr lang="ru-RU" sz="2400" b="1" dirty="0"/>
              <a:t>Продромальный период выявляется не при всех </a:t>
            </a:r>
            <a:r>
              <a:rPr lang="ru-RU" sz="2400" b="1" dirty="0" err="1"/>
              <a:t>инфБ</a:t>
            </a:r>
            <a:r>
              <a:rPr lang="ru-RU" sz="2400" b="1" dirty="0"/>
              <a:t> и обычно длится от нескольких часов до нескольких суток.</a:t>
            </a:r>
          </a:p>
          <a:p>
            <a:r>
              <a:rPr lang="ru-RU" sz="2400" b="1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5104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591207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4. Периоды течения инфекционного процесса.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5E1CC-90E8-826C-D3D3-D3512C49E107}"/>
              </a:ext>
            </a:extLst>
          </p:cNvPr>
          <p:cNvSpPr txBox="1"/>
          <p:nvPr/>
        </p:nvSpPr>
        <p:spPr>
          <a:xfrm>
            <a:off x="245269" y="1190624"/>
            <a:ext cx="9841706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</a:rPr>
              <a:t>Период основных проявлений (разгара) болезни</a:t>
            </a:r>
          </a:p>
          <a:p>
            <a:endParaRPr lang="ru-RU" sz="2400" b="1" dirty="0"/>
          </a:p>
          <a:p>
            <a:pPr algn="just">
              <a:buNone/>
            </a:pPr>
            <a:r>
              <a:rPr lang="ru-RU" sz="2400" dirty="0"/>
              <a:t>характеризуется развитием </a:t>
            </a:r>
            <a:r>
              <a:rPr lang="ru-RU" sz="2400" b="1" dirty="0"/>
              <a:t>типичных для данной болезни признаков. </a:t>
            </a:r>
          </a:p>
          <a:p>
            <a:pPr indent="457200" algn="just">
              <a:buNone/>
            </a:pPr>
            <a:r>
              <a:rPr lang="ru-RU" sz="2400" b="1" u="sng" dirty="0"/>
              <a:t>Они зависят от:</a:t>
            </a:r>
          </a:p>
          <a:p>
            <a:pPr marL="514350" lvl="0" indent="457200" algn="just">
              <a:buFont typeface="+mj-lt"/>
              <a:buAutoNum type="arabicParenR"/>
            </a:pPr>
            <a:r>
              <a:rPr lang="ru-RU" sz="2400" b="1" dirty="0"/>
              <a:t>специфических патогенных свойств возбудителя</a:t>
            </a:r>
            <a:r>
              <a:rPr lang="ru-RU" sz="2400" dirty="0"/>
              <a:t>;</a:t>
            </a:r>
          </a:p>
          <a:p>
            <a:pPr marL="514350" lvl="0" indent="457200" algn="just">
              <a:buFont typeface="+mj-lt"/>
              <a:buAutoNum type="arabicParenR"/>
            </a:pPr>
            <a:r>
              <a:rPr lang="ru-RU" sz="2400" b="1" dirty="0"/>
              <a:t>характера ответных реакций организма</a:t>
            </a:r>
            <a:r>
              <a:rPr lang="ru-RU" sz="2400" dirty="0"/>
              <a:t>, формирующихся на фоне недостаточности его адаптивных механизмов.</a:t>
            </a:r>
          </a:p>
          <a:p>
            <a:pPr marL="514350" lvl="0" indent="457200" algn="just">
              <a:buFont typeface="+mj-lt"/>
              <a:buAutoNum type="arabicParenR"/>
            </a:pPr>
            <a:endParaRPr lang="ru-RU" sz="2400" dirty="0"/>
          </a:p>
          <a:p>
            <a:pPr indent="457200" algn="just"/>
            <a:r>
              <a:rPr lang="ru-RU" sz="2400" b="1" dirty="0"/>
              <a:t>Продолжительность</a:t>
            </a:r>
            <a:r>
              <a:rPr lang="ru-RU" sz="2400" dirty="0"/>
              <a:t> этого периода </a:t>
            </a:r>
            <a:r>
              <a:rPr lang="ru-RU" sz="2400" b="1" dirty="0"/>
              <a:t>зависит от нозологической формы и колеблется </a:t>
            </a:r>
            <a:r>
              <a:rPr lang="ru-RU" sz="2400" dirty="0"/>
              <a:t>в широких пределах. </a:t>
            </a:r>
          </a:p>
          <a:p>
            <a:pPr indent="457200" algn="just"/>
            <a:r>
              <a:rPr lang="ru-RU" sz="2400" dirty="0"/>
              <a:t>Для многих </a:t>
            </a:r>
            <a:r>
              <a:rPr lang="ru-RU" sz="2400" dirty="0" err="1"/>
              <a:t>инфБ</a:t>
            </a:r>
            <a:r>
              <a:rPr lang="ru-RU" sz="2400" dirty="0"/>
              <a:t> (</a:t>
            </a:r>
            <a:r>
              <a:rPr lang="ru-RU" sz="2400" i="1" dirty="0"/>
              <a:t>корь, скарлатина, тифы</a:t>
            </a:r>
            <a:r>
              <a:rPr lang="ru-RU" sz="2400" dirty="0"/>
              <a:t>) </a:t>
            </a:r>
            <a:r>
              <a:rPr lang="ru-RU" sz="2400" b="1" dirty="0"/>
              <a:t>характерна относительно постоянная длительность этого периода. </a:t>
            </a:r>
          </a:p>
          <a:p>
            <a:pPr indent="457200" algn="just"/>
            <a:r>
              <a:rPr lang="ru-RU" sz="2400" dirty="0"/>
              <a:t>В развитии </a:t>
            </a:r>
            <a:r>
              <a:rPr lang="ru-RU" sz="2400" dirty="0" err="1"/>
              <a:t>инфБ</a:t>
            </a:r>
            <a:r>
              <a:rPr lang="ru-RU" sz="2400" dirty="0"/>
              <a:t> </a:t>
            </a:r>
            <a:r>
              <a:rPr lang="ru-RU" sz="2400" b="1" dirty="0"/>
              <a:t>могут регистрироваться обострения или нарастание клинических проявлений болезни </a:t>
            </a:r>
            <a:r>
              <a:rPr lang="ru-RU" sz="2400" dirty="0"/>
              <a:t>(в форме её нового цикла).</a:t>
            </a:r>
          </a:p>
          <a:p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4989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591207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4. Периоды течения инфекционного процесса.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F0FF7D-8BF0-358F-1BB2-0E2C2FA0C120}"/>
              </a:ext>
            </a:extLst>
          </p:cNvPr>
          <p:cNvSpPr txBox="1"/>
          <p:nvPr/>
        </p:nvSpPr>
        <p:spPr>
          <a:xfrm>
            <a:off x="359569" y="1463576"/>
            <a:ext cx="1008697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</a:rPr>
              <a:t>Период завершения инфекционной болезни</a:t>
            </a:r>
          </a:p>
          <a:p>
            <a:endParaRPr lang="ru-RU" sz="2400" b="1" dirty="0"/>
          </a:p>
          <a:p>
            <a:pPr>
              <a:buNone/>
            </a:pPr>
            <a:r>
              <a:rPr lang="ru-RU" sz="2400" b="1" dirty="0"/>
              <a:t>имеет несколько вариантов: </a:t>
            </a:r>
          </a:p>
          <a:p>
            <a:pPr>
              <a:buNone/>
            </a:pPr>
            <a:endParaRPr lang="ru-RU" sz="2400" b="1" dirty="0"/>
          </a:p>
          <a:p>
            <a:pPr marL="514350" indent="-514350">
              <a:buFont typeface="+mj-lt"/>
              <a:buAutoNum type="arabicParenR"/>
            </a:pPr>
            <a:r>
              <a:rPr lang="ru-RU" sz="2400" b="1" dirty="0"/>
              <a:t>выздоровление,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b="1" dirty="0"/>
              <a:t>гибель организма,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b="1" dirty="0"/>
              <a:t>развитие осложнений,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b="1" dirty="0"/>
              <a:t>бациллоносительство.</a:t>
            </a:r>
          </a:p>
          <a:p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4518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2670" y="1723885"/>
            <a:ext cx="5257800" cy="4419740"/>
          </a:xfrm>
          <a:prstGeom prst="rect">
            <a:avLst/>
          </a:prstGeom>
        </p:spPr>
        <p:txBody>
          <a:bodyPr vert="horz" wrap="square" lIns="0" tIns="102191" rIns="0" bIns="0" rtlCol="0">
            <a:spAutoFit/>
          </a:bodyPr>
          <a:lstStyle/>
          <a:p>
            <a:pPr marL="15968" marR="6387">
              <a:lnSpc>
                <a:spcPts val="5432"/>
              </a:lnSpc>
              <a:spcBef>
                <a:spcPts val="805"/>
              </a:spcBef>
            </a:pPr>
            <a:r>
              <a:rPr lang="ru-RU" sz="4400" b="1" dirty="0">
                <a:solidFill>
                  <a:srgbClr val="FFFFFF"/>
                </a:solidFill>
                <a:latin typeface="Arial"/>
                <a:cs typeface="Arial"/>
              </a:rPr>
              <a:t>5.  Принципы терапии инфекционного процесса.</a:t>
            </a:r>
          </a:p>
          <a:p>
            <a:pPr marL="15968" marR="6387">
              <a:lnSpc>
                <a:spcPts val="5432"/>
              </a:lnSpc>
              <a:spcBef>
                <a:spcPts val="805"/>
              </a:spcBef>
            </a:pPr>
            <a:endParaRPr lang="ru-RU" sz="4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5968">
              <a:lnSpc>
                <a:spcPts val="5054"/>
              </a:lnSpc>
            </a:pPr>
            <a:endParaRPr sz="5029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63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531703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0" marR="2189971" lvl="0" indent="0" defTabSz="914400" eaLnBrk="1" fontAlgn="auto" latinLnBrk="0" hangingPunct="1">
              <a:lnSpc>
                <a:spcPts val="3797"/>
              </a:lnSpc>
              <a:spcBef>
                <a:spcPts val="604"/>
              </a:spcBef>
              <a:spcAft>
                <a:spcPts val="0"/>
              </a:spcAft>
              <a:buClrTx/>
              <a:buSzTx/>
              <a:buFontTx/>
              <a:buNone/>
              <a:tabLst>
                <a:tab pos="663458" algn="l"/>
              </a:tabLst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cs typeface="Microsoft Sans Serif"/>
              </a:rPr>
              <a:t>5.  Принципы терапии инфекционного процесса.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2D496-34F2-170E-35F0-FBFA3E8162AD}"/>
              </a:ext>
            </a:extLst>
          </p:cNvPr>
          <p:cNvSpPr txBox="1"/>
          <p:nvPr/>
        </p:nvSpPr>
        <p:spPr>
          <a:xfrm>
            <a:off x="245268" y="717479"/>
            <a:ext cx="10929064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800" b="1" u="sng" dirty="0">
              <a:solidFill>
                <a:srgbClr val="009999"/>
              </a:solidFill>
            </a:endParaRPr>
          </a:p>
          <a:p>
            <a:pPr algn="ctr">
              <a:buNone/>
            </a:pPr>
            <a:r>
              <a:rPr lang="ru-RU" sz="2800" b="1" u="sng" dirty="0">
                <a:solidFill>
                  <a:srgbClr val="009999"/>
                </a:solidFill>
              </a:rPr>
              <a:t>Этиотропная терапия </a:t>
            </a:r>
            <a:r>
              <a:rPr lang="ru-RU" sz="2800" dirty="0">
                <a:solidFill>
                  <a:srgbClr val="009999"/>
                </a:solidFill>
              </a:rPr>
              <a:t>заключается в </a:t>
            </a:r>
            <a:r>
              <a:rPr lang="ru-RU" sz="2800" b="1" dirty="0">
                <a:solidFill>
                  <a:srgbClr val="009999"/>
                </a:solidFill>
              </a:rPr>
              <a:t>воздействии на возбудителя. </a:t>
            </a:r>
          </a:p>
          <a:p>
            <a:pPr algn="ctr">
              <a:buNone/>
            </a:pPr>
            <a:r>
              <a:rPr lang="ru-RU" sz="2400" b="1" dirty="0"/>
              <a:t>Для этого применяют: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антибактериальные</a:t>
            </a:r>
            <a:r>
              <a:rPr lang="ru-RU" sz="2400" dirty="0"/>
              <a:t> средства (например, </a:t>
            </a:r>
            <a:r>
              <a:rPr lang="ru-RU" sz="2400" i="1" dirty="0"/>
              <a:t>антибиотики, сульфаниламиды, </a:t>
            </a:r>
            <a:r>
              <a:rPr lang="ru-RU" sz="2400" i="1" dirty="0" err="1"/>
              <a:t>хинолоны</a:t>
            </a:r>
            <a:r>
              <a:rPr lang="ru-RU" sz="2400" i="1" dirty="0"/>
              <a:t>, </a:t>
            </a:r>
            <a:r>
              <a:rPr lang="ru-RU" sz="2400" i="1" dirty="0" err="1"/>
              <a:t>диаминопиримидины</a:t>
            </a:r>
            <a:r>
              <a:rPr lang="ru-RU" sz="2400" i="1" dirty="0"/>
              <a:t>, производные </a:t>
            </a:r>
            <a:r>
              <a:rPr lang="ru-RU" sz="2400" i="1" dirty="0" err="1"/>
              <a:t>нитроимидазола</a:t>
            </a:r>
            <a:r>
              <a:rPr lang="ru-RU" sz="2400" i="1" dirty="0"/>
              <a:t> и </a:t>
            </a:r>
            <a:r>
              <a:rPr lang="ru-RU" sz="2400" i="1" dirty="0" err="1"/>
              <a:t>нитрофурана</a:t>
            </a:r>
            <a:r>
              <a:rPr lang="ru-RU" sz="2400" i="1" dirty="0"/>
              <a:t>, бактериофаги, </a:t>
            </a:r>
            <a:r>
              <a:rPr lang="en-US" sz="2400" i="1" dirty="0"/>
              <a:t>Ig</a:t>
            </a:r>
            <a:r>
              <a:rPr lang="ru-RU" sz="2400" dirty="0"/>
              <a:t>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противовирусные</a:t>
            </a:r>
            <a:r>
              <a:rPr lang="ru-RU" sz="2400" dirty="0"/>
              <a:t> препараты (например, </a:t>
            </a:r>
            <a:r>
              <a:rPr lang="en-US" sz="2400" i="1" dirty="0"/>
              <a:t>Ig</a:t>
            </a:r>
            <a:r>
              <a:rPr lang="ru-RU" sz="2400" i="1" dirty="0"/>
              <a:t>, производные адамантана, ингибиторы протеаз, обратной транскриптазы и ДНК-полимераз, ИФН, нуклеотидные аналоги</a:t>
            </a:r>
            <a:r>
              <a:rPr lang="ru-RU" sz="2400" dirty="0"/>
              <a:t>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противогрибковые</a:t>
            </a:r>
            <a:r>
              <a:rPr lang="ru-RU" sz="2400" dirty="0"/>
              <a:t> средства (например, </a:t>
            </a:r>
            <a:r>
              <a:rPr lang="ru-RU" sz="2400" i="1" dirty="0" err="1"/>
              <a:t>азолы</a:t>
            </a:r>
            <a:r>
              <a:rPr lang="ru-RU" sz="2400" i="1" dirty="0"/>
              <a:t>, </a:t>
            </a:r>
            <a:r>
              <a:rPr lang="ru-RU" sz="2400" i="1" dirty="0" err="1"/>
              <a:t>фторцитозин</a:t>
            </a:r>
            <a:r>
              <a:rPr lang="ru-RU" sz="2400" i="1" dirty="0"/>
              <a:t>, </a:t>
            </a:r>
            <a:r>
              <a:rPr lang="ru-RU" sz="2400" i="1" dirty="0" err="1"/>
              <a:t>а</a:t>
            </a:r>
            <a:r>
              <a:rPr lang="ru-RU" sz="2400" dirty="0" err="1"/>
              <a:t>моролфин</a:t>
            </a:r>
            <a:r>
              <a:rPr lang="ru-RU" sz="2400" dirty="0"/>
              <a:t>, </a:t>
            </a:r>
            <a:r>
              <a:rPr lang="ru-RU" sz="2400" dirty="0" err="1"/>
              <a:t>аллиламины</a:t>
            </a:r>
            <a:r>
              <a:rPr lang="ru-RU" sz="2400" dirty="0"/>
              <a:t>, </a:t>
            </a:r>
            <a:r>
              <a:rPr lang="ru-RU" sz="2400" dirty="0" err="1"/>
              <a:t>гризеофульвин</a:t>
            </a:r>
            <a:r>
              <a:rPr lang="ru-RU" sz="2400" dirty="0"/>
              <a:t>);</a:t>
            </a:r>
            <a:endParaRPr lang="ru-RU" sz="2400" b="1" dirty="0"/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антипротозойные</a:t>
            </a:r>
            <a:r>
              <a:rPr lang="ru-RU" sz="2400" dirty="0"/>
              <a:t> препараты (например, </a:t>
            </a:r>
            <a:r>
              <a:rPr lang="ru-RU" sz="2400" i="1" dirty="0"/>
              <a:t>сульфаниламиды, </a:t>
            </a:r>
            <a:r>
              <a:rPr lang="ru-RU" sz="2400" i="1" dirty="0" err="1"/>
              <a:t>сульфоны</a:t>
            </a:r>
            <a:r>
              <a:rPr lang="ru-RU" sz="2400" i="1" dirty="0"/>
              <a:t>, хлорохин</a:t>
            </a:r>
            <a:r>
              <a:rPr lang="ru-RU" sz="2400" dirty="0"/>
              <a:t>, </a:t>
            </a:r>
            <a:r>
              <a:rPr lang="ru-RU" sz="2400" i="1" dirty="0" err="1"/>
              <a:t>сульфадоксин</a:t>
            </a:r>
            <a:r>
              <a:rPr lang="ru-RU" sz="2400" i="1" dirty="0"/>
              <a:t>, хинин, </a:t>
            </a:r>
            <a:r>
              <a:rPr lang="ru-RU" sz="2400" i="1" dirty="0" err="1"/>
              <a:t>артемизин</a:t>
            </a:r>
            <a:r>
              <a:rPr lang="ru-RU" sz="2400" i="1" dirty="0"/>
              <a:t>, метронидазол</a:t>
            </a:r>
            <a:r>
              <a:rPr lang="ru-RU" sz="2400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6190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590886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5.  Принципы терапии инфекционного процесса.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4D784-5744-CC7C-2678-0432AE55D81A}"/>
              </a:ext>
            </a:extLst>
          </p:cNvPr>
          <p:cNvSpPr txBox="1"/>
          <p:nvPr/>
        </p:nvSpPr>
        <p:spPr>
          <a:xfrm>
            <a:off x="204788" y="885825"/>
            <a:ext cx="9829801" cy="637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>
                <a:solidFill>
                  <a:srgbClr val="009999"/>
                </a:solidFill>
              </a:rPr>
              <a:t>Патогенетическое лече</a:t>
            </a:r>
            <a:r>
              <a:rPr lang="ru-RU" sz="2800" dirty="0">
                <a:solidFill>
                  <a:srgbClr val="009999"/>
                </a:solidFill>
              </a:rPr>
              <a:t>ние имеет целью </a:t>
            </a:r>
            <a:r>
              <a:rPr lang="ru-RU" sz="2800" b="1" dirty="0">
                <a:solidFill>
                  <a:srgbClr val="009999"/>
                </a:solidFill>
              </a:rPr>
              <a:t>блокаду механизма развития </a:t>
            </a:r>
            <a:r>
              <a:rPr lang="ru-RU" sz="2800" b="1" dirty="0" err="1">
                <a:solidFill>
                  <a:srgbClr val="009999"/>
                </a:solidFill>
              </a:rPr>
              <a:t>инфП</a:t>
            </a:r>
            <a:r>
              <a:rPr lang="ru-RU" sz="2800" b="1" dirty="0">
                <a:solidFill>
                  <a:srgbClr val="009999"/>
                </a:solidFill>
              </a:rPr>
              <a:t>. </a:t>
            </a:r>
          </a:p>
          <a:p>
            <a:pPr marL="0" indent="0" algn="ctr">
              <a:buNone/>
            </a:pPr>
            <a:r>
              <a:rPr lang="ru-RU" sz="2400" b="1" dirty="0"/>
              <a:t>Это достигается при помощи: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 err="1"/>
              <a:t>дезинтоксикационной</a:t>
            </a:r>
            <a:r>
              <a:rPr lang="ru-RU" sz="2400" b="1" dirty="0"/>
              <a:t> терапии </a:t>
            </a:r>
            <a:r>
              <a:rPr lang="ru-RU" sz="2400" dirty="0"/>
              <a:t>(например, применением </a:t>
            </a:r>
            <a:r>
              <a:rPr lang="ru-RU" sz="2400" i="1" dirty="0"/>
              <a:t>антитоксических сывороток, </a:t>
            </a:r>
            <a:r>
              <a:rPr lang="ru-RU" sz="2400" i="1" dirty="0" err="1"/>
              <a:t>гемодилюции</a:t>
            </a:r>
            <a:r>
              <a:rPr lang="ru-RU" sz="2400" i="1" dirty="0"/>
              <a:t>, гемодиализа, плазмафереза</a:t>
            </a:r>
            <a:r>
              <a:rPr lang="ru-RU" sz="2400" dirty="0"/>
              <a:t>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противовоспалительного лечения;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иммунотерапии и иммунокоррекции </a:t>
            </a:r>
            <a:r>
              <a:rPr lang="ru-RU" sz="2400" dirty="0"/>
              <a:t>(например, с помощью </a:t>
            </a:r>
            <a:r>
              <a:rPr lang="ru-RU" sz="2400" i="1" dirty="0"/>
              <a:t>специфических сывороток, вакцин, адаптогенов, иммуномодуляторов, десенсибилизирующих воздействий</a:t>
            </a:r>
            <a:r>
              <a:rPr lang="ru-RU" sz="2400" dirty="0"/>
              <a:t>);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нормализации функций органов, тканей и их </a:t>
            </a:r>
            <a:r>
              <a:rPr lang="ru-RU" sz="2400" b="1" i="1" dirty="0"/>
              <a:t>систем </a:t>
            </a:r>
            <a:r>
              <a:rPr lang="ru-RU" sz="2400" i="1" dirty="0"/>
              <a:t>(</a:t>
            </a:r>
            <a:r>
              <a:rPr lang="ru-RU" sz="2400" dirty="0"/>
              <a:t>например,</a:t>
            </a:r>
            <a:r>
              <a:rPr lang="ru-RU" sz="2400" i="1" dirty="0"/>
              <a:t> ССС</a:t>
            </a:r>
            <a:r>
              <a:rPr lang="ru-RU" sz="2400" b="1" i="1" dirty="0"/>
              <a:t>, </a:t>
            </a:r>
            <a:r>
              <a:rPr lang="ru-RU" sz="2400" i="1" dirty="0"/>
              <a:t>дыхательной, пищеварительной, нервной</a:t>
            </a:r>
            <a:r>
              <a:rPr lang="ru-RU" sz="2400" dirty="0"/>
              <a:t>), нарушенных в связи с развитием </a:t>
            </a:r>
            <a:r>
              <a:rPr lang="ru-RU" sz="2400" dirty="0" err="1"/>
              <a:t>инфП</a:t>
            </a:r>
            <a:r>
              <a:rPr lang="ru-RU" sz="2400" dirty="0"/>
              <a:t>;</a:t>
            </a:r>
          </a:p>
          <a:p>
            <a:pPr marL="514350" lvl="0" indent="-514350">
              <a:buFont typeface="+mj-lt"/>
              <a:buAutoNum type="arabicParenR"/>
            </a:pPr>
            <a:r>
              <a:rPr lang="ru-RU" sz="2400" b="1" dirty="0"/>
              <a:t>коррекции основных параметров гомеостаза </a:t>
            </a:r>
            <a:r>
              <a:rPr lang="ru-RU" sz="2400" dirty="0"/>
              <a:t>организма (</a:t>
            </a:r>
            <a:r>
              <a:rPr lang="ru-RU" sz="2400" i="1" dirty="0"/>
              <a:t>КЩР, содержания ионов, массы и реологических свойств циркулирующей крови, р0</a:t>
            </a:r>
            <a:r>
              <a:rPr lang="ru-RU" sz="2400" i="1" baseline="-25000" dirty="0"/>
              <a:t>2</a:t>
            </a:r>
            <a:r>
              <a:rPr lang="ru-RU" sz="2400" i="1" dirty="0"/>
              <a:t>, рС0</a:t>
            </a:r>
            <a:r>
              <a:rPr lang="ru-RU" sz="2400" i="1" baseline="-25000" dirty="0"/>
              <a:t>2</a:t>
            </a:r>
            <a:r>
              <a:rPr lang="ru-RU" sz="2400" i="1" dirty="0"/>
              <a:t> и др.</a:t>
            </a:r>
            <a:r>
              <a:rPr lang="ru-RU" sz="2400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7958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69" y="-1"/>
            <a:ext cx="11277600" cy="590886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78777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5.  Принципы терапии инфекционного процесса.</a:t>
            </a:r>
            <a:endParaRPr sz="280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B2E1D-277F-C898-6E99-24E4A3614119}"/>
              </a:ext>
            </a:extLst>
          </p:cNvPr>
          <p:cNvSpPr txBox="1"/>
          <p:nvPr/>
        </p:nvSpPr>
        <p:spPr>
          <a:xfrm>
            <a:off x="245269" y="1055623"/>
            <a:ext cx="1036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>
                <a:solidFill>
                  <a:srgbClr val="009999"/>
                </a:solidFill>
              </a:rPr>
              <a:t>Симптоматическое лечение </a:t>
            </a:r>
            <a:r>
              <a:rPr lang="ru-RU" sz="2800" dirty="0">
                <a:solidFill>
                  <a:srgbClr val="009999"/>
                </a:solidFill>
              </a:rPr>
              <a:t>направлено на </a:t>
            </a:r>
            <a:r>
              <a:rPr lang="ru-RU" sz="2800" b="1" dirty="0">
                <a:solidFill>
                  <a:srgbClr val="009999"/>
                </a:solidFill>
              </a:rPr>
              <a:t>облегчение состояния пациента и устранение у него тягостных, болезненных ощущений, </a:t>
            </a:r>
            <a:r>
              <a:rPr lang="ru-RU" sz="2800" dirty="0">
                <a:solidFill>
                  <a:srgbClr val="009999"/>
                </a:solidFill>
              </a:rPr>
              <a:t>усугубляющих течение </a:t>
            </a:r>
            <a:r>
              <a:rPr lang="ru-RU" sz="2800" dirty="0" err="1">
                <a:solidFill>
                  <a:srgbClr val="009999"/>
                </a:solidFill>
              </a:rPr>
              <a:t>инфП</a:t>
            </a:r>
            <a:r>
              <a:rPr lang="ru-RU" sz="2800" dirty="0">
                <a:solidFill>
                  <a:srgbClr val="009999"/>
                </a:solidFill>
              </a:rPr>
              <a:t>. </a:t>
            </a:r>
          </a:p>
          <a:p>
            <a:pPr>
              <a:buNone/>
            </a:pPr>
            <a:endParaRPr lang="ru-RU" sz="2400" dirty="0"/>
          </a:p>
          <a:p>
            <a:pPr algn="ctr">
              <a:buNone/>
            </a:pPr>
            <a:r>
              <a:rPr lang="ru-RU" sz="2400" dirty="0"/>
              <a:t>С этой целью используют, например, препараты, устраняющие:</a:t>
            </a:r>
          </a:p>
          <a:p>
            <a:r>
              <a:rPr lang="ru-RU" sz="2400" b="1" dirty="0"/>
              <a:t>головную боль, чувство эмоционального напряжения или страха, снотворные препараты.</a:t>
            </a:r>
          </a:p>
        </p:txBody>
      </p:sp>
    </p:spTree>
    <p:extLst>
      <p:ext uri="{BB962C8B-B14F-4D97-AF65-F5344CB8AC3E}">
        <p14:creationId xmlns:p14="http://schemas.microsoft.com/office/powerpoint/2010/main" val="30794588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970949"/>
            <a:ext cx="13443259" cy="94999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64586" y="2885176"/>
            <a:ext cx="4617768" cy="1487460"/>
          </a:xfrm>
          <a:prstGeom prst="rect">
            <a:avLst/>
          </a:prstGeom>
        </p:spPr>
        <p:txBody>
          <a:bodyPr vert="horz" wrap="square" lIns="0" tIns="16766" rIns="0" bIns="0" rtlCol="0">
            <a:spAutoFit/>
          </a:bodyPr>
          <a:lstStyle/>
          <a:p>
            <a:pPr marL="15968">
              <a:spcBef>
                <a:spcPts val="132"/>
              </a:spcBef>
            </a:pPr>
            <a:r>
              <a:rPr sz="4778" b="0" spc="-13" dirty="0">
                <a:solidFill>
                  <a:srgbClr val="FFFFFF"/>
                </a:solidFill>
                <a:latin typeface="Microsoft Sans Serif"/>
                <a:cs typeface="Microsoft Sans Serif"/>
              </a:rPr>
              <a:t>БЛАГОДАРЮ</a:t>
            </a:r>
            <a:endParaRPr sz="4778">
              <a:latin typeface="Microsoft Sans Serif"/>
              <a:cs typeface="Microsoft Sans Serif"/>
            </a:endParaRPr>
          </a:p>
          <a:p>
            <a:pPr marL="15968"/>
            <a:r>
              <a:rPr sz="4778" b="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4778" b="0" spc="-1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778" b="0" spc="-13" dirty="0">
                <a:solidFill>
                  <a:srgbClr val="FFFFFF"/>
                </a:solidFill>
                <a:latin typeface="Microsoft Sans Serif"/>
                <a:cs typeface="Microsoft Sans Serif"/>
              </a:rPr>
              <a:t>ВНИМАНИЕ!</a:t>
            </a:r>
            <a:endParaRPr sz="4778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65268" y="-154695"/>
            <a:ext cx="4525794" cy="17206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7452"/>
            <a:ext cx="10591800" cy="116713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11054" y="37365"/>
            <a:ext cx="1724817" cy="1720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A579FB-117A-54CC-0B6B-BCE4F9AA03E9}"/>
              </a:ext>
            </a:extLst>
          </p:cNvPr>
          <p:cNvSpPr txBox="1"/>
          <p:nvPr/>
        </p:nvSpPr>
        <p:spPr>
          <a:xfrm>
            <a:off x="0" y="1495425"/>
            <a:ext cx="1015126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Организм человека —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идеальный объект для роста и размножения микробов. </a:t>
            </a:r>
          </a:p>
          <a:p>
            <a:pPr indent="457200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Он обеспечивает достаточно высокую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стабильность основных параметров внутренней среды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(температуры, электролитного состава, pH и др.) и лёгкую доступность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питательных веществ.</a:t>
            </a:r>
          </a:p>
          <a:p>
            <a:pPr indent="457200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Классическая модель </a:t>
            </a:r>
            <a:r>
              <a:rPr lang="ru-RU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инфП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наиболее типична для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бактериальных инфекций. </a:t>
            </a:r>
          </a:p>
          <a:p>
            <a:pPr indent="457200"/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При вирусных инфекциях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развитие </a:t>
            </a:r>
            <a:r>
              <a:rPr lang="ru-RU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инфП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 имеет существенные  отличия в связи с тем, что вирусы являются внутриклеточными «генетическими паразитами». </a:t>
            </a:r>
          </a:p>
          <a:p>
            <a:pPr indent="457200" algn="ctr"/>
            <a:r>
              <a:rPr lang="ru-RU" sz="2800" b="1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ВЗАИМООТНОШЕНИЯ МАКРО- И МИКРООРГАНИЗМОВ: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Паразитизм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Мутуализм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Комменсализм</a:t>
            </a:r>
          </a:p>
          <a:p>
            <a:pPr indent="457200" algn="ctr"/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5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69" y="97452"/>
            <a:ext cx="10591800" cy="1167134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</a:rPr>
              <a:t>Этиология инфекционного процесса (факторы патогенности, условия возникновения).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9829A6-12EE-C95C-0795-788188910D36}"/>
              </a:ext>
            </a:extLst>
          </p:cNvPr>
          <p:cNvSpPr txBox="1"/>
          <p:nvPr/>
        </p:nvSpPr>
        <p:spPr>
          <a:xfrm>
            <a:off x="60406" y="1386811"/>
            <a:ext cx="9694069" cy="607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СВОЙСТВА ВОЗБУДИТЕЛЕЙ:</a:t>
            </a:r>
          </a:p>
          <a:p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Важным отличительным свойством микроорганизмов-паразитов является их </a:t>
            </a:r>
            <a:r>
              <a:rPr lang="ru-RU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патогенность —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способность вызывать определённую </a:t>
            </a:r>
            <a:r>
              <a:rPr lang="ru-RU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инфБ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Патогенность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—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видовой признак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(присущий представителям одного и того же вида возбудителя), что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закреплено в генетической программе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микроорганизма и передается по наследству. </a:t>
            </a:r>
          </a:p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Таким образом обеспечивается:</a:t>
            </a:r>
          </a:p>
          <a:p>
            <a:pPr marL="73152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проникновение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микроорганизма в макроорганизм, </a:t>
            </a:r>
          </a:p>
          <a:p>
            <a:pPr marL="73152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размножение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 нём, </a:t>
            </a:r>
          </a:p>
          <a:p>
            <a:pPr marL="73152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развитие болезни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 патогенезом, характерным для данного возбудителя. </a:t>
            </a:r>
            <a:endParaRPr lang="ru-RU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75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</TotalTime>
  <Words>7021</Words>
  <Application>Microsoft Office PowerPoint</Application>
  <PresentationFormat>Произвольный</PresentationFormat>
  <Paragraphs>783</Paragraphs>
  <Slides>78</Slides>
  <Notes>72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8" baseType="lpstr">
      <vt:lpstr>Aptos</vt:lpstr>
      <vt:lpstr>Arial</vt:lpstr>
      <vt:lpstr>Arial MT</vt:lpstr>
      <vt:lpstr>Calibri</vt:lpstr>
      <vt:lpstr>Calibri Light</vt:lpstr>
      <vt:lpstr>Century Schoolbook</vt:lpstr>
      <vt:lpstr>Microsoft Sans Serif</vt:lpstr>
      <vt:lpstr>Times New Roman</vt:lpstr>
      <vt:lpstr>Wingdings</vt:lpstr>
      <vt:lpstr>Office Theme</vt:lpstr>
      <vt:lpstr>Кафедра патофизиологии, клинической патофизиологии</vt:lpstr>
      <vt:lpstr>План</vt:lpstr>
      <vt:lpstr>Презентация PowerPoint</vt:lpstr>
      <vt:lpstr>1. Характеристика инфекционного процесса и инфекционной заболеваемости. </vt:lpstr>
      <vt:lpstr>1. Характеристика инфекционного процесса и инфекционной заболеваемости. </vt:lpstr>
      <vt:lpstr>Презентация PowerPoint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2. Этиология инфекционного процесса (факторы патогенности, условия возникновения).</vt:lpstr>
      <vt:lpstr>Презентация PowerPoint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3. Патогенез инфекционного процесса. Механизмы защиты организма от возбудителей инфекции. Расстройства функций организма.</vt:lpstr>
      <vt:lpstr>Презентация PowerPoint</vt:lpstr>
      <vt:lpstr>4. Периоды течения инфекционного процесса.</vt:lpstr>
      <vt:lpstr>4. Периоды течения инфекционного процесса.</vt:lpstr>
      <vt:lpstr>4. Периоды течения инфекционного процесса.</vt:lpstr>
      <vt:lpstr>4. Периоды течения инфекционного процесса.</vt:lpstr>
      <vt:lpstr>4. Периоды течения инфекционного процесса.</vt:lpstr>
      <vt:lpstr>Презентация PowerPoint</vt:lpstr>
      <vt:lpstr>5.  Принципы терапии инфекционного процесса.</vt:lpstr>
      <vt:lpstr>5.  Принципы терапии инфекционного процесса.</vt:lpstr>
      <vt:lpstr>5.  Принципы терапии инфекционного процесса.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по дисциплине "Патофизиология"</dc:title>
  <dc:creator>user</dc:creator>
  <cp:lastModifiedBy>Пользователь Windows</cp:lastModifiedBy>
  <cp:revision>67</cp:revision>
  <dcterms:created xsi:type="dcterms:W3CDTF">2025-04-10T19:58:59Z</dcterms:created>
  <dcterms:modified xsi:type="dcterms:W3CDTF">2025-05-12T21:08:01Z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2025-04-10T00:00:00Z</vt:filetime>
  </property>
  <property fmtid="{D5CDD505-2E9C-101B-9397-08002B2CF9AE}" pid="5" name="Producer">
    <vt:lpwstr>Microsoft® PowerPoint® 2019</vt:lpwstr>
  </property>
</Properties>
</file>