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64" r:id="rId14"/>
    <p:sldId id="262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660"/>
  </p:normalViewPr>
  <p:slideViewPr>
    <p:cSldViewPr>
      <p:cViewPr varScale="1">
        <p:scale>
          <a:sx n="103" d="100"/>
          <a:sy n="103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592287"/>
          </a:xfrm>
        </p:spPr>
        <p:txBody>
          <a:bodyPr/>
          <a:lstStyle/>
          <a:p>
            <a:r>
              <a:rPr lang="ru-RU" dirty="0" smtClean="0"/>
              <a:t>Содержание </a:t>
            </a:r>
            <a:r>
              <a:rPr lang="ru-RU" dirty="0" smtClean="0"/>
              <a:t>программы исследования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4509120"/>
            <a:ext cx="2624336" cy="112968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Противоречие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– взаимодействие между взаимоисключающими, но при этом </a:t>
            </a:r>
            <a:r>
              <a:rPr lang="ru-RU" dirty="0" err="1" smtClean="0"/>
              <a:t>взаимообуславливающими</a:t>
            </a:r>
            <a:r>
              <a:rPr lang="ru-RU" dirty="0" smtClean="0"/>
              <a:t> </a:t>
            </a:r>
            <a:r>
              <a:rPr lang="ru-RU" dirty="0" smtClean="0"/>
              <a:t>противоположностями </a:t>
            </a:r>
            <a:r>
              <a:rPr lang="ru-RU" dirty="0" smtClean="0"/>
              <a:t>внутри единого </a:t>
            </a:r>
            <a:r>
              <a:rPr lang="ru-RU" dirty="0" smtClean="0"/>
              <a:t>объекта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Противоречие формулируется при помощи слова </a:t>
            </a:r>
            <a:r>
              <a:rPr lang="ru-RU" dirty="0" smtClean="0">
                <a:solidFill>
                  <a:srgbClr val="00B050"/>
                </a:solidFill>
              </a:rPr>
              <a:t>«между».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Например, между потребностями клиентов в оказании социально – медицинских услуг в реабилитационном центре и отсутствием необходимых условий в нем.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Например, необходимо дать характеристику поведения молодежи, при этом возникает множество проблемных вопросов, которые должны конкретизироваться в процессе уточнения проблемы. </a:t>
            </a:r>
          </a:p>
          <a:p>
            <a:pPr algn="just">
              <a:buNone/>
            </a:pPr>
            <a:r>
              <a:rPr lang="ru-RU" sz="2000" dirty="0" smtClean="0"/>
              <a:t>Например:</a:t>
            </a:r>
          </a:p>
          <a:p>
            <a:pPr algn="just">
              <a:buNone/>
            </a:pPr>
            <a:r>
              <a:rPr lang="ru-RU" sz="2000" dirty="0" smtClean="0"/>
              <a:t>- Какую возрастную группу рассматривать как молодежную (14-18; 16-20;</a:t>
            </a:r>
          </a:p>
          <a:p>
            <a:pPr algn="just">
              <a:buNone/>
            </a:pPr>
            <a:r>
              <a:rPr lang="ru-RU" sz="2000" dirty="0" smtClean="0"/>
              <a:t>12-18; 14-25 лет)?</a:t>
            </a:r>
          </a:p>
          <a:p>
            <a:pPr algn="just">
              <a:buNone/>
            </a:pPr>
            <a:r>
              <a:rPr lang="ru-RU" sz="2000" dirty="0" smtClean="0"/>
              <a:t>- Что такое поведение?</a:t>
            </a:r>
          </a:p>
          <a:p>
            <a:pPr algn="just">
              <a:buNone/>
            </a:pPr>
            <a:r>
              <a:rPr lang="ru-RU" sz="2000" dirty="0" smtClean="0"/>
              <a:t>- Какое поведение должно быть охарактеризовано (нынешнее или</a:t>
            </a:r>
          </a:p>
          <a:p>
            <a:pPr algn="just">
              <a:buNone/>
            </a:pPr>
            <a:r>
              <a:rPr lang="ru-RU" sz="2000" dirty="0" smtClean="0"/>
              <a:t>будущее, поведение в сфере досуга, учебы, труда, в отношениях между полами и др.)?</a:t>
            </a:r>
          </a:p>
          <a:p>
            <a:pPr algn="just">
              <a:buNone/>
            </a:pPr>
            <a:r>
              <a:rPr lang="ru-RU" sz="2000" dirty="0" smtClean="0"/>
              <a:t>- В каких ситуациях должно быть зафиксировано соответствующее поведение (в конфликтных ситуациях, в частных или общественных и т.д.)?</a:t>
            </a:r>
          </a:p>
          <a:p>
            <a:pPr algn="just">
              <a:buNone/>
            </a:pPr>
            <a:r>
              <a:rPr lang="ru-RU" sz="2000" dirty="0" smtClean="0"/>
              <a:t>- Подлежит характеристике индивидуальное или групповое поведение?</a:t>
            </a:r>
          </a:p>
          <a:p>
            <a:pPr algn="just">
              <a:buNone/>
            </a:pPr>
            <a:r>
              <a:rPr lang="ru-RU" sz="2000" dirty="0" smtClean="0"/>
              <a:t>То есть в процессе уточнения проблемы идет ее оценка, отбор элементов.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Фиксация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u="sng" dirty="0" smtClean="0"/>
              <a:t>Фиксация проблемы </a:t>
            </a:r>
            <a:r>
              <a:rPr lang="ru-RU" dirty="0" smtClean="0"/>
              <a:t>- это определение содержания проблемы.</a:t>
            </a:r>
          </a:p>
          <a:p>
            <a:pPr>
              <a:buNone/>
            </a:pPr>
            <a:r>
              <a:rPr lang="ru-RU" dirty="0" smtClean="0"/>
              <a:t>Фиксированная проблема должна удовлетворять следующим  формальным требованиям:</a:t>
            </a:r>
          </a:p>
          <a:p>
            <a:pPr algn="just">
              <a:buNone/>
            </a:pPr>
            <a:r>
              <a:rPr lang="ru-RU" dirty="0" smtClean="0"/>
              <a:t>- допускать возможно более точное разграничение между «проблематичным» (неизвестным, искомым) и «непроблематичным» (известным, данным);</a:t>
            </a:r>
          </a:p>
          <a:p>
            <a:pPr algn="just">
              <a:buNone/>
            </a:pPr>
            <a:r>
              <a:rPr lang="ru-RU" dirty="0" smtClean="0"/>
              <a:t>- отчетливо отделять друг от друга существенное и несущественное в отношении данной проблемы;</a:t>
            </a:r>
          </a:p>
          <a:p>
            <a:pPr algn="just">
              <a:buNone/>
            </a:pPr>
            <a:r>
              <a:rPr lang="ru-RU" dirty="0" smtClean="0"/>
              <a:t>- расчленять на элементы и упорядочиваться по частным проблемам, а также по их приоритетам.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Используя режим групповой работы (</a:t>
            </a:r>
            <a:r>
              <a:rPr lang="ru-RU" dirty="0" smtClean="0"/>
              <a:t>по 2 человека), </a:t>
            </a:r>
            <a:r>
              <a:rPr lang="ru-RU" dirty="0" smtClean="0"/>
              <a:t>выделите социальную ситуацию, сформулируйте противоречия и проблему.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2. Заполните таблицу, используя предложенный материал, определите тип проблемы и пути </a:t>
            </a:r>
            <a:r>
              <a:rPr lang="ru-RU" dirty="0" smtClean="0"/>
              <a:t>решения.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2"/>
          <a:ext cx="8229600" cy="5544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376"/>
                <a:gridCol w="4536504"/>
                <a:gridCol w="2088232"/>
                <a:gridCol w="1306488"/>
              </a:tblGrid>
              <a:tr h="92410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 проблемы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Пути решения проблемы</a:t>
                      </a:r>
                      <a:endParaRPr lang="ru-RU" dirty="0"/>
                    </a:p>
                  </a:txBody>
                  <a:tcPr/>
                </a:tc>
              </a:tr>
              <a:tr h="64687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Неудовлетворенность рабочих нарушениям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графика выплаты заработной платы.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410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Трудности, возникшие на предприятии в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связи с переходом на выпуск новой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133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Изучение роста числа заказных убийств,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становления рыночных отношений в России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всех особенностей жизни общества в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переходный период.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133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Данные опросов, касающиеся рейтинга того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 иного лидера партии или движения в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связи с предстоящими очередными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выборами.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687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Ухудшение качества жизни населения,</a:t>
                      </a:r>
                    </a:p>
                    <a:p>
                      <a:pPr algn="just"/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воспитывающего детей инвалидов.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Выбор тематики, объекта и предмета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Тема - это краткое и точное словесное обозначение основного содержания исследования.</a:t>
            </a:r>
          </a:p>
          <a:p>
            <a:pPr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Тема должна содержать указания: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1) на объект;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2) на качественную сторону объекта, представляющую познавательный интерес;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3) на актуальность его специфического исследования.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Выбор тематики, объекта и предмета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Объект исследования </a:t>
            </a:r>
            <a:r>
              <a:rPr lang="ru-RU" dirty="0" smtClean="0"/>
              <a:t>– все то, что явно или неявно содержит социальное противоречие и порождает проблемную ситуацию, процесс или явление, порождающее проблемную ситуацию и избранные для изучения.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Объект – это фрагмент реальности, на который направлена активность субъекта.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Объектами исследования являются социально - педагогические, социально - психологические, социально-медицинские системы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Социально-педагогическая система включает в себя следующие объекты (подсистемы): </a:t>
            </a:r>
            <a:r>
              <a:rPr lang="ru-RU" b="1" i="1" dirty="0" smtClean="0"/>
              <a:t>социальные услуги </a:t>
            </a:r>
            <a:r>
              <a:rPr lang="ru-RU" dirty="0" smtClean="0"/>
              <a:t>(социально-бытовые, социально-педагогические, социально - психологические, социально-медицинские и др.);</a:t>
            </a:r>
          </a:p>
          <a:p>
            <a:pPr algn="just">
              <a:buNone/>
            </a:pPr>
            <a:r>
              <a:rPr lang="ru-RU" dirty="0" smtClean="0"/>
              <a:t>Личностная (администрация, педагогический коллектив, </a:t>
            </a:r>
            <a:r>
              <a:rPr lang="ru-RU" b="1" i="1" dirty="0" smtClean="0"/>
              <a:t>коллектив</a:t>
            </a:r>
            <a:r>
              <a:rPr lang="ru-RU" dirty="0" smtClean="0"/>
              <a:t> родителей, детский коллектив и др.);</a:t>
            </a:r>
          </a:p>
          <a:p>
            <a:pPr algn="just">
              <a:buNone/>
            </a:pPr>
            <a:r>
              <a:rPr lang="ru-RU" dirty="0" smtClean="0"/>
              <a:t>Идеальная (</a:t>
            </a:r>
            <a:r>
              <a:rPr lang="ru-RU" b="1" dirty="0" smtClean="0"/>
              <a:t>ценности</a:t>
            </a:r>
            <a:r>
              <a:rPr lang="ru-RU" dirty="0" smtClean="0"/>
              <a:t>, идеалы, цели, принципы и т.д.); </a:t>
            </a:r>
          </a:p>
          <a:p>
            <a:pPr algn="just">
              <a:buNone/>
            </a:pPr>
            <a:r>
              <a:rPr lang="ru-RU" dirty="0" smtClean="0"/>
              <a:t>Природная (цветы, зимний сад, учебный участок и др.);</a:t>
            </a:r>
          </a:p>
          <a:p>
            <a:pPr algn="just">
              <a:buNone/>
            </a:pPr>
            <a:r>
              <a:rPr lang="ru-RU" dirty="0" smtClean="0"/>
              <a:t>Предметно-вещественная (здания, помещения, мебель, пособия и др.);</a:t>
            </a:r>
          </a:p>
          <a:p>
            <a:pPr algn="just">
              <a:buNone/>
            </a:pPr>
            <a:r>
              <a:rPr lang="ru-RU" dirty="0" smtClean="0"/>
              <a:t>Процессуальная (педагогический, обеспечивающий, социальный, управленческий) </a:t>
            </a:r>
          </a:p>
          <a:p>
            <a:pPr algn="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84168" y="5949280"/>
            <a:ext cx="2736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О.В.СОЛОДЯНКИНА</a:t>
            </a:r>
            <a:r>
              <a:rPr lang="en-US" b="1" dirty="0" smtClean="0"/>
              <a:t>, 2013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Выбор тематики, объекта и предмета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В любом исследовании </a:t>
            </a:r>
            <a:r>
              <a:rPr lang="ru-RU" b="1" dirty="0" smtClean="0"/>
              <a:t>объект 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это носитель проблемной </a:t>
            </a:r>
            <a:r>
              <a:rPr lang="ru-RU" dirty="0" smtClean="0">
                <a:solidFill>
                  <a:srgbClr val="FF0000"/>
                </a:solidFill>
              </a:rPr>
              <a:t>ситуации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конкретная область социальной реальности, сфера деятельности субъекта</a:t>
            </a:r>
            <a:r>
              <a:rPr lang="en-US" dirty="0" smtClean="0"/>
              <a:t> </a:t>
            </a:r>
            <a:r>
              <a:rPr lang="ru-RU" dirty="0" smtClean="0"/>
              <a:t>общественной жизни, включенного в процесс научного познания.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Выбор тематики, объекта и предмета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Предмет социологического исследования – это </a:t>
            </a:r>
            <a:r>
              <a:rPr lang="ru-RU" b="1" u="sng" dirty="0" smtClean="0"/>
              <a:t>наиболее существенные с</a:t>
            </a:r>
            <a:r>
              <a:rPr lang="en-US" b="1" u="sng" dirty="0" smtClean="0"/>
              <a:t> </a:t>
            </a:r>
            <a:r>
              <a:rPr lang="ru-RU" b="1" u="sng" dirty="0" smtClean="0"/>
              <a:t>практической и теоретической точек зрения свойства и стороны объекта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которые в наиболее полном виде характеризуют исследуемую проблему</a:t>
            </a:r>
            <a:r>
              <a:rPr lang="en-US" dirty="0" smtClean="0"/>
              <a:t> </a:t>
            </a:r>
            <a:r>
              <a:rPr lang="ru-RU" dirty="0" smtClean="0"/>
              <a:t>(скрывающееся в ней противоречие), познание которых важно для решения</a:t>
            </a:r>
            <a:r>
              <a:rPr lang="en-US" dirty="0" smtClean="0"/>
              <a:t> </a:t>
            </a:r>
            <a:r>
              <a:rPr lang="ru-RU" dirty="0" smtClean="0"/>
              <a:t>проблемы исследования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– это изложение его теоретико-методологических предпосылок (общей концепции) в </a:t>
            </a:r>
            <a:r>
              <a:rPr lang="ru-RU" dirty="0" smtClean="0">
                <a:solidFill>
                  <a:srgbClr val="0070C0"/>
                </a:solidFill>
              </a:rPr>
              <a:t>соответствии 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основными целями предпринимаемой работы и гипотез исследования 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указанием правил процедуры</a:t>
            </a:r>
            <a:r>
              <a:rPr lang="ru-RU" dirty="0" smtClean="0"/>
              <a:t>, а также логической последовательности</a:t>
            </a:r>
            <a:r>
              <a:rPr lang="en-US" dirty="0" smtClean="0"/>
              <a:t> </a:t>
            </a:r>
            <a:r>
              <a:rPr lang="ru-RU" dirty="0" smtClean="0"/>
              <a:t>операций для их проверки.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Программа исследования –это документ!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Выбор тематики, объекта и предмета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Предмет – это та часть объекта, на которую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направлена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исследовательская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деятельность.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u="sng" dirty="0" smtClean="0">
                <a:solidFill>
                  <a:srgbClr val="0070C0"/>
                </a:solidFill>
              </a:rPr>
              <a:t>В социальной работе!!!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rgbClr val="0070C0"/>
                </a:solidFill>
              </a:rPr>
              <a:t>Предмет исследования </a:t>
            </a:r>
            <a:r>
              <a:rPr lang="ru-RU" dirty="0" smtClean="0">
                <a:solidFill>
                  <a:srgbClr val="0070C0"/>
                </a:solidFill>
              </a:rPr>
              <a:t>– социальные механизмы, обуславливающие развитие и функционирование системы как социального организма,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совокупность исходных, промежуточных и конечных состояний и процессов, которые проходят те или иные социальные явления,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совокупность тенденций и перспектив развития социального явления в прошлом, настоящем и будущем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Выбор тематики, объекта и предмета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Предметы конкретных исследований выбираются не произвольно, а определяются проблемой исследований.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Правильный выбор предмета способствует выдвижению адекватных гипотез, успешному решению проблем исследования.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Один и тот же объект может изучаться для решения различных проблем и иметь множество предметов исследования.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Практическое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43346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Используя режим групповой работы (по </a:t>
            </a:r>
            <a:r>
              <a:rPr lang="ru-RU" sz="2000" dirty="0" smtClean="0"/>
              <a:t>2 </a:t>
            </a:r>
            <a:r>
              <a:rPr lang="ru-RU" sz="2000" dirty="0" smtClean="0"/>
              <a:t>человек), определите тему, объект и предмет исследования по предложенным ниже противоречиям, ситуации и проблемам (научная и исследовательская):</a:t>
            </a:r>
          </a:p>
          <a:p>
            <a:pPr algn="just">
              <a:buNone/>
            </a:pPr>
            <a:r>
              <a:rPr lang="ru-RU" sz="2000" dirty="0" smtClean="0"/>
              <a:t>Противоречия:</a:t>
            </a:r>
          </a:p>
          <a:p>
            <a:pPr algn="just">
              <a:buNone/>
            </a:pPr>
            <a:r>
              <a:rPr lang="ru-RU" sz="2000" dirty="0" smtClean="0"/>
              <a:t>а) между потребностями общества в повышении культурного уровня граждан и недостаточным развитием материально-технической и организационно-методической базы учреждений культуры;</a:t>
            </a:r>
          </a:p>
          <a:p>
            <a:pPr algn="just">
              <a:buNone/>
            </a:pPr>
            <a:r>
              <a:rPr lang="ru-RU" sz="2000" dirty="0" smtClean="0"/>
              <a:t>б) между потребностями в повышении творческой отдачи работников сферы культуры и реальными объективными условиями, ограничивающими их профессиональный рост.</a:t>
            </a:r>
          </a:p>
          <a:p>
            <a:pPr algn="just">
              <a:buNone/>
            </a:pPr>
            <a:r>
              <a:rPr lang="ru-RU" sz="2000" dirty="0" smtClean="0"/>
              <a:t>Научная ситуация. Недостаток эмпирических и теоретических данных и обобщений относительно факторов, обусловливающих профессиональное</a:t>
            </a:r>
          </a:p>
          <a:p>
            <a:pPr algn="just"/>
            <a:r>
              <a:rPr lang="ru-RU" sz="2000" dirty="0" smtClean="0"/>
              <a:t>развитие личности работника сферы культуры.</a:t>
            </a:r>
          </a:p>
          <a:p>
            <a:pPr algn="just">
              <a:buNone/>
            </a:pPr>
            <a:r>
              <a:rPr lang="ru-RU" sz="2000" dirty="0" smtClean="0"/>
              <a:t>Исследовательская проблема. Влияние специфических факторов труда и отдыха на планы профессионального роста работников </a:t>
            </a:r>
            <a:r>
              <a:rPr lang="ru-RU" sz="2000" dirty="0" err="1" smtClean="0"/>
              <a:t>досуговой</a:t>
            </a:r>
            <a:r>
              <a:rPr lang="ru-RU" sz="2000" dirty="0" smtClean="0"/>
              <a:t> сферы и их реализацию.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Определение целей и задач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u="sng" dirty="0" smtClean="0"/>
              <a:t>Цель исследования </a:t>
            </a:r>
            <a:r>
              <a:rPr lang="ru-RU" dirty="0" smtClean="0"/>
              <a:t>– это модель ожидаемого конечного результата (решения проблемы), достигаемая посредством проведения социологического исследования</a:t>
            </a:r>
          </a:p>
          <a:p>
            <a:pPr algn="just">
              <a:buNone/>
            </a:pPr>
            <a:r>
              <a:rPr lang="ru-RU" dirty="0" smtClean="0"/>
              <a:t>В структуре цели при ее разработке необходимо четко выделить предмет и результат преобразования.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Определение целей и задач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Задачи исследования – действия, которые планируется совершить для достижения цели исследования. </a:t>
            </a:r>
          </a:p>
          <a:p>
            <a:pPr algn="just">
              <a:buNone/>
            </a:pPr>
            <a:r>
              <a:rPr lang="ru-RU" dirty="0" smtClean="0"/>
              <a:t>Это своеобразные «ступеньки», по которым надо пройти социологу, чтобы решить исследуемую проблему.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«Изучить…»,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«составить…»,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«проанализировать…»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1. Сформулируйте цель и задачи исследования на тему «</a:t>
            </a:r>
            <a:r>
              <a:rPr lang="ru-RU" dirty="0" err="1" smtClean="0"/>
              <a:t>Статусно-ролевой</a:t>
            </a:r>
            <a:r>
              <a:rPr lang="ru-RU" dirty="0" smtClean="0"/>
              <a:t> набор заключенных с соматическими заболеваниями»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Интерпретация основных понятий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u="sng" dirty="0" smtClean="0"/>
              <a:t>Интерпретация (лат. </a:t>
            </a:r>
            <a:r>
              <a:rPr lang="ru-RU" u="sng" dirty="0" err="1" smtClean="0"/>
              <a:t>Interpretation</a:t>
            </a:r>
            <a:r>
              <a:rPr lang="ru-RU" u="sng" dirty="0" smtClean="0"/>
              <a:t>) </a:t>
            </a:r>
            <a:r>
              <a:rPr lang="ru-RU" dirty="0" smtClean="0"/>
              <a:t>– многоступенчатая процедура истолкования, разъяснения (конкретизации и обобщения) предпосылок и результатов социологического анализа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 исследовании используются три основных вида интерпретации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- теоретическая интерпретация – это сопоставление данного понятия с другими понятиями;</a:t>
            </a:r>
          </a:p>
          <a:p>
            <a:pPr algn="just">
              <a:buNone/>
            </a:pPr>
            <a:r>
              <a:rPr lang="ru-RU" dirty="0" smtClean="0"/>
              <a:t>- эмпирическая интерпретация – это сопоставление понятия с эмпирическими данными,</a:t>
            </a:r>
          </a:p>
          <a:p>
            <a:pPr algn="just">
              <a:buNone/>
            </a:pPr>
            <a:r>
              <a:rPr lang="ru-RU" dirty="0" smtClean="0"/>
              <a:t>- </a:t>
            </a:r>
            <a:r>
              <a:rPr lang="ru-RU" dirty="0" err="1" smtClean="0"/>
              <a:t>операциональная</a:t>
            </a:r>
            <a:r>
              <a:rPr lang="ru-RU" dirty="0" smtClean="0"/>
              <a:t> интерпретация – это определение понятия через фиксированные эмпирические признаки.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Теоретическая интерпретация включает интерпретацию: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- понятий через установление связей с более общими понятиями и категориями социологии, философскими категориями, понятиями и категориями других наук изучаемой предметной области исследования, в частности, социальной работы;</a:t>
            </a:r>
          </a:p>
          <a:p>
            <a:pPr algn="just">
              <a:buFontTx/>
              <a:buChar char="-"/>
            </a:pPr>
            <a:r>
              <a:rPr lang="ru-RU" dirty="0" smtClean="0"/>
              <a:t>основных понятий исследования через понятия меньшей степени общности;</a:t>
            </a:r>
          </a:p>
          <a:p>
            <a:pPr algn="just">
              <a:buNone/>
            </a:pPr>
            <a:r>
              <a:rPr lang="ru-RU" dirty="0" smtClean="0"/>
              <a:t>- эмпирически установленных признаков и фактов.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Эмпирическая интерпретация состоит из: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- прямой – установление эмпирических признаков, представляющих содержание теоретических понятий;</a:t>
            </a:r>
          </a:p>
          <a:p>
            <a:pPr algn="just">
              <a:buNone/>
            </a:pPr>
            <a:r>
              <a:rPr lang="ru-RU" dirty="0" smtClean="0"/>
              <a:t>- косвенной – интерпретация, осуществляемая на основе логических связей установленных эмпирических признаков.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исследования выполняет следующие функции: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smtClean="0"/>
              <a:t>методологическую</a:t>
            </a:r>
            <a:r>
              <a:rPr lang="ru-RU" dirty="0" smtClean="0"/>
              <a:t> – определение научной и практической проблемы для решения которой проводится </a:t>
            </a:r>
            <a:r>
              <a:rPr lang="ru-RU" dirty="0" smtClean="0"/>
              <a:t>исследование, его место </a:t>
            </a:r>
            <a:r>
              <a:rPr lang="ru-RU" dirty="0" smtClean="0"/>
              <a:t>в системе исследований по данной проблематике;</a:t>
            </a:r>
          </a:p>
          <a:p>
            <a:pPr algn="just"/>
            <a:r>
              <a:rPr lang="ru-RU" b="1" i="1" dirty="0" smtClean="0"/>
              <a:t>методическую</a:t>
            </a:r>
            <a:r>
              <a:rPr lang="ru-RU" dirty="0" smtClean="0"/>
              <a:t> – выделение критериев и требований в использовании методов измерения; упорядочение методических средств и процедур в соответствии с поставленными задачами;</a:t>
            </a:r>
          </a:p>
          <a:p>
            <a:pPr algn="just"/>
            <a:r>
              <a:rPr lang="ru-RU" b="1" i="1" dirty="0" smtClean="0"/>
              <a:t>организационную</a:t>
            </a:r>
            <a:r>
              <a:rPr lang="ru-RU" dirty="0" smtClean="0"/>
              <a:t> – осуществление совместной деятельности всех членов группы исследования в целях рационального распределения труда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Операциональная</a:t>
            </a:r>
            <a:r>
              <a:rPr lang="ru-RU" b="1" dirty="0" smtClean="0"/>
              <a:t> интерпретация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– установление операций, с помощью которых может быть проведено исследование: измерение, поиск, регистрация и логическая связь эмпирического признака с содержанием основных (опорных) понятий исследования.</a:t>
            </a:r>
          </a:p>
          <a:p>
            <a:pPr>
              <a:buNone/>
            </a:pPr>
            <a:r>
              <a:rPr lang="ru-RU" dirty="0" err="1" smtClean="0">
                <a:solidFill>
                  <a:srgbClr val="00B050"/>
                </a:solidFill>
              </a:rPr>
              <a:t>Операционализация</a:t>
            </a:r>
            <a:r>
              <a:rPr lang="ru-RU" dirty="0" smtClean="0">
                <a:solidFill>
                  <a:srgbClr val="00B050"/>
                </a:solidFill>
              </a:rPr>
              <a:t> – это перевод научных понятий в форму переменных.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Существует несколько видов переменных: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- дискретные – величины, представленные целыми числами;</a:t>
            </a:r>
          </a:p>
          <a:p>
            <a:pPr algn="just">
              <a:buNone/>
            </a:pPr>
            <a:r>
              <a:rPr lang="ru-RU" dirty="0" smtClean="0"/>
              <a:t>- непрерывные – величины, принимающие дробное или целое значение;</a:t>
            </a:r>
          </a:p>
          <a:p>
            <a:pPr algn="just">
              <a:buNone/>
            </a:pPr>
            <a:r>
              <a:rPr lang="ru-RU" dirty="0" smtClean="0"/>
              <a:t>- экзогенные – переменные, не входящие в структуру объектов данного класса, так называемые «внешние» факторы;</a:t>
            </a:r>
          </a:p>
          <a:p>
            <a:pPr algn="just">
              <a:buNone/>
            </a:pPr>
            <a:r>
              <a:rPr lang="ru-RU" dirty="0" smtClean="0"/>
              <a:t>- эндогенные – переменные, входящие в структуру объектов данного класса, так называемые «внутренние» факторы;</a:t>
            </a:r>
          </a:p>
          <a:p>
            <a:pPr algn="just">
              <a:buNone/>
            </a:pPr>
            <a:r>
              <a:rPr lang="ru-RU" dirty="0" smtClean="0"/>
              <a:t>- независимые – переменные, влияющие на другие переменные.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Индикатор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это доступная измерению характеристика изучаемого объекта.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Комбинация индикаторов составляет индекс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Процедура уточнения понятий в конкретном исследовании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/>
              <a:t>1. Теоретическая работа: анализ литературы по предмету, выявление</a:t>
            </a:r>
          </a:p>
          <a:p>
            <a:pPr algn="just">
              <a:buNone/>
            </a:pPr>
            <a:r>
              <a:rPr lang="ru-RU" sz="2000" dirty="0" smtClean="0"/>
              <a:t>сущности понятий, их свойств и взаимосвязей. </a:t>
            </a:r>
          </a:p>
          <a:p>
            <a:pPr algn="just">
              <a:buNone/>
            </a:pPr>
            <a:r>
              <a:rPr lang="ru-RU" sz="2000" dirty="0" smtClean="0"/>
              <a:t>2. Создание «образа». Надо получить первое, общее представление о</a:t>
            </a:r>
          </a:p>
          <a:p>
            <a:pPr algn="just">
              <a:buNone/>
            </a:pPr>
            <a:r>
              <a:rPr lang="ru-RU" sz="2000" dirty="0" smtClean="0"/>
              <a:t>предмете, возникающее при употреблении какого-либо понятия. </a:t>
            </a:r>
          </a:p>
          <a:p>
            <a:pPr algn="just">
              <a:buNone/>
            </a:pPr>
            <a:r>
              <a:rPr lang="ru-RU" sz="2000" dirty="0" smtClean="0"/>
              <a:t>3. Построение «сетки» или упорядоченного перечня характеристик</a:t>
            </a:r>
          </a:p>
          <a:p>
            <a:pPr algn="just">
              <a:buNone/>
            </a:pPr>
            <a:r>
              <a:rPr lang="ru-RU" sz="2000" dirty="0" smtClean="0"/>
              <a:t>«образа». </a:t>
            </a:r>
          </a:p>
          <a:p>
            <a:pPr algn="just">
              <a:buNone/>
            </a:pPr>
            <a:r>
              <a:rPr lang="ru-RU" sz="2000" dirty="0" smtClean="0"/>
              <a:t>4. Выбор индикаторов или показателей. Из всех перечисленных характеристик выбрать те, которые можно считать значимыми показателями.</a:t>
            </a:r>
          </a:p>
          <a:p>
            <a:pPr algn="just">
              <a:buNone/>
            </a:pPr>
            <a:r>
              <a:rPr lang="ru-RU" sz="2000" dirty="0" smtClean="0"/>
              <a:t>5. Построение индексов или составных показателей, которые формируются путем определенных комбинаций частных показателей, выделенных в предыдущей операции.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Используя режим групповой работы (по 5-7 человек), проведите процедуру уточнения и интерпретации ключевых понятий с использование приведенных алгоритмов по следующим темам:</a:t>
            </a:r>
          </a:p>
          <a:p>
            <a:pPr>
              <a:buNone/>
            </a:pPr>
            <a:r>
              <a:rPr lang="ru-RU" dirty="0" smtClean="0"/>
              <a:t>− Структура и функции службы маркетинга в социальной сфере.</a:t>
            </a:r>
          </a:p>
          <a:p>
            <a:pPr>
              <a:buNone/>
            </a:pPr>
            <a:r>
              <a:rPr lang="ru-RU" dirty="0" smtClean="0"/>
              <a:t>− Социальные проблемы предпринимательства.</a:t>
            </a:r>
          </a:p>
          <a:p>
            <a:pPr>
              <a:buNone/>
            </a:pPr>
            <a:r>
              <a:rPr lang="ru-RU" dirty="0" smtClean="0"/>
              <a:t>− Служба занятости: проблемы, перспективы совершенствования.</a:t>
            </a:r>
          </a:p>
          <a:p>
            <a:pPr>
              <a:buNone/>
            </a:pPr>
            <a:r>
              <a:rPr lang="ru-RU" dirty="0" smtClean="0"/>
              <a:t>− Факторы стабилизации молодой семьи.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Выдвижение гипотез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u="sng" dirty="0" smtClean="0"/>
              <a:t>Гипотеза (от греч. – </a:t>
            </a:r>
            <a:r>
              <a:rPr lang="ru-RU" b="1" u="sng" dirty="0" err="1" smtClean="0"/>
              <a:t>huhotesis</a:t>
            </a:r>
            <a:r>
              <a:rPr lang="ru-RU" b="1" u="sng" dirty="0" smtClean="0"/>
              <a:t>) </a:t>
            </a:r>
            <a:r>
              <a:rPr lang="ru-RU" dirty="0" smtClean="0"/>
              <a:t>– это обоснованное предположение о структуре социальных объектов, характере связей между изучаемыми социальными явлениями и возможных подходах к решению социальных проблем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общие требования к гипотезе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9600" dirty="0" smtClean="0"/>
              <a:t>гипотеза не должна содержать понятий, которые не уточнены и эмпирически не интерпретированы;</a:t>
            </a:r>
          </a:p>
          <a:p>
            <a:pPr algn="just"/>
            <a:r>
              <a:rPr lang="ru-RU" sz="9600" dirty="0" smtClean="0"/>
              <a:t>она не должна допускать ценностных суждений;</a:t>
            </a:r>
          </a:p>
          <a:p>
            <a:pPr algn="just"/>
            <a:r>
              <a:rPr lang="ru-RU" sz="9600" dirty="0" smtClean="0"/>
              <a:t>гипотеза не должна включать много ограничений и допущений;</a:t>
            </a:r>
          </a:p>
          <a:p>
            <a:pPr algn="just"/>
            <a:r>
              <a:rPr lang="ru-RU" sz="9600" dirty="0" smtClean="0"/>
              <a:t>гипотеза должна быть проверяема при данном уровне знаний и методов;</a:t>
            </a:r>
          </a:p>
          <a:p>
            <a:pPr algn="just"/>
            <a:r>
              <a:rPr lang="ru-RU" sz="9600" dirty="0" smtClean="0"/>
              <a:t>она не должна противоречить ранее установленным научным фактам;</a:t>
            </a:r>
          </a:p>
          <a:p>
            <a:pPr algn="just"/>
            <a:r>
              <a:rPr lang="ru-RU" sz="9600" dirty="0" smtClean="0"/>
              <a:t>в формулировке гипотезы должен быть заложен способ ее проверки в конкретном социальном исследовании.</a:t>
            </a:r>
          </a:p>
          <a:p>
            <a:pPr algn="ctr">
              <a:buNone/>
            </a:pPr>
            <a:endParaRPr lang="ru-RU" sz="5100" dirty="0" smtClean="0"/>
          </a:p>
          <a:p>
            <a:pPr algn="ctr">
              <a:buNone/>
            </a:pPr>
            <a:r>
              <a:rPr lang="ru-RU" sz="10000" dirty="0" smtClean="0">
                <a:solidFill>
                  <a:srgbClr val="00B050"/>
                </a:solidFill>
              </a:rPr>
              <a:t>если</a:t>
            </a:r>
            <a:r>
              <a:rPr lang="en-US" sz="10000" dirty="0" smtClean="0">
                <a:solidFill>
                  <a:srgbClr val="00B050"/>
                </a:solidFill>
              </a:rPr>
              <a:t>, </a:t>
            </a:r>
            <a:r>
              <a:rPr lang="ru-RU" sz="10000" dirty="0" smtClean="0">
                <a:solidFill>
                  <a:srgbClr val="00B050"/>
                </a:solidFill>
              </a:rPr>
              <a:t>то</a:t>
            </a:r>
            <a:endParaRPr lang="ru-RU" sz="1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Сформулируйте гипотезу – основание по выбранной вами теме. Зафиксировать трудности, связанные с проведением этой работы.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работе над программой исследования следует различать: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 план исследования;</a:t>
            </a:r>
          </a:p>
          <a:p>
            <a:pPr>
              <a:buNone/>
            </a:pPr>
            <a:r>
              <a:rPr lang="ru-RU" dirty="0" smtClean="0"/>
              <a:t>2) основные элементы программы исследования;</a:t>
            </a:r>
          </a:p>
          <a:p>
            <a:pPr>
              <a:buNone/>
            </a:pPr>
            <a:r>
              <a:rPr lang="ru-RU" dirty="0" smtClean="0"/>
              <a:t>3) этапы и процедуры разработки программы исследования.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Основные элементы программы</a:t>
            </a:r>
            <a:br>
              <a:rPr lang="ru-RU" i="1" dirty="0" smtClean="0"/>
            </a:br>
            <a:r>
              <a:rPr lang="ru-RU" i="1" dirty="0" smtClean="0"/>
              <a:t>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Проблемная ситуация, </a:t>
            </a:r>
          </a:p>
          <a:p>
            <a:r>
              <a:rPr lang="ru-RU" dirty="0" smtClean="0"/>
              <a:t>проблема, </a:t>
            </a:r>
          </a:p>
          <a:p>
            <a:r>
              <a:rPr lang="ru-RU" dirty="0" smtClean="0"/>
              <a:t>цель, </a:t>
            </a:r>
          </a:p>
          <a:p>
            <a:r>
              <a:rPr lang="ru-RU" dirty="0" smtClean="0"/>
              <a:t>задачи, </a:t>
            </a:r>
          </a:p>
          <a:p>
            <a:r>
              <a:rPr lang="ru-RU" dirty="0" smtClean="0"/>
              <a:t>гипотеза, </a:t>
            </a:r>
          </a:p>
          <a:p>
            <a:r>
              <a:rPr lang="ru-RU" dirty="0" smtClean="0"/>
              <a:t>объект, </a:t>
            </a:r>
          </a:p>
          <a:p>
            <a:r>
              <a:rPr lang="ru-RU" dirty="0" smtClean="0"/>
              <a:t>предмет, </a:t>
            </a:r>
          </a:p>
          <a:p>
            <a:r>
              <a:rPr lang="ru-RU" dirty="0" smtClean="0"/>
              <a:t>организационный план, </a:t>
            </a:r>
          </a:p>
          <a:p>
            <a:r>
              <a:rPr lang="ru-RU" dirty="0" smtClean="0"/>
              <a:t>интерпретация понятий.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1589" t="24371" r="20405" b="5384"/>
          <a:stretch>
            <a:fillRect/>
          </a:stretch>
        </p:blipFill>
        <p:spPr bwMode="auto">
          <a:xfrm>
            <a:off x="500034" y="357166"/>
            <a:ext cx="835824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8929718" cy="5840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Схема процесса разработки проблемы: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анализ фактического состояния объекта и выявление отклонений фактического состояния от желаемого;</a:t>
            </a:r>
          </a:p>
          <a:p>
            <a:pPr algn="just"/>
            <a:r>
              <a:rPr lang="ru-RU" dirty="0" smtClean="0"/>
              <a:t>определение существования противоречия между фактическим и желаемым состоянием объекта;</a:t>
            </a:r>
          </a:p>
          <a:p>
            <a:r>
              <a:rPr lang="ru-RU" dirty="0" smtClean="0"/>
              <a:t>осознание и констатация проблемы;</a:t>
            </a:r>
          </a:p>
          <a:p>
            <a:r>
              <a:rPr lang="ru-RU" dirty="0" smtClean="0"/>
              <a:t>уточнение и дифференциация проблемы;</a:t>
            </a:r>
          </a:p>
          <a:p>
            <a:r>
              <a:rPr lang="ru-RU" dirty="0" smtClean="0"/>
              <a:t>фиксация проблемы.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Разработка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Проблема как особая форма диалектического противоречия отражает столкновение между стремлением к поставленной цели и возможностями ее осуществления.</a:t>
            </a:r>
          </a:p>
          <a:p>
            <a:pPr algn="just">
              <a:buNone/>
            </a:pPr>
            <a:r>
              <a:rPr lang="ru-RU" u="sng" dirty="0" smtClean="0"/>
              <a:t>Научная проблемная ситуация </a:t>
            </a:r>
            <a:r>
              <a:rPr lang="ru-RU" dirty="0" smtClean="0"/>
              <a:t>– это такая ситуация, в которой исследователем осознается, что знаний объективной реальности, которыми он располагает, недостаточно для достижения цели в пределах этой реальности.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1770</Words>
  <Application>Microsoft Office PowerPoint</Application>
  <PresentationFormat>Экран (4:3)</PresentationFormat>
  <Paragraphs>177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Содержание программы исследования</vt:lpstr>
      <vt:lpstr>Программа исследования</vt:lpstr>
      <vt:lpstr>Программа исследования выполняет следующие функции: </vt:lpstr>
      <vt:lpstr>В работе над программой исследования следует различать: </vt:lpstr>
      <vt:lpstr>Основные элементы программы исследования</vt:lpstr>
      <vt:lpstr>Слайд 6</vt:lpstr>
      <vt:lpstr>Слайд 7</vt:lpstr>
      <vt:lpstr>Схема процесса разработки проблемы: </vt:lpstr>
      <vt:lpstr>Разработка проблемы</vt:lpstr>
      <vt:lpstr>Противоречие</vt:lpstr>
      <vt:lpstr>Пример</vt:lpstr>
      <vt:lpstr>Фиксация проблемы</vt:lpstr>
      <vt:lpstr>Практическое задание</vt:lpstr>
      <vt:lpstr>2. Заполните таблицу, используя предложенный материал, определите тип проблемы и пути решения.</vt:lpstr>
      <vt:lpstr>Выбор тематики, объекта и предмета исследования</vt:lpstr>
      <vt:lpstr>Выбор тематики, объекта и предмета исследования</vt:lpstr>
      <vt:lpstr>Объектами исследования являются социально - педагогические, социально - психологические, социально-медицинские системы.</vt:lpstr>
      <vt:lpstr>Выбор тематики, объекта и предмета исследования</vt:lpstr>
      <vt:lpstr>Выбор тематики, объекта и предмета исследования</vt:lpstr>
      <vt:lpstr>Выбор тематики, объекта и предмета исследования</vt:lpstr>
      <vt:lpstr>Выбор тематики, объекта и предмета исследования</vt:lpstr>
      <vt:lpstr>Практическое задание</vt:lpstr>
      <vt:lpstr>Определение целей и задач исследования</vt:lpstr>
      <vt:lpstr>Определение целей и задач исследования</vt:lpstr>
      <vt:lpstr>Практическое задание</vt:lpstr>
      <vt:lpstr>Интерпретация основных понятий</vt:lpstr>
      <vt:lpstr>В исследовании используются три основных вида интерпретации: </vt:lpstr>
      <vt:lpstr>Теоретическая интерпретация включает интерпретацию:</vt:lpstr>
      <vt:lpstr>Эмпирическая интерпретация состоит из:</vt:lpstr>
      <vt:lpstr>Операциональная интерпретация</vt:lpstr>
      <vt:lpstr>Существует несколько видов переменных: </vt:lpstr>
      <vt:lpstr>Индикатор</vt:lpstr>
      <vt:lpstr>Процедура уточнения понятий в конкретном исследовании</vt:lpstr>
      <vt:lpstr>Практическое занятие</vt:lpstr>
      <vt:lpstr>Выдвижение гипотез </vt:lpstr>
      <vt:lpstr>общие требования к гипотезе </vt:lpstr>
      <vt:lpstr>Практическое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user</cp:lastModifiedBy>
  <cp:revision>24</cp:revision>
  <dcterms:created xsi:type="dcterms:W3CDTF">2017-09-20T18:14:34Z</dcterms:created>
  <dcterms:modified xsi:type="dcterms:W3CDTF">2018-10-03T09:10:03Z</dcterms:modified>
</cp:coreProperties>
</file>