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77" r:id="rId3"/>
    <p:sldId id="279" r:id="rId4"/>
    <p:sldId id="266" r:id="rId5"/>
    <p:sldId id="267" r:id="rId6"/>
    <p:sldId id="276" r:id="rId7"/>
    <p:sldId id="268" r:id="rId8"/>
    <p:sldId id="280" r:id="rId9"/>
    <p:sldId id="282" r:id="rId10"/>
    <p:sldId id="281" r:id="rId11"/>
    <p:sldId id="278" r:id="rId12"/>
    <p:sldId id="269" r:id="rId13"/>
    <p:sldId id="283" r:id="rId14"/>
    <p:sldId id="270" r:id="rId15"/>
    <p:sldId id="275" r:id="rId16"/>
    <p:sldId id="271" r:id="rId17"/>
    <p:sldId id="286" r:id="rId18"/>
    <p:sldId id="287" r:id="rId19"/>
    <p:sldId id="294" r:id="rId20"/>
    <p:sldId id="272" r:id="rId21"/>
    <p:sldId id="290" r:id="rId22"/>
    <p:sldId id="291" r:id="rId23"/>
    <p:sldId id="293" r:id="rId24"/>
    <p:sldId id="274" r:id="rId25"/>
    <p:sldId id="288"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FF"/>
    <a:srgbClr val="FF505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17" autoAdjust="0"/>
  </p:normalViewPr>
  <p:slideViewPr>
    <p:cSldViewPr>
      <p:cViewPr varScale="1">
        <p:scale>
          <a:sx n="82" d="100"/>
          <a:sy n="82" d="100"/>
        </p:scale>
        <p:origin x="-691" y="-91"/>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D8AF3-7FC9-4534-B902-970DFC50DAF3}" type="datetimeFigureOut">
              <a:rPr lang="ru-RU" smtClean="0"/>
              <a:pPr/>
              <a:t>01.03.2024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7E305A-6B21-425F-8F9C-D608DE50C6B7}" type="slidenum">
              <a:rPr lang="ru-RU" smtClean="0"/>
              <a:pPr/>
              <a:t>‹#›</a:t>
            </a:fld>
            <a:endParaRPr lang="ru-RU"/>
          </a:p>
        </p:txBody>
      </p:sp>
    </p:spTree>
    <p:extLst>
      <p:ext uri="{BB962C8B-B14F-4D97-AF65-F5344CB8AC3E}">
        <p14:creationId xmlns:p14="http://schemas.microsoft.com/office/powerpoint/2010/main" xmlns="" val="314592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27E305A-6B21-425F-8F9C-D608DE50C6B7}" type="slidenum">
              <a:rPr lang="ru-RU" smtClean="0"/>
              <a:pPr/>
              <a:t>6</a:t>
            </a:fld>
            <a:endParaRPr lang="ru-RU"/>
          </a:p>
        </p:txBody>
      </p:sp>
    </p:spTree>
    <p:extLst>
      <p:ext uri="{BB962C8B-B14F-4D97-AF65-F5344CB8AC3E}">
        <p14:creationId xmlns:p14="http://schemas.microsoft.com/office/powerpoint/2010/main" xmlns="" val="2433302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01.03.2024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01.03.2024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1"/>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1"/>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01.03.2024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01.03.2024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01.03.2024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01.03.2024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01.03.2024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01.03.2024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01.03.2024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01.03.2024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01.03.2024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01.03.2024</a:t>
            </a:fld>
            <a:endParaRPr lang="ru-RU"/>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16587" y="2557440"/>
            <a:ext cx="8425077" cy="1743125"/>
          </a:xfrm>
        </p:spPr>
        <p:txBody>
          <a:bodyPr>
            <a:noAutofit/>
          </a:bodyPr>
          <a:lstStyle/>
          <a:p>
            <a:r>
              <a:rPr lang="en-US" sz="3200" dirty="0">
                <a:solidFill>
                  <a:schemeClr val="accent6">
                    <a:lumMod val="60000"/>
                    <a:lumOff val="40000"/>
                  </a:schemeClr>
                </a:solidFill>
                <a:latin typeface="Cambria" panose="02040503050406030204" pitchFamily="18" charset="0"/>
                <a:ea typeface="Cambria" panose="02040503050406030204" pitchFamily="18" charset="0"/>
              </a:rPr>
              <a:t>New directions in the search for antiviral drugs for the treatment and prevention of COVID-19</a:t>
            </a:r>
            <a:endParaRPr lang="ru-RU" sz="3200" dirty="0">
              <a:solidFill>
                <a:schemeClr val="accent6">
                  <a:lumMod val="60000"/>
                  <a:lumOff val="40000"/>
                </a:schemeClr>
              </a:solidFill>
              <a:latin typeface="Cambria" panose="02040503050406030204" pitchFamily="18" charset="0"/>
              <a:ea typeface="Cambria" panose="02040503050406030204" pitchFamily="18" charset="0"/>
            </a:endParaRPr>
          </a:p>
        </p:txBody>
      </p:sp>
      <p:sp>
        <p:nvSpPr>
          <p:cNvPr id="3" name="Подзаголовок 2"/>
          <p:cNvSpPr>
            <a:spLocks noGrp="1"/>
          </p:cNvSpPr>
          <p:nvPr>
            <p:ph type="subTitle" idx="1"/>
          </p:nvPr>
        </p:nvSpPr>
        <p:spPr>
          <a:xfrm>
            <a:off x="623392" y="5805264"/>
            <a:ext cx="4271970" cy="566726"/>
          </a:xfrm>
        </p:spPr>
        <p:txBody>
          <a:bodyPr>
            <a:normAutofit lnSpcReduction="10000"/>
          </a:bodyPr>
          <a:lstStyle/>
          <a:p>
            <a:r>
              <a:rPr lang="en-US" dirty="0">
                <a:latin typeface="Cambria" panose="02040503050406030204" pitchFamily="18" charset="0"/>
                <a:ea typeface="Cambria" panose="02040503050406030204" pitchFamily="18" charset="0"/>
              </a:rPr>
              <a:t>Pharmaceutical faculty</a:t>
            </a:r>
            <a:endParaRPr lang="ru-RU" dirty="0">
              <a:latin typeface="Cambria" panose="02040503050406030204" pitchFamily="18" charset="0"/>
              <a:ea typeface="Cambria" panose="02040503050406030204" pitchFamily="18" charset="0"/>
            </a:endParaRPr>
          </a:p>
        </p:txBody>
      </p:sp>
      <p:sp>
        <p:nvSpPr>
          <p:cNvPr id="4" name="Заголовок 1"/>
          <p:cNvSpPr txBox="1">
            <a:spLocks/>
          </p:cNvSpPr>
          <p:nvPr/>
        </p:nvSpPr>
        <p:spPr>
          <a:xfrm>
            <a:off x="2209800" y="0"/>
            <a:ext cx="7772400" cy="1214422"/>
          </a:xfrm>
          <a:prstGeom prst="rect">
            <a:avLst/>
          </a:prstGeom>
        </p:spPr>
        <p:txBody>
          <a:bodyPr vert="horz" lIns="91440" tIns="45720" rIns="91440" bIns="45720" rtlCol="0" anchor="ctr">
            <a:normAutofit fontScale="97500"/>
          </a:bodyPr>
          <a:lstStyle/>
          <a:p>
            <a:pPr algn="ctr">
              <a:spcBef>
                <a:spcPct val="0"/>
              </a:spcBef>
              <a:defRPr/>
            </a:pPr>
            <a:r>
              <a:rPr lang="en-US" sz="2400" dirty="0">
                <a:solidFill>
                  <a:schemeClr val="bg1"/>
                </a:solidFill>
                <a:latin typeface="Cambria" panose="02040503050406030204" pitchFamily="18" charset="0"/>
                <a:ea typeface="Cambria" panose="02040503050406030204" pitchFamily="18" charset="0"/>
                <a:cs typeface="+mj-cs"/>
              </a:rPr>
              <a:t>Volgograd State Medical University</a:t>
            </a:r>
          </a:p>
          <a:p>
            <a:pPr algn="ctr">
              <a:spcBef>
                <a:spcPct val="0"/>
              </a:spcBef>
              <a:defRPr/>
            </a:pPr>
            <a:r>
              <a:rPr lang="en-US" sz="2400" dirty="0">
                <a:solidFill>
                  <a:schemeClr val="bg1"/>
                </a:solidFill>
                <a:latin typeface="Cambria" panose="02040503050406030204" pitchFamily="18" charset="0"/>
                <a:ea typeface="Cambria" panose="02040503050406030204" pitchFamily="18" charset="0"/>
                <a:cs typeface="+mj-cs"/>
              </a:rPr>
              <a:t>Department of Pharmacology and Bioinformatics</a:t>
            </a:r>
            <a:endParaRPr lang="ru-RU" sz="2400" dirty="0">
              <a:solidFill>
                <a:schemeClr val="bg1"/>
              </a:solidFill>
              <a:latin typeface="Cambria" panose="02040503050406030204" pitchFamily="18" charset="0"/>
              <a:ea typeface="Cambria" panose="02040503050406030204" pitchFamily="18" charset="0"/>
              <a:cs typeface="+mj-cs"/>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5A540A41-9F60-D553-D381-C9DE089E1570}"/>
            </a:ext>
          </a:extLst>
        </p:cNvPr>
        <p:cNvGrpSpPr/>
        <p:nvPr/>
      </p:nvGrpSpPr>
      <p:grpSpPr>
        <a:xfrm>
          <a:off x="0" y="0"/>
          <a:ext cx="0" cy="0"/>
          <a:chOff x="0" y="0"/>
          <a:chExt cx="0" cy="0"/>
        </a:xfrm>
      </p:grpSpPr>
      <p:pic>
        <p:nvPicPr>
          <p:cNvPr id="7170" name="Picture 2" descr="figure 1">
            <a:extLst>
              <a:ext uri="{FF2B5EF4-FFF2-40B4-BE49-F238E27FC236}">
                <a16:creationId xmlns:a16="http://schemas.microsoft.com/office/drawing/2014/main" xmlns="" id="{7BECA7CF-CBEA-A69F-F1A1-C6473C6DF1F1}"/>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3150"/>
          <a:stretch/>
        </p:blipFill>
        <p:spPr bwMode="auto">
          <a:xfrm>
            <a:off x="407368" y="1628800"/>
            <a:ext cx="6652883" cy="4176464"/>
          </a:xfrm>
          <a:prstGeom prst="roundRect">
            <a:avLst>
              <a:gd name="adj" fmla="val 1560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FD9BB7FD-D08A-ABBD-4B42-89B2DF77F619}"/>
              </a:ext>
            </a:extLst>
          </p:cNvPr>
          <p:cNvSpPr txBox="1"/>
          <p:nvPr/>
        </p:nvSpPr>
        <p:spPr>
          <a:xfrm>
            <a:off x="7392144" y="1340768"/>
            <a:ext cx="4392488" cy="5078313"/>
          </a:xfrm>
          <a:prstGeom prst="rect">
            <a:avLst/>
          </a:prstGeom>
          <a:noFill/>
        </p:spPr>
        <p:txBody>
          <a:bodyPr wrap="square">
            <a:spAutoFit/>
          </a:bodyPr>
          <a:lstStyle/>
          <a:p>
            <a:r>
              <a:rPr lang="en-US" dirty="0">
                <a:solidFill>
                  <a:schemeClr val="accent6">
                    <a:lumMod val="60000"/>
                    <a:lumOff val="40000"/>
                  </a:schemeClr>
                </a:solidFill>
                <a:latin typeface="Cambria" panose="02040503050406030204" pitchFamily="18" charset="0"/>
                <a:ea typeface="Cambria" panose="02040503050406030204" pitchFamily="18" charset="0"/>
              </a:rPr>
              <a:t>Viral replication creates double-stranded RNA (dsRNA) replication intermediates that can activate cytoplasmic innate immune sensing pathways through activation of MDA5 or RIG-I, initiating a </a:t>
            </a:r>
            <a:r>
              <a:rPr lang="en-US" dirty="0" err="1">
                <a:solidFill>
                  <a:schemeClr val="accent6">
                    <a:lumMod val="60000"/>
                    <a:lumOff val="40000"/>
                  </a:schemeClr>
                </a:solidFill>
                <a:latin typeface="Cambria" panose="02040503050406030204" pitchFamily="18" charset="0"/>
                <a:ea typeface="Cambria" panose="02040503050406030204" pitchFamily="18" charset="0"/>
              </a:rPr>
              <a:t>signalling</a:t>
            </a:r>
            <a:r>
              <a:rPr lang="en-US" dirty="0">
                <a:solidFill>
                  <a:schemeClr val="accent6">
                    <a:lumMod val="60000"/>
                    <a:lumOff val="40000"/>
                  </a:schemeClr>
                </a:solidFill>
                <a:latin typeface="Cambria" panose="02040503050406030204" pitchFamily="18" charset="0"/>
                <a:ea typeface="Cambria" panose="02040503050406030204" pitchFamily="18" charset="0"/>
              </a:rPr>
              <a:t> cascade though MAVS that eventually leads to the production of type I and type III interferons (IFNs). </a:t>
            </a:r>
          </a:p>
          <a:p>
            <a:endParaRPr lang="en-US" dirty="0">
              <a:solidFill>
                <a:schemeClr val="accent6">
                  <a:lumMod val="60000"/>
                  <a:lumOff val="40000"/>
                </a:schemeClr>
              </a:solidFill>
              <a:latin typeface="Cambria" panose="02040503050406030204" pitchFamily="18" charset="0"/>
              <a:ea typeface="Cambria" panose="02040503050406030204" pitchFamily="18" charset="0"/>
            </a:endParaRPr>
          </a:p>
          <a:p>
            <a:r>
              <a:rPr lang="en-US" dirty="0">
                <a:solidFill>
                  <a:schemeClr val="accent6">
                    <a:lumMod val="60000"/>
                    <a:lumOff val="40000"/>
                  </a:schemeClr>
                </a:solidFill>
                <a:latin typeface="Cambria" panose="02040503050406030204" pitchFamily="18" charset="0"/>
                <a:ea typeface="Cambria" panose="02040503050406030204" pitchFamily="18" charset="0"/>
              </a:rPr>
              <a:t>These interferons act in a paracrine and autocrine fashion via the plasma membrane receptors and a JAK–STAT1/2 </a:t>
            </a:r>
            <a:r>
              <a:rPr lang="en-US" dirty="0" err="1">
                <a:solidFill>
                  <a:schemeClr val="accent6">
                    <a:lumMod val="60000"/>
                    <a:lumOff val="40000"/>
                  </a:schemeClr>
                </a:solidFill>
                <a:latin typeface="Cambria" panose="02040503050406030204" pitchFamily="18" charset="0"/>
                <a:ea typeface="Cambria" panose="02040503050406030204" pitchFamily="18" charset="0"/>
              </a:rPr>
              <a:t>signalling</a:t>
            </a:r>
            <a:r>
              <a:rPr lang="en-US" dirty="0">
                <a:solidFill>
                  <a:schemeClr val="accent6">
                    <a:lumMod val="60000"/>
                    <a:lumOff val="40000"/>
                  </a:schemeClr>
                </a:solidFill>
                <a:latin typeface="Cambria" panose="02040503050406030204" pitchFamily="18" charset="0"/>
                <a:ea typeface="Cambria" panose="02040503050406030204" pitchFamily="18" charset="0"/>
              </a:rPr>
              <a:t> cascade and lead to the production of interferon-stimulated genes (ISGs) that have direct and indirect antiviral functions. DMV, double-membrane vesicle; ISRE, interferon-sensitive response element.</a:t>
            </a:r>
            <a:endParaRPr lang="ru-RU" dirty="0">
              <a:solidFill>
                <a:schemeClr val="accent6">
                  <a:lumMod val="60000"/>
                  <a:lumOff val="40000"/>
                </a:schemeClr>
              </a:solidFill>
              <a:latin typeface="Cambria" panose="02040503050406030204" pitchFamily="18" charset="0"/>
              <a:ea typeface="Cambria" panose="02040503050406030204" pitchFamily="18" charset="0"/>
            </a:endParaRPr>
          </a:p>
        </p:txBody>
      </p:sp>
      <p:sp>
        <p:nvSpPr>
          <p:cNvPr id="7" name="Заголовок 1">
            <a:extLst>
              <a:ext uri="{FF2B5EF4-FFF2-40B4-BE49-F238E27FC236}">
                <a16:creationId xmlns:a16="http://schemas.microsoft.com/office/drawing/2014/main" xmlns="" id="{3944C208-5048-9416-E116-D917BD0263D1}"/>
              </a:ext>
            </a:extLst>
          </p:cNvPr>
          <p:cNvSpPr txBox="1">
            <a:spLocks/>
          </p:cNvSpPr>
          <p:nvPr/>
        </p:nvSpPr>
        <p:spPr>
          <a:xfrm>
            <a:off x="1873539" y="331952"/>
            <a:ext cx="8444922" cy="76470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rPr>
              <a:t>Molecular and cellular pathogenesis of SARS-CoV-2</a:t>
            </a:r>
          </a:p>
        </p:txBody>
      </p:sp>
    </p:spTree>
    <p:extLst>
      <p:ext uri="{BB962C8B-B14F-4D97-AF65-F5344CB8AC3E}">
        <p14:creationId xmlns:p14="http://schemas.microsoft.com/office/powerpoint/2010/main" xmlns="" val="138093190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F091CB7D-F6BE-F846-D3F1-A6216DCF2174}"/>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B2A87A7-CC6A-F7D4-2EFA-6C366888B967}"/>
              </a:ext>
            </a:extLst>
          </p:cNvPr>
          <p:cNvSpPr>
            <a:spLocks noGrp="1"/>
          </p:cNvSpPr>
          <p:nvPr>
            <p:ph type="title"/>
          </p:nvPr>
        </p:nvSpPr>
        <p:spPr>
          <a:xfrm>
            <a:off x="2814464" y="377108"/>
            <a:ext cx="6563072" cy="634082"/>
          </a:xfrm>
        </p:spPr>
        <p:txBody>
          <a:bodyPr>
            <a:normAutofit fontScale="90000"/>
          </a:bodyPr>
          <a:lstStyle/>
          <a:p>
            <a:r>
              <a:rPr lang="en-US" b="0" i="0" dirty="0">
                <a:solidFill>
                  <a:schemeClr val="accent6">
                    <a:lumMod val="60000"/>
                    <a:lumOff val="40000"/>
                  </a:schemeClr>
                </a:solidFill>
                <a:effectLst/>
                <a:latin typeface="Cambria" panose="02040503050406030204" pitchFamily="18" charset="0"/>
                <a:ea typeface="Cambria" panose="02040503050406030204" pitchFamily="18" charset="0"/>
              </a:rPr>
              <a:t>Toll-like receptors (TLRs)</a:t>
            </a:r>
            <a:endParaRPr lang="ru-RU" dirty="0">
              <a:solidFill>
                <a:schemeClr val="accent6">
                  <a:lumMod val="60000"/>
                  <a:lumOff val="40000"/>
                </a:schemeClr>
              </a:solidFill>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xmlns="" id="{649DF9E6-38CC-2501-A8E3-21A77D0C75F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1412776"/>
            <a:ext cx="5400600" cy="4868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xmlns="" id="{CE2B002A-3E6E-FC85-C6BE-3D29C46EBB01}"/>
              </a:ext>
            </a:extLst>
          </p:cNvPr>
          <p:cNvSpPr txBox="1"/>
          <p:nvPr/>
        </p:nvSpPr>
        <p:spPr>
          <a:xfrm>
            <a:off x="1524000" y="6539474"/>
            <a:ext cx="3168352" cy="276999"/>
          </a:xfrm>
          <a:prstGeom prst="rect">
            <a:avLst/>
          </a:prstGeom>
          <a:noFill/>
        </p:spPr>
        <p:txBody>
          <a:bodyPr wrap="square">
            <a:spAutoFit/>
          </a:bodyPr>
          <a:lstStyle/>
          <a:p>
            <a:r>
              <a:rPr lang="en-US" sz="1200" dirty="0">
                <a:solidFill>
                  <a:schemeClr val="bg1">
                    <a:lumMod val="65000"/>
                  </a:schemeClr>
                </a:solidFill>
              </a:rPr>
              <a:t>https://doi.org/10.3390/ijms24098065</a:t>
            </a:r>
            <a:endParaRPr lang="ru-RU" sz="1200" dirty="0">
              <a:solidFill>
                <a:schemeClr val="bg1">
                  <a:lumMod val="65000"/>
                </a:schemeClr>
              </a:solidFill>
            </a:endParaRPr>
          </a:p>
        </p:txBody>
      </p:sp>
      <p:sp>
        <p:nvSpPr>
          <p:cNvPr id="6" name="TextBox 5">
            <a:extLst>
              <a:ext uri="{FF2B5EF4-FFF2-40B4-BE49-F238E27FC236}">
                <a16:creationId xmlns:a16="http://schemas.microsoft.com/office/drawing/2014/main" xmlns="" id="{AB81D86D-4D26-8599-38C3-567E2EA61511}"/>
              </a:ext>
            </a:extLst>
          </p:cNvPr>
          <p:cNvSpPr txBox="1"/>
          <p:nvPr/>
        </p:nvSpPr>
        <p:spPr>
          <a:xfrm>
            <a:off x="839416" y="1480117"/>
            <a:ext cx="4752528" cy="4801314"/>
          </a:xfrm>
          <a:prstGeom prst="rect">
            <a:avLst/>
          </a:prstGeom>
          <a:noFill/>
        </p:spPr>
        <p:txBody>
          <a:bodyPr wrap="square">
            <a:spAutoFit/>
          </a:bodyPr>
          <a:lstStyle/>
          <a:p>
            <a:r>
              <a:rPr lang="en-US" dirty="0">
                <a:solidFill>
                  <a:schemeClr val="bg1"/>
                </a:solidFill>
                <a:latin typeface="Cambria" panose="02040503050406030204" pitchFamily="18" charset="0"/>
                <a:ea typeface="Cambria" panose="02040503050406030204" pitchFamily="18" charset="0"/>
              </a:rPr>
              <a:t>Six adaptor proteins have been identified: MyD88, MAL, TRIF and TRAM are recruited to TLR cytoplasmic domains to initiate signaling, whereas SARM and BCAP inhibit TLR responses. All TLRs, except for TLR3, associate with MyD88 and MAL proteins. Otherwise, TLR3 and TLR4 use a TRIF-dependent pathway. </a:t>
            </a:r>
          </a:p>
          <a:p>
            <a:endParaRPr lang="en-US" dirty="0">
              <a:solidFill>
                <a:schemeClr val="bg1"/>
              </a:solidFill>
              <a:latin typeface="Cambria" panose="02040503050406030204" pitchFamily="18" charset="0"/>
              <a:ea typeface="Cambria" panose="02040503050406030204" pitchFamily="18" charset="0"/>
            </a:endParaRPr>
          </a:p>
          <a:p>
            <a:r>
              <a:rPr lang="en-US" dirty="0">
                <a:solidFill>
                  <a:schemeClr val="bg1"/>
                </a:solidFill>
                <a:latin typeface="Cambria" panose="02040503050406030204" pitchFamily="18" charset="0"/>
                <a:ea typeface="Cambria" panose="02040503050406030204" pitchFamily="18" charset="0"/>
              </a:rPr>
              <a:t>Both the MyD88-dependent and TRIF-dependent pathways lead to the activation of downstream molecules: NF-</a:t>
            </a:r>
            <a:r>
              <a:rPr lang="en-US" dirty="0" err="1">
                <a:solidFill>
                  <a:schemeClr val="bg1"/>
                </a:solidFill>
                <a:latin typeface="Cambria" panose="02040503050406030204" pitchFamily="18" charset="0"/>
                <a:ea typeface="Cambria" panose="02040503050406030204" pitchFamily="18" charset="0"/>
              </a:rPr>
              <a:t>κB</a:t>
            </a:r>
            <a:r>
              <a:rPr lang="en-US" dirty="0">
                <a:solidFill>
                  <a:schemeClr val="bg1"/>
                </a:solidFill>
                <a:latin typeface="Cambria" panose="02040503050406030204" pitchFamily="18" charset="0"/>
                <a:ea typeface="Cambria" panose="02040503050406030204" pitchFamily="18" charset="0"/>
              </a:rPr>
              <a:t>, AP-1, and members of the IRF family. These pathways are responsible for the TLR-mediated expression of inflammatory genes, type I, type II and type III IFN genes and interferon stimulated genes (ISGs).</a:t>
            </a:r>
            <a:endParaRPr lang="ru-RU"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17391339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B3E6638-5185-48BF-9176-048BD5374E2E}"/>
              </a:ext>
            </a:extLst>
          </p:cNvPr>
          <p:cNvSpPr>
            <a:spLocks noGrp="1"/>
          </p:cNvSpPr>
          <p:nvPr>
            <p:ph type="title"/>
          </p:nvPr>
        </p:nvSpPr>
        <p:spPr>
          <a:xfrm>
            <a:off x="2360839" y="109374"/>
            <a:ext cx="7470322" cy="1008112"/>
          </a:xfrm>
        </p:spPr>
        <p:txBody>
          <a:bodyPr>
            <a:noAutofit/>
          </a:bodyPr>
          <a:lstStyle/>
          <a:p>
            <a:r>
              <a:rPr lang="en-US" sz="3200" dirty="0">
                <a:solidFill>
                  <a:schemeClr val="accent6">
                    <a:lumMod val="60000"/>
                    <a:lumOff val="40000"/>
                  </a:schemeClr>
                </a:solidFill>
                <a:latin typeface="Cambria" panose="02040503050406030204" pitchFamily="18" charset="0"/>
                <a:ea typeface="Cambria" panose="02040503050406030204" pitchFamily="18" charset="0"/>
              </a:rPr>
              <a:t>TLRs, IL-1 and Cytokine Storm Syndrome</a:t>
            </a:r>
            <a:endParaRPr lang="ru-RU" sz="3200" dirty="0">
              <a:solidFill>
                <a:schemeClr val="accent6">
                  <a:lumMod val="60000"/>
                  <a:lumOff val="40000"/>
                </a:schemeClr>
              </a:solidFill>
              <a:latin typeface="Cambria" panose="02040503050406030204" pitchFamily="18" charset="0"/>
              <a:ea typeface="Cambria" panose="02040503050406030204" pitchFamily="18" charset="0"/>
            </a:endParaRPr>
          </a:p>
        </p:txBody>
      </p:sp>
      <p:pic>
        <p:nvPicPr>
          <p:cNvPr id="3" name="Рисунок 2">
            <a:extLst>
              <a:ext uri="{FF2B5EF4-FFF2-40B4-BE49-F238E27FC236}">
                <a16:creationId xmlns:a16="http://schemas.microsoft.com/office/drawing/2014/main" xmlns="" id="{7FC08A8A-7DDA-ACAB-8D40-05341064A7D1}"/>
              </a:ext>
            </a:extLst>
          </p:cNvPr>
          <p:cNvPicPr>
            <a:picLocks noChangeAspect="1"/>
          </p:cNvPicPr>
          <p:nvPr/>
        </p:nvPicPr>
        <p:blipFill>
          <a:blip r:embed="rId3" cstate="print"/>
          <a:stretch>
            <a:fillRect/>
          </a:stretch>
        </p:blipFill>
        <p:spPr>
          <a:xfrm>
            <a:off x="839416" y="2565317"/>
            <a:ext cx="5477604" cy="3982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xmlns="" id="{58ACC361-CBFE-89B1-82B4-2AEB7A631C80}"/>
              </a:ext>
            </a:extLst>
          </p:cNvPr>
          <p:cNvSpPr txBox="1"/>
          <p:nvPr/>
        </p:nvSpPr>
        <p:spPr>
          <a:xfrm>
            <a:off x="335360" y="1224062"/>
            <a:ext cx="6768751" cy="1077218"/>
          </a:xfrm>
          <a:prstGeom prst="rect">
            <a:avLst/>
          </a:prstGeom>
          <a:noFill/>
        </p:spPr>
        <p:txBody>
          <a:bodyPr wrap="square">
            <a:spAutoFit/>
          </a:bodyPr>
          <a:lstStyle/>
          <a:p>
            <a:r>
              <a:rPr lang="en-US" sz="1600" i="1" dirty="0">
                <a:solidFill>
                  <a:schemeClr val="bg1"/>
                </a:solidFill>
                <a:latin typeface="Cambria" panose="02040503050406030204" pitchFamily="18" charset="0"/>
                <a:ea typeface="Cambria" panose="02040503050406030204" pitchFamily="18" charset="0"/>
              </a:rPr>
              <a:t>Several TLRs, such as TLR2, TLR3, TLR4 and TLR7, have been associated with the pathogenesis of COVID-19. The interaction of TLR2 and 4 with SARS-CoV-2 proteins triggers downstream pathways leading to the production of pro-inflammatory cytokines, via the activation of multiple adaptor proteins.</a:t>
            </a:r>
            <a:endParaRPr lang="ru-RU" sz="1600" i="1" dirty="0">
              <a:solidFill>
                <a:schemeClr val="bg1"/>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A58BF714-5572-AA8C-BF54-7739BA16D991}"/>
              </a:ext>
            </a:extLst>
          </p:cNvPr>
          <p:cNvSpPr txBox="1"/>
          <p:nvPr/>
        </p:nvSpPr>
        <p:spPr>
          <a:xfrm>
            <a:off x="7288551" y="1224062"/>
            <a:ext cx="4239634" cy="5201424"/>
          </a:xfrm>
          <a:prstGeom prst="rect">
            <a:avLst/>
          </a:prstGeom>
          <a:noFill/>
        </p:spPr>
        <p:txBody>
          <a:bodyPr wrap="square">
            <a:spAutoFit/>
          </a:bodyPr>
          <a:lstStyle/>
          <a:p>
            <a:r>
              <a:rPr lang="en-US" dirty="0">
                <a:solidFill>
                  <a:schemeClr val="bg1"/>
                </a:solidFill>
                <a:latin typeface="Cambria" panose="02040503050406030204" pitchFamily="18" charset="0"/>
                <a:ea typeface="Cambria" panose="02040503050406030204" pitchFamily="18" charset="0"/>
              </a:rPr>
              <a:t>Cytokine storm syndrome results from a sudden acute increase in circulating levels of different pro-inflammatory cytokines, including IL-6, IL-1, TNF-α and IFNs. </a:t>
            </a:r>
          </a:p>
          <a:p>
            <a:endParaRPr lang="en-US" sz="1600" dirty="0">
              <a:solidFill>
                <a:schemeClr val="bg1"/>
              </a:solidFill>
              <a:latin typeface="Cambria" panose="02040503050406030204" pitchFamily="18" charset="0"/>
              <a:ea typeface="Cambria" panose="02040503050406030204" pitchFamily="18" charset="0"/>
            </a:endParaRPr>
          </a:p>
          <a:p>
            <a:endParaRPr lang="en-US" sz="1600" dirty="0">
              <a:solidFill>
                <a:schemeClr val="bg1"/>
              </a:solidFill>
              <a:latin typeface="Cambria" panose="02040503050406030204" pitchFamily="18" charset="0"/>
              <a:ea typeface="Cambria" panose="02040503050406030204" pitchFamily="18" charset="0"/>
            </a:endParaRPr>
          </a:p>
          <a:p>
            <a:endParaRPr lang="en-US" sz="1600" dirty="0">
              <a:solidFill>
                <a:schemeClr val="bg1"/>
              </a:solidFill>
              <a:latin typeface="Cambria" panose="02040503050406030204" pitchFamily="18" charset="0"/>
              <a:ea typeface="Cambria" panose="02040503050406030204" pitchFamily="18" charset="0"/>
            </a:endParaRPr>
          </a:p>
          <a:p>
            <a:endParaRPr lang="en-US" sz="1600" dirty="0">
              <a:solidFill>
                <a:schemeClr val="accent6">
                  <a:lumMod val="60000"/>
                  <a:lumOff val="40000"/>
                </a:schemeClr>
              </a:solidFill>
              <a:latin typeface="Cambria" panose="02040503050406030204" pitchFamily="18" charset="0"/>
              <a:ea typeface="Cambria" panose="02040503050406030204" pitchFamily="18" charset="0"/>
            </a:endParaRPr>
          </a:p>
          <a:p>
            <a:r>
              <a:rPr lang="en-US" dirty="0">
                <a:solidFill>
                  <a:schemeClr val="accent6">
                    <a:lumMod val="60000"/>
                    <a:lumOff val="40000"/>
                  </a:schemeClr>
                </a:solidFill>
                <a:latin typeface="Cambria" panose="02040503050406030204" pitchFamily="18" charset="0"/>
                <a:ea typeface="Cambria" panose="02040503050406030204" pitchFamily="18" charset="0"/>
              </a:rPr>
              <a:t>The cytokine storm initiates a variety of inflammatory signaling pathways via their receptors on immune and tissue cells, which lead to fever, capillary leak syndrome, disseminated intravascular coagulation, acute respiratory distress syndrome, and multi-organ failure, ultimately leading to death in the most severe cases.</a:t>
            </a:r>
            <a:endParaRPr lang="ru-RU" dirty="0">
              <a:solidFill>
                <a:schemeClr val="accent6">
                  <a:lumMod val="60000"/>
                  <a:lumOff val="40000"/>
                </a:schemeClr>
              </a:solidFill>
              <a:latin typeface="Cambria" panose="02040503050406030204" pitchFamily="18" charset="0"/>
              <a:ea typeface="Cambria" panose="02040503050406030204" pitchFamily="18" charset="0"/>
            </a:endParaRPr>
          </a:p>
          <a:p>
            <a:endParaRPr lang="ru-RU" sz="1600" dirty="0">
              <a:solidFill>
                <a:schemeClr val="bg1"/>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C333D6F7-9093-05AD-B21F-BC5A9524D8DD}"/>
              </a:ext>
            </a:extLst>
          </p:cNvPr>
          <p:cNvSpPr txBox="1"/>
          <p:nvPr/>
        </p:nvSpPr>
        <p:spPr>
          <a:xfrm>
            <a:off x="7824192" y="6525347"/>
            <a:ext cx="3168352" cy="276999"/>
          </a:xfrm>
          <a:prstGeom prst="rect">
            <a:avLst/>
          </a:prstGeom>
          <a:noFill/>
        </p:spPr>
        <p:txBody>
          <a:bodyPr wrap="square">
            <a:spAutoFit/>
          </a:bodyPr>
          <a:lstStyle/>
          <a:p>
            <a:r>
              <a:rPr lang="en-US" sz="1200">
                <a:solidFill>
                  <a:schemeClr val="bg1">
                    <a:lumMod val="65000"/>
                  </a:schemeClr>
                </a:solidFill>
              </a:rPr>
              <a:t>https://doi.org/10.3390/ijms24098065</a:t>
            </a:r>
            <a:endParaRPr lang="ru-RU" sz="1200" dirty="0">
              <a:solidFill>
                <a:schemeClr val="bg1">
                  <a:lumMod val="65000"/>
                </a:schemeClr>
              </a:solidFill>
            </a:endParaRPr>
          </a:p>
        </p:txBody>
      </p:sp>
    </p:spTree>
    <p:extLst>
      <p:ext uri="{BB962C8B-B14F-4D97-AF65-F5344CB8AC3E}">
        <p14:creationId xmlns:p14="http://schemas.microsoft.com/office/powerpoint/2010/main" xmlns="" val="426108162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8587E82E-1363-64C9-DBD7-307829692DA6}"/>
            </a:ext>
          </a:extLst>
        </p:cNvPr>
        <p:cNvGrpSpPr/>
        <p:nvPr/>
      </p:nvGrpSpPr>
      <p:grpSpPr>
        <a:xfrm>
          <a:off x="0" y="0"/>
          <a:ext cx="0" cy="0"/>
          <a:chOff x="0" y="0"/>
          <a:chExt cx="0" cy="0"/>
        </a:xfrm>
      </p:grpSpPr>
      <p:sp>
        <p:nvSpPr>
          <p:cNvPr id="7" name="Заголовок 6">
            <a:extLst>
              <a:ext uri="{FF2B5EF4-FFF2-40B4-BE49-F238E27FC236}">
                <a16:creationId xmlns:a16="http://schemas.microsoft.com/office/drawing/2014/main" xmlns="" id="{1370EC13-1AFA-1E2B-E286-EEF8DAE35111}"/>
              </a:ext>
            </a:extLst>
          </p:cNvPr>
          <p:cNvSpPr>
            <a:spLocks noGrp="1"/>
          </p:cNvSpPr>
          <p:nvPr>
            <p:ph type="title"/>
          </p:nvPr>
        </p:nvSpPr>
        <p:spPr>
          <a:xfrm>
            <a:off x="1981200" y="-1439"/>
            <a:ext cx="8229600" cy="1143000"/>
          </a:xfrm>
        </p:spPr>
        <p:txBody>
          <a:bodyPr>
            <a:normAutofit/>
          </a:bodyPr>
          <a:lstStyle/>
          <a:p>
            <a:r>
              <a:rPr lang="en-US" sz="3200" dirty="0">
                <a:solidFill>
                  <a:schemeClr val="accent6">
                    <a:lumMod val="60000"/>
                    <a:lumOff val="40000"/>
                  </a:schemeClr>
                </a:solidFill>
                <a:latin typeface="Cambria" panose="02040503050406030204" pitchFamily="18" charset="0"/>
                <a:ea typeface="Cambria" panose="02040503050406030204" pitchFamily="18" charset="0"/>
              </a:rPr>
              <a:t>A spark that sets the forest alight</a:t>
            </a:r>
            <a:endParaRPr lang="ru-RU" sz="6600" dirty="0">
              <a:solidFill>
                <a:schemeClr val="accent6">
                  <a:lumMod val="60000"/>
                  <a:lumOff val="40000"/>
                </a:schemeClr>
              </a:solidFill>
              <a:latin typeface="Cambria" panose="02040503050406030204" pitchFamily="18" charset="0"/>
              <a:ea typeface="Cambria" panose="02040503050406030204" pitchFamily="18" charset="0"/>
            </a:endParaRPr>
          </a:p>
        </p:txBody>
      </p:sp>
      <p:pic>
        <p:nvPicPr>
          <p:cNvPr id="8194" name="Picture 2">
            <a:extLst>
              <a:ext uri="{FF2B5EF4-FFF2-40B4-BE49-F238E27FC236}">
                <a16:creationId xmlns:a16="http://schemas.microsoft.com/office/drawing/2014/main" xmlns="" id="{6848A131-6CFF-1445-198E-8CE62979435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1384" y="1141561"/>
            <a:ext cx="5698976" cy="5221932"/>
          </a:xfrm>
          <a:prstGeom prst="roundRect">
            <a:avLst>
              <a:gd name="adj" fmla="val 1154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xmlns="" id="{108AE49B-8D15-A5C0-A7DE-18B0FD739E87}"/>
              </a:ext>
            </a:extLst>
          </p:cNvPr>
          <p:cNvSpPr txBox="1"/>
          <p:nvPr/>
        </p:nvSpPr>
        <p:spPr>
          <a:xfrm>
            <a:off x="6456040" y="1404193"/>
            <a:ext cx="5266928" cy="4801314"/>
          </a:xfrm>
          <a:prstGeom prst="rect">
            <a:avLst/>
          </a:prstGeom>
          <a:noFill/>
        </p:spPr>
        <p:txBody>
          <a:bodyPr wrap="square">
            <a:spAutoFit/>
          </a:bodyPr>
          <a:lstStyle/>
          <a:p>
            <a:r>
              <a:rPr lang="en-US" dirty="0">
                <a:solidFill>
                  <a:schemeClr val="bg1"/>
                </a:solidFill>
                <a:latin typeface="Cambria" panose="02040503050406030204" pitchFamily="18" charset="0"/>
                <a:ea typeface="Cambria" panose="02040503050406030204" pitchFamily="18" charset="0"/>
              </a:rPr>
              <a:t>The RAS appears to be important in a number of pathological processes. </a:t>
            </a:r>
            <a:r>
              <a:rPr lang="en-US" dirty="0" err="1">
                <a:solidFill>
                  <a:schemeClr val="bg1"/>
                </a:solidFill>
                <a:latin typeface="Cambria" panose="02040503050406030204" pitchFamily="18" charset="0"/>
                <a:ea typeface="Cambria" panose="02040503050406030204" pitchFamily="18" charset="0"/>
              </a:rPr>
              <a:t>AngII</a:t>
            </a:r>
            <a:r>
              <a:rPr lang="en-US" dirty="0">
                <a:solidFill>
                  <a:schemeClr val="bg1"/>
                </a:solidFill>
                <a:latin typeface="Cambria" panose="02040503050406030204" pitchFamily="18" charset="0"/>
                <a:ea typeface="Cambria" panose="02040503050406030204" pitchFamily="18" charset="0"/>
              </a:rPr>
              <a:t>/AT1 activation leads to a number of unfavorable effects, which include vasoconstriction and hypertension, cellular differentiation and growth, endothelial dysfunction, and the formation of reactive oxidative species (ROS) that may ultimately lead to organ damage. </a:t>
            </a:r>
          </a:p>
          <a:p>
            <a:endParaRPr lang="en-US" dirty="0">
              <a:solidFill>
                <a:schemeClr val="bg1"/>
              </a:solidFill>
              <a:latin typeface="Cambria" panose="02040503050406030204" pitchFamily="18" charset="0"/>
              <a:ea typeface="Cambria" panose="02040503050406030204" pitchFamily="18" charset="0"/>
            </a:endParaRPr>
          </a:p>
          <a:p>
            <a:endParaRPr lang="en-US" dirty="0">
              <a:solidFill>
                <a:schemeClr val="bg1"/>
              </a:solidFill>
              <a:latin typeface="Cambria" panose="02040503050406030204" pitchFamily="18" charset="0"/>
              <a:ea typeface="Cambria" panose="02040503050406030204" pitchFamily="18" charset="0"/>
            </a:endParaRPr>
          </a:p>
          <a:p>
            <a:r>
              <a:rPr lang="en-US" dirty="0">
                <a:solidFill>
                  <a:schemeClr val="bg1"/>
                </a:solidFill>
                <a:latin typeface="Cambria" panose="02040503050406030204" pitchFamily="18" charset="0"/>
                <a:ea typeface="Cambria" panose="02040503050406030204" pitchFamily="18" charset="0"/>
              </a:rPr>
              <a:t>The vasodilator nitric oxide (NO) is released when Ang (1–7) binds to MAS and AT2 receptors. This is part of the protective arm of the RAS and possibly counteracts the vasoconstrictive effects of the classical arm. Additionally, aldosterone secretion, mediated by </a:t>
            </a:r>
            <a:r>
              <a:rPr lang="en-US" dirty="0" err="1">
                <a:solidFill>
                  <a:schemeClr val="bg1"/>
                </a:solidFill>
                <a:latin typeface="Cambria" panose="02040503050406030204" pitchFamily="18" charset="0"/>
                <a:ea typeface="Cambria" panose="02040503050406030204" pitchFamily="18" charset="0"/>
              </a:rPr>
              <a:t>AngII</a:t>
            </a:r>
            <a:r>
              <a:rPr lang="en-US" dirty="0">
                <a:solidFill>
                  <a:schemeClr val="bg1"/>
                </a:solidFill>
                <a:latin typeface="Cambria" panose="02040503050406030204" pitchFamily="18" charset="0"/>
                <a:ea typeface="Cambria" panose="02040503050406030204" pitchFamily="18" charset="0"/>
              </a:rPr>
              <a:t>/AT1 binding, also plays a central role in the establishment and development of inflammation and coagulation. </a:t>
            </a:r>
            <a:endParaRPr lang="ru-RU"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E9241E6C-F462-D0B2-C1AD-0C175CE30662}"/>
              </a:ext>
            </a:extLst>
          </p:cNvPr>
          <p:cNvSpPr txBox="1"/>
          <p:nvPr/>
        </p:nvSpPr>
        <p:spPr>
          <a:xfrm>
            <a:off x="8137351" y="6468140"/>
            <a:ext cx="3168352" cy="276999"/>
          </a:xfrm>
          <a:prstGeom prst="rect">
            <a:avLst/>
          </a:prstGeom>
          <a:noFill/>
        </p:spPr>
        <p:txBody>
          <a:bodyPr wrap="square">
            <a:spAutoFit/>
          </a:bodyPr>
          <a:lstStyle/>
          <a:p>
            <a:r>
              <a:rPr lang="en-US" sz="1200">
                <a:solidFill>
                  <a:schemeClr val="bg1">
                    <a:lumMod val="65000"/>
                  </a:schemeClr>
                </a:solidFill>
              </a:rPr>
              <a:t>doi:  10.1016/j.mehy.2020.110231</a:t>
            </a:r>
            <a:endParaRPr lang="en-US" sz="1200" dirty="0">
              <a:solidFill>
                <a:schemeClr val="bg1">
                  <a:lumMod val="65000"/>
                </a:schemeClr>
              </a:solidFill>
            </a:endParaRPr>
          </a:p>
        </p:txBody>
      </p:sp>
    </p:spTree>
    <p:extLst>
      <p:ext uri="{BB962C8B-B14F-4D97-AF65-F5344CB8AC3E}">
        <p14:creationId xmlns:p14="http://schemas.microsoft.com/office/powerpoint/2010/main" xmlns="" val="216192738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3D4F1995-B2D3-4863-90D0-EA8912C7C712}"/>
              </a:ext>
            </a:extLst>
          </p:cNvPr>
          <p:cNvPicPr>
            <a:picLocks noChangeAspect="1"/>
          </p:cNvPicPr>
          <p:nvPr/>
        </p:nvPicPr>
        <p:blipFill rotWithShape="1">
          <a:blip r:embed="rId3" cstate="print"/>
          <a:srcRect l="20863" t="18874" r="19288" b="6579"/>
          <a:stretch/>
        </p:blipFill>
        <p:spPr>
          <a:xfrm>
            <a:off x="5375920" y="1556792"/>
            <a:ext cx="6519698" cy="4565721"/>
          </a:xfrm>
          <a:prstGeom prst="roundRect">
            <a:avLst>
              <a:gd name="adj" fmla="val 4134"/>
            </a:avLst>
          </a:prstGeom>
          <a:ln>
            <a:noFill/>
          </a:ln>
          <a:effectLst>
            <a:outerShdw blurRad="76200" dist="38100" dir="7800000" algn="tl" rotWithShape="0">
              <a:srgbClr val="000000">
                <a:alpha val="40000"/>
              </a:srgbClr>
            </a:outerShdw>
            <a:softEdge rad="0"/>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Заголовок 1">
            <a:extLst>
              <a:ext uri="{FF2B5EF4-FFF2-40B4-BE49-F238E27FC236}">
                <a16:creationId xmlns:a16="http://schemas.microsoft.com/office/drawing/2014/main" xmlns="" id="{0B3E6638-5185-48BF-9176-048BD5374E2E}"/>
              </a:ext>
            </a:extLst>
          </p:cNvPr>
          <p:cNvSpPr>
            <a:spLocks noGrp="1"/>
          </p:cNvSpPr>
          <p:nvPr>
            <p:ph type="title"/>
          </p:nvPr>
        </p:nvSpPr>
        <p:spPr>
          <a:xfrm>
            <a:off x="1631504" y="344383"/>
            <a:ext cx="8928991" cy="854610"/>
          </a:xfrm>
        </p:spPr>
        <p:txBody>
          <a:bodyPr>
            <a:noAutofit/>
          </a:bodyPr>
          <a:lstStyle/>
          <a:p>
            <a:r>
              <a:rPr lang="en-US" sz="2800" dirty="0">
                <a:solidFill>
                  <a:schemeClr val="accent6">
                    <a:lumMod val="60000"/>
                    <a:lumOff val="40000"/>
                  </a:schemeClr>
                </a:solidFill>
                <a:latin typeface="Cambria" panose="02040503050406030204" pitchFamily="18" charset="0"/>
                <a:ea typeface="Cambria" panose="02040503050406030204" pitchFamily="18" charset="0"/>
              </a:rPr>
              <a:t>The RAS in SARS Infections and Pulmonary Pathobiology</a:t>
            </a:r>
            <a:endParaRPr lang="ru-RU" sz="2800" dirty="0">
              <a:solidFill>
                <a:schemeClr val="accent6">
                  <a:lumMod val="60000"/>
                  <a:lumOff val="4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C89426E2-3942-DAD8-DBCC-F732D14015B3}"/>
              </a:ext>
            </a:extLst>
          </p:cNvPr>
          <p:cNvSpPr txBox="1"/>
          <p:nvPr/>
        </p:nvSpPr>
        <p:spPr>
          <a:xfrm>
            <a:off x="306127" y="1454383"/>
            <a:ext cx="4968552" cy="4770537"/>
          </a:xfrm>
          <a:prstGeom prst="rect">
            <a:avLst/>
          </a:prstGeom>
          <a:noFill/>
        </p:spPr>
        <p:txBody>
          <a:bodyPr wrap="square">
            <a:spAutoFit/>
          </a:bodyPr>
          <a:lstStyle/>
          <a:p>
            <a:r>
              <a:rPr lang="en-US" sz="1600" dirty="0">
                <a:solidFill>
                  <a:schemeClr val="bg1"/>
                </a:solidFill>
                <a:latin typeface="Cambria" panose="02040503050406030204" pitchFamily="18" charset="0"/>
                <a:ea typeface="Cambria" panose="02040503050406030204" pitchFamily="18" charset="0"/>
              </a:rPr>
              <a:t>Interaction of the SARS-</a:t>
            </a:r>
            <a:r>
              <a:rPr lang="en-US" sz="1600" dirty="0" err="1">
                <a:solidFill>
                  <a:schemeClr val="bg1"/>
                </a:solidFill>
                <a:latin typeface="Cambria" panose="02040503050406030204" pitchFamily="18" charset="0"/>
                <a:ea typeface="Cambria" panose="02040503050406030204" pitchFamily="18" charset="0"/>
              </a:rPr>
              <a:t>CoV</a:t>
            </a:r>
            <a:r>
              <a:rPr lang="en-US" sz="1600" dirty="0">
                <a:solidFill>
                  <a:schemeClr val="bg1"/>
                </a:solidFill>
                <a:latin typeface="Cambria" panose="02040503050406030204" pitchFamily="18" charset="0"/>
                <a:ea typeface="Cambria" panose="02040503050406030204" pitchFamily="18" charset="0"/>
              </a:rPr>
              <a:t> spike proteins with ACE2 is thought to be a critical component of SARS-</a:t>
            </a:r>
            <a:r>
              <a:rPr lang="en-US" sz="1600" dirty="0" err="1">
                <a:solidFill>
                  <a:schemeClr val="bg1"/>
                </a:solidFill>
                <a:latin typeface="Cambria" panose="02040503050406030204" pitchFamily="18" charset="0"/>
                <a:ea typeface="Cambria" panose="02040503050406030204" pitchFamily="18" charset="0"/>
              </a:rPr>
              <a:t>CoV</a:t>
            </a:r>
            <a:r>
              <a:rPr lang="en-US" sz="1600" dirty="0">
                <a:solidFill>
                  <a:schemeClr val="bg1"/>
                </a:solidFill>
                <a:latin typeface="Cambria" panose="02040503050406030204" pitchFamily="18" charset="0"/>
                <a:ea typeface="Cambria" panose="02040503050406030204" pitchFamily="18" charset="0"/>
              </a:rPr>
              <a:t> pathobiology. This interaction leads to ACE2 internalization and decrease in ACE2 activity (along with a decrease in ACE2 gene expression). The functional activities of ACE2 in the RAS pathway are thus blunted. </a:t>
            </a:r>
          </a:p>
          <a:p>
            <a:endParaRPr lang="en-US" sz="1600" dirty="0">
              <a:solidFill>
                <a:schemeClr val="bg1"/>
              </a:solidFill>
              <a:latin typeface="Cambria" panose="02040503050406030204" pitchFamily="18" charset="0"/>
              <a:ea typeface="Cambria" panose="02040503050406030204" pitchFamily="18" charset="0"/>
            </a:endParaRPr>
          </a:p>
          <a:p>
            <a:r>
              <a:rPr lang="en-US" sz="1600" dirty="0">
                <a:solidFill>
                  <a:schemeClr val="bg1"/>
                </a:solidFill>
                <a:latin typeface="Cambria" panose="02040503050406030204" pitchFamily="18" charset="0"/>
                <a:ea typeface="Cambria" panose="02040503050406030204" pitchFamily="18" charset="0"/>
              </a:rPr>
              <a:t>The result is an imbalance in the actions of ACE1 versus ACE2 with respect to the peptides they generate and receptors that are activated: less ACE2 relative to ACE1 implies greater abundance of </a:t>
            </a:r>
            <a:r>
              <a:rPr lang="en-US" sz="1600" dirty="0" err="1">
                <a:solidFill>
                  <a:schemeClr val="bg1"/>
                </a:solidFill>
                <a:latin typeface="Cambria" panose="02040503050406030204" pitchFamily="18" charset="0"/>
                <a:ea typeface="Cambria" panose="02040503050406030204" pitchFamily="18" charset="0"/>
              </a:rPr>
              <a:t>AngII</a:t>
            </a:r>
            <a:r>
              <a:rPr lang="en-US" sz="1600" dirty="0">
                <a:solidFill>
                  <a:schemeClr val="bg1"/>
                </a:solidFill>
                <a:latin typeface="Cambria" panose="02040503050406030204" pitchFamily="18" charset="0"/>
                <a:ea typeface="Cambria" panose="02040503050406030204" pitchFamily="18" charset="0"/>
              </a:rPr>
              <a:t> (with less degradation of </a:t>
            </a:r>
            <a:r>
              <a:rPr lang="en-US" sz="1600" dirty="0" err="1">
                <a:solidFill>
                  <a:schemeClr val="bg1"/>
                </a:solidFill>
                <a:latin typeface="Cambria" panose="02040503050406030204" pitchFamily="18" charset="0"/>
                <a:ea typeface="Cambria" panose="02040503050406030204" pitchFamily="18" charset="0"/>
              </a:rPr>
              <a:t>AngII</a:t>
            </a:r>
            <a:r>
              <a:rPr lang="en-US" sz="1600" dirty="0">
                <a:solidFill>
                  <a:schemeClr val="bg1"/>
                </a:solidFill>
                <a:latin typeface="Cambria" panose="02040503050406030204" pitchFamily="18" charset="0"/>
                <a:ea typeface="Cambria" panose="02040503050406030204" pitchFamily="18" charset="0"/>
              </a:rPr>
              <a:t> by ACE2) and, hence, increased activation of </a:t>
            </a:r>
            <a:r>
              <a:rPr lang="en-US" sz="1600" dirty="0" err="1">
                <a:solidFill>
                  <a:schemeClr val="bg1"/>
                </a:solidFill>
                <a:latin typeface="Cambria" panose="02040503050406030204" pitchFamily="18" charset="0"/>
                <a:ea typeface="Cambria" panose="02040503050406030204" pitchFamily="18" charset="0"/>
              </a:rPr>
              <a:t>AngII</a:t>
            </a:r>
            <a:r>
              <a:rPr lang="en-US" sz="1600" dirty="0">
                <a:solidFill>
                  <a:schemeClr val="bg1"/>
                </a:solidFill>
                <a:latin typeface="Cambria" panose="02040503050406030204" pitchFamily="18" charset="0"/>
                <a:ea typeface="Cambria" panose="02040503050406030204" pitchFamily="18" charset="0"/>
              </a:rPr>
              <a:t> receptors (in particular AGTR1, which is highly expressed in many pulmonary cell types) and less activation of MAS1. </a:t>
            </a:r>
          </a:p>
          <a:p>
            <a:endParaRPr lang="en-US" sz="1600" dirty="0">
              <a:solidFill>
                <a:schemeClr val="bg1"/>
              </a:solidFill>
              <a:latin typeface="Cambria" panose="02040503050406030204" pitchFamily="18" charset="0"/>
              <a:ea typeface="Cambria" panose="02040503050406030204" pitchFamily="18" charset="0"/>
            </a:endParaRPr>
          </a:p>
          <a:p>
            <a:r>
              <a:rPr lang="en-US" sz="1600" dirty="0">
                <a:solidFill>
                  <a:schemeClr val="bg1"/>
                </a:solidFill>
                <a:latin typeface="Cambria" panose="02040503050406030204" pitchFamily="18" charset="0"/>
                <a:ea typeface="Cambria" panose="02040503050406030204" pitchFamily="18" charset="0"/>
              </a:rPr>
              <a:t>This imbalance leads to a bias toward the injury- and inflammation-promoting</a:t>
            </a:r>
            <a:endParaRPr lang="ru-RU" sz="16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214622703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srcRect l="19154" t="36000" r="44881" b="8000"/>
          <a:stretch/>
        </p:blipFill>
        <p:spPr>
          <a:xfrm>
            <a:off x="398112" y="775770"/>
            <a:ext cx="5508594" cy="4824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Прямоугольник 4"/>
          <p:cNvSpPr/>
          <p:nvPr/>
        </p:nvSpPr>
        <p:spPr>
          <a:xfrm>
            <a:off x="6122516" y="726918"/>
            <a:ext cx="5705491" cy="5016758"/>
          </a:xfrm>
          <a:prstGeom prst="rect">
            <a:avLst/>
          </a:prstGeom>
        </p:spPr>
        <p:txBody>
          <a:bodyPr wrap="square">
            <a:spAutoFit/>
          </a:bodyPr>
          <a:lstStyle/>
          <a:p>
            <a:r>
              <a:rPr lang="en-US" sz="1600" b="1" dirty="0">
                <a:solidFill>
                  <a:schemeClr val="bg1"/>
                </a:solidFill>
                <a:latin typeface="Cambria" panose="02040503050406030204" pitchFamily="18" charset="0"/>
                <a:ea typeface="Cambria" panose="02040503050406030204" pitchFamily="18" charset="0"/>
              </a:rPr>
              <a:t>SARS-CoV-2</a:t>
            </a:r>
            <a:r>
              <a:rPr lang="en-US" sz="1600" dirty="0">
                <a:solidFill>
                  <a:schemeClr val="bg1"/>
                </a:solidFill>
                <a:latin typeface="Cambria" panose="02040503050406030204" pitchFamily="18" charset="0"/>
                <a:ea typeface="Cambria" panose="02040503050406030204" pitchFamily="18" charset="0"/>
              </a:rPr>
              <a:t> mainly infects lymphatic epithelial cells and type II </a:t>
            </a:r>
            <a:r>
              <a:rPr lang="en-US" sz="1600" dirty="0" err="1">
                <a:solidFill>
                  <a:schemeClr val="bg1"/>
                </a:solidFill>
                <a:latin typeface="Cambria" panose="02040503050406030204" pitchFamily="18" charset="0"/>
                <a:ea typeface="Cambria" panose="02040503050406030204" pitchFamily="18" charset="0"/>
              </a:rPr>
              <a:t>pneumocytes</a:t>
            </a:r>
            <a:r>
              <a:rPr lang="en-US" sz="1600" dirty="0">
                <a:solidFill>
                  <a:schemeClr val="bg1"/>
                </a:solidFill>
                <a:latin typeface="Cambria" panose="02040503050406030204" pitchFamily="18" charset="0"/>
                <a:ea typeface="Cambria" panose="02040503050406030204" pitchFamily="18" charset="0"/>
              </a:rPr>
              <a:t> with the initiation of human body’s innate response by producing interferons (IFNs). However, IFN activates expression of </a:t>
            </a:r>
            <a:r>
              <a:rPr lang="en-US" sz="1600" dirty="0">
                <a:solidFill>
                  <a:schemeClr val="accent6">
                    <a:lumMod val="60000"/>
                    <a:lumOff val="40000"/>
                  </a:schemeClr>
                </a:solidFill>
                <a:latin typeface="Cambria" panose="02040503050406030204" pitchFamily="18" charset="0"/>
                <a:ea typeface="Cambria" panose="02040503050406030204" pitchFamily="18" charset="0"/>
              </a:rPr>
              <a:t>ACE2</a:t>
            </a:r>
            <a:r>
              <a:rPr lang="en-US" sz="1600" dirty="0">
                <a:solidFill>
                  <a:schemeClr val="bg1"/>
                </a:solidFill>
                <a:latin typeface="Cambria" panose="02040503050406030204" pitchFamily="18" charset="0"/>
                <a:ea typeface="Cambria" panose="02040503050406030204" pitchFamily="18" charset="0"/>
              </a:rPr>
              <a:t> protein which acts as receptor for virus attachment to host cells. </a:t>
            </a:r>
            <a:r>
              <a:rPr lang="en-US" sz="1600" dirty="0">
                <a:solidFill>
                  <a:schemeClr val="accent6">
                    <a:lumMod val="60000"/>
                    <a:lumOff val="40000"/>
                  </a:schemeClr>
                </a:solidFill>
                <a:latin typeface="Cambria" panose="02040503050406030204" pitchFamily="18" charset="0"/>
                <a:ea typeface="Cambria" panose="02040503050406030204" pitchFamily="18" charset="0"/>
              </a:rPr>
              <a:t>Interaction between S protein and ACE2 </a:t>
            </a:r>
            <a:r>
              <a:rPr lang="en-US" sz="1600" dirty="0">
                <a:solidFill>
                  <a:schemeClr val="bg1"/>
                </a:solidFill>
                <a:latin typeface="Cambria" panose="02040503050406030204" pitchFamily="18" charset="0"/>
                <a:ea typeface="Cambria" panose="02040503050406030204" pitchFamily="18" charset="0"/>
              </a:rPr>
              <a:t>leads to proteolytic cleavage at the S1–S2 boundary and S2ʹ site mediated by transmembrane protease serine 2 (TMPRSS2), further inducing the viral and host cell plasma membrane fusion. The single-stranded RNA in the viral genome is translated by host machinery to produce viral polypeptides (pp1a and pp1ab), which undergo proteolytic cleavage by </a:t>
            </a:r>
            <a:r>
              <a:rPr lang="en-US" sz="1600" dirty="0" err="1">
                <a:solidFill>
                  <a:schemeClr val="bg1"/>
                </a:solidFill>
                <a:latin typeface="Cambria" panose="02040503050406030204" pitchFamily="18" charset="0"/>
                <a:ea typeface="Cambria" panose="02040503050406030204" pitchFamily="18" charset="0"/>
              </a:rPr>
              <a:t>PLpro</a:t>
            </a:r>
            <a:r>
              <a:rPr lang="en-US" sz="1600" dirty="0">
                <a:solidFill>
                  <a:schemeClr val="bg1"/>
                </a:solidFill>
                <a:latin typeface="Cambria" panose="02040503050406030204" pitchFamily="18" charset="0"/>
                <a:ea typeface="Cambria" panose="02040503050406030204" pitchFamily="18" charset="0"/>
              </a:rPr>
              <a:t> and </a:t>
            </a:r>
            <a:r>
              <a:rPr lang="en-US" sz="1600" dirty="0" err="1">
                <a:solidFill>
                  <a:schemeClr val="bg1"/>
                </a:solidFill>
                <a:latin typeface="Cambria" panose="02040503050406030204" pitchFamily="18" charset="0"/>
                <a:ea typeface="Cambria" panose="02040503050406030204" pitchFamily="18" charset="0"/>
              </a:rPr>
              <a:t>Mpro</a:t>
            </a:r>
            <a:r>
              <a:rPr lang="en-US" sz="1600" dirty="0">
                <a:solidFill>
                  <a:schemeClr val="bg1"/>
                </a:solidFill>
                <a:latin typeface="Cambria" panose="02040503050406030204" pitchFamily="18" charset="0"/>
                <a:ea typeface="Cambria" panose="02040503050406030204" pitchFamily="18" charset="0"/>
              </a:rPr>
              <a:t> proteins to synthesize </a:t>
            </a:r>
            <a:r>
              <a:rPr lang="en-US" sz="1600" dirty="0" err="1">
                <a:solidFill>
                  <a:schemeClr val="bg1"/>
                </a:solidFill>
                <a:latin typeface="Cambria" panose="02040503050406030204" pitchFamily="18" charset="0"/>
                <a:ea typeface="Cambria" panose="02040503050406030204" pitchFamily="18" charset="0"/>
              </a:rPr>
              <a:t>Nsps</a:t>
            </a:r>
            <a:r>
              <a:rPr lang="en-US" sz="1600" dirty="0">
                <a:solidFill>
                  <a:schemeClr val="bg1"/>
                </a:solidFill>
                <a:latin typeface="Cambria" panose="02040503050406030204" pitchFamily="18" charset="0"/>
                <a:ea typeface="Cambria" panose="02040503050406030204" pitchFamily="18" charset="0"/>
              </a:rPr>
              <a:t>. These </a:t>
            </a:r>
            <a:r>
              <a:rPr lang="en-US" sz="1600" dirty="0" err="1">
                <a:solidFill>
                  <a:schemeClr val="bg1"/>
                </a:solidFill>
                <a:latin typeface="Cambria" panose="02040503050406030204" pitchFamily="18" charset="0"/>
                <a:ea typeface="Cambria" panose="02040503050406030204" pitchFamily="18" charset="0"/>
              </a:rPr>
              <a:t>Nsps</a:t>
            </a:r>
            <a:r>
              <a:rPr lang="en-US" sz="1600" dirty="0">
                <a:solidFill>
                  <a:schemeClr val="bg1"/>
                </a:solidFill>
                <a:latin typeface="Cambria" panose="02040503050406030204" pitchFamily="18" charset="0"/>
                <a:ea typeface="Cambria" panose="02040503050406030204" pitchFamily="18" charset="0"/>
              </a:rPr>
              <a:t> encode replication transcription complex (RTC), which continuously replicates and produces a series of </a:t>
            </a:r>
            <a:r>
              <a:rPr lang="en-US" sz="1600" dirty="0" err="1">
                <a:solidFill>
                  <a:schemeClr val="bg1"/>
                </a:solidFill>
                <a:latin typeface="Cambria" panose="02040503050406030204" pitchFamily="18" charset="0"/>
                <a:ea typeface="Cambria" panose="02040503050406030204" pitchFamily="18" charset="0"/>
              </a:rPr>
              <a:t>subgenomic</a:t>
            </a:r>
            <a:r>
              <a:rPr lang="en-US" sz="1600" dirty="0">
                <a:solidFill>
                  <a:schemeClr val="bg1"/>
                </a:solidFill>
                <a:latin typeface="Cambria" panose="02040503050406030204" pitchFamily="18" charset="0"/>
                <a:ea typeface="Cambria" panose="02040503050406030204" pitchFamily="18" charset="0"/>
              </a:rPr>
              <a:t> messenger RNAs that encode the accessory and structural proteins. The viral genomic RNA and proteins are assembled to form the virus particles in the ER-Golgi intermediate compartment (ERGIC). The vesicle-containing virus then fuses with plasma membrane of the host, releasing the viral particles out of the cell. </a:t>
            </a:r>
            <a:endParaRPr lang="ru-RU" sz="1600" dirty="0">
              <a:solidFill>
                <a:schemeClr val="bg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2B5678DC-8936-7A71-4FC9-782FB07BD374}"/>
              </a:ext>
            </a:extLst>
          </p:cNvPr>
          <p:cNvSpPr txBox="1"/>
          <p:nvPr/>
        </p:nvSpPr>
        <p:spPr>
          <a:xfrm>
            <a:off x="8400256" y="6444865"/>
            <a:ext cx="3168352" cy="276999"/>
          </a:xfrm>
          <a:prstGeom prst="rect">
            <a:avLst/>
          </a:prstGeom>
          <a:noFill/>
        </p:spPr>
        <p:txBody>
          <a:bodyPr wrap="square">
            <a:spAutoFit/>
          </a:bodyPr>
          <a:lstStyle/>
          <a:p>
            <a:r>
              <a:rPr lang="en-US" sz="1200" dirty="0">
                <a:solidFill>
                  <a:schemeClr val="bg1">
                    <a:lumMod val="65000"/>
                  </a:schemeClr>
                </a:solidFill>
              </a:rPr>
              <a:t>10.1038/s41392-022-00884-5</a:t>
            </a:r>
          </a:p>
        </p:txBody>
      </p:sp>
      <p:sp>
        <p:nvSpPr>
          <p:cNvPr id="10" name="TextBox 9">
            <a:extLst>
              <a:ext uri="{FF2B5EF4-FFF2-40B4-BE49-F238E27FC236}">
                <a16:creationId xmlns:a16="http://schemas.microsoft.com/office/drawing/2014/main" xmlns="" id="{58848946-FE87-126C-ECD1-98E57661F84E}"/>
              </a:ext>
            </a:extLst>
          </p:cNvPr>
          <p:cNvSpPr txBox="1"/>
          <p:nvPr/>
        </p:nvSpPr>
        <p:spPr>
          <a:xfrm>
            <a:off x="367391" y="5743676"/>
            <a:ext cx="5619745" cy="338554"/>
          </a:xfrm>
          <a:prstGeom prst="rect">
            <a:avLst/>
          </a:prstGeom>
          <a:noFill/>
        </p:spPr>
        <p:txBody>
          <a:bodyPr wrap="square">
            <a:spAutoFit/>
          </a:bodyPr>
          <a:lstStyle/>
          <a:p>
            <a:pPr algn="ctr"/>
            <a:r>
              <a:rPr lang="en-US" sz="1600" dirty="0">
                <a:solidFill>
                  <a:schemeClr val="bg1"/>
                </a:solidFill>
                <a:latin typeface="Cambria" panose="02040503050406030204" pitchFamily="18" charset="0"/>
                <a:ea typeface="Cambria" panose="02040503050406030204" pitchFamily="18" charset="0"/>
              </a:rPr>
              <a:t>The antiviral molecules with target sites are highlighted in </a:t>
            </a:r>
            <a:r>
              <a:rPr lang="en-US" sz="1600" dirty="0">
                <a:solidFill>
                  <a:srgbClr val="FF5050"/>
                </a:solidFill>
                <a:latin typeface="Cambria" panose="02040503050406030204" pitchFamily="18" charset="0"/>
                <a:ea typeface="Cambria" panose="02040503050406030204" pitchFamily="18" charset="0"/>
              </a:rPr>
              <a:t>red</a:t>
            </a:r>
            <a:endParaRPr lang="ru-RU" sz="1600" dirty="0">
              <a:solidFill>
                <a:srgbClr val="FF5050"/>
              </a:solidFill>
            </a:endParaRPr>
          </a:p>
        </p:txBody>
      </p:sp>
    </p:spTree>
    <p:extLst>
      <p:ext uri="{BB962C8B-B14F-4D97-AF65-F5344CB8AC3E}">
        <p14:creationId xmlns:p14="http://schemas.microsoft.com/office/powerpoint/2010/main" xmlns="" val="404351998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1931441E-3053-703C-197A-846FAFA8A4C1}"/>
              </a:ext>
            </a:extLst>
          </p:cNvPr>
          <p:cNvPicPr>
            <a:picLocks noChangeAspect="1"/>
          </p:cNvPicPr>
          <p:nvPr/>
        </p:nvPicPr>
        <p:blipFill rotWithShape="1">
          <a:blip r:embed="rId3" cstate="print"/>
          <a:srcRect l="1936" t="13255" b="1403"/>
          <a:stretch/>
        </p:blipFill>
        <p:spPr>
          <a:xfrm>
            <a:off x="1865784" y="1052736"/>
            <a:ext cx="8460432" cy="566124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2" name="Рисунок 1">
            <a:extLst>
              <a:ext uri="{FF2B5EF4-FFF2-40B4-BE49-F238E27FC236}">
                <a16:creationId xmlns:a16="http://schemas.microsoft.com/office/drawing/2014/main" xmlns="" id="{1C47C63C-FBED-FE34-1EBF-C2B44F0AAF1B}"/>
              </a:ext>
            </a:extLst>
          </p:cNvPr>
          <p:cNvPicPr>
            <a:picLocks noChangeAspect="1"/>
          </p:cNvPicPr>
          <p:nvPr/>
        </p:nvPicPr>
        <p:blipFill rotWithShape="1">
          <a:blip r:embed="rId3" cstate="print"/>
          <a:srcRect l="1936" t="2400" b="92172"/>
          <a:stretch/>
        </p:blipFill>
        <p:spPr>
          <a:xfrm>
            <a:off x="1865784" y="692696"/>
            <a:ext cx="8460432" cy="360040"/>
          </a:xfrm>
          <a:prstGeom prst="rect">
            <a:avLst/>
          </a:prstGeom>
        </p:spPr>
      </p:pic>
      <p:sp>
        <p:nvSpPr>
          <p:cNvPr id="3" name="Заголовок 1">
            <a:extLst>
              <a:ext uri="{FF2B5EF4-FFF2-40B4-BE49-F238E27FC236}">
                <a16:creationId xmlns:a16="http://schemas.microsoft.com/office/drawing/2014/main" xmlns="" id="{856C1A5B-DB08-537F-CED3-18835A3A1379}"/>
              </a:ext>
            </a:extLst>
          </p:cNvPr>
          <p:cNvSpPr>
            <a:spLocks noGrp="1"/>
          </p:cNvSpPr>
          <p:nvPr>
            <p:ph type="title"/>
          </p:nvPr>
        </p:nvSpPr>
        <p:spPr>
          <a:xfrm>
            <a:off x="4192436" y="109123"/>
            <a:ext cx="3807128" cy="487499"/>
          </a:xfrm>
        </p:spPr>
        <p:txBody>
          <a:bodyPr>
            <a:noAutofit/>
          </a:bodyPr>
          <a:lstStyle/>
          <a:p>
            <a:r>
              <a:rPr lang="en-US" sz="2800" dirty="0">
                <a:solidFill>
                  <a:schemeClr val="accent6">
                    <a:lumMod val="60000"/>
                    <a:lumOff val="40000"/>
                  </a:schemeClr>
                </a:solidFill>
              </a:rPr>
              <a:t>Antiviral Drugs</a:t>
            </a:r>
            <a:endParaRPr lang="ru-RU" sz="2800" dirty="0">
              <a:solidFill>
                <a:schemeClr val="accent6">
                  <a:lumMod val="60000"/>
                  <a:lumOff val="40000"/>
                </a:schemeClr>
              </a:solidFill>
            </a:endParaRPr>
          </a:p>
        </p:txBody>
      </p:sp>
    </p:spTree>
    <p:extLst>
      <p:ext uri="{BB962C8B-B14F-4D97-AF65-F5344CB8AC3E}">
        <p14:creationId xmlns:p14="http://schemas.microsoft.com/office/powerpoint/2010/main" xmlns="" val="176354060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FBEF1665-64AC-577C-57F3-9765A52B3E9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7672093C-7BAA-0AD0-E5D0-E77726D52B40}"/>
              </a:ext>
            </a:extLst>
          </p:cNvPr>
          <p:cNvPicPr>
            <a:picLocks noChangeAspect="1"/>
          </p:cNvPicPr>
          <p:nvPr/>
        </p:nvPicPr>
        <p:blipFill>
          <a:blip r:embed="rId3" cstate="print"/>
          <a:stretch>
            <a:fillRect/>
          </a:stretch>
        </p:blipFill>
        <p:spPr>
          <a:xfrm>
            <a:off x="1728787" y="1772816"/>
            <a:ext cx="8734425" cy="3895725"/>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2" name="Рисунок 1">
            <a:extLst>
              <a:ext uri="{FF2B5EF4-FFF2-40B4-BE49-F238E27FC236}">
                <a16:creationId xmlns:a16="http://schemas.microsoft.com/office/drawing/2014/main" xmlns="" id="{EF4F0401-2FC5-674F-8C73-79B36B60D575}"/>
              </a:ext>
            </a:extLst>
          </p:cNvPr>
          <p:cNvPicPr>
            <a:picLocks noChangeAspect="1"/>
          </p:cNvPicPr>
          <p:nvPr/>
        </p:nvPicPr>
        <p:blipFill rotWithShape="1">
          <a:blip r:embed="rId4" cstate="print"/>
          <a:srcRect l="1936" t="2400" b="92172"/>
          <a:stretch/>
        </p:blipFill>
        <p:spPr>
          <a:xfrm>
            <a:off x="1728787" y="1700808"/>
            <a:ext cx="8734425" cy="360040"/>
          </a:xfrm>
          <a:prstGeom prst="rect">
            <a:avLst/>
          </a:prstGeom>
        </p:spPr>
      </p:pic>
      <p:sp>
        <p:nvSpPr>
          <p:cNvPr id="4" name="Заголовок 1">
            <a:extLst>
              <a:ext uri="{FF2B5EF4-FFF2-40B4-BE49-F238E27FC236}">
                <a16:creationId xmlns:a16="http://schemas.microsoft.com/office/drawing/2014/main" xmlns="" id="{C3557087-9691-DFE7-3634-1AFE39F94A06}"/>
              </a:ext>
            </a:extLst>
          </p:cNvPr>
          <p:cNvSpPr>
            <a:spLocks noGrp="1"/>
          </p:cNvSpPr>
          <p:nvPr>
            <p:ph type="title"/>
          </p:nvPr>
        </p:nvSpPr>
        <p:spPr>
          <a:xfrm>
            <a:off x="3359695" y="701960"/>
            <a:ext cx="5472607" cy="487499"/>
          </a:xfrm>
        </p:spPr>
        <p:txBody>
          <a:bodyPr>
            <a:noAutofit/>
          </a:bodyPr>
          <a:lstStyle/>
          <a:p>
            <a:r>
              <a:rPr lang="en-US" sz="2800" dirty="0">
                <a:solidFill>
                  <a:schemeClr val="accent6">
                    <a:lumMod val="60000"/>
                    <a:lumOff val="40000"/>
                  </a:schemeClr>
                </a:solidFill>
              </a:rPr>
              <a:t>Anti-SARS-CoV2 antibody agents</a:t>
            </a:r>
            <a:endParaRPr lang="ru-RU" sz="2800" dirty="0">
              <a:solidFill>
                <a:schemeClr val="accent6">
                  <a:lumMod val="60000"/>
                  <a:lumOff val="40000"/>
                </a:schemeClr>
              </a:solidFill>
            </a:endParaRPr>
          </a:p>
        </p:txBody>
      </p:sp>
    </p:spTree>
    <p:extLst>
      <p:ext uri="{BB962C8B-B14F-4D97-AF65-F5344CB8AC3E}">
        <p14:creationId xmlns:p14="http://schemas.microsoft.com/office/powerpoint/2010/main" xmlns="" val="21877303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D6B63910-2DF4-A53F-A49F-7BD25DE12F27}"/>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77926A70-BEBC-986D-957D-0DAFD827EF7B}"/>
              </a:ext>
            </a:extLst>
          </p:cNvPr>
          <p:cNvPicPr>
            <a:picLocks noChangeAspect="1"/>
          </p:cNvPicPr>
          <p:nvPr/>
        </p:nvPicPr>
        <p:blipFill rotWithShape="1">
          <a:blip r:embed="rId3" cstate="print"/>
          <a:srcRect b="51050"/>
          <a:stretch/>
        </p:blipFill>
        <p:spPr>
          <a:xfrm>
            <a:off x="3798990" y="1679977"/>
            <a:ext cx="7834224" cy="4573294"/>
          </a:xfrm>
          <a:prstGeom prst="rect">
            <a:avLst/>
          </a:prstGeom>
        </p:spPr>
      </p:pic>
      <p:sp>
        <p:nvSpPr>
          <p:cNvPr id="6" name="TextBox 5">
            <a:extLst>
              <a:ext uri="{FF2B5EF4-FFF2-40B4-BE49-F238E27FC236}">
                <a16:creationId xmlns:a16="http://schemas.microsoft.com/office/drawing/2014/main" xmlns="" id="{89BB5790-D189-7730-A799-1DD3BBE33F9C}"/>
              </a:ext>
            </a:extLst>
          </p:cNvPr>
          <p:cNvSpPr txBox="1"/>
          <p:nvPr/>
        </p:nvSpPr>
        <p:spPr>
          <a:xfrm>
            <a:off x="558785" y="1772816"/>
            <a:ext cx="2952328" cy="4278094"/>
          </a:xfrm>
          <a:prstGeom prst="rect">
            <a:avLst/>
          </a:prstGeom>
          <a:noFill/>
        </p:spPr>
        <p:txBody>
          <a:bodyPr wrap="square">
            <a:spAutoFit/>
          </a:bodyPr>
          <a:lstStyle/>
          <a:p>
            <a:r>
              <a:rPr lang="en-US" sz="1600" dirty="0">
                <a:solidFill>
                  <a:schemeClr val="bg1"/>
                </a:solidFill>
                <a:latin typeface="Cambria" panose="02040503050406030204" pitchFamily="18" charset="0"/>
                <a:ea typeface="Cambria" panose="02040503050406030204" pitchFamily="18" charset="0"/>
              </a:rPr>
              <a:t>Anti-SARS-CoV-2 antibody agents (monoclonal antibodies, convalescent plasma, and immunoglobulins), anti-inflammatory drugs, and immunomodulators. </a:t>
            </a:r>
            <a:r>
              <a:rPr lang="en-US" sz="1600" dirty="0">
                <a:solidFill>
                  <a:schemeClr val="accent6">
                    <a:lumMod val="40000"/>
                    <a:lumOff val="60000"/>
                  </a:schemeClr>
                </a:solidFill>
                <a:latin typeface="Cambria" panose="02040503050406030204" pitchFamily="18" charset="0"/>
                <a:ea typeface="Cambria" panose="02040503050406030204" pitchFamily="18" charset="0"/>
              </a:rPr>
              <a:t>Nevertheless, one of the most prominent therapeutic challenges in producing effective anti-COVID drugs is SARS-CoV-2 mutations and emerging new variants and subvariants.</a:t>
            </a:r>
            <a:r>
              <a:rPr lang="en-US" sz="1600" dirty="0">
                <a:solidFill>
                  <a:schemeClr val="bg1"/>
                </a:solidFill>
                <a:latin typeface="Cambria" panose="02040503050406030204" pitchFamily="18" charset="0"/>
                <a:ea typeface="Cambria" panose="02040503050406030204" pitchFamily="18" charset="0"/>
              </a:rPr>
              <a:t> Currently, the anti-COVID-19 drug pipeline continuously affords novel treatments to face these medication challenges.</a:t>
            </a:r>
            <a:endParaRPr lang="ru-RU" sz="1600" dirty="0">
              <a:solidFill>
                <a:schemeClr val="bg1"/>
              </a:solidFill>
              <a:latin typeface="Cambria" panose="02040503050406030204" pitchFamily="18" charset="0"/>
              <a:ea typeface="Cambria" panose="02040503050406030204" pitchFamily="18" charset="0"/>
            </a:endParaRPr>
          </a:p>
        </p:txBody>
      </p:sp>
      <p:pic>
        <p:nvPicPr>
          <p:cNvPr id="2" name="Рисунок 1">
            <a:extLst>
              <a:ext uri="{FF2B5EF4-FFF2-40B4-BE49-F238E27FC236}">
                <a16:creationId xmlns:a16="http://schemas.microsoft.com/office/drawing/2014/main" xmlns="" id="{85EC2B30-B8BC-D947-E6B0-227C14044BAE}"/>
              </a:ext>
            </a:extLst>
          </p:cNvPr>
          <p:cNvPicPr>
            <a:picLocks noChangeAspect="1"/>
          </p:cNvPicPr>
          <p:nvPr/>
        </p:nvPicPr>
        <p:blipFill rotWithShape="1">
          <a:blip r:embed="rId4" cstate="print"/>
          <a:srcRect l="1936" t="2400" b="92172"/>
          <a:stretch/>
        </p:blipFill>
        <p:spPr>
          <a:xfrm>
            <a:off x="3798991" y="1611032"/>
            <a:ext cx="7834224" cy="333390"/>
          </a:xfrm>
          <a:prstGeom prst="rect">
            <a:avLst/>
          </a:prstGeom>
        </p:spPr>
      </p:pic>
      <p:sp>
        <p:nvSpPr>
          <p:cNvPr id="4" name="Заголовок 1">
            <a:extLst>
              <a:ext uri="{FF2B5EF4-FFF2-40B4-BE49-F238E27FC236}">
                <a16:creationId xmlns:a16="http://schemas.microsoft.com/office/drawing/2014/main" xmlns="" id="{18C7908B-5B2B-47E6-BF22-E31503B8D667}"/>
              </a:ext>
            </a:extLst>
          </p:cNvPr>
          <p:cNvSpPr>
            <a:spLocks noGrp="1"/>
          </p:cNvSpPr>
          <p:nvPr>
            <p:ph type="title"/>
          </p:nvPr>
        </p:nvSpPr>
        <p:spPr>
          <a:xfrm>
            <a:off x="2315580" y="608128"/>
            <a:ext cx="7560840" cy="487499"/>
          </a:xfrm>
        </p:spPr>
        <p:txBody>
          <a:bodyPr>
            <a:noAutofit/>
          </a:bodyPr>
          <a:lstStyle/>
          <a:p>
            <a:r>
              <a:rPr lang="en-US" sz="2800" dirty="0">
                <a:solidFill>
                  <a:schemeClr val="accent6">
                    <a:lumMod val="60000"/>
                    <a:lumOff val="40000"/>
                  </a:schemeClr>
                </a:solidFill>
              </a:rPr>
              <a:t>Anti-inflammatory and immunomodulatory drugs</a:t>
            </a:r>
            <a:endParaRPr lang="ru-RU" sz="2800" dirty="0">
              <a:solidFill>
                <a:schemeClr val="accent6">
                  <a:lumMod val="60000"/>
                  <a:lumOff val="40000"/>
                </a:schemeClr>
              </a:solidFill>
            </a:endParaRPr>
          </a:p>
        </p:txBody>
      </p:sp>
      <p:sp>
        <p:nvSpPr>
          <p:cNvPr id="5" name="Заголовок 1">
            <a:extLst>
              <a:ext uri="{FF2B5EF4-FFF2-40B4-BE49-F238E27FC236}">
                <a16:creationId xmlns:a16="http://schemas.microsoft.com/office/drawing/2014/main" xmlns="" id="{93539CD0-6E90-8737-A389-035019A5073C}"/>
              </a:ext>
            </a:extLst>
          </p:cNvPr>
          <p:cNvSpPr txBox="1">
            <a:spLocks/>
          </p:cNvSpPr>
          <p:nvPr/>
        </p:nvSpPr>
        <p:spPr>
          <a:xfrm>
            <a:off x="11131651" y="633318"/>
            <a:ext cx="501563" cy="4874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accent6">
                    <a:lumMod val="60000"/>
                    <a:lumOff val="40000"/>
                  </a:schemeClr>
                </a:solidFill>
              </a:rPr>
              <a:t>1</a:t>
            </a:r>
            <a:endParaRPr lang="ru-RU" sz="2800" dirty="0">
              <a:solidFill>
                <a:schemeClr val="accent6">
                  <a:lumMod val="60000"/>
                  <a:lumOff val="40000"/>
                </a:schemeClr>
              </a:solidFill>
            </a:endParaRPr>
          </a:p>
        </p:txBody>
      </p:sp>
    </p:spTree>
    <p:extLst>
      <p:ext uri="{BB962C8B-B14F-4D97-AF65-F5344CB8AC3E}">
        <p14:creationId xmlns:p14="http://schemas.microsoft.com/office/powerpoint/2010/main" xmlns="" val="234519756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2AE91B33-A758-07E8-BC1F-1754C5724C2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xmlns="" id="{02236992-79C5-D725-7BE0-5F1A9775D73B}"/>
              </a:ext>
            </a:extLst>
          </p:cNvPr>
          <p:cNvPicPr>
            <a:picLocks noChangeAspect="1"/>
          </p:cNvPicPr>
          <p:nvPr/>
        </p:nvPicPr>
        <p:blipFill rotWithShape="1">
          <a:blip r:embed="rId3" cstate="print"/>
          <a:srcRect t="50000"/>
          <a:stretch/>
        </p:blipFill>
        <p:spPr>
          <a:xfrm>
            <a:off x="3914510" y="1844824"/>
            <a:ext cx="7608008" cy="4536504"/>
          </a:xfrm>
          <a:prstGeom prst="rect">
            <a:avLst/>
          </a:prstGeom>
          <a:ln>
            <a:noFill/>
          </a:ln>
          <a:effectLst>
            <a:outerShdw blurRad="190500" algn="tl" rotWithShape="0">
              <a:srgbClr val="000000">
                <a:alpha val="70000"/>
              </a:srgbClr>
            </a:outerShdw>
          </a:effectLst>
        </p:spPr>
      </p:pic>
      <p:pic>
        <p:nvPicPr>
          <p:cNvPr id="2" name="Рисунок 1">
            <a:extLst>
              <a:ext uri="{FF2B5EF4-FFF2-40B4-BE49-F238E27FC236}">
                <a16:creationId xmlns:a16="http://schemas.microsoft.com/office/drawing/2014/main" xmlns="" id="{38D52745-B105-EA56-8158-6D5572C7DE2A}"/>
              </a:ext>
            </a:extLst>
          </p:cNvPr>
          <p:cNvPicPr>
            <a:picLocks noChangeAspect="1"/>
          </p:cNvPicPr>
          <p:nvPr/>
        </p:nvPicPr>
        <p:blipFill rotWithShape="1">
          <a:blip r:embed="rId4" cstate="print"/>
          <a:srcRect l="1936" t="2400" b="92172"/>
          <a:stretch/>
        </p:blipFill>
        <p:spPr>
          <a:xfrm>
            <a:off x="3914510" y="1521061"/>
            <a:ext cx="7608008" cy="323764"/>
          </a:xfrm>
          <a:prstGeom prst="rect">
            <a:avLst/>
          </a:prstGeom>
        </p:spPr>
      </p:pic>
      <p:sp>
        <p:nvSpPr>
          <p:cNvPr id="5" name="Заголовок 1">
            <a:extLst>
              <a:ext uri="{FF2B5EF4-FFF2-40B4-BE49-F238E27FC236}">
                <a16:creationId xmlns:a16="http://schemas.microsoft.com/office/drawing/2014/main" xmlns="" id="{F9F348A1-0E09-96A2-C1EE-E2A2A113A90E}"/>
              </a:ext>
            </a:extLst>
          </p:cNvPr>
          <p:cNvSpPr txBox="1">
            <a:spLocks/>
          </p:cNvSpPr>
          <p:nvPr/>
        </p:nvSpPr>
        <p:spPr>
          <a:xfrm>
            <a:off x="2315580" y="444393"/>
            <a:ext cx="7560840" cy="4874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accent6">
                    <a:lumMod val="60000"/>
                    <a:lumOff val="40000"/>
                  </a:schemeClr>
                </a:solidFill>
              </a:rPr>
              <a:t>Anti-inflammatory and immunomodulatory drugs</a:t>
            </a:r>
            <a:endParaRPr lang="ru-RU" sz="2800" dirty="0">
              <a:solidFill>
                <a:schemeClr val="accent6">
                  <a:lumMod val="60000"/>
                  <a:lumOff val="40000"/>
                </a:schemeClr>
              </a:solidFill>
            </a:endParaRPr>
          </a:p>
        </p:txBody>
      </p:sp>
      <p:sp>
        <p:nvSpPr>
          <p:cNvPr id="10" name="TextBox 9">
            <a:extLst>
              <a:ext uri="{FF2B5EF4-FFF2-40B4-BE49-F238E27FC236}">
                <a16:creationId xmlns:a16="http://schemas.microsoft.com/office/drawing/2014/main" xmlns="" id="{C6ED2950-65D1-4AB9-BF56-14E8AEB22119}"/>
              </a:ext>
            </a:extLst>
          </p:cNvPr>
          <p:cNvSpPr txBox="1"/>
          <p:nvPr/>
        </p:nvSpPr>
        <p:spPr>
          <a:xfrm>
            <a:off x="558785" y="1772816"/>
            <a:ext cx="2952328" cy="4278094"/>
          </a:xfrm>
          <a:prstGeom prst="rect">
            <a:avLst/>
          </a:prstGeom>
          <a:noFill/>
        </p:spPr>
        <p:txBody>
          <a:bodyPr wrap="square">
            <a:spAutoFit/>
          </a:bodyPr>
          <a:lstStyle/>
          <a:p>
            <a:r>
              <a:rPr lang="en-US" sz="1600" dirty="0">
                <a:solidFill>
                  <a:schemeClr val="bg1"/>
                </a:solidFill>
                <a:latin typeface="Cambria" panose="02040503050406030204" pitchFamily="18" charset="0"/>
                <a:ea typeface="Cambria" panose="02040503050406030204" pitchFamily="18" charset="0"/>
              </a:rPr>
              <a:t>Anti-SARS-CoV-2 antibody agents (monoclonal antibodies, convalescent plasma, and immunoglobulins), anti-inflammatory drugs, and immunomodulators. </a:t>
            </a:r>
            <a:r>
              <a:rPr lang="en-US" sz="1600" dirty="0">
                <a:solidFill>
                  <a:schemeClr val="accent6">
                    <a:lumMod val="40000"/>
                    <a:lumOff val="60000"/>
                  </a:schemeClr>
                </a:solidFill>
                <a:latin typeface="Cambria" panose="02040503050406030204" pitchFamily="18" charset="0"/>
                <a:ea typeface="Cambria" panose="02040503050406030204" pitchFamily="18" charset="0"/>
              </a:rPr>
              <a:t>Nevertheless, one of the most prominent therapeutic challenges in producing effective anti-COVID drugs is SARS-CoV-2 mutations and emerging new variants and subvariants.</a:t>
            </a:r>
            <a:r>
              <a:rPr lang="en-US" sz="1600" dirty="0">
                <a:solidFill>
                  <a:schemeClr val="bg1"/>
                </a:solidFill>
                <a:latin typeface="Cambria" panose="02040503050406030204" pitchFamily="18" charset="0"/>
                <a:ea typeface="Cambria" panose="02040503050406030204" pitchFamily="18" charset="0"/>
              </a:rPr>
              <a:t> Currently, the anti-COVID-19 drug pipeline continuously affords novel treatments to face these medication challenges.</a:t>
            </a:r>
            <a:endParaRPr lang="ru-RU" sz="1600" dirty="0">
              <a:solidFill>
                <a:schemeClr val="bg1"/>
              </a:solidFill>
              <a:latin typeface="Cambria" panose="02040503050406030204" pitchFamily="18" charset="0"/>
              <a:ea typeface="Cambria" panose="02040503050406030204" pitchFamily="18" charset="0"/>
            </a:endParaRPr>
          </a:p>
        </p:txBody>
      </p:sp>
      <p:sp>
        <p:nvSpPr>
          <p:cNvPr id="11" name="Заголовок 1">
            <a:extLst>
              <a:ext uri="{FF2B5EF4-FFF2-40B4-BE49-F238E27FC236}">
                <a16:creationId xmlns:a16="http://schemas.microsoft.com/office/drawing/2014/main" xmlns="" id="{DA34E283-C4C7-9168-9D47-3AB8D915310C}"/>
              </a:ext>
            </a:extLst>
          </p:cNvPr>
          <p:cNvSpPr txBox="1">
            <a:spLocks/>
          </p:cNvSpPr>
          <p:nvPr/>
        </p:nvSpPr>
        <p:spPr>
          <a:xfrm>
            <a:off x="11131651" y="633318"/>
            <a:ext cx="501563" cy="4874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accent6">
                    <a:lumMod val="60000"/>
                    <a:lumOff val="40000"/>
                  </a:schemeClr>
                </a:solidFill>
              </a:rPr>
              <a:t>2</a:t>
            </a:r>
            <a:endParaRPr lang="ru-RU" sz="2800" dirty="0">
              <a:solidFill>
                <a:schemeClr val="accent6">
                  <a:lumMod val="60000"/>
                  <a:lumOff val="40000"/>
                </a:schemeClr>
              </a:solidFill>
            </a:endParaRPr>
          </a:p>
        </p:txBody>
      </p:sp>
    </p:spTree>
    <p:extLst>
      <p:ext uri="{BB962C8B-B14F-4D97-AF65-F5344CB8AC3E}">
        <p14:creationId xmlns:p14="http://schemas.microsoft.com/office/powerpoint/2010/main" xmlns="" val="223190685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B0A4A8BA-0DDB-3581-8AF3-D8A848574C4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2AD8B30-0F9F-AA11-734F-DB39215830F5}"/>
              </a:ext>
            </a:extLst>
          </p:cNvPr>
          <p:cNvSpPr>
            <a:spLocks noGrp="1"/>
          </p:cNvSpPr>
          <p:nvPr>
            <p:ph type="title"/>
          </p:nvPr>
        </p:nvSpPr>
        <p:spPr>
          <a:xfrm>
            <a:off x="1981200" y="1484784"/>
            <a:ext cx="8229600" cy="1143000"/>
          </a:xfrm>
        </p:spPr>
        <p:txBody>
          <a:bodyPr>
            <a:normAutofit/>
          </a:bodyPr>
          <a:lstStyle/>
          <a:p>
            <a:r>
              <a:rPr lang="en-US" sz="3600" dirty="0">
                <a:solidFill>
                  <a:schemeClr val="accent6">
                    <a:lumMod val="60000"/>
                    <a:lumOff val="40000"/>
                  </a:schemeClr>
                </a:solidFill>
                <a:latin typeface="Cambria" panose="02040503050406030204" pitchFamily="18" charset="0"/>
                <a:ea typeface="Cambria" panose="02040503050406030204" pitchFamily="18" charset="0"/>
              </a:rPr>
              <a:t>Coronavirus is…</a:t>
            </a:r>
            <a:endParaRPr lang="ru-RU" sz="3600" dirty="0">
              <a:solidFill>
                <a:schemeClr val="accent6">
                  <a:lumMod val="60000"/>
                  <a:lumOff val="40000"/>
                </a:schemeClr>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C608146A-13CE-DAF3-16AF-15913668A2D3}"/>
              </a:ext>
            </a:extLst>
          </p:cNvPr>
          <p:cNvSpPr txBox="1"/>
          <p:nvPr/>
        </p:nvSpPr>
        <p:spPr>
          <a:xfrm>
            <a:off x="1356302" y="2924944"/>
            <a:ext cx="9479396" cy="1569660"/>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Coronaviruses (</a:t>
            </a:r>
            <a:r>
              <a:rPr lang="en-US" sz="2400" dirty="0" err="1">
                <a:solidFill>
                  <a:schemeClr val="bg1"/>
                </a:solidFill>
                <a:latin typeface="Cambria" panose="02040503050406030204" pitchFamily="18" charset="0"/>
                <a:ea typeface="Cambria" panose="02040503050406030204" pitchFamily="18" charset="0"/>
              </a:rPr>
              <a:t>Coronaviridae</a:t>
            </a:r>
            <a:r>
              <a:rPr lang="en-US" sz="2400" dirty="0">
                <a:solidFill>
                  <a:schemeClr val="bg1"/>
                </a:solidFill>
                <a:latin typeface="Cambria" panose="02040503050406030204" pitchFamily="18" charset="0"/>
                <a:ea typeface="Cambria" panose="02040503050406030204" pitchFamily="18" charset="0"/>
              </a:rPr>
              <a:t>) are a large family of RNA viruses that can infect both animals (their natural hosts) and humans. In humans, coronaviruses can cause a range of diseases, from mild forms of acute respiratory infection (ARI) to severe acute respiratory syndrome.</a:t>
            </a:r>
            <a:endParaRPr lang="ru-RU" sz="2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82948703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605E31C3-CB14-4110-85E6-2FE6297C17C7}"/>
              </a:ext>
            </a:extLst>
          </p:cNvPr>
          <p:cNvPicPr>
            <a:picLocks noChangeAspect="1"/>
          </p:cNvPicPr>
          <p:nvPr/>
        </p:nvPicPr>
        <p:blipFill rotWithShape="1">
          <a:blip r:embed="rId3" cstate="print"/>
          <a:srcRect l="35370" t="13583" r="35297" b="16769"/>
          <a:stretch/>
        </p:blipFill>
        <p:spPr>
          <a:xfrm>
            <a:off x="0" y="0"/>
            <a:ext cx="5316876" cy="6858000"/>
          </a:xfrm>
          <a:prstGeom prst="rect">
            <a:avLst/>
          </a:prstGeom>
        </p:spPr>
      </p:pic>
      <p:sp>
        <p:nvSpPr>
          <p:cNvPr id="2" name="Заголовок 1">
            <a:extLst>
              <a:ext uri="{FF2B5EF4-FFF2-40B4-BE49-F238E27FC236}">
                <a16:creationId xmlns:a16="http://schemas.microsoft.com/office/drawing/2014/main" xmlns="" id="{6216233F-B22E-45DC-BE9B-C211897999DE}"/>
              </a:ext>
            </a:extLst>
          </p:cNvPr>
          <p:cNvSpPr>
            <a:spLocks noGrp="1"/>
          </p:cNvSpPr>
          <p:nvPr>
            <p:ph type="title"/>
          </p:nvPr>
        </p:nvSpPr>
        <p:spPr>
          <a:xfrm>
            <a:off x="6741486" y="376714"/>
            <a:ext cx="3807128" cy="487499"/>
          </a:xfrm>
        </p:spPr>
        <p:txBody>
          <a:bodyPr>
            <a:noAutofit/>
          </a:bodyPr>
          <a:lstStyle/>
          <a:p>
            <a:r>
              <a:rPr lang="en-US" sz="2800" dirty="0">
                <a:solidFill>
                  <a:schemeClr val="accent6">
                    <a:lumMod val="60000"/>
                    <a:lumOff val="40000"/>
                  </a:schemeClr>
                </a:solidFill>
              </a:rPr>
              <a:t>mRNA Vaccines</a:t>
            </a:r>
            <a:endParaRPr lang="ru-RU" sz="2800" dirty="0">
              <a:solidFill>
                <a:schemeClr val="accent6">
                  <a:lumMod val="60000"/>
                  <a:lumOff val="40000"/>
                </a:schemeClr>
              </a:solidFill>
            </a:endParaRPr>
          </a:p>
        </p:txBody>
      </p:sp>
      <p:sp>
        <p:nvSpPr>
          <p:cNvPr id="9" name="TextBox 8">
            <a:extLst>
              <a:ext uri="{FF2B5EF4-FFF2-40B4-BE49-F238E27FC236}">
                <a16:creationId xmlns:a16="http://schemas.microsoft.com/office/drawing/2014/main" xmlns="" id="{792E84FC-B0E0-40FA-8A23-6751E6FC5D1A}"/>
              </a:ext>
            </a:extLst>
          </p:cNvPr>
          <p:cNvSpPr txBox="1"/>
          <p:nvPr/>
        </p:nvSpPr>
        <p:spPr>
          <a:xfrm>
            <a:off x="6240016" y="1278996"/>
            <a:ext cx="4810068" cy="5016758"/>
          </a:xfrm>
          <a:prstGeom prst="rect">
            <a:avLst/>
          </a:prstGeom>
          <a:noFill/>
        </p:spPr>
        <p:txBody>
          <a:bodyPr wrap="square">
            <a:spAutoFit/>
          </a:bodyPr>
          <a:lstStyle/>
          <a:p>
            <a:pPr algn="just"/>
            <a:r>
              <a:rPr lang="en-US" sz="1600" b="1" dirty="0">
                <a:solidFill>
                  <a:schemeClr val="accent6">
                    <a:lumMod val="60000"/>
                    <a:lumOff val="40000"/>
                  </a:schemeClr>
                </a:solidFill>
                <a:latin typeface="Cambria" panose="02040503050406030204" pitchFamily="18" charset="0"/>
                <a:ea typeface="Cambria" panose="02040503050406030204" pitchFamily="18" charset="0"/>
              </a:rPr>
              <a:t>A.</a:t>
            </a:r>
            <a:r>
              <a:rPr lang="en-US" sz="1600" b="1" dirty="0">
                <a:solidFill>
                  <a:schemeClr val="bg1"/>
                </a:solidFill>
                <a:latin typeface="Cambria" panose="02040503050406030204" pitchFamily="18" charset="0"/>
                <a:ea typeface="Cambria" panose="02040503050406030204" pitchFamily="18" charset="0"/>
              </a:rPr>
              <a:t> </a:t>
            </a:r>
            <a:r>
              <a:rPr lang="en-US" sz="1600" i="1" dirty="0">
                <a:solidFill>
                  <a:schemeClr val="bg1"/>
                </a:solidFill>
                <a:latin typeface="Cambria" panose="02040503050406030204" pitchFamily="18" charset="0"/>
                <a:ea typeface="Cambria" panose="02040503050406030204" pitchFamily="18" charset="0"/>
              </a:rPr>
              <a:t>SARS-CoV-2 virus particles are decorated on the surface with trimeric spike (or “S”) glycoproteins in a prefusion conformation.</a:t>
            </a:r>
          </a:p>
          <a:p>
            <a:pPr algn="just"/>
            <a:r>
              <a:rPr lang="en-US" sz="1600" b="1" dirty="0">
                <a:solidFill>
                  <a:schemeClr val="accent6">
                    <a:lumMod val="60000"/>
                    <a:lumOff val="40000"/>
                  </a:schemeClr>
                </a:solidFill>
                <a:latin typeface="Cambria" panose="02040503050406030204" pitchFamily="18" charset="0"/>
                <a:ea typeface="Cambria" panose="02040503050406030204" pitchFamily="18" charset="0"/>
              </a:rPr>
              <a:t>B.</a:t>
            </a:r>
            <a:r>
              <a:rPr lang="en-US" sz="1600" b="1" dirty="0">
                <a:solidFill>
                  <a:schemeClr val="bg1"/>
                </a:solidFill>
                <a:latin typeface="Cambria" panose="02040503050406030204" pitchFamily="18" charset="0"/>
                <a:ea typeface="Cambria" panose="02040503050406030204" pitchFamily="18" charset="0"/>
              </a:rPr>
              <a:t> </a:t>
            </a:r>
            <a:r>
              <a:rPr lang="en-US" sz="1600" dirty="0">
                <a:solidFill>
                  <a:schemeClr val="bg1"/>
                </a:solidFill>
                <a:latin typeface="Cambria" panose="02040503050406030204" pitchFamily="18" charset="0"/>
                <a:ea typeface="Cambria" panose="02040503050406030204" pitchFamily="18" charset="0"/>
              </a:rPr>
              <a:t>The S1 segment of the spike protein of SARS-CoV-2 interacts with cell surface factors of mammalian host cells to facilitate attachment of virus to cells. These host attachment points include ACE2, a single-pass, transmembrane protease, and TMPRSS2 (transmembrane protease serine 2), a type II transmembrane-bound serine protease.</a:t>
            </a:r>
          </a:p>
          <a:p>
            <a:pPr algn="just"/>
            <a:r>
              <a:rPr lang="en-US" sz="1600" b="1" dirty="0">
                <a:solidFill>
                  <a:schemeClr val="accent6">
                    <a:lumMod val="60000"/>
                    <a:lumOff val="40000"/>
                  </a:schemeClr>
                </a:solidFill>
                <a:latin typeface="Cambria" panose="02040503050406030204" pitchFamily="18" charset="0"/>
                <a:ea typeface="Cambria" panose="02040503050406030204" pitchFamily="18" charset="0"/>
              </a:rPr>
              <a:t>C.</a:t>
            </a:r>
            <a:r>
              <a:rPr lang="en-US" sz="1600" b="1" dirty="0">
                <a:solidFill>
                  <a:schemeClr val="bg1"/>
                </a:solidFill>
                <a:latin typeface="Cambria" panose="02040503050406030204" pitchFamily="18" charset="0"/>
                <a:ea typeface="Cambria" panose="02040503050406030204" pitchFamily="18" charset="0"/>
              </a:rPr>
              <a:t> </a:t>
            </a:r>
            <a:r>
              <a:rPr lang="en-US" sz="1600" dirty="0">
                <a:solidFill>
                  <a:schemeClr val="bg1"/>
                </a:solidFill>
                <a:latin typeface="Cambria" panose="02040503050406030204" pitchFamily="18" charset="0"/>
                <a:ea typeface="Cambria" panose="02040503050406030204" pitchFamily="18" charset="0"/>
              </a:rPr>
              <a:t>Some spike protein–specific antibodies can block attachment of virus particles to host cell surface receptors, preventing infection.</a:t>
            </a:r>
          </a:p>
          <a:p>
            <a:pPr algn="just"/>
            <a:r>
              <a:rPr lang="en-US" sz="1600" b="1" dirty="0">
                <a:solidFill>
                  <a:schemeClr val="accent6">
                    <a:lumMod val="60000"/>
                    <a:lumOff val="40000"/>
                  </a:schemeClr>
                </a:solidFill>
                <a:latin typeface="Cambria" panose="02040503050406030204" pitchFamily="18" charset="0"/>
                <a:ea typeface="Cambria" panose="02040503050406030204" pitchFamily="18" charset="0"/>
              </a:rPr>
              <a:t>D.</a:t>
            </a:r>
            <a:r>
              <a:rPr lang="en-US" sz="1600" b="1" dirty="0">
                <a:solidFill>
                  <a:schemeClr val="bg1"/>
                </a:solidFill>
                <a:latin typeface="Cambria" panose="02040503050406030204" pitchFamily="18" charset="0"/>
                <a:ea typeface="Cambria" panose="02040503050406030204" pitchFamily="18" charset="0"/>
              </a:rPr>
              <a:t> </a:t>
            </a:r>
            <a:r>
              <a:rPr lang="en-US" sz="1600" dirty="0">
                <a:solidFill>
                  <a:schemeClr val="bg1"/>
                </a:solidFill>
                <a:latin typeface="Cambria" panose="02040503050406030204" pitchFamily="18" charset="0"/>
                <a:ea typeface="Cambria" panose="02040503050406030204" pitchFamily="18" charset="0"/>
              </a:rPr>
              <a:t>Other protein-specific antibodies can block fusion of virus and host cell membranes, even after the virus attaches to host cell surface factors.</a:t>
            </a:r>
          </a:p>
          <a:p>
            <a:pPr algn="just"/>
            <a:r>
              <a:rPr lang="en-US" sz="1600" b="1" dirty="0">
                <a:solidFill>
                  <a:schemeClr val="accent6">
                    <a:lumMod val="60000"/>
                    <a:lumOff val="40000"/>
                  </a:schemeClr>
                </a:solidFill>
                <a:latin typeface="Cambria" panose="02040503050406030204" pitchFamily="18" charset="0"/>
                <a:ea typeface="Cambria" panose="02040503050406030204" pitchFamily="18" charset="0"/>
              </a:rPr>
              <a:t>E.</a:t>
            </a:r>
            <a:r>
              <a:rPr lang="en-US" sz="1600" b="1" dirty="0">
                <a:solidFill>
                  <a:schemeClr val="bg1"/>
                </a:solidFill>
                <a:latin typeface="Cambria" panose="02040503050406030204" pitchFamily="18" charset="0"/>
                <a:ea typeface="Cambria" panose="02040503050406030204" pitchFamily="18" charset="0"/>
              </a:rPr>
              <a:t> </a:t>
            </a:r>
            <a:r>
              <a:rPr lang="en-US" sz="1600" dirty="0">
                <a:solidFill>
                  <a:schemeClr val="bg1"/>
                </a:solidFill>
                <a:latin typeface="Cambria" panose="02040503050406030204" pitchFamily="18" charset="0"/>
                <a:ea typeface="Cambria" panose="02040503050406030204" pitchFamily="18" charset="0"/>
              </a:rPr>
              <a:t>Some spike protein-specific antibodies that are bound to virus particles or to S protein on the surface of virus-infected cells activate Fc-receptor–bearing cells to promote virus clearance.</a:t>
            </a:r>
            <a:endParaRPr lang="ru-RU" sz="1600" dirty="0">
              <a:solidFill>
                <a:schemeClr val="bg1"/>
              </a:solidFill>
              <a:latin typeface="Cambria" panose="02040503050406030204" pitchFamily="18" charset="0"/>
              <a:ea typeface="Cambria" panose="02040503050406030204" pitchFamily="18" charset="0"/>
            </a:endParaRPr>
          </a:p>
        </p:txBody>
      </p:sp>
      <p:pic>
        <p:nvPicPr>
          <p:cNvPr id="3" name="Рисунок 2">
            <a:extLst>
              <a:ext uri="{FF2B5EF4-FFF2-40B4-BE49-F238E27FC236}">
                <a16:creationId xmlns:a16="http://schemas.microsoft.com/office/drawing/2014/main" xmlns="" id="{AB0450E7-3BFB-D8AB-2105-054F544B0BEE}"/>
              </a:ext>
            </a:extLst>
          </p:cNvPr>
          <p:cNvPicPr>
            <a:picLocks noChangeAspect="1"/>
          </p:cNvPicPr>
          <p:nvPr/>
        </p:nvPicPr>
        <p:blipFill rotWithShape="1">
          <a:blip r:embed="rId4" cstate="print"/>
          <a:srcRect l="41454" t="22416" r="42845" b="46905"/>
          <a:stretch/>
        </p:blipFill>
        <p:spPr>
          <a:xfrm>
            <a:off x="1770796" y="75982"/>
            <a:ext cx="1290985" cy="1418140"/>
          </a:xfrm>
          <a:prstGeom prst="rect">
            <a:avLst/>
          </a:prstGeom>
        </p:spPr>
      </p:pic>
      <p:sp>
        <p:nvSpPr>
          <p:cNvPr id="8" name="TextBox 7">
            <a:extLst>
              <a:ext uri="{FF2B5EF4-FFF2-40B4-BE49-F238E27FC236}">
                <a16:creationId xmlns:a16="http://schemas.microsoft.com/office/drawing/2014/main" xmlns="" id="{58E01CFA-DB9A-EF70-9955-689A007C429F}"/>
              </a:ext>
            </a:extLst>
          </p:cNvPr>
          <p:cNvSpPr txBox="1"/>
          <p:nvPr/>
        </p:nvSpPr>
        <p:spPr>
          <a:xfrm>
            <a:off x="24959" y="1309456"/>
            <a:ext cx="299921" cy="369332"/>
          </a:xfrm>
          <a:prstGeom prst="rect">
            <a:avLst/>
          </a:prstGeom>
          <a:noFill/>
        </p:spPr>
        <p:txBody>
          <a:bodyPr wrap="square">
            <a:spAutoFit/>
          </a:bodyPr>
          <a:lstStyle/>
          <a:p>
            <a:r>
              <a:rPr lang="ru-RU" i="1" dirty="0">
                <a:solidFill>
                  <a:schemeClr val="bg1"/>
                </a:solidFill>
                <a:highlight>
                  <a:srgbClr val="000080"/>
                </a:highlight>
                <a:latin typeface="Cambria" panose="02040503050406030204" pitchFamily="18" charset="0"/>
                <a:ea typeface="Cambria" panose="02040503050406030204" pitchFamily="18" charset="0"/>
              </a:rPr>
              <a:t>А</a:t>
            </a:r>
            <a:endParaRPr lang="ru-RU" dirty="0">
              <a:solidFill>
                <a:srgbClr val="FF00FF"/>
              </a:solidFill>
              <a:highlight>
                <a:srgbClr val="FF00FF"/>
              </a:highlight>
            </a:endParaRPr>
          </a:p>
        </p:txBody>
      </p:sp>
      <p:sp>
        <p:nvSpPr>
          <p:cNvPr id="11" name="TextBox 10">
            <a:extLst>
              <a:ext uri="{FF2B5EF4-FFF2-40B4-BE49-F238E27FC236}">
                <a16:creationId xmlns:a16="http://schemas.microsoft.com/office/drawing/2014/main" xmlns="" id="{7FD127A2-51CE-D05D-4348-5C4C3E2AE0B4}"/>
              </a:ext>
            </a:extLst>
          </p:cNvPr>
          <p:cNvSpPr txBox="1"/>
          <p:nvPr/>
        </p:nvSpPr>
        <p:spPr>
          <a:xfrm>
            <a:off x="2416288" y="3145345"/>
            <a:ext cx="299921" cy="369332"/>
          </a:xfrm>
          <a:prstGeom prst="rect">
            <a:avLst/>
          </a:prstGeom>
          <a:noFill/>
        </p:spPr>
        <p:txBody>
          <a:bodyPr wrap="square">
            <a:spAutoFit/>
          </a:bodyPr>
          <a:lstStyle/>
          <a:p>
            <a:r>
              <a:rPr lang="en-US" i="1" dirty="0">
                <a:solidFill>
                  <a:schemeClr val="bg1"/>
                </a:solidFill>
                <a:highlight>
                  <a:srgbClr val="000080"/>
                </a:highlight>
                <a:latin typeface="Cambria" panose="02040503050406030204" pitchFamily="18" charset="0"/>
                <a:ea typeface="Cambria" panose="02040503050406030204" pitchFamily="18" charset="0"/>
              </a:rPr>
              <a:t>D</a:t>
            </a:r>
            <a:endParaRPr lang="ru-RU" dirty="0">
              <a:solidFill>
                <a:srgbClr val="FF00FF"/>
              </a:solidFill>
              <a:highlight>
                <a:srgbClr val="000080"/>
              </a:highlight>
            </a:endParaRPr>
          </a:p>
        </p:txBody>
      </p:sp>
      <p:sp>
        <p:nvSpPr>
          <p:cNvPr id="12" name="TextBox 11">
            <a:extLst>
              <a:ext uri="{FF2B5EF4-FFF2-40B4-BE49-F238E27FC236}">
                <a16:creationId xmlns:a16="http://schemas.microsoft.com/office/drawing/2014/main" xmlns="" id="{072409D6-9565-FCC6-768A-DFDE1996C0CE}"/>
              </a:ext>
            </a:extLst>
          </p:cNvPr>
          <p:cNvSpPr txBox="1"/>
          <p:nvPr/>
        </p:nvSpPr>
        <p:spPr>
          <a:xfrm>
            <a:off x="1470875" y="121993"/>
            <a:ext cx="299921" cy="369332"/>
          </a:xfrm>
          <a:prstGeom prst="rect">
            <a:avLst/>
          </a:prstGeom>
          <a:noFill/>
        </p:spPr>
        <p:txBody>
          <a:bodyPr wrap="square">
            <a:spAutoFit/>
          </a:bodyPr>
          <a:lstStyle/>
          <a:p>
            <a:r>
              <a:rPr lang="en-US" i="1" dirty="0">
                <a:solidFill>
                  <a:schemeClr val="bg1"/>
                </a:solidFill>
                <a:highlight>
                  <a:srgbClr val="000080"/>
                </a:highlight>
                <a:latin typeface="Cambria" panose="02040503050406030204" pitchFamily="18" charset="0"/>
                <a:ea typeface="Cambria" panose="02040503050406030204" pitchFamily="18" charset="0"/>
              </a:rPr>
              <a:t>E</a:t>
            </a:r>
            <a:endParaRPr lang="ru-RU" dirty="0">
              <a:solidFill>
                <a:srgbClr val="FF00FF"/>
              </a:solidFill>
              <a:highlight>
                <a:srgbClr val="FF00FF"/>
              </a:highlight>
            </a:endParaRPr>
          </a:p>
        </p:txBody>
      </p:sp>
      <p:sp>
        <p:nvSpPr>
          <p:cNvPr id="13" name="TextBox 12">
            <a:extLst>
              <a:ext uri="{FF2B5EF4-FFF2-40B4-BE49-F238E27FC236}">
                <a16:creationId xmlns:a16="http://schemas.microsoft.com/office/drawing/2014/main" xmlns="" id="{FA4EE090-FC8A-7AC8-14AD-FA40F970F79B}"/>
              </a:ext>
            </a:extLst>
          </p:cNvPr>
          <p:cNvSpPr txBox="1"/>
          <p:nvPr/>
        </p:nvSpPr>
        <p:spPr>
          <a:xfrm>
            <a:off x="506808" y="3145345"/>
            <a:ext cx="299921" cy="369332"/>
          </a:xfrm>
          <a:prstGeom prst="rect">
            <a:avLst/>
          </a:prstGeom>
          <a:noFill/>
        </p:spPr>
        <p:txBody>
          <a:bodyPr wrap="square">
            <a:spAutoFit/>
          </a:bodyPr>
          <a:lstStyle/>
          <a:p>
            <a:r>
              <a:rPr lang="en-US" i="1" dirty="0">
                <a:solidFill>
                  <a:schemeClr val="bg1"/>
                </a:solidFill>
                <a:highlight>
                  <a:srgbClr val="000080"/>
                </a:highlight>
                <a:latin typeface="Cambria" panose="02040503050406030204" pitchFamily="18" charset="0"/>
                <a:ea typeface="Cambria" panose="02040503050406030204" pitchFamily="18" charset="0"/>
              </a:rPr>
              <a:t>C</a:t>
            </a:r>
            <a:endParaRPr lang="ru-RU" dirty="0">
              <a:solidFill>
                <a:srgbClr val="FF00FF"/>
              </a:solidFill>
              <a:highlight>
                <a:srgbClr val="FF00FF"/>
              </a:highlight>
            </a:endParaRPr>
          </a:p>
        </p:txBody>
      </p:sp>
      <p:sp>
        <p:nvSpPr>
          <p:cNvPr id="14" name="TextBox 13">
            <a:extLst>
              <a:ext uri="{FF2B5EF4-FFF2-40B4-BE49-F238E27FC236}">
                <a16:creationId xmlns:a16="http://schemas.microsoft.com/office/drawing/2014/main" xmlns="" id="{FCC9A440-E545-ECF3-891A-B43CAC5BC953}"/>
              </a:ext>
            </a:extLst>
          </p:cNvPr>
          <p:cNvSpPr txBox="1"/>
          <p:nvPr/>
        </p:nvSpPr>
        <p:spPr>
          <a:xfrm>
            <a:off x="3099083" y="0"/>
            <a:ext cx="299921" cy="369332"/>
          </a:xfrm>
          <a:prstGeom prst="rect">
            <a:avLst/>
          </a:prstGeom>
          <a:noFill/>
        </p:spPr>
        <p:txBody>
          <a:bodyPr wrap="square">
            <a:spAutoFit/>
          </a:bodyPr>
          <a:lstStyle/>
          <a:p>
            <a:r>
              <a:rPr lang="en-US" i="1" dirty="0">
                <a:solidFill>
                  <a:schemeClr val="bg1"/>
                </a:solidFill>
                <a:highlight>
                  <a:srgbClr val="000080"/>
                </a:highlight>
                <a:latin typeface="Cambria" panose="02040503050406030204" pitchFamily="18" charset="0"/>
                <a:ea typeface="Cambria" panose="02040503050406030204" pitchFamily="18" charset="0"/>
              </a:rPr>
              <a:t>B</a:t>
            </a:r>
            <a:endParaRPr lang="ru-RU" dirty="0">
              <a:solidFill>
                <a:srgbClr val="FF00FF"/>
              </a:solidFill>
              <a:highlight>
                <a:srgbClr val="FF00FF"/>
              </a:highlight>
            </a:endParaRPr>
          </a:p>
        </p:txBody>
      </p:sp>
    </p:spTree>
    <p:extLst>
      <p:ext uri="{BB962C8B-B14F-4D97-AF65-F5344CB8AC3E}">
        <p14:creationId xmlns:p14="http://schemas.microsoft.com/office/powerpoint/2010/main" xmlns="" val="367249743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2D22EE01-E659-3FC7-D624-265520DF0EA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1652557-1E15-CFC6-C9AC-2D145A6D51B1}"/>
              </a:ext>
            </a:extLst>
          </p:cNvPr>
          <p:cNvSpPr>
            <a:spLocks noGrp="1"/>
          </p:cNvSpPr>
          <p:nvPr>
            <p:ph type="title"/>
          </p:nvPr>
        </p:nvSpPr>
        <p:spPr>
          <a:xfrm>
            <a:off x="3719736" y="620688"/>
            <a:ext cx="3807128" cy="487499"/>
          </a:xfrm>
        </p:spPr>
        <p:txBody>
          <a:bodyPr>
            <a:noAutofit/>
          </a:bodyPr>
          <a:lstStyle/>
          <a:p>
            <a:r>
              <a:rPr lang="en-US" sz="2800" dirty="0">
                <a:solidFill>
                  <a:schemeClr val="accent6">
                    <a:lumMod val="60000"/>
                    <a:lumOff val="40000"/>
                  </a:schemeClr>
                </a:solidFill>
              </a:rPr>
              <a:t>Adenovirus Vaccines</a:t>
            </a:r>
            <a:endParaRPr lang="ru-RU" sz="2800" dirty="0">
              <a:solidFill>
                <a:schemeClr val="accent6">
                  <a:lumMod val="60000"/>
                  <a:lumOff val="40000"/>
                </a:schemeClr>
              </a:solidFill>
            </a:endParaRPr>
          </a:p>
        </p:txBody>
      </p:sp>
      <p:sp>
        <p:nvSpPr>
          <p:cNvPr id="5" name="TextBox 4">
            <a:extLst>
              <a:ext uri="{FF2B5EF4-FFF2-40B4-BE49-F238E27FC236}">
                <a16:creationId xmlns:a16="http://schemas.microsoft.com/office/drawing/2014/main" xmlns="" id="{490CDC6F-907B-DE71-7685-71A9B7D2B00D}"/>
              </a:ext>
            </a:extLst>
          </p:cNvPr>
          <p:cNvSpPr txBox="1"/>
          <p:nvPr/>
        </p:nvSpPr>
        <p:spPr>
          <a:xfrm>
            <a:off x="3039500" y="1556792"/>
            <a:ext cx="8604956" cy="4524315"/>
          </a:xfrm>
          <a:prstGeom prst="rect">
            <a:avLst/>
          </a:prstGeom>
          <a:noFill/>
        </p:spPr>
        <p:txBody>
          <a:bodyPr wrap="square">
            <a:spAutoFit/>
          </a:bodyPr>
          <a:lstStyle/>
          <a:p>
            <a:r>
              <a:rPr lang="en-US" dirty="0">
                <a:solidFill>
                  <a:schemeClr val="accent6">
                    <a:lumMod val="60000"/>
                    <a:lumOff val="40000"/>
                  </a:schemeClr>
                </a:solidFill>
                <a:latin typeface="Cambria" panose="02040503050406030204" pitchFamily="18" charset="0"/>
                <a:ea typeface="Cambria" panose="02040503050406030204" pitchFamily="18" charset="0"/>
              </a:rPr>
              <a:t>The Oxford/AstraZeneca vaccine </a:t>
            </a:r>
            <a:r>
              <a:rPr lang="en-US" dirty="0">
                <a:solidFill>
                  <a:schemeClr val="bg1"/>
                </a:solidFill>
                <a:latin typeface="Cambria" panose="02040503050406030204" pitchFamily="18" charset="0"/>
                <a:ea typeface="Cambria" panose="02040503050406030204" pitchFamily="18" charset="0"/>
              </a:rPr>
              <a:t>(ChAdOx1/AZD1222) contains a safe adenovirus vector containing dsDNA encoding SARS-CoV-2 spike protein. Once injected, the adenovirus delivers dsDNA to </a:t>
            </a:r>
            <a:r>
              <a:rPr lang="en-US" dirty="0" err="1">
                <a:solidFill>
                  <a:schemeClr val="bg1"/>
                </a:solidFill>
                <a:latin typeface="Cambria" panose="02040503050406030204" pitchFamily="18" charset="0"/>
                <a:ea typeface="Cambria" panose="02040503050406030204" pitchFamily="18" charset="0"/>
              </a:rPr>
              <a:t>antigenpresenting</a:t>
            </a:r>
            <a:r>
              <a:rPr lang="en-US" dirty="0">
                <a:solidFill>
                  <a:schemeClr val="bg1"/>
                </a:solidFill>
                <a:latin typeface="Cambria" panose="02040503050406030204" pitchFamily="18" charset="0"/>
                <a:ea typeface="Cambria" panose="02040503050406030204" pitchFamily="18" charset="0"/>
              </a:rPr>
              <a:t> cells that then express spike proteins, resulting in an immune response. The vaccine, injected in two doses 12 weeks apart, is safe and has an 82% efficacy in preventing severe or fatal COVID-19.</a:t>
            </a:r>
          </a:p>
          <a:p>
            <a:r>
              <a:rPr lang="en-US" dirty="0">
                <a:solidFill>
                  <a:schemeClr val="bg1"/>
                </a:solidFill>
                <a:latin typeface="Cambria" panose="02040503050406030204" pitchFamily="18" charset="0"/>
                <a:ea typeface="Cambria" panose="02040503050406030204" pitchFamily="18" charset="0"/>
              </a:rPr>
              <a:t>It has been authorized for use in Europe and other countries.</a:t>
            </a:r>
          </a:p>
          <a:p>
            <a:endParaRPr lang="en-US" dirty="0">
              <a:solidFill>
                <a:schemeClr val="bg1"/>
              </a:solidFill>
              <a:latin typeface="Cambria" panose="02040503050406030204" pitchFamily="18" charset="0"/>
              <a:ea typeface="Cambria" panose="02040503050406030204" pitchFamily="18" charset="0"/>
            </a:endParaRPr>
          </a:p>
          <a:p>
            <a:r>
              <a:rPr lang="en-US" dirty="0">
                <a:solidFill>
                  <a:schemeClr val="accent6">
                    <a:lumMod val="60000"/>
                    <a:lumOff val="40000"/>
                  </a:schemeClr>
                </a:solidFill>
                <a:latin typeface="Cambria" panose="02040503050406030204" pitchFamily="18" charset="0"/>
                <a:ea typeface="Cambria" panose="02040503050406030204" pitchFamily="18" charset="0"/>
              </a:rPr>
              <a:t>The Johnson &amp; Johnson vaccine </a:t>
            </a:r>
            <a:r>
              <a:rPr lang="en-US" dirty="0">
                <a:solidFill>
                  <a:schemeClr val="bg1"/>
                </a:solidFill>
                <a:latin typeface="Cambria" panose="02040503050406030204" pitchFamily="18" charset="0"/>
                <a:ea typeface="Cambria" panose="02040503050406030204" pitchFamily="18" charset="0"/>
              </a:rPr>
              <a:t>(JNJ-78436735/Ad26.COV2.S) contains a safe adenovirus vector containing dsDNA encoding SARS-CoV-2 spike protein. The vaccine, injected as a single dose, is safe and has a 72% efficacy in preventing severe or fatal COVID-19. It has been authorized for use in the U.S., Europe, and other countries.</a:t>
            </a:r>
          </a:p>
          <a:p>
            <a:endParaRPr lang="en-US" dirty="0">
              <a:solidFill>
                <a:schemeClr val="bg1"/>
              </a:solidFill>
              <a:latin typeface="Cambria" panose="02040503050406030204" pitchFamily="18" charset="0"/>
              <a:ea typeface="Cambria" panose="02040503050406030204" pitchFamily="18" charset="0"/>
            </a:endParaRPr>
          </a:p>
          <a:p>
            <a:r>
              <a:rPr lang="en-US" dirty="0">
                <a:solidFill>
                  <a:schemeClr val="accent6">
                    <a:lumMod val="60000"/>
                    <a:lumOff val="40000"/>
                  </a:schemeClr>
                </a:solidFill>
                <a:latin typeface="Cambria" panose="02040503050406030204" pitchFamily="18" charset="0"/>
                <a:ea typeface="Cambria" panose="02040503050406030204" pitchFamily="18" charset="0"/>
              </a:rPr>
              <a:t>The </a:t>
            </a:r>
            <a:r>
              <a:rPr lang="en-US" dirty="0" err="1">
                <a:solidFill>
                  <a:schemeClr val="accent6">
                    <a:lumMod val="60000"/>
                    <a:lumOff val="40000"/>
                  </a:schemeClr>
                </a:solidFill>
                <a:latin typeface="Cambria" panose="02040503050406030204" pitchFamily="18" charset="0"/>
                <a:ea typeface="Cambria" panose="02040503050406030204" pitchFamily="18" charset="0"/>
              </a:rPr>
              <a:t>Gamelaya</a:t>
            </a:r>
            <a:r>
              <a:rPr lang="en-US" dirty="0">
                <a:solidFill>
                  <a:schemeClr val="accent6">
                    <a:lumMod val="60000"/>
                    <a:lumOff val="40000"/>
                  </a:schemeClr>
                </a:solidFill>
                <a:latin typeface="Cambria" panose="02040503050406030204" pitchFamily="18" charset="0"/>
                <a:ea typeface="Cambria" panose="02040503050406030204" pitchFamily="18" charset="0"/>
              </a:rPr>
              <a:t> vaccine (Sputnik V/</a:t>
            </a:r>
            <a:r>
              <a:rPr lang="en-US" dirty="0" err="1">
                <a:solidFill>
                  <a:schemeClr val="accent6">
                    <a:lumMod val="60000"/>
                    <a:lumOff val="40000"/>
                  </a:schemeClr>
                </a:solidFill>
                <a:latin typeface="Cambria" panose="02040503050406030204" pitchFamily="18" charset="0"/>
                <a:ea typeface="Cambria" panose="02040503050406030204" pitchFamily="18" charset="0"/>
              </a:rPr>
              <a:t>Gam-Covid-Vac</a:t>
            </a:r>
            <a:r>
              <a:rPr lang="en-US" dirty="0">
                <a:solidFill>
                  <a:schemeClr val="accent6">
                    <a:lumMod val="60000"/>
                    <a:lumOff val="40000"/>
                  </a:schemeClr>
                </a:solidFill>
                <a:latin typeface="Cambria" panose="02040503050406030204" pitchFamily="18" charset="0"/>
                <a:ea typeface="Cambria" panose="02040503050406030204" pitchFamily="18" charset="0"/>
              </a:rPr>
              <a:t>) </a:t>
            </a:r>
            <a:r>
              <a:rPr lang="en-US" dirty="0">
                <a:solidFill>
                  <a:schemeClr val="bg1"/>
                </a:solidFill>
                <a:latin typeface="Cambria" panose="02040503050406030204" pitchFamily="18" charset="0"/>
                <a:ea typeface="Cambria" panose="02040503050406030204" pitchFamily="18" charset="0"/>
              </a:rPr>
              <a:t>contains a safe adenovirus vector containing dsDNA encoding SARS-CoV-2 spike protein. The vaccine, injected in two doses 21 days apart, is safe and has a 91% efficacy in preventing severe or fatal COVID-19. It has been authorized for use in Russia and other countries.</a:t>
            </a:r>
            <a:endParaRPr lang="ru-RU" dirty="0">
              <a:solidFill>
                <a:schemeClr val="bg1"/>
              </a:solidFill>
              <a:latin typeface="Cambria" panose="02040503050406030204" pitchFamily="18" charset="0"/>
              <a:ea typeface="Cambria" panose="02040503050406030204" pitchFamily="18" charset="0"/>
            </a:endParaRPr>
          </a:p>
        </p:txBody>
      </p:sp>
      <p:pic>
        <p:nvPicPr>
          <p:cNvPr id="3" name="Рисунок 2">
            <a:extLst>
              <a:ext uri="{FF2B5EF4-FFF2-40B4-BE49-F238E27FC236}">
                <a16:creationId xmlns:a16="http://schemas.microsoft.com/office/drawing/2014/main" xmlns="" id="{DD6EB1D3-0E5D-0061-4A50-6B18839BE859}"/>
              </a:ext>
            </a:extLst>
          </p:cNvPr>
          <p:cNvPicPr>
            <a:picLocks noChangeAspect="1"/>
          </p:cNvPicPr>
          <p:nvPr/>
        </p:nvPicPr>
        <p:blipFill rotWithShape="1">
          <a:blip r:embed="rId3" cstate="print"/>
          <a:srcRect t="8230"/>
          <a:stretch/>
        </p:blipFill>
        <p:spPr>
          <a:xfrm>
            <a:off x="623392" y="1700807"/>
            <a:ext cx="1491215" cy="1491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Johnson &amp; Johnson delays Covid-19 vaccine rollout in Europe">
            <a:extLst>
              <a:ext uri="{FF2B5EF4-FFF2-40B4-BE49-F238E27FC236}">
                <a16:creationId xmlns:a16="http://schemas.microsoft.com/office/drawing/2014/main" xmlns="" id="{31885C1C-9C35-BC60-BA74-7B0131B7E86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68999" y="3274507"/>
            <a:ext cx="1491214" cy="1491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Sputnik V shows higher Omicron-antibody levels than Pfizer in preliminary  study | Reuters">
            <a:extLst>
              <a:ext uri="{FF2B5EF4-FFF2-40B4-BE49-F238E27FC236}">
                <a16:creationId xmlns:a16="http://schemas.microsoft.com/office/drawing/2014/main" xmlns="" id="{28A2C90F-9775-568B-4D75-E7A2304E1465}"/>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6696" r="16698"/>
          <a:stretch/>
        </p:blipFill>
        <p:spPr bwMode="auto">
          <a:xfrm>
            <a:off x="625422" y="4848206"/>
            <a:ext cx="1489184" cy="1491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66095713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C53965EA-486E-E20B-8076-327212D94A0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F344141-8C6D-779F-94D7-BA99B49E47EC}"/>
              </a:ext>
            </a:extLst>
          </p:cNvPr>
          <p:cNvSpPr>
            <a:spLocks noGrp="1"/>
          </p:cNvSpPr>
          <p:nvPr>
            <p:ph type="title"/>
          </p:nvPr>
        </p:nvSpPr>
        <p:spPr>
          <a:xfrm>
            <a:off x="4192436" y="836712"/>
            <a:ext cx="3807128" cy="487499"/>
          </a:xfrm>
        </p:spPr>
        <p:txBody>
          <a:bodyPr>
            <a:noAutofit/>
          </a:bodyPr>
          <a:lstStyle/>
          <a:p>
            <a:r>
              <a:rPr lang="en-US" sz="2800" dirty="0">
                <a:solidFill>
                  <a:schemeClr val="accent6">
                    <a:lumMod val="60000"/>
                    <a:lumOff val="40000"/>
                  </a:schemeClr>
                </a:solidFill>
              </a:rPr>
              <a:t>Nanoparticle Vaccines</a:t>
            </a:r>
            <a:endParaRPr lang="ru-RU" sz="2800" dirty="0">
              <a:solidFill>
                <a:schemeClr val="accent6">
                  <a:lumMod val="60000"/>
                  <a:lumOff val="40000"/>
                </a:schemeClr>
              </a:solidFill>
            </a:endParaRPr>
          </a:p>
        </p:txBody>
      </p:sp>
      <p:sp>
        <p:nvSpPr>
          <p:cNvPr id="5" name="TextBox 4">
            <a:extLst>
              <a:ext uri="{FF2B5EF4-FFF2-40B4-BE49-F238E27FC236}">
                <a16:creationId xmlns:a16="http://schemas.microsoft.com/office/drawing/2014/main" xmlns="" id="{7A15F71B-2F42-3732-9F9E-48D0DE9B903B}"/>
              </a:ext>
            </a:extLst>
          </p:cNvPr>
          <p:cNvSpPr txBox="1"/>
          <p:nvPr/>
        </p:nvSpPr>
        <p:spPr>
          <a:xfrm>
            <a:off x="659397" y="1987966"/>
            <a:ext cx="7416824" cy="3170099"/>
          </a:xfrm>
          <a:prstGeom prst="rect">
            <a:avLst/>
          </a:prstGeom>
          <a:noFill/>
        </p:spPr>
        <p:txBody>
          <a:bodyPr wrap="square">
            <a:spAutoFit/>
          </a:bodyPr>
          <a:lstStyle/>
          <a:p>
            <a:r>
              <a:rPr lang="en-US" sz="2000" dirty="0">
                <a:solidFill>
                  <a:schemeClr val="accent6">
                    <a:lumMod val="60000"/>
                    <a:lumOff val="40000"/>
                  </a:schemeClr>
                </a:solidFill>
                <a:latin typeface="Cambria" panose="02040503050406030204" pitchFamily="18" charset="0"/>
                <a:ea typeface="Cambria" panose="02040503050406030204" pitchFamily="18" charset="0"/>
              </a:rPr>
              <a:t>The Novavax vaccine (NVX-CoV2373) </a:t>
            </a:r>
            <a:r>
              <a:rPr lang="en-US" sz="2000" dirty="0">
                <a:solidFill>
                  <a:schemeClr val="bg1"/>
                </a:solidFill>
                <a:latin typeface="Cambria" panose="02040503050406030204" pitchFamily="18" charset="0"/>
                <a:ea typeface="Cambria" panose="02040503050406030204" pitchFamily="18" charset="0"/>
              </a:rPr>
              <a:t>contains nanoparticles coated with synthetic spike proteins. Once injected with adjuvant, the particles are taken up by APCs that present spike proteins, resulting in an immune</a:t>
            </a:r>
          </a:p>
          <a:p>
            <a:r>
              <a:rPr lang="en-US" sz="2000" dirty="0">
                <a:solidFill>
                  <a:schemeClr val="bg1"/>
                </a:solidFill>
                <a:latin typeface="Cambria" panose="02040503050406030204" pitchFamily="18" charset="0"/>
                <a:ea typeface="Cambria" panose="02040503050406030204" pitchFamily="18" charset="0"/>
              </a:rPr>
              <a:t>response. </a:t>
            </a:r>
          </a:p>
          <a:p>
            <a:r>
              <a:rPr lang="en-US" sz="2000" dirty="0">
                <a:solidFill>
                  <a:schemeClr val="bg1"/>
                </a:solidFill>
                <a:latin typeface="Cambria" panose="02040503050406030204" pitchFamily="18" charset="0"/>
                <a:ea typeface="Cambria" panose="02040503050406030204" pitchFamily="18" charset="0"/>
              </a:rPr>
              <a:t>The vaccine, injected in two doses 21 days apart, is safe and has</a:t>
            </a:r>
          </a:p>
          <a:p>
            <a:r>
              <a:rPr lang="en-US" sz="2000" dirty="0">
                <a:solidFill>
                  <a:schemeClr val="bg1"/>
                </a:solidFill>
                <a:latin typeface="Cambria" panose="02040503050406030204" pitchFamily="18" charset="0"/>
                <a:ea typeface="Cambria" panose="02040503050406030204" pitchFamily="18" charset="0"/>
              </a:rPr>
              <a:t>a 95% efficacy in preventing severe or fatal COVID-19. </a:t>
            </a:r>
          </a:p>
          <a:p>
            <a:r>
              <a:rPr lang="en-US" sz="2000" dirty="0">
                <a:solidFill>
                  <a:schemeClr val="bg1"/>
                </a:solidFill>
                <a:latin typeface="Cambria" panose="02040503050406030204" pitchFamily="18" charset="0"/>
                <a:ea typeface="Cambria" panose="02040503050406030204" pitchFamily="18" charset="0"/>
              </a:rPr>
              <a:t>The Novavax vaccine has been approved by the EMA and Drugs Controller General of India and has been granted emergency use status by the WHO.</a:t>
            </a:r>
            <a:endParaRPr lang="ru-RU" sz="2000" dirty="0">
              <a:solidFill>
                <a:schemeClr val="bg1"/>
              </a:solidFill>
              <a:latin typeface="Cambria" panose="02040503050406030204" pitchFamily="18" charset="0"/>
              <a:ea typeface="Cambria" panose="02040503050406030204" pitchFamily="18" charset="0"/>
            </a:endParaRPr>
          </a:p>
        </p:txBody>
      </p:sp>
      <p:pic>
        <p:nvPicPr>
          <p:cNvPr id="2050" name="Picture 2" descr="WHO experts recommend third dose of Novavax COVID vaccine for people with  health issues | Reuters">
            <a:extLst>
              <a:ext uri="{FF2B5EF4-FFF2-40B4-BE49-F238E27FC236}">
                <a16:creationId xmlns:a16="http://schemas.microsoft.com/office/drawing/2014/main" xmlns="" id="{111889C3-7A0A-E789-FB5D-AF6B126FB59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99564" y="4293096"/>
            <a:ext cx="3807224"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75327730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312131CD-1D14-2ED1-3A4B-D2CCA033E60C}"/>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291FAB5-1B44-19B9-12DC-51158EADFC26}"/>
              </a:ext>
            </a:extLst>
          </p:cNvPr>
          <p:cNvSpPr>
            <a:spLocks noGrp="1"/>
          </p:cNvSpPr>
          <p:nvPr>
            <p:ph type="title"/>
          </p:nvPr>
        </p:nvSpPr>
        <p:spPr>
          <a:xfrm>
            <a:off x="4192436" y="348573"/>
            <a:ext cx="3807128" cy="487499"/>
          </a:xfrm>
        </p:spPr>
        <p:txBody>
          <a:bodyPr>
            <a:noAutofit/>
          </a:bodyPr>
          <a:lstStyle/>
          <a:p>
            <a:r>
              <a:rPr lang="en-US" sz="2800" dirty="0">
                <a:solidFill>
                  <a:schemeClr val="accent6">
                    <a:lumMod val="60000"/>
                    <a:lumOff val="40000"/>
                  </a:schemeClr>
                </a:solidFill>
              </a:rPr>
              <a:t>Inactivated Virus Vaccine</a:t>
            </a:r>
            <a:endParaRPr lang="ru-RU" sz="2800" dirty="0">
              <a:solidFill>
                <a:schemeClr val="accent6">
                  <a:lumMod val="60000"/>
                  <a:lumOff val="40000"/>
                </a:schemeClr>
              </a:solidFill>
            </a:endParaRPr>
          </a:p>
        </p:txBody>
      </p:sp>
      <p:sp>
        <p:nvSpPr>
          <p:cNvPr id="5" name="TextBox 4">
            <a:extLst>
              <a:ext uri="{FF2B5EF4-FFF2-40B4-BE49-F238E27FC236}">
                <a16:creationId xmlns:a16="http://schemas.microsoft.com/office/drawing/2014/main" xmlns="" id="{24EF5C4F-C1C9-08D2-C203-E3FEBA0F3649}"/>
              </a:ext>
            </a:extLst>
          </p:cNvPr>
          <p:cNvSpPr txBox="1"/>
          <p:nvPr/>
        </p:nvSpPr>
        <p:spPr>
          <a:xfrm>
            <a:off x="2279576" y="1135881"/>
            <a:ext cx="9001000" cy="5324535"/>
          </a:xfrm>
          <a:prstGeom prst="rect">
            <a:avLst/>
          </a:prstGeom>
          <a:noFill/>
        </p:spPr>
        <p:txBody>
          <a:bodyPr wrap="square">
            <a:spAutoFit/>
          </a:bodyPr>
          <a:lstStyle/>
          <a:p>
            <a:r>
              <a:rPr lang="en-US" sz="2000" dirty="0">
                <a:solidFill>
                  <a:schemeClr val="accent6">
                    <a:lumMod val="60000"/>
                    <a:lumOff val="40000"/>
                  </a:schemeClr>
                </a:solidFill>
                <a:latin typeface="Cambria" panose="02040503050406030204" pitchFamily="18" charset="0"/>
                <a:ea typeface="Cambria" panose="02040503050406030204" pitchFamily="18" charset="0"/>
              </a:rPr>
              <a:t>The Sinopharm vaccine (BBIBP-CorV) </a:t>
            </a:r>
            <a:r>
              <a:rPr lang="en-US" sz="2000" dirty="0">
                <a:solidFill>
                  <a:schemeClr val="bg1"/>
                </a:solidFill>
                <a:latin typeface="Cambria" panose="02040503050406030204" pitchFamily="18" charset="0"/>
                <a:ea typeface="Cambria" panose="02040503050406030204" pitchFamily="18" charset="0"/>
              </a:rPr>
              <a:t>contains inactivated coronavirus. The coronavirus is inactivated with β-propiolactone, which prevents the virus from replicating but allows all the proteins to remain intact. Once injected, the inactivated viral particles are taken up by APCs that</a:t>
            </a:r>
          </a:p>
          <a:p>
            <a:r>
              <a:rPr lang="en-US" sz="2000" dirty="0">
                <a:solidFill>
                  <a:schemeClr val="bg1"/>
                </a:solidFill>
                <a:latin typeface="Cambria" panose="02040503050406030204" pitchFamily="18" charset="0"/>
                <a:ea typeface="Cambria" panose="02040503050406030204" pitchFamily="18" charset="0"/>
              </a:rPr>
              <a:t>present coronavirus proteins, resulting in an immune response. The vaccine, injected in two doses 21 days apart, has a 79% efficacy in preventing severe or fatal COVID-19. It can be stored at +2 to +8°C. This vaccine has been used in China.</a:t>
            </a:r>
          </a:p>
          <a:p>
            <a:endParaRPr lang="en-US" sz="2000" dirty="0">
              <a:solidFill>
                <a:schemeClr val="bg1"/>
              </a:solidFill>
              <a:latin typeface="Cambria" panose="02040503050406030204" pitchFamily="18" charset="0"/>
              <a:ea typeface="Cambria" panose="02040503050406030204" pitchFamily="18" charset="0"/>
            </a:endParaRPr>
          </a:p>
          <a:p>
            <a:r>
              <a:rPr lang="en-US" sz="2000" dirty="0">
                <a:solidFill>
                  <a:schemeClr val="accent6">
                    <a:lumMod val="60000"/>
                    <a:lumOff val="40000"/>
                  </a:schemeClr>
                </a:solidFill>
                <a:latin typeface="Cambria" panose="02040503050406030204" pitchFamily="18" charset="0"/>
                <a:ea typeface="Cambria" panose="02040503050406030204" pitchFamily="18" charset="0"/>
              </a:rPr>
              <a:t>The </a:t>
            </a:r>
            <a:r>
              <a:rPr lang="en-US" sz="2000" dirty="0" err="1">
                <a:solidFill>
                  <a:schemeClr val="accent6">
                    <a:lumMod val="60000"/>
                    <a:lumOff val="40000"/>
                  </a:schemeClr>
                </a:solidFill>
                <a:latin typeface="Cambria" panose="02040503050406030204" pitchFamily="18" charset="0"/>
                <a:ea typeface="Cambria" panose="02040503050406030204" pitchFamily="18" charset="0"/>
              </a:rPr>
              <a:t>SinoVac</a:t>
            </a:r>
            <a:r>
              <a:rPr lang="en-US" sz="2000" dirty="0">
                <a:solidFill>
                  <a:schemeClr val="accent6">
                    <a:lumMod val="60000"/>
                    <a:lumOff val="40000"/>
                  </a:schemeClr>
                </a:solidFill>
                <a:latin typeface="Cambria" panose="02040503050406030204" pitchFamily="18" charset="0"/>
                <a:ea typeface="Cambria" panose="02040503050406030204" pitchFamily="18" charset="0"/>
              </a:rPr>
              <a:t> vaccine (CoronaVac)</a:t>
            </a:r>
            <a:r>
              <a:rPr lang="en-US" sz="2000" dirty="0">
                <a:solidFill>
                  <a:schemeClr val="bg1"/>
                </a:solidFill>
                <a:latin typeface="Cambria" panose="02040503050406030204" pitchFamily="18" charset="0"/>
                <a:ea typeface="Cambria" panose="02040503050406030204" pitchFamily="18" charset="0"/>
              </a:rPr>
              <a:t> also contains coronavirus inactivated with β-propiolactone. The vaccine, injected in two doses 14 days apart, has a 50% efficacy in preventing severe or fatal COVID-19. It has been used in China. </a:t>
            </a:r>
          </a:p>
          <a:p>
            <a:endParaRPr lang="en-US" sz="2000" dirty="0">
              <a:solidFill>
                <a:schemeClr val="bg1"/>
              </a:solidFill>
              <a:latin typeface="Cambria" panose="02040503050406030204" pitchFamily="18" charset="0"/>
              <a:ea typeface="Cambria" panose="02040503050406030204" pitchFamily="18" charset="0"/>
            </a:endParaRPr>
          </a:p>
          <a:p>
            <a:r>
              <a:rPr lang="en-US" sz="2000" dirty="0">
                <a:solidFill>
                  <a:schemeClr val="accent6">
                    <a:lumMod val="60000"/>
                    <a:lumOff val="40000"/>
                  </a:schemeClr>
                </a:solidFill>
                <a:latin typeface="Cambria" panose="02040503050406030204" pitchFamily="18" charset="0"/>
                <a:ea typeface="Cambria" panose="02040503050406030204" pitchFamily="18" charset="0"/>
              </a:rPr>
              <a:t>The Bharat Biotech vaccine (BBV152/</a:t>
            </a:r>
            <a:r>
              <a:rPr lang="en-US" sz="2000" dirty="0" err="1">
                <a:solidFill>
                  <a:schemeClr val="accent6">
                    <a:lumMod val="60000"/>
                    <a:lumOff val="40000"/>
                  </a:schemeClr>
                </a:solidFill>
                <a:latin typeface="Cambria" panose="02040503050406030204" pitchFamily="18" charset="0"/>
                <a:ea typeface="Cambria" panose="02040503050406030204" pitchFamily="18" charset="0"/>
              </a:rPr>
              <a:t>Covaxin</a:t>
            </a:r>
            <a:r>
              <a:rPr lang="en-US" sz="2000" dirty="0">
                <a:solidFill>
                  <a:schemeClr val="accent6">
                    <a:lumMod val="60000"/>
                    <a:lumOff val="40000"/>
                  </a:schemeClr>
                </a:solidFill>
                <a:latin typeface="Cambria" panose="02040503050406030204" pitchFamily="18" charset="0"/>
                <a:ea typeface="Cambria" panose="02040503050406030204" pitchFamily="18" charset="0"/>
              </a:rPr>
              <a:t>) </a:t>
            </a:r>
            <a:r>
              <a:rPr lang="en-US" sz="2000" dirty="0">
                <a:solidFill>
                  <a:schemeClr val="bg1"/>
                </a:solidFill>
                <a:latin typeface="Cambria" panose="02040503050406030204" pitchFamily="18" charset="0"/>
                <a:ea typeface="Cambria" panose="02040503050406030204" pitchFamily="18" charset="0"/>
              </a:rPr>
              <a:t>also contains coronavirus inactivated with β-propiolactone. This vaccine, injected in two</a:t>
            </a:r>
          </a:p>
          <a:p>
            <a:r>
              <a:rPr lang="en-US" sz="2000" dirty="0">
                <a:solidFill>
                  <a:schemeClr val="bg1"/>
                </a:solidFill>
                <a:latin typeface="Cambria" panose="02040503050406030204" pitchFamily="18" charset="0"/>
                <a:ea typeface="Cambria" panose="02040503050406030204" pitchFamily="18" charset="0"/>
              </a:rPr>
              <a:t>doses 2 days apart, has an 81% efficacy in preventing severe or fatal</a:t>
            </a:r>
          </a:p>
          <a:p>
            <a:r>
              <a:rPr lang="en-US" sz="2000" dirty="0">
                <a:solidFill>
                  <a:schemeClr val="bg1"/>
                </a:solidFill>
                <a:latin typeface="Cambria" panose="02040503050406030204" pitchFamily="18" charset="0"/>
                <a:ea typeface="Cambria" panose="02040503050406030204" pitchFamily="18" charset="0"/>
              </a:rPr>
              <a:t>COVID-19; it has been used in India and other countries.</a:t>
            </a:r>
            <a:endParaRPr lang="ru-RU" sz="2000" dirty="0">
              <a:solidFill>
                <a:schemeClr val="bg1"/>
              </a:solidFill>
              <a:latin typeface="Cambria" panose="02040503050406030204" pitchFamily="18" charset="0"/>
              <a:ea typeface="Cambria" panose="02040503050406030204" pitchFamily="18" charset="0"/>
            </a:endParaRPr>
          </a:p>
        </p:txBody>
      </p:sp>
      <p:pic>
        <p:nvPicPr>
          <p:cNvPr id="3" name="Рисунок 2">
            <a:extLst>
              <a:ext uri="{FF2B5EF4-FFF2-40B4-BE49-F238E27FC236}">
                <a16:creationId xmlns:a16="http://schemas.microsoft.com/office/drawing/2014/main" xmlns="" id="{CC841C84-9BC2-1626-3ADD-5B517743C5E8}"/>
              </a:ext>
            </a:extLst>
          </p:cNvPr>
          <p:cNvPicPr>
            <a:picLocks noChangeAspect="1"/>
          </p:cNvPicPr>
          <p:nvPr/>
        </p:nvPicPr>
        <p:blipFill>
          <a:blip r:embed="rId3" cstate="print"/>
          <a:stretch>
            <a:fillRect/>
          </a:stretch>
        </p:blipFill>
        <p:spPr>
          <a:xfrm>
            <a:off x="213881" y="4149080"/>
            <a:ext cx="1972501" cy="1315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Covid-19: China approves Sinovac vaccine for general public use">
            <a:extLst>
              <a:ext uri="{FF2B5EF4-FFF2-40B4-BE49-F238E27FC236}">
                <a16:creationId xmlns:a16="http://schemas.microsoft.com/office/drawing/2014/main" xmlns="" id="{75B355B9-FCD6-33BF-DF2C-6A1EC63B6EE9}"/>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59978"/>
          <a:stretch/>
        </p:blipFill>
        <p:spPr bwMode="auto">
          <a:xfrm>
            <a:off x="377870" y="328568"/>
            <a:ext cx="1644524" cy="2311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a:extLst>
              <a:ext uri="{FF2B5EF4-FFF2-40B4-BE49-F238E27FC236}">
                <a16:creationId xmlns:a16="http://schemas.microsoft.com/office/drawing/2014/main" xmlns="" id="{EC47AFE5-D3F6-DC4E-1BA5-824C1B501A7F}"/>
              </a:ext>
            </a:extLst>
          </p:cNvPr>
          <p:cNvPicPr>
            <a:picLocks noChangeAspect="1"/>
          </p:cNvPicPr>
          <p:nvPr/>
        </p:nvPicPr>
        <p:blipFill>
          <a:blip r:embed="rId5" cstate="print"/>
          <a:stretch>
            <a:fillRect/>
          </a:stretch>
        </p:blipFill>
        <p:spPr>
          <a:xfrm>
            <a:off x="9808916" y="5722118"/>
            <a:ext cx="2551103" cy="1339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38438860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xmlns="" id="{47A3AB92-1662-EDCD-200B-A1874FF82A00}"/>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xmlns="" val="0"/>
              </a:ext>
            </a:extLst>
          </a:blip>
          <a:stretch>
            <a:fillRect/>
          </a:stretch>
        </p:blipFill>
        <p:spPr>
          <a:xfrm>
            <a:off x="3674380" y="1124744"/>
            <a:ext cx="4843239" cy="4843239"/>
          </a:xfrm>
          <a:prstGeom prst="rect">
            <a:avLst/>
          </a:prstGeom>
          <a:noFill/>
        </p:spPr>
      </p:pic>
      <p:sp>
        <p:nvSpPr>
          <p:cNvPr id="9" name="TextBox 8">
            <a:extLst>
              <a:ext uri="{FF2B5EF4-FFF2-40B4-BE49-F238E27FC236}">
                <a16:creationId xmlns:a16="http://schemas.microsoft.com/office/drawing/2014/main" xmlns="" id="{6C32ACE4-1E87-A053-D059-5EA5B414F61D}"/>
              </a:ext>
            </a:extLst>
          </p:cNvPr>
          <p:cNvSpPr txBox="1"/>
          <p:nvPr/>
        </p:nvSpPr>
        <p:spPr>
          <a:xfrm>
            <a:off x="4864666" y="2852936"/>
            <a:ext cx="2462665" cy="83099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r>
              <a:rPr lang="en-US" sz="4800" b="1" dirty="0">
                <a:ln/>
                <a:solidFill>
                  <a:schemeClr val="accent4"/>
                </a:solidFill>
                <a:latin typeface="Cambria" panose="02040503050406030204" pitchFamily="18" charset="0"/>
                <a:ea typeface="Cambria" panose="02040503050406030204" pitchFamily="18" charset="0"/>
              </a:rPr>
              <a:t>Thanks</a:t>
            </a:r>
            <a:endParaRPr lang="ru-RU" sz="4800" b="1" dirty="0">
              <a:ln/>
              <a:solidFill>
                <a:schemeClr val="accent4"/>
              </a:solidFill>
            </a:endParaRPr>
          </a:p>
        </p:txBody>
      </p:sp>
    </p:spTree>
    <p:extLst>
      <p:ext uri="{BB962C8B-B14F-4D97-AF65-F5344CB8AC3E}">
        <p14:creationId xmlns:p14="http://schemas.microsoft.com/office/powerpoint/2010/main" xmlns="" val="131265066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03020825-030A-9FCA-3F5B-ECF05DB56B3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xmlns="" id="{BA290795-B62A-9857-3E9E-E381314DB68E}"/>
              </a:ext>
            </a:extLst>
          </p:cNvPr>
          <p:cNvSpPr txBox="1"/>
          <p:nvPr/>
        </p:nvSpPr>
        <p:spPr>
          <a:xfrm>
            <a:off x="2237656" y="764704"/>
            <a:ext cx="7716688" cy="1200329"/>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You can also familiarize yourself with the current Russian clinical recommendations for the prevention, diagnosis and treatment of COVID-19.</a:t>
            </a:r>
            <a:endParaRPr lang="ru-RU" sz="2400" dirty="0">
              <a:solidFill>
                <a:schemeClr val="bg1"/>
              </a:solidFill>
              <a:latin typeface="Cambria" panose="02040503050406030204" pitchFamily="18" charset="0"/>
              <a:ea typeface="Cambria" panose="02040503050406030204" pitchFamily="18" charset="0"/>
            </a:endParaRPr>
          </a:p>
        </p:txBody>
      </p:sp>
      <p:pic>
        <p:nvPicPr>
          <p:cNvPr id="7" name="Рисунок 6">
            <a:extLst>
              <a:ext uri="{FF2B5EF4-FFF2-40B4-BE49-F238E27FC236}">
                <a16:creationId xmlns:a16="http://schemas.microsoft.com/office/drawing/2014/main" xmlns="" id="{90386CFB-23C1-C5FF-82D9-C05FDC476669}"/>
              </a:ext>
            </a:extLst>
          </p:cNvPr>
          <p:cNvPicPr>
            <a:picLocks noChangeAspect="1"/>
          </p:cNvPicPr>
          <p:nvPr/>
        </p:nvPicPr>
        <p:blipFill>
          <a:blip r:embed="rId3" cstate="print"/>
          <a:stretch>
            <a:fillRect/>
          </a:stretch>
        </p:blipFill>
        <p:spPr>
          <a:xfrm>
            <a:off x="4295800" y="2492896"/>
            <a:ext cx="3600400" cy="3600400"/>
          </a:xfrm>
          <a:prstGeom prst="roundRect">
            <a:avLst>
              <a:gd name="adj" fmla="val 38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07541630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447A2F79-56E8-4426-FC4C-9472CF6E3669}"/>
            </a:ext>
          </a:extLst>
        </p:cNvPr>
        <p:cNvGrpSpPr/>
        <p:nvPr/>
      </p:nvGrpSpPr>
      <p:grpSpPr>
        <a:xfrm>
          <a:off x="0" y="0"/>
          <a:ext cx="0" cy="0"/>
          <a:chOff x="0" y="0"/>
          <a:chExt cx="0" cy="0"/>
        </a:xfrm>
      </p:grpSpPr>
      <p:pic>
        <p:nvPicPr>
          <p:cNvPr id="5" name="Picture 2" descr="The species Severe acute respiratory syndrome-related coronavirus:  classifying 2019-nCoV and naming it SARS-CoV-2 | Nature Microbiology">
            <a:extLst>
              <a:ext uri="{FF2B5EF4-FFF2-40B4-BE49-F238E27FC236}">
                <a16:creationId xmlns:a16="http://schemas.microsoft.com/office/drawing/2014/main" xmlns="" id="{7E6BFB46-4EBE-F07D-9F3E-D91DF262654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67002" y="2829093"/>
            <a:ext cx="6385582" cy="3533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a:extLst>
              <a:ext uri="{FF2B5EF4-FFF2-40B4-BE49-F238E27FC236}">
                <a16:creationId xmlns:a16="http://schemas.microsoft.com/office/drawing/2014/main" xmlns="" id="{0A946A1C-C726-C721-2C92-359DDB90401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04915" y="2868857"/>
            <a:ext cx="3792448" cy="3517498"/>
          </a:xfrm>
          <a:prstGeom prst="rect">
            <a:avLst/>
          </a:prstGeom>
          <a:effectLst>
            <a:softEdge rad="88900"/>
          </a:effectLst>
        </p:spPr>
      </p:pic>
      <p:sp>
        <p:nvSpPr>
          <p:cNvPr id="9" name="TextBox 8">
            <a:extLst>
              <a:ext uri="{FF2B5EF4-FFF2-40B4-BE49-F238E27FC236}">
                <a16:creationId xmlns:a16="http://schemas.microsoft.com/office/drawing/2014/main" xmlns="" id="{C5BBEE90-FAF3-9803-C7B7-CB74F8E82CB9}"/>
              </a:ext>
            </a:extLst>
          </p:cNvPr>
          <p:cNvSpPr txBox="1"/>
          <p:nvPr/>
        </p:nvSpPr>
        <p:spPr>
          <a:xfrm>
            <a:off x="1127448" y="495491"/>
            <a:ext cx="10225136" cy="1938992"/>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In less than two decades humanity have encountered three outbreaks of the coronavirus, including SARS coronavirus (SARS-</a:t>
            </a:r>
            <a:r>
              <a:rPr lang="en-US" sz="2400" dirty="0" err="1">
                <a:solidFill>
                  <a:schemeClr val="bg1"/>
                </a:solidFill>
                <a:latin typeface="Cambria" panose="02040503050406030204" pitchFamily="18" charset="0"/>
                <a:ea typeface="Cambria" panose="02040503050406030204" pitchFamily="18" charset="0"/>
              </a:rPr>
              <a:t>CoV</a:t>
            </a:r>
            <a:r>
              <a:rPr lang="en-US" sz="2400" dirty="0">
                <a:solidFill>
                  <a:schemeClr val="bg1"/>
                </a:solidFill>
                <a:latin typeface="Cambria" panose="02040503050406030204" pitchFamily="18" charset="0"/>
                <a:ea typeface="Cambria" panose="02040503050406030204" pitchFamily="18" charset="0"/>
              </a:rPr>
              <a:t> in 2003), MERS coronavirus (MERS-</a:t>
            </a:r>
            <a:r>
              <a:rPr lang="en-US" sz="2400" dirty="0" err="1">
                <a:solidFill>
                  <a:schemeClr val="bg1"/>
                </a:solidFill>
                <a:latin typeface="Cambria" panose="02040503050406030204" pitchFamily="18" charset="0"/>
                <a:ea typeface="Cambria" panose="02040503050406030204" pitchFamily="18" charset="0"/>
              </a:rPr>
              <a:t>CoV</a:t>
            </a:r>
            <a:r>
              <a:rPr lang="en-US" sz="2400" dirty="0">
                <a:solidFill>
                  <a:schemeClr val="bg1"/>
                </a:solidFill>
                <a:latin typeface="Cambria" panose="02040503050406030204" pitchFamily="18" charset="0"/>
                <a:ea typeface="Cambria" panose="02040503050406030204" pitchFamily="18" charset="0"/>
              </a:rPr>
              <a:t> in 2012) and COVID-19 disease (SARS-</a:t>
            </a:r>
            <a:r>
              <a:rPr lang="en-US" sz="2400" dirty="0" err="1">
                <a:solidFill>
                  <a:schemeClr val="bg1"/>
                </a:solidFill>
                <a:latin typeface="Cambria" panose="02040503050406030204" pitchFamily="18" charset="0"/>
                <a:ea typeface="Cambria" panose="02040503050406030204" pitchFamily="18" charset="0"/>
              </a:rPr>
              <a:t>CoV</a:t>
            </a:r>
            <a:r>
              <a:rPr lang="en-US" sz="2400" dirty="0">
                <a:solidFill>
                  <a:schemeClr val="bg1"/>
                </a:solidFill>
                <a:latin typeface="Cambria" panose="02040503050406030204" pitchFamily="18" charset="0"/>
                <a:ea typeface="Cambria" panose="02040503050406030204" pitchFamily="18" charset="0"/>
              </a:rPr>
              <a:t>- 2) in 2019. COVID-19 is a respiratory infectious disease that caused by a pathogen closely linked to the SARS coronavirus.</a:t>
            </a:r>
            <a:endParaRPr lang="ru-RU" sz="24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AC78E01E-D93D-B206-5717-848DA1D741CC}"/>
              </a:ext>
            </a:extLst>
          </p:cNvPr>
          <p:cNvSpPr txBox="1"/>
          <p:nvPr/>
        </p:nvSpPr>
        <p:spPr>
          <a:xfrm>
            <a:off x="1524000" y="6539474"/>
            <a:ext cx="3168352" cy="276999"/>
          </a:xfrm>
          <a:prstGeom prst="rect">
            <a:avLst/>
          </a:prstGeom>
          <a:noFill/>
        </p:spPr>
        <p:txBody>
          <a:bodyPr wrap="square">
            <a:spAutoFit/>
          </a:bodyPr>
          <a:lstStyle/>
          <a:p>
            <a:r>
              <a:rPr lang="en-US" sz="1200" dirty="0" err="1">
                <a:solidFill>
                  <a:schemeClr val="bg1">
                    <a:lumMod val="65000"/>
                  </a:schemeClr>
                </a:solidFill>
                <a:latin typeface="Helvetica Neue"/>
              </a:rPr>
              <a:t>doi</a:t>
            </a:r>
            <a:r>
              <a:rPr lang="en-US" sz="1200" dirty="0">
                <a:solidFill>
                  <a:schemeClr val="bg1">
                    <a:lumMod val="65000"/>
                  </a:schemeClr>
                </a:solidFill>
                <a:latin typeface="Helvetica Neue"/>
              </a:rPr>
              <a:t>: 10.18502/ijph.v50i4.5991</a:t>
            </a:r>
            <a:endParaRPr lang="ru-RU" sz="1200" dirty="0">
              <a:solidFill>
                <a:schemeClr val="bg1">
                  <a:lumMod val="65000"/>
                </a:schemeClr>
              </a:solidFill>
            </a:endParaRPr>
          </a:p>
        </p:txBody>
      </p:sp>
    </p:spTree>
    <p:extLst>
      <p:ext uri="{BB962C8B-B14F-4D97-AF65-F5344CB8AC3E}">
        <p14:creationId xmlns:p14="http://schemas.microsoft.com/office/powerpoint/2010/main" xmlns="" val="166387383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7195D0C-81FD-444A-A142-5EFC6D583C40}"/>
              </a:ext>
            </a:extLst>
          </p:cNvPr>
          <p:cNvSpPr txBox="1"/>
          <p:nvPr/>
        </p:nvSpPr>
        <p:spPr>
          <a:xfrm>
            <a:off x="1549152" y="620688"/>
            <a:ext cx="9093696" cy="1569660"/>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Coronaviruses are classified on the basis of the </a:t>
            </a:r>
            <a:r>
              <a:rPr lang="en-US" sz="2400" b="1" dirty="0">
                <a:solidFill>
                  <a:schemeClr val="bg1"/>
                </a:solidFill>
                <a:latin typeface="Cambria" panose="02040503050406030204" pitchFamily="18" charset="0"/>
                <a:ea typeface="Cambria" panose="02040503050406030204" pitchFamily="18" charset="0"/>
              </a:rPr>
              <a:t>crown</a:t>
            </a:r>
            <a:r>
              <a:rPr lang="en-US" sz="2400" dirty="0">
                <a:solidFill>
                  <a:schemeClr val="bg1"/>
                </a:solidFill>
                <a:latin typeface="Cambria" panose="02040503050406030204" pitchFamily="18" charset="0"/>
                <a:ea typeface="Cambria" panose="02040503050406030204" pitchFamily="18" charset="0"/>
              </a:rPr>
              <a:t> or </a:t>
            </a:r>
            <a:r>
              <a:rPr lang="en-US" sz="2400" b="1" dirty="0">
                <a:solidFill>
                  <a:schemeClr val="bg1"/>
                </a:solidFill>
                <a:latin typeface="Cambria" panose="02040503050406030204" pitchFamily="18" charset="0"/>
                <a:ea typeface="Cambria" panose="02040503050406030204" pitchFamily="18" charset="0"/>
              </a:rPr>
              <a:t>halo-like appearance </a:t>
            </a:r>
            <a:r>
              <a:rPr lang="en-US" sz="2400" dirty="0">
                <a:solidFill>
                  <a:schemeClr val="bg1"/>
                </a:solidFill>
                <a:latin typeface="Cambria" panose="02040503050406030204" pitchFamily="18" charset="0"/>
                <a:ea typeface="Cambria" panose="02040503050406030204" pitchFamily="18" charset="0"/>
              </a:rPr>
              <a:t>of the envelope glycoproteins, and on characteristic features of chemistry and replication. Most human coronaviruses fall into one of two serotypes: </a:t>
            </a:r>
            <a:r>
              <a:rPr lang="en-US" sz="2400" b="1" dirty="0">
                <a:solidFill>
                  <a:schemeClr val="bg1"/>
                </a:solidFill>
                <a:latin typeface="Cambria" panose="02040503050406030204" pitchFamily="18" charset="0"/>
                <a:ea typeface="Cambria" panose="02040503050406030204" pitchFamily="18" charset="0"/>
              </a:rPr>
              <a:t>OC43-like</a:t>
            </a:r>
            <a:r>
              <a:rPr lang="en-US" sz="2400" dirty="0">
                <a:solidFill>
                  <a:schemeClr val="bg1"/>
                </a:solidFill>
                <a:latin typeface="Cambria" panose="02040503050406030204" pitchFamily="18" charset="0"/>
                <a:ea typeface="Cambria" panose="02040503050406030204" pitchFamily="18" charset="0"/>
              </a:rPr>
              <a:t> and </a:t>
            </a:r>
            <a:r>
              <a:rPr lang="en-US" sz="2400" b="1" dirty="0">
                <a:solidFill>
                  <a:schemeClr val="bg1"/>
                </a:solidFill>
                <a:latin typeface="Cambria" panose="02040503050406030204" pitchFamily="18" charset="0"/>
                <a:ea typeface="Cambria" panose="02040503050406030204" pitchFamily="18" charset="0"/>
              </a:rPr>
              <a:t>229E-like</a:t>
            </a:r>
            <a:r>
              <a:rPr lang="en-US" sz="2400" dirty="0">
                <a:solidFill>
                  <a:schemeClr val="bg1"/>
                </a:solidFill>
                <a:latin typeface="Cambria" panose="02040503050406030204" pitchFamily="18" charset="0"/>
                <a:ea typeface="Cambria" panose="02040503050406030204" pitchFamily="18" charset="0"/>
              </a:rPr>
              <a:t>.</a:t>
            </a:r>
            <a:endParaRPr lang="ru-RU" sz="2400" dirty="0">
              <a:solidFill>
                <a:schemeClr val="bg1"/>
              </a:solidFill>
              <a:latin typeface="Cambria" panose="02040503050406030204" pitchFamily="18" charset="0"/>
              <a:ea typeface="Cambria" panose="02040503050406030204" pitchFamily="18" charset="0"/>
            </a:endParaRPr>
          </a:p>
        </p:txBody>
      </p:sp>
      <p:pic>
        <p:nvPicPr>
          <p:cNvPr id="1026" name="Picture 2" descr="The species Severe acute respiratory syndrome-related coronavirus:  classifying 2019-nCoV and naming it SARS-CoV-2 | Nature Microbiology">
            <a:extLst>
              <a:ext uri="{FF2B5EF4-FFF2-40B4-BE49-F238E27FC236}">
                <a16:creationId xmlns:a16="http://schemas.microsoft.com/office/drawing/2014/main" xmlns="" id="{BC8BFFA7-D47A-4C03-9432-B7D33674A0A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1384" y="2636912"/>
            <a:ext cx="6758863" cy="3739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xmlns="" val="0"/>
              </a:ext>
            </a:extLst>
          </a:blip>
          <a:srcRect l="35825" t="6122" b="6075"/>
          <a:stretch/>
        </p:blipFill>
        <p:spPr>
          <a:xfrm>
            <a:off x="7700316" y="3365701"/>
            <a:ext cx="3960441" cy="2520280"/>
          </a:xfrm>
          <a:prstGeom prst="roundRect">
            <a:avLst>
              <a:gd name="adj" fmla="val 13325"/>
            </a:avLst>
          </a:prstGeom>
          <a:solidFill>
            <a:srgbClr val="FFFFFF">
              <a:shade val="85000"/>
            </a:srgbClr>
          </a:solidFill>
          <a:ln>
            <a:noFill/>
          </a:ln>
          <a:effectLst>
            <a:reflection blurRad="12700" stA="38000" endPos="28000" dist="5000" dir="5400000" sy="-100000" algn="bl" rotWithShape="0"/>
            <a:softEdge rad="25400"/>
          </a:effectLst>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24769A02-F1CC-4E9B-8C0A-70E8F3E976CF}"/>
              </a:ext>
            </a:extLst>
          </p:cNvPr>
          <p:cNvPicPr>
            <a:picLocks noChangeAspect="1"/>
          </p:cNvPicPr>
          <p:nvPr/>
        </p:nvPicPr>
        <p:blipFill>
          <a:blip r:embed="rId3" cstate="print"/>
          <a:stretch>
            <a:fillRect/>
          </a:stretch>
        </p:blipFill>
        <p:spPr>
          <a:xfrm>
            <a:off x="1294700" y="383215"/>
            <a:ext cx="9599152" cy="6091570"/>
          </a:xfrm>
          <a:prstGeom prst="roundRect">
            <a:avLst>
              <a:gd name="adj" fmla="val 6555"/>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a16="http://schemas.microsoft.com/office/drawing/2014/main" xmlns="" id="{7AF4478A-5430-4152-AB3E-3930CDFCF7D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50158" y="383215"/>
            <a:ext cx="2043694" cy="2037673"/>
          </a:xfrm>
          <a:prstGeom prst="rect">
            <a:avLst/>
          </a:prstGeom>
        </p:spPr>
      </p:pic>
      <p:sp>
        <p:nvSpPr>
          <p:cNvPr id="4" name="Заголовок 1">
            <a:extLst>
              <a:ext uri="{FF2B5EF4-FFF2-40B4-BE49-F238E27FC236}">
                <a16:creationId xmlns:a16="http://schemas.microsoft.com/office/drawing/2014/main" xmlns="" id="{459579C5-E7A4-4D7F-BF3C-522CA7019F02}"/>
              </a:ext>
            </a:extLst>
          </p:cNvPr>
          <p:cNvSpPr>
            <a:spLocks noGrp="1"/>
          </p:cNvSpPr>
          <p:nvPr>
            <p:ph type="title"/>
          </p:nvPr>
        </p:nvSpPr>
        <p:spPr>
          <a:xfrm>
            <a:off x="1703512" y="1124744"/>
            <a:ext cx="3024336" cy="1202128"/>
          </a:xfrm>
        </p:spPr>
        <p:txBody>
          <a:bodyPr>
            <a:normAutofit/>
          </a:bodyPr>
          <a:lstStyle/>
          <a:p>
            <a:r>
              <a:rPr lang="en-US" sz="4000" dirty="0">
                <a:latin typeface="Cambria" panose="02040503050406030204" pitchFamily="18" charset="0"/>
                <a:ea typeface="Cambria" panose="02040503050406030204" pitchFamily="18" charset="0"/>
              </a:rPr>
              <a:t>Actuality</a:t>
            </a:r>
            <a:endParaRPr lang="ru-RU"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40885287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xmlns="" id="{E6223349-2C7E-7B0C-FDFE-86949BD382F9}"/>
              </a:ext>
            </a:extLst>
          </p:cNvPr>
          <p:cNvPicPr>
            <a:picLocks noGrp="1" noChangeAspect="1"/>
          </p:cNvPicPr>
          <p:nvPr>
            <p:ph idx="1"/>
          </p:nvPr>
        </p:nvPicPr>
        <p:blipFill rotWithShape="1">
          <a:blip r:embed="rId4" cstate="print"/>
          <a:srcRect t="1303" b="1303"/>
          <a:stretch/>
        </p:blipFill>
        <p:spPr>
          <a:xfrm>
            <a:off x="2837638" y="-1"/>
            <a:ext cx="6516724" cy="6858001"/>
          </a:xfrm>
          <a:prstGeom prst="roundRect">
            <a:avLst>
              <a:gd name="adj" fmla="val 2490"/>
            </a:avLst>
          </a:prstGeom>
          <a:solidFill>
            <a:srgbClr val="FFFFFF">
              <a:shade val="85000"/>
            </a:srgbClr>
          </a:solidFill>
          <a:ln>
            <a:noFill/>
          </a:ln>
          <a:effectLst>
            <a:reflection blurRad="12700" stA="38000" endPos="28000" dist="5000" dir="5400000" sy="-100000" algn="bl" rotWithShape="0"/>
          </a:effectLst>
        </p:spPr>
      </p:pic>
      <p:sp>
        <p:nvSpPr>
          <p:cNvPr id="2" name="Заголовок 1"/>
          <p:cNvSpPr>
            <a:spLocks noGrp="1"/>
          </p:cNvSpPr>
          <p:nvPr>
            <p:ph type="title"/>
          </p:nvPr>
        </p:nvSpPr>
        <p:spPr>
          <a:xfrm>
            <a:off x="4663498" y="2924944"/>
            <a:ext cx="2865004" cy="710952"/>
          </a:xfrm>
        </p:spPr>
        <p:txBody>
          <a:bodyPr>
            <a:normAutofit/>
          </a:bodyPr>
          <a:lstStyle/>
          <a:p>
            <a:r>
              <a:rPr lang="en-US" sz="3200" dirty="0">
                <a:solidFill>
                  <a:schemeClr val="accent6">
                    <a:lumMod val="75000"/>
                  </a:schemeClr>
                </a:solidFill>
                <a:latin typeface="Cambria" panose="02040503050406030204" pitchFamily="18" charset="0"/>
                <a:ea typeface="Cambria" panose="02040503050406030204" pitchFamily="18" charset="0"/>
              </a:rPr>
              <a:t>LIFE CYCLE</a:t>
            </a:r>
            <a:endParaRPr lang="ru-RU" sz="3200" dirty="0">
              <a:solidFill>
                <a:schemeClr val="accent6">
                  <a:lumMod val="75000"/>
                </a:schemeClr>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8432E38B-919B-D859-BEFB-9F85D5451CFB}"/>
              </a:ext>
            </a:extLst>
          </p:cNvPr>
          <p:cNvSpPr txBox="1"/>
          <p:nvPr/>
        </p:nvSpPr>
        <p:spPr>
          <a:xfrm>
            <a:off x="0" y="6581001"/>
            <a:ext cx="3168352" cy="276999"/>
          </a:xfrm>
          <a:prstGeom prst="rect">
            <a:avLst/>
          </a:prstGeom>
          <a:noFill/>
        </p:spPr>
        <p:txBody>
          <a:bodyPr wrap="square">
            <a:spAutoFit/>
          </a:bodyPr>
          <a:lstStyle/>
          <a:p>
            <a:r>
              <a:rPr lang="en-US" sz="1200" dirty="0" err="1">
                <a:solidFill>
                  <a:schemeClr val="bg1">
                    <a:lumMod val="65000"/>
                  </a:schemeClr>
                </a:solidFill>
              </a:rPr>
              <a:t>doi</a:t>
            </a:r>
            <a:r>
              <a:rPr lang="en-US" sz="1200" dirty="0">
                <a:solidFill>
                  <a:schemeClr val="bg1">
                    <a:lumMod val="65000"/>
                  </a:schemeClr>
                </a:solidFill>
              </a:rPr>
              <a:t>:  10.1136/postgradmedj-2020-138577</a:t>
            </a:r>
            <a:endParaRPr lang="ru-RU" sz="1200" dirty="0">
              <a:solidFill>
                <a:schemeClr val="bg1">
                  <a:lumMod val="65000"/>
                </a:schemeClr>
              </a:solidFill>
            </a:endParaRPr>
          </a:p>
        </p:txBody>
      </p:sp>
    </p:spTree>
    <p:extLst>
      <p:ext uri="{BB962C8B-B14F-4D97-AF65-F5344CB8AC3E}">
        <p14:creationId xmlns:p14="http://schemas.microsoft.com/office/powerpoint/2010/main" xmlns="" val="323528698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B3E6638-5185-48BF-9176-048BD5374E2E}"/>
              </a:ext>
            </a:extLst>
          </p:cNvPr>
          <p:cNvSpPr>
            <a:spLocks noGrp="1"/>
          </p:cNvSpPr>
          <p:nvPr>
            <p:ph type="title"/>
          </p:nvPr>
        </p:nvSpPr>
        <p:spPr>
          <a:xfrm>
            <a:off x="1284312" y="4536217"/>
            <a:ext cx="3647727" cy="940664"/>
          </a:xfrm>
        </p:spPr>
        <p:txBody>
          <a:bodyPr>
            <a:normAutofit/>
          </a:bodyPr>
          <a:lstStyle/>
          <a:p>
            <a:r>
              <a:rPr lang="en-US" sz="4000" dirty="0">
                <a:solidFill>
                  <a:schemeClr val="accent6">
                    <a:lumMod val="60000"/>
                    <a:lumOff val="40000"/>
                  </a:schemeClr>
                </a:solidFill>
              </a:rPr>
              <a:t>Pathophysiology</a:t>
            </a:r>
            <a:endParaRPr lang="ru-RU" sz="4000" dirty="0">
              <a:solidFill>
                <a:schemeClr val="accent6">
                  <a:lumMod val="60000"/>
                  <a:lumOff val="40000"/>
                </a:schemeClr>
              </a:solidFill>
            </a:endParaRPr>
          </a:p>
        </p:txBody>
      </p:sp>
      <p:pic>
        <p:nvPicPr>
          <p:cNvPr id="6" name="Рисунок 5">
            <a:extLst>
              <a:ext uri="{FF2B5EF4-FFF2-40B4-BE49-F238E27FC236}">
                <a16:creationId xmlns:a16="http://schemas.microsoft.com/office/drawing/2014/main" xmlns="" id="{E0C85647-92B1-62D4-C873-9AD1AACE27BE}"/>
              </a:ext>
            </a:extLst>
          </p:cNvPr>
          <p:cNvPicPr>
            <a:picLocks noChangeAspect="1"/>
          </p:cNvPicPr>
          <p:nvPr/>
        </p:nvPicPr>
        <p:blipFill rotWithShape="1">
          <a:blip r:embed="rId3" cstate="print"/>
          <a:srcRect b="56300"/>
          <a:stretch/>
        </p:blipFill>
        <p:spPr>
          <a:xfrm>
            <a:off x="606151" y="476672"/>
            <a:ext cx="5004048" cy="2996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xmlns="" id="{AA8DBD74-A85B-AECD-A542-0FE72CA448B2}"/>
              </a:ext>
            </a:extLst>
          </p:cNvPr>
          <p:cNvSpPr txBox="1"/>
          <p:nvPr/>
        </p:nvSpPr>
        <p:spPr>
          <a:xfrm>
            <a:off x="1524000" y="6539474"/>
            <a:ext cx="3168352" cy="276999"/>
          </a:xfrm>
          <a:prstGeom prst="rect">
            <a:avLst/>
          </a:prstGeom>
          <a:noFill/>
        </p:spPr>
        <p:txBody>
          <a:bodyPr wrap="square">
            <a:spAutoFit/>
          </a:bodyPr>
          <a:lstStyle/>
          <a:p>
            <a:r>
              <a:rPr lang="en-US" sz="1200" dirty="0" err="1">
                <a:solidFill>
                  <a:schemeClr val="bg1">
                    <a:lumMod val="65000"/>
                  </a:schemeClr>
                </a:solidFill>
              </a:rPr>
              <a:t>doi</a:t>
            </a:r>
            <a:r>
              <a:rPr lang="en-US" sz="1200" dirty="0">
                <a:solidFill>
                  <a:schemeClr val="bg1">
                    <a:lumMod val="65000"/>
                  </a:schemeClr>
                </a:solidFill>
              </a:rPr>
              <a:t>:  10.1136/postgradmedj-2020-138577</a:t>
            </a:r>
            <a:endParaRPr lang="ru-RU" sz="1200" dirty="0">
              <a:solidFill>
                <a:schemeClr val="bg1">
                  <a:lumMod val="65000"/>
                </a:schemeClr>
              </a:solidFill>
            </a:endParaRPr>
          </a:p>
        </p:txBody>
      </p:sp>
      <p:pic>
        <p:nvPicPr>
          <p:cNvPr id="3" name="Рисунок 2">
            <a:extLst>
              <a:ext uri="{FF2B5EF4-FFF2-40B4-BE49-F238E27FC236}">
                <a16:creationId xmlns:a16="http://schemas.microsoft.com/office/drawing/2014/main" xmlns="" id="{9B22BC6A-F028-0944-328D-2620532BF5C2}"/>
              </a:ext>
            </a:extLst>
          </p:cNvPr>
          <p:cNvPicPr>
            <a:picLocks noChangeAspect="1"/>
          </p:cNvPicPr>
          <p:nvPr/>
        </p:nvPicPr>
        <p:blipFill rotWithShape="1">
          <a:blip r:embed="rId3" cstate="print"/>
          <a:srcRect t="36350"/>
          <a:stretch/>
        </p:blipFill>
        <p:spPr>
          <a:xfrm>
            <a:off x="6546919" y="1932996"/>
            <a:ext cx="5004048" cy="4365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xmlns="" id="{5FBB3CFF-D4D7-9E46-046D-A54AFF1BFD28}"/>
              </a:ext>
            </a:extLst>
          </p:cNvPr>
          <p:cNvSpPr txBox="1"/>
          <p:nvPr/>
        </p:nvSpPr>
        <p:spPr>
          <a:xfrm>
            <a:off x="6546919" y="1124744"/>
            <a:ext cx="648072" cy="646331"/>
          </a:xfrm>
          <a:prstGeom prst="rect">
            <a:avLst/>
          </a:prstGeom>
          <a:noFill/>
        </p:spPr>
        <p:txBody>
          <a:bodyPr wrap="square">
            <a:spAutoFit/>
          </a:bodyPr>
          <a:lstStyle/>
          <a:p>
            <a:r>
              <a:rPr lang="en-US" sz="3600" dirty="0">
                <a:solidFill>
                  <a:schemeClr val="accent6">
                    <a:lumMod val="60000"/>
                    <a:lumOff val="40000"/>
                  </a:schemeClr>
                </a:solidFill>
              </a:rPr>
              <a:t>↓</a:t>
            </a:r>
            <a:endParaRPr lang="ru-RU" sz="3600" dirty="0">
              <a:solidFill>
                <a:schemeClr val="accent6">
                  <a:lumMod val="60000"/>
                  <a:lumOff val="40000"/>
                </a:schemeClr>
              </a:solidFill>
            </a:endParaRPr>
          </a:p>
        </p:txBody>
      </p:sp>
      <p:sp>
        <p:nvSpPr>
          <p:cNvPr id="11" name="TextBox 10">
            <a:extLst>
              <a:ext uri="{FF2B5EF4-FFF2-40B4-BE49-F238E27FC236}">
                <a16:creationId xmlns:a16="http://schemas.microsoft.com/office/drawing/2014/main" xmlns="" id="{C25726B6-3193-AB62-BBE5-C4DDB4048313}"/>
              </a:ext>
            </a:extLst>
          </p:cNvPr>
          <p:cNvSpPr txBox="1"/>
          <p:nvPr/>
        </p:nvSpPr>
        <p:spPr>
          <a:xfrm>
            <a:off x="4932039" y="3573016"/>
            <a:ext cx="648072" cy="646331"/>
          </a:xfrm>
          <a:prstGeom prst="rect">
            <a:avLst/>
          </a:prstGeom>
          <a:noFill/>
        </p:spPr>
        <p:txBody>
          <a:bodyPr wrap="square">
            <a:spAutoFit/>
          </a:bodyPr>
          <a:lstStyle/>
          <a:p>
            <a:r>
              <a:rPr lang="en-US" sz="3600" dirty="0">
                <a:solidFill>
                  <a:schemeClr val="accent6">
                    <a:lumMod val="60000"/>
                    <a:lumOff val="40000"/>
                  </a:schemeClr>
                </a:solidFill>
              </a:rPr>
              <a:t>↓</a:t>
            </a:r>
            <a:endParaRPr lang="ru-RU" sz="3600" dirty="0">
              <a:solidFill>
                <a:schemeClr val="accent6">
                  <a:lumMod val="60000"/>
                  <a:lumOff val="40000"/>
                </a:schemeClr>
              </a:solidFill>
            </a:endParaRPr>
          </a:p>
        </p:txBody>
      </p:sp>
    </p:spTree>
    <p:extLst>
      <p:ext uri="{BB962C8B-B14F-4D97-AF65-F5344CB8AC3E}">
        <p14:creationId xmlns:p14="http://schemas.microsoft.com/office/powerpoint/2010/main" xmlns="" val="352532884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E0057FEB-66B8-9EB3-F19C-F01DEE01A55A}"/>
            </a:ext>
          </a:extLst>
        </p:cNvPr>
        <p:cNvGrpSpPr/>
        <p:nvPr/>
      </p:nvGrpSpPr>
      <p:grpSpPr>
        <a:xfrm>
          <a:off x="0" y="0"/>
          <a:ext cx="0" cy="0"/>
          <a:chOff x="0" y="0"/>
          <a:chExt cx="0" cy="0"/>
        </a:xfrm>
      </p:grpSpPr>
      <p:sp>
        <p:nvSpPr>
          <p:cNvPr id="3" name="Заголовок 1">
            <a:extLst>
              <a:ext uri="{FF2B5EF4-FFF2-40B4-BE49-F238E27FC236}">
                <a16:creationId xmlns:a16="http://schemas.microsoft.com/office/drawing/2014/main" xmlns="" id="{8DB738E4-A7B1-11B5-1AEF-07FDD819ADE7}"/>
              </a:ext>
            </a:extLst>
          </p:cNvPr>
          <p:cNvSpPr txBox="1">
            <a:spLocks/>
          </p:cNvSpPr>
          <p:nvPr/>
        </p:nvSpPr>
        <p:spPr>
          <a:xfrm>
            <a:off x="1602712" y="388819"/>
            <a:ext cx="8986574" cy="7647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rPr>
              <a:t>Molecular and cellular pathogenesis of SARS-CoV-2</a:t>
            </a:r>
          </a:p>
        </p:txBody>
      </p:sp>
      <p:pic>
        <p:nvPicPr>
          <p:cNvPr id="2050" name="Picture 2" descr="figure 1">
            <a:extLst>
              <a:ext uri="{FF2B5EF4-FFF2-40B4-BE49-F238E27FC236}">
                <a16:creationId xmlns:a16="http://schemas.microsoft.com/office/drawing/2014/main" xmlns="" id="{1B29F203-7EF3-C253-A3AC-1C3D3039ABA4}"/>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77873"/>
          <a:stretch/>
        </p:blipFill>
        <p:spPr bwMode="auto">
          <a:xfrm>
            <a:off x="1331887" y="1700808"/>
            <a:ext cx="9528225" cy="2825065"/>
          </a:xfrm>
          <a:prstGeom prst="roundRect">
            <a:avLst>
              <a:gd name="adj" fmla="val 20952"/>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xmlns="" id="{0A699FC0-827D-88D9-66C0-CFEAA402F9E9}"/>
              </a:ext>
            </a:extLst>
          </p:cNvPr>
          <p:cNvSpPr txBox="1"/>
          <p:nvPr/>
        </p:nvSpPr>
        <p:spPr>
          <a:xfrm>
            <a:off x="1801530" y="4797152"/>
            <a:ext cx="8588938" cy="1569660"/>
          </a:xfrm>
          <a:prstGeom prst="rect">
            <a:avLst/>
          </a:prstGeom>
          <a:noFill/>
        </p:spPr>
        <p:txBody>
          <a:bodyPr wrap="square">
            <a:spAutoFit/>
          </a:bodyPr>
          <a:lstStyle/>
          <a:p>
            <a:r>
              <a:rPr lang="en-US" sz="2400" dirty="0">
                <a:solidFill>
                  <a:schemeClr val="accent6">
                    <a:lumMod val="60000"/>
                    <a:lumOff val="40000"/>
                  </a:schemeClr>
                </a:solidFill>
                <a:latin typeface="Cambria" panose="02040503050406030204" pitchFamily="18" charset="0"/>
                <a:ea typeface="Cambria" panose="02040503050406030204" pitchFamily="18" charset="0"/>
              </a:rPr>
              <a:t>The severe acute respiratory syndrome coronavirus 2 (SARS-CoV-2) virion consists of the following structural proteins: spike protein (S), nucleocapsid protein (N), membrane protein (M) and envelope protein (E). </a:t>
            </a:r>
            <a:endParaRPr lang="ru-RU" sz="2400" dirty="0">
              <a:solidFill>
                <a:schemeClr val="accent6">
                  <a:lumMod val="60000"/>
                  <a:lumOff val="4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1742299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a:extLst>
            <a:ext uri="{FF2B5EF4-FFF2-40B4-BE49-F238E27FC236}">
              <a16:creationId xmlns:a16="http://schemas.microsoft.com/office/drawing/2014/main" xmlns="" id="{778729B8-87C0-403F-7522-E0C778387121}"/>
            </a:ext>
          </a:extLst>
        </p:cNvPr>
        <p:cNvGrpSpPr/>
        <p:nvPr/>
      </p:nvGrpSpPr>
      <p:grpSpPr>
        <a:xfrm>
          <a:off x="0" y="0"/>
          <a:ext cx="0" cy="0"/>
          <a:chOff x="0" y="0"/>
          <a:chExt cx="0" cy="0"/>
        </a:xfrm>
      </p:grpSpPr>
      <p:pic>
        <p:nvPicPr>
          <p:cNvPr id="6146" name="Picture 2" descr="figure 1">
            <a:extLst>
              <a:ext uri="{FF2B5EF4-FFF2-40B4-BE49-F238E27FC236}">
                <a16:creationId xmlns:a16="http://schemas.microsoft.com/office/drawing/2014/main" xmlns="" id="{A0C25396-8462-E133-7C0F-FF3A20EA409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1651" b="46849"/>
          <a:stretch/>
        </p:blipFill>
        <p:spPr bwMode="auto">
          <a:xfrm>
            <a:off x="2172123" y="1171784"/>
            <a:ext cx="7847753" cy="3312368"/>
          </a:xfrm>
          <a:prstGeom prst="roundRect">
            <a:avLst>
              <a:gd name="adj" fmla="val 155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xmlns="" id="{AE6D9AFB-8E40-E2C8-CA5D-394256CAF8D2}"/>
              </a:ext>
            </a:extLst>
          </p:cNvPr>
          <p:cNvSpPr txBox="1"/>
          <p:nvPr/>
        </p:nvSpPr>
        <p:spPr>
          <a:xfrm>
            <a:off x="1873539" y="4725144"/>
            <a:ext cx="8758964" cy="1631216"/>
          </a:xfrm>
          <a:prstGeom prst="rect">
            <a:avLst/>
          </a:prstGeom>
          <a:noFill/>
        </p:spPr>
        <p:txBody>
          <a:bodyPr wrap="square">
            <a:spAutoFit/>
          </a:bodyPr>
          <a:lstStyle/>
          <a:p>
            <a:r>
              <a:rPr lang="en-US" sz="2000" dirty="0">
                <a:solidFill>
                  <a:schemeClr val="accent6">
                    <a:lumMod val="60000"/>
                    <a:lumOff val="40000"/>
                  </a:schemeClr>
                </a:solidFill>
                <a:latin typeface="Cambria" panose="02040503050406030204" pitchFamily="18" charset="0"/>
                <a:ea typeface="Cambria" panose="02040503050406030204" pitchFamily="18" charset="0"/>
              </a:rPr>
              <a:t>The S protein attaches to the receptor angiotensin-converting enzyme 2 (ACE2) on the host cell using the S1 domain (stage 1). This allows TMPRSS2 to cleave the S protein (stage 2), leading to activation of the S2 domain for fusion (stage 3). Activated S2 fuses viral and host lipid bilayers, leading to deposition of the viral positive-sense, single-stranded RNA genome into the host cell (stage 4). </a:t>
            </a:r>
            <a:endParaRPr lang="ru-RU" sz="2000" dirty="0">
              <a:solidFill>
                <a:schemeClr val="accent6">
                  <a:lumMod val="60000"/>
                  <a:lumOff val="40000"/>
                </a:schemeClr>
              </a:solidFill>
              <a:latin typeface="Cambria" panose="02040503050406030204" pitchFamily="18" charset="0"/>
              <a:ea typeface="Cambria" panose="02040503050406030204" pitchFamily="18" charset="0"/>
            </a:endParaRPr>
          </a:p>
        </p:txBody>
      </p:sp>
      <p:sp>
        <p:nvSpPr>
          <p:cNvPr id="9" name="Заголовок 1">
            <a:extLst>
              <a:ext uri="{FF2B5EF4-FFF2-40B4-BE49-F238E27FC236}">
                <a16:creationId xmlns:a16="http://schemas.microsoft.com/office/drawing/2014/main" xmlns="" id="{BBF81B15-4412-5616-50F9-88B8A36001F6}"/>
              </a:ext>
            </a:extLst>
          </p:cNvPr>
          <p:cNvSpPr txBox="1">
            <a:spLocks/>
          </p:cNvSpPr>
          <p:nvPr/>
        </p:nvSpPr>
        <p:spPr>
          <a:xfrm>
            <a:off x="1868578" y="198136"/>
            <a:ext cx="8444922" cy="76470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rPr>
              <a:t>Molecular and cellular pathogenesis of SARS-CoV-2</a:t>
            </a:r>
          </a:p>
        </p:txBody>
      </p:sp>
    </p:spTree>
    <p:extLst>
      <p:ext uri="{BB962C8B-B14F-4D97-AF65-F5344CB8AC3E}">
        <p14:creationId xmlns:p14="http://schemas.microsoft.com/office/powerpoint/2010/main" xmlns="" val="223357659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3013</TotalTime>
  <Words>1949</Words>
  <Application>Microsoft Office PowerPoint</Application>
  <PresentationFormat>Произвольный</PresentationFormat>
  <Paragraphs>97</Paragraphs>
  <Slides>25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Тема Office</vt:lpstr>
      <vt:lpstr>New directions in the search for antiviral drugs for the treatment and prevention of COVID-19</vt:lpstr>
      <vt:lpstr>Coronavirus is…</vt:lpstr>
      <vt:lpstr>Слайд 3</vt:lpstr>
      <vt:lpstr>Слайд 4</vt:lpstr>
      <vt:lpstr>Actuality</vt:lpstr>
      <vt:lpstr>LIFE CYCLE</vt:lpstr>
      <vt:lpstr>Pathophysiology</vt:lpstr>
      <vt:lpstr>Слайд 8</vt:lpstr>
      <vt:lpstr>Слайд 9</vt:lpstr>
      <vt:lpstr>Слайд 10</vt:lpstr>
      <vt:lpstr>Toll-like receptors (TLRs)</vt:lpstr>
      <vt:lpstr>TLRs, IL-1 and Cytokine Storm Syndrome</vt:lpstr>
      <vt:lpstr>A spark that sets the forest alight</vt:lpstr>
      <vt:lpstr>The RAS in SARS Infections and Pulmonary Pathobiology</vt:lpstr>
      <vt:lpstr>Слайд 15</vt:lpstr>
      <vt:lpstr>Antiviral Drugs</vt:lpstr>
      <vt:lpstr>Anti-SARS-CoV2 antibody agents</vt:lpstr>
      <vt:lpstr>Anti-inflammatory and immunomodulatory drugs</vt:lpstr>
      <vt:lpstr>Слайд 19</vt:lpstr>
      <vt:lpstr>mRNA Vaccines</vt:lpstr>
      <vt:lpstr>Adenovirus Vaccines</vt:lpstr>
      <vt:lpstr>Nanoparticle Vaccines</vt:lpstr>
      <vt:lpstr>Inactivated Virus Vaccine</vt:lpstr>
      <vt:lpstr>Слайд 24</vt:lpstr>
      <vt:lpstr>Слайд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Методы исследования фармакокинетики лекарственных средств</dc:title>
  <dc:creator>User1</dc:creator>
  <cp:lastModifiedBy>kfib</cp:lastModifiedBy>
  <cp:revision>133</cp:revision>
  <dcterms:created xsi:type="dcterms:W3CDTF">2021-02-16T11:21:54Z</dcterms:created>
  <dcterms:modified xsi:type="dcterms:W3CDTF">2024-03-01T05:50:18Z</dcterms:modified>
</cp:coreProperties>
</file>