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91"/>
  </p:notesMasterIdLst>
  <p:sldIdLst>
    <p:sldId id="257" r:id="rId2"/>
    <p:sldId id="470" r:id="rId3"/>
    <p:sldId id="476" r:id="rId4"/>
    <p:sldId id="471" r:id="rId5"/>
    <p:sldId id="472" r:id="rId6"/>
    <p:sldId id="473" r:id="rId7"/>
    <p:sldId id="474" r:id="rId8"/>
    <p:sldId id="475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2" r:id="rId72"/>
    <p:sldId id="543" r:id="rId73"/>
    <p:sldId id="544" r:id="rId74"/>
    <p:sldId id="592" r:id="rId75"/>
    <p:sldId id="593" r:id="rId76"/>
    <p:sldId id="594" r:id="rId77"/>
    <p:sldId id="595" r:id="rId78"/>
    <p:sldId id="589" r:id="rId79"/>
    <p:sldId id="590" r:id="rId80"/>
    <p:sldId id="547" r:id="rId81"/>
    <p:sldId id="591" r:id="rId82"/>
    <p:sldId id="548" r:id="rId83"/>
    <p:sldId id="549" r:id="rId84"/>
    <p:sldId id="551" r:id="rId85"/>
    <p:sldId id="552" r:id="rId86"/>
    <p:sldId id="553" r:id="rId87"/>
    <p:sldId id="554" r:id="rId88"/>
    <p:sldId id="555" r:id="rId89"/>
    <p:sldId id="469" r:id="rId9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330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0" y="-77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97E3B6-42E0-454A-84F8-D0C7167716D5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4572-54FB-47A0-A507-0482C5DA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25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5754-4535-48F4-B284-ABABE1CECED4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051A-20A1-4A99-B364-868A6FCB4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D1A2-904A-49E4-9E7B-83D5AC7C8F42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5F-EA2C-4611-ADD9-14293B25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8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DFD3-995A-4678-9896-B6AF4BC4FC96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937-4FB4-45BE-B8F2-18D805B4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6AB0-D380-430F-AE62-E8C5063CC607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DF4A-C9AC-4074-8CD6-BE28325FE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C30D-6B4E-4AE6-9A02-6A611AF484B7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635F-64E4-4536-ACB5-4A64BC042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D0AD-3C12-4E50-A844-D72E6E0557F0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209E-8DDD-4306-81B2-6E560F92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78CA-15C3-46DB-93B8-3F27B7A2AE8F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6A7B-FB61-4B6D-BCDF-A77164FCF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7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E19C-71BD-4AB0-8AC6-9EB69E5E2595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EC08-2DB7-4EDB-AAE9-9D80E320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7A8E-42D2-421F-93AE-9461E5DA6B55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6ECE-C68C-4AA8-98A5-25D4E147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FD23-C0B8-4048-80C4-5A4AB77CC5EA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DFE9-8083-45C6-8428-D97B21D0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E9FA-DA30-412B-91D2-AD6A4BB69C2D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AE50-5D00-4D40-A7C9-0D759A13D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15521-C0C6-4895-84D3-58EFB8DCB1C1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F8BF1-EB78-4775-864F-C4B07D51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93" r:id="rId2"/>
    <p:sldLayoutId id="2147484288" r:id="rId3"/>
    <p:sldLayoutId id="2147484289" r:id="rId4"/>
    <p:sldLayoutId id="2147484290" r:id="rId5"/>
    <p:sldLayoutId id="2147484294" r:id="rId6"/>
    <p:sldLayoutId id="2147484295" r:id="rId7"/>
    <p:sldLayoutId id="2147484296" r:id="rId8"/>
    <p:sldLayoutId id="2147484291" r:id="rId9"/>
    <p:sldLayoutId id="2147484297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sq37-fXOAhUKPhQKHVE5DWwQjRwIBw&amp;url=http://www.anatomybox.com/tag/erythrocytes/&amp;bvm=bv.131783435,d.d24&amp;psig=AFQjCNFcZ9oldQc42LLXGTUH9pKzF10bkw&amp;ust=1473085826194641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924944"/>
            <a:ext cx="8640960" cy="16732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Определение групп крови и ошибки при определении групп крови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6" y="217716"/>
            <a:ext cx="2435224" cy="24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изогемагглютинирующих</a:t>
            </a:r>
            <a:r>
              <a:rPr lang="ru-RU" altLang="ru-RU" sz="3600" b="1" dirty="0">
                <a:solidFill>
                  <a:schemeClr val="tx1"/>
                </a:solidFill>
              </a:rPr>
              <a:t> сывороток. Порядок проведения исследования.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904603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0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изогемагглютинирующих</a:t>
            </a:r>
            <a:r>
              <a:rPr lang="ru-RU" altLang="ru-RU" sz="3600" b="1" dirty="0">
                <a:solidFill>
                  <a:schemeClr val="tx1"/>
                </a:solidFill>
              </a:rPr>
              <a:t> сывороток. Порядок проведения исследования.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47900"/>
            <a:ext cx="9079734" cy="32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6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изогемагглютинирующих</a:t>
            </a:r>
            <a:r>
              <a:rPr lang="ru-RU" altLang="ru-RU" sz="3600" b="1" dirty="0">
                <a:solidFill>
                  <a:schemeClr val="tx1"/>
                </a:solidFill>
              </a:rPr>
              <a:t> сывороток. Трактовка результатов реакции.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906686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8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88640"/>
            <a:ext cx="903446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6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изогемагглютинирующих</a:t>
            </a:r>
            <a:r>
              <a:rPr lang="ru-RU" altLang="ru-RU" sz="3600" b="1" dirty="0">
                <a:solidFill>
                  <a:schemeClr val="tx1"/>
                </a:solidFill>
              </a:rPr>
              <a:t> сывороток. Варианты заключений.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86571"/>
            <a:ext cx="8735829" cy="272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41168"/>
            <a:ext cx="885740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87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изогемагглютинирующих</a:t>
            </a:r>
            <a:r>
              <a:rPr lang="ru-RU" altLang="ru-RU" sz="3600" b="1" dirty="0">
                <a:solidFill>
                  <a:schemeClr val="tx1"/>
                </a:solidFill>
              </a:rPr>
              <a:t> сывороток. Варианты заключений.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132856"/>
            <a:ext cx="76390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2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5252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Определение групп крови перекрестным методом (со стандартными </a:t>
            </a:r>
            <a:r>
              <a:rPr lang="ru-RU" altLang="ru-RU" sz="4000" b="1" dirty="0" err="1">
                <a:solidFill>
                  <a:schemeClr val="tx1"/>
                </a:solidFill>
              </a:rPr>
              <a:t>изогемагглютинирующими</a:t>
            </a:r>
            <a:r>
              <a:rPr lang="ru-RU" altLang="ru-RU" sz="4000" b="1" dirty="0">
                <a:solidFill>
                  <a:schemeClr val="tx1"/>
                </a:solidFill>
              </a:rPr>
              <a:t> сыворотками и стандартными эритроцитами)</a:t>
            </a:r>
          </a:p>
        </p:txBody>
      </p:sp>
    </p:spTree>
    <p:extLst>
      <p:ext uri="{BB962C8B-B14F-4D97-AF65-F5344CB8AC3E}">
        <p14:creationId xmlns:p14="http://schemas.microsoft.com/office/powerpoint/2010/main" val="207114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методом. Принцип реакции.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343150"/>
            <a:ext cx="9057577" cy="230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6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</a:t>
            </a:r>
            <a:r>
              <a:rPr lang="ru-RU" altLang="ru-RU" sz="3600" b="1">
                <a:solidFill>
                  <a:schemeClr val="tx1"/>
                </a:solidFill>
              </a:rPr>
              <a:t>. </a:t>
            </a:r>
            <a:r>
              <a:rPr lang="ru-RU" altLang="ru-RU" sz="3600" b="1" dirty="0">
                <a:solidFill>
                  <a:schemeClr val="tx1"/>
                </a:solidFill>
              </a:rPr>
              <a:t>Оснащение.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" y="2047874"/>
            <a:ext cx="9064459" cy="325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30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методом. Проведение исследования.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700808"/>
            <a:ext cx="901585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73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АВО</a:t>
            </a:r>
            <a:r>
              <a:rPr lang="ru-RU" altLang="ru-RU" sz="3600" b="1">
                <a:solidFill>
                  <a:schemeClr val="tx1"/>
                </a:solidFill>
              </a:rPr>
              <a:t>. </a:t>
            </a:r>
            <a:r>
              <a:rPr lang="ru-RU" altLang="ru-RU" sz="3600" b="1" dirty="0">
                <a:solidFill>
                  <a:schemeClr val="tx1"/>
                </a:solidFill>
              </a:rPr>
              <a:t>Актуальность.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92657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8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методом. Проведение исследования.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" y="1988840"/>
            <a:ext cx="899475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7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методом. Учет реакции.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890511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10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методом. Трактовка результатов.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01738"/>
            <a:ext cx="8992843" cy="430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2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методом. Варианты заключений.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7" y="1700808"/>
            <a:ext cx="7629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0" y="2720677"/>
            <a:ext cx="76390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93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методом. Варианты заключений.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1" y="1844824"/>
            <a:ext cx="76295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перекрестным методом. Варианты заключений.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37903"/>
            <a:ext cx="9005106" cy="490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738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5252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4000" b="1" dirty="0" err="1">
                <a:solidFill>
                  <a:schemeClr val="tx1"/>
                </a:solidFill>
              </a:rPr>
              <a:t>цоликлонов</a:t>
            </a:r>
            <a:r>
              <a:rPr lang="ru-RU" altLang="ru-RU" sz="4000" b="1" dirty="0">
                <a:solidFill>
                  <a:schemeClr val="tx1"/>
                </a:solidFill>
              </a:rPr>
              <a:t> (или </a:t>
            </a:r>
            <a:r>
              <a:rPr lang="ru-RU" altLang="ru-RU" sz="4000" b="1" dirty="0" err="1">
                <a:solidFill>
                  <a:schemeClr val="tx1"/>
                </a:solidFill>
              </a:rPr>
              <a:t>моноклональных</a:t>
            </a:r>
            <a:r>
              <a:rPr lang="ru-RU" altLang="ru-RU" sz="4000" b="1" dirty="0">
                <a:solidFill>
                  <a:schemeClr val="tx1"/>
                </a:solidFill>
              </a:rPr>
              <a:t> антител другого производителя)</a:t>
            </a:r>
          </a:p>
        </p:txBody>
      </p:sp>
    </p:spTree>
    <p:extLst>
      <p:ext uri="{BB962C8B-B14F-4D97-AF65-F5344CB8AC3E}">
        <p14:creationId xmlns:p14="http://schemas.microsoft.com/office/powerpoint/2010/main" val="1039318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цоликлонов</a:t>
            </a:r>
            <a:r>
              <a:rPr lang="ru-RU" altLang="ru-RU" sz="3600" b="1" dirty="0">
                <a:solidFill>
                  <a:schemeClr val="tx1"/>
                </a:solidFill>
              </a:rPr>
              <a:t>. Оснащение.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6" y="2776966"/>
            <a:ext cx="8914590" cy="245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49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цоликлонов</a:t>
            </a:r>
            <a:r>
              <a:rPr lang="ru-RU" altLang="ru-RU" sz="3600" b="1" dirty="0">
                <a:solidFill>
                  <a:schemeClr val="tx1"/>
                </a:solidFill>
              </a:rPr>
              <a:t>. Порядок проведения исследования.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85583"/>
            <a:ext cx="8965321" cy="393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29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цоликлонов</a:t>
            </a:r>
            <a:r>
              <a:rPr lang="ru-RU" altLang="ru-RU" sz="3600" b="1" dirty="0">
                <a:solidFill>
                  <a:schemeClr val="tx1"/>
                </a:solidFill>
              </a:rPr>
              <a:t>. Порядок проведения исследования.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" y="2656706"/>
            <a:ext cx="9000761" cy="32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4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" y="44624"/>
            <a:ext cx="904641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87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цоликлонов</a:t>
            </a:r>
            <a:r>
              <a:rPr lang="ru-RU" altLang="ru-RU" sz="3600" b="1" dirty="0">
                <a:solidFill>
                  <a:schemeClr val="tx1"/>
                </a:solidFill>
              </a:rPr>
              <a:t>. Интерпретация результатов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0" y="2636912"/>
            <a:ext cx="9202682" cy="36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98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цоликлонов</a:t>
            </a:r>
            <a:r>
              <a:rPr lang="ru-RU" altLang="ru-RU" sz="3600" b="1" dirty="0">
                <a:solidFill>
                  <a:schemeClr val="tx1"/>
                </a:solidFill>
              </a:rPr>
              <a:t>. Исключение неспецифической агглютинации.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" y="2636912"/>
            <a:ext cx="903472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1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анти-А, анти-В антител в сыворотке со стандартными эритроцитами. Оснащение.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36912"/>
            <a:ext cx="917924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989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232247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анти-А, анти-В антител в сыворотке со стандартными эритроцитами. Проведение исследования.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841564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80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232247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анти-А, анти-В антител в сыворотке со стандартными эритроцитами. Проведение исследования.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" y="2699569"/>
            <a:ext cx="9152765" cy="317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0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232247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анти-А, анти-В антител в сыворотке со стандартными эритроцитами. Интерпретация теста.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" y="2596556"/>
            <a:ext cx="9108232" cy="42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7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5252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Определение групп крови и резус фактора с использованием </a:t>
            </a:r>
            <a:r>
              <a:rPr lang="ru-RU" altLang="ru-RU" sz="4000" b="1" dirty="0" err="1">
                <a:solidFill>
                  <a:schemeClr val="tx1"/>
                </a:solidFill>
              </a:rPr>
              <a:t>гелевых</a:t>
            </a:r>
            <a:r>
              <a:rPr lang="ru-RU" altLang="ru-RU" sz="4000" b="1" dirty="0">
                <a:solidFill>
                  <a:schemeClr val="tx1"/>
                </a:solidFill>
              </a:rPr>
              <a:t> карт</a:t>
            </a:r>
          </a:p>
        </p:txBody>
      </p:sp>
    </p:spTree>
    <p:extLst>
      <p:ext uri="{BB962C8B-B14F-4D97-AF65-F5344CB8AC3E}">
        <p14:creationId xmlns:p14="http://schemas.microsoft.com/office/powerpoint/2010/main" val="3289769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 </a:t>
            </a:r>
            <a:r>
              <a:rPr lang="ru-RU" altLang="ru-RU" sz="3600" b="1" dirty="0" err="1">
                <a:solidFill>
                  <a:schemeClr val="tx1"/>
                </a:solidFill>
              </a:rPr>
              <a:t>Био</a:t>
            </a:r>
            <a:r>
              <a:rPr lang="ru-RU" altLang="ru-RU" sz="3600" b="1" dirty="0">
                <a:solidFill>
                  <a:schemeClr val="tx1"/>
                </a:solidFill>
              </a:rPr>
              <a:t>-Рад (</a:t>
            </a:r>
            <a:r>
              <a:rPr lang="ru-RU" altLang="ru-RU" sz="3600" b="1" dirty="0" err="1">
                <a:solidFill>
                  <a:schemeClr val="tx1"/>
                </a:solidFill>
              </a:rPr>
              <a:t>ДиаМед</a:t>
            </a:r>
            <a:r>
              <a:rPr lang="ru-RU" altLang="ru-RU" sz="3600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" y="2492896"/>
            <a:ext cx="91302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659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-27384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Законодательные основы.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2348881"/>
            <a:ext cx="9121010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83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Характеристика.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00391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514575"/>
            <a:ext cx="7362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73216"/>
            <a:ext cx="889890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0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АВО. Принципы.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" y="2204864"/>
            <a:ext cx="9137576" cy="15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3732470"/>
            <a:ext cx="9191398" cy="22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40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-171400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Принцип метода.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" y="1556792"/>
            <a:ext cx="8993354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3314"/>
            <a:ext cx="8568952" cy="41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71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-171400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Оборудование и реагенты.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8928992" cy="474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17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-27384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28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2800" b="1" dirty="0">
                <a:solidFill>
                  <a:schemeClr val="tx1"/>
                </a:solidFill>
              </a:rPr>
              <a:t> карты. Разведение эритроцитов для работы с </a:t>
            </a:r>
            <a:r>
              <a:rPr lang="ru-RU" altLang="ru-RU" sz="2800" b="1" dirty="0" err="1">
                <a:solidFill>
                  <a:schemeClr val="tx1"/>
                </a:solidFill>
              </a:rPr>
              <a:t>изогемагглютинирующими</a:t>
            </a:r>
            <a:r>
              <a:rPr lang="ru-RU" altLang="ru-RU" sz="2800" b="1" dirty="0">
                <a:solidFill>
                  <a:schemeClr val="tx1"/>
                </a:solidFill>
              </a:rPr>
              <a:t> сыворотками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4011"/>
            <a:ext cx="8233023" cy="561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335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88231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Разведение эритроцитов для </a:t>
            </a:r>
            <a:r>
              <a:rPr lang="ru-RU" altLang="ru-RU" sz="3600" b="1" dirty="0" err="1">
                <a:solidFill>
                  <a:schemeClr val="tx1"/>
                </a:solidFill>
              </a:rPr>
              <a:t>моноклональных</a:t>
            </a:r>
            <a:r>
              <a:rPr lang="ru-RU" altLang="ru-RU" sz="3600" b="1" dirty="0">
                <a:solidFill>
                  <a:schemeClr val="tx1"/>
                </a:solidFill>
              </a:rPr>
              <a:t> антител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47813"/>
            <a:ext cx="9059634" cy="46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91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Порядок проведения исследования.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8997021" cy="420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74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88231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Оценка результатов агглютинации в </a:t>
            </a:r>
            <a:r>
              <a:rPr lang="ru-RU" altLang="ru-RU" sz="3600" b="1" dirty="0" err="1">
                <a:solidFill>
                  <a:schemeClr val="tx1"/>
                </a:solidFill>
              </a:rPr>
              <a:t>гелевом</a:t>
            </a:r>
            <a:r>
              <a:rPr lang="ru-RU" altLang="ru-RU" sz="3600" b="1" dirty="0">
                <a:solidFill>
                  <a:schemeClr val="tx1"/>
                </a:solidFill>
              </a:rPr>
              <a:t> тесте.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01000" cy="551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8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-171400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Интерпретация результата.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8928992" cy="50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27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-171400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Интерпретация результата.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0802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027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160239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</a:rPr>
              <a:t>Гелевые</a:t>
            </a:r>
            <a:r>
              <a:rPr lang="ru-RU" altLang="ru-RU" sz="3600" b="1" dirty="0">
                <a:solidFill>
                  <a:schemeClr val="tx1"/>
                </a:solidFill>
              </a:rPr>
              <a:t> карты. Хранение карт и результатов исследований.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8928992" cy="117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4" y="2708920"/>
            <a:ext cx="8894812" cy="10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4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304255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Рекомендации по оценке результатов типирования антигенов на </a:t>
            </a:r>
            <a:r>
              <a:rPr lang="en-US" altLang="ru-RU" sz="3600" b="1" dirty="0">
                <a:solidFill>
                  <a:schemeClr val="tx1"/>
                </a:solidFill>
              </a:rPr>
              <a:t>ID</a:t>
            </a:r>
            <a:r>
              <a:rPr lang="ru-RU" altLang="ru-RU" sz="3600" b="1" dirty="0">
                <a:solidFill>
                  <a:schemeClr val="tx1"/>
                </a:solidFill>
              </a:rPr>
              <a:t>-картах </a:t>
            </a:r>
            <a:r>
              <a:rPr lang="ru-RU" altLang="ru-RU" sz="3600" b="1" dirty="0" err="1">
                <a:solidFill>
                  <a:schemeClr val="tx1"/>
                </a:solidFill>
              </a:rPr>
              <a:t>Диамед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568952" cy="98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" y="3078832"/>
            <a:ext cx="8666452" cy="29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Изосерологические стандарты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" y="1556792"/>
            <a:ext cx="895443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46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304255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Положительные результаты в контрольной пробе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" y="2204864"/>
            <a:ext cx="909551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54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9073008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Двойные популяции эритроцитов после гемотрансфузий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6" y="1772817"/>
            <a:ext cx="764323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33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Ошибки при определении групп крови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08920"/>
            <a:ext cx="928272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40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19980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Технические ошибки.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4" y="986522"/>
            <a:ext cx="8747744" cy="58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47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Ошибки, обусловленные низким качеством реагентов.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1423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" y="4463777"/>
            <a:ext cx="7424300" cy="4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Ошибки, связанные с индивидуальными особенностями антигенов эритроцитов АВО. Различия в структуре антигенных детерминант.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92896"/>
            <a:ext cx="914369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03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25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Ошибки, связанные с индивидуальными особенностями антигенов эритроцитов АВО. Плотность антигенных детерминант.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9325"/>
            <a:ext cx="8791788" cy="316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134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Ошибки, связанные с индивидуальными особенностями антигенов эритроцитов АВО. Изменение структуры антигенов.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10" y="1742281"/>
            <a:ext cx="5104978" cy="50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3672409" cy="505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99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Ошибки, связанные с индивидуальными особенностями антигенов эритроцитов АВО. Изменение структуры антигенов.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896544" cy="72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97213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" y="2267520"/>
            <a:ext cx="3807546" cy="360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83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Приобретенный В-антиген.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10" y="1556792"/>
            <a:ext cx="517230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698533"/>
            <a:ext cx="9073009" cy="211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8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Стандартные эритроциты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484784"/>
            <a:ext cx="905185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2951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3224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Приобретенный В-антиген. Особенности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52936"/>
            <a:ext cx="9193519" cy="17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6024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Приобретенный Т-антиген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9254311" cy="15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56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Выраженность А и В антигенов зависит от гормонального статуса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4864"/>
            <a:ext cx="918442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674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Наиболее частые причины ошибок при определении групп крови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73008" cy="221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89040"/>
            <a:ext cx="90620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894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56490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Затруднения при определении групп крови</a:t>
            </a:r>
          </a:p>
        </p:txBody>
      </p:sp>
    </p:spTree>
    <p:extLst>
      <p:ext uri="{BB962C8B-B14F-4D97-AF65-F5344CB8AC3E}">
        <p14:creationId xmlns:p14="http://schemas.microsoft.com/office/powerpoint/2010/main" val="498730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Характер затруднений при определении групп крови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3" y="2708920"/>
            <a:ext cx="9062869" cy="216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7166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Причины затруднений при определении групп крови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" y="1596429"/>
            <a:ext cx="9089639" cy="3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4787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" y="1556792"/>
            <a:ext cx="91394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Холодовая агглютинация тест-эритроцитов сыворотками исследуемой крови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1" y="3717032"/>
            <a:ext cx="920352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869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Холодовая агглютинация тест-эритроцитов может быть неспецифической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9073008" cy="10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89527"/>
            <a:ext cx="9001000" cy="24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083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Холодовая агглютинация тест-эритроцитов может быть специфической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91220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5" y="2780928"/>
            <a:ext cx="8835413" cy="10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33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У кого чаще встречается холодовая агглютинация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" y="2564904"/>
            <a:ext cx="9029173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732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Холодовая агглютинация исследуемых эритроцитов со стандартными сыворотками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8941511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75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Холодовая агглютинация исследуемых эритроцитов со стандартными сыворотками. Методы выявления.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1371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445743"/>
            <a:ext cx="4032449" cy="17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61423"/>
            <a:ext cx="4176464" cy="327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709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Холодовая агглютинация исследуемых эритроцитов со стандартными сыворотками. Методы выявления.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61" y="2204864"/>
            <a:ext cx="360113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5104"/>
            <a:ext cx="9100367" cy="21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6" y="1628800"/>
            <a:ext cx="42749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1250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8051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Исследование групповой принадлежности крови при наличии в исследуемой сыворотке холодовых антител</a:t>
            </a:r>
          </a:p>
        </p:txBody>
      </p:sp>
    </p:spTree>
    <p:extLst>
      <p:ext uri="{BB962C8B-B14F-4D97-AF65-F5344CB8AC3E}">
        <p14:creationId xmlns:p14="http://schemas.microsoft.com/office/powerpoint/2010/main" val="25198558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6223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Определение групп крови при наличии холодовых антител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0540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530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6223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Определение групп крови при наличии холодовых антител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" y="1484784"/>
            <a:ext cx="90973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3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6223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Определение групп крови при наличии холодовых антител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891320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03" y="3135947"/>
            <a:ext cx="9358499" cy="32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430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Низкая активность изогемагглютининов исследуемой крови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" y="1538769"/>
            <a:ext cx="9023283" cy="477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65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Низкая активность изогемагглютининов исследуемой крови. Что делать?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01000" cy="542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85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1" y="3012182"/>
            <a:ext cx="9275863" cy="156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66429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изогемагглютинирующих</a:t>
            </a:r>
            <a:r>
              <a:rPr lang="ru-RU" altLang="ru-RU" sz="3600" b="1" dirty="0">
                <a:solidFill>
                  <a:schemeClr val="tx1"/>
                </a:solidFill>
              </a:rPr>
              <a:t> сывороток. Принцип метода.</a:t>
            </a:r>
          </a:p>
        </p:txBody>
      </p:sp>
    </p:spTree>
    <p:extLst>
      <p:ext uri="{BB962C8B-B14F-4D97-AF65-F5344CB8AC3E}">
        <p14:creationId xmlns:p14="http://schemas.microsoft.com/office/powerpoint/2010/main" val="17419922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30425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Отсутствие агглютинации эритроцитов </a:t>
            </a:r>
            <a:r>
              <a:rPr lang="ru-RU" altLang="ru-RU" sz="3200" b="1" dirty="0" err="1">
                <a:solidFill>
                  <a:schemeClr val="tx1"/>
                </a:solidFill>
              </a:rPr>
              <a:t>изогемагглютинирующими</a:t>
            </a:r>
            <a:r>
              <a:rPr lang="ru-RU" altLang="ru-RU" sz="3200" b="1" dirty="0">
                <a:solidFill>
                  <a:schemeClr val="tx1"/>
                </a:solidFill>
              </a:rPr>
              <a:t> сыворотками за счет низкой активности исследуемых антигенов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4" y="4017242"/>
            <a:ext cx="9123728" cy="21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Картинки по запросу erythrocyt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01925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557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Холодовая агглютинация исследуемых эритроцитов </a:t>
            </a:r>
            <a:r>
              <a:rPr lang="ru-RU" altLang="ru-RU" sz="3200" b="1" dirty="0" err="1">
                <a:solidFill>
                  <a:schemeClr val="tx1"/>
                </a:solidFill>
              </a:rPr>
              <a:t>изогемагглютинирующими</a:t>
            </a:r>
            <a:r>
              <a:rPr lang="ru-RU" altLang="ru-RU" sz="3200" b="1" dirty="0">
                <a:solidFill>
                  <a:schemeClr val="tx1"/>
                </a:solidFill>
              </a:rPr>
              <a:t> сыворотками, обусловленная Т-антигеном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4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866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5055368" y="3112567"/>
            <a:ext cx="3693096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Переливание крови пациентам с Т-антигеном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" y="85328"/>
            <a:ext cx="4760949" cy="67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761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Присутствие в исследуемой крови А2 антигена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3988"/>
            <a:ext cx="4310314" cy="452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37" y="1412776"/>
            <a:ext cx="4293275" cy="31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6" y="4541118"/>
            <a:ext cx="4150990" cy="4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9212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Антитела к антигену А1 у пациентов с антигеном А2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7292"/>
            <a:ext cx="8856984" cy="7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13247"/>
            <a:ext cx="8928992" cy="347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052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Присутствие в исследуемой крови А2 антигена. Переливание крови.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9" y="1545200"/>
            <a:ext cx="8911357" cy="426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48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8051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chemeClr val="tx1"/>
                </a:solidFill>
              </a:rPr>
              <a:t>Правила, которые нужно соблюдать при исследовании группы крови</a:t>
            </a:r>
          </a:p>
        </p:txBody>
      </p:sp>
    </p:spTree>
    <p:extLst>
      <p:ext uri="{BB962C8B-B14F-4D97-AF65-F5344CB8AC3E}">
        <p14:creationId xmlns:p14="http://schemas.microsoft.com/office/powerpoint/2010/main" val="26403688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Правила определения групп крови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" y="1380800"/>
            <a:ext cx="9051031" cy="51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098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Правила определения групп крови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7" y="1052736"/>
            <a:ext cx="8775551" cy="12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833760" cy="45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289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92079"/>
            <a:ext cx="8640960" cy="1673225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Вопросы?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7" y="217716"/>
            <a:ext cx="3544063" cy="3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826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Определение групп крови с использованием </a:t>
            </a:r>
            <a:r>
              <a:rPr lang="ru-RU" altLang="ru-RU" sz="3600" b="1" dirty="0" err="1">
                <a:solidFill>
                  <a:schemeClr val="tx1"/>
                </a:solidFill>
              </a:rPr>
              <a:t>изогемагглютинирующих</a:t>
            </a:r>
            <a:r>
              <a:rPr lang="ru-RU" altLang="ru-RU" sz="3600" b="1" dirty="0">
                <a:solidFill>
                  <a:schemeClr val="tx1"/>
                </a:solidFill>
              </a:rPr>
              <a:t> сывороток. Оснащение.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72283"/>
            <a:ext cx="9003360" cy="32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84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21158</TotalTime>
  <Words>781</Words>
  <Application>Microsoft Office PowerPoint</Application>
  <PresentationFormat>Экран (4:3)</PresentationFormat>
  <Paragraphs>108</Paragraphs>
  <Slides>89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4" baseType="lpstr">
      <vt:lpstr>Arial</vt:lpstr>
      <vt:lpstr>Calibri</vt:lpstr>
      <vt:lpstr>Candara</vt:lpstr>
      <vt:lpstr>Symbol</vt:lpstr>
      <vt:lpstr>Волна</vt:lpstr>
      <vt:lpstr>Определение групп крови и ошибки при определении групп крови</vt:lpstr>
      <vt:lpstr>Определение групп крови АВО. Актуальность.</vt:lpstr>
      <vt:lpstr>Презентация PowerPoint</vt:lpstr>
      <vt:lpstr>Определение групп крови АВО. Принципы.</vt:lpstr>
      <vt:lpstr>Изосерологические стандарты</vt:lpstr>
      <vt:lpstr>Стандартные эритроциты</vt:lpstr>
      <vt:lpstr>Презентация PowerPoint</vt:lpstr>
      <vt:lpstr>Определение групп крови с использованием изогемагглютинирующих сывороток. Принцип метода.</vt:lpstr>
      <vt:lpstr>Определение групп крови с использованием изогемагглютинирующих сывороток. Оснащение.</vt:lpstr>
      <vt:lpstr>Определение групп крови с использованием изогемагглютинирующих сывороток. Порядок проведения исследования.</vt:lpstr>
      <vt:lpstr>Определение групп крови с использованием изогемагглютинирующих сывороток. Порядок проведения исследования.</vt:lpstr>
      <vt:lpstr>Определение групп крови с использованием изогемагглютинирующих сывороток. Трактовка результатов реакции.</vt:lpstr>
      <vt:lpstr>Презентация PowerPoint</vt:lpstr>
      <vt:lpstr>Определение групп крови с использованием изогемагглютинирующих сывороток. Варианты заключений.</vt:lpstr>
      <vt:lpstr>Определение групп крови с использованием изогемагглютинирующих сывороток. Варианты заключений.</vt:lpstr>
      <vt:lpstr>Определение групп крови перекрестным методом (со стандартными изогемагглютинирующими сыворотками и стандартными эритроцитами)</vt:lpstr>
      <vt:lpstr>Определение групп крови перекрестным методом. Принцип реакции.</vt:lpstr>
      <vt:lpstr>Определение групп крови перекрестным методом. Оснащение.</vt:lpstr>
      <vt:lpstr>Определение групп крови перекрестным методом. Проведение исследования.</vt:lpstr>
      <vt:lpstr>Определение групп крови перекрестным методом. Проведение исследования.</vt:lpstr>
      <vt:lpstr>Определение групп крови перекрестным методом. Учет реакции.</vt:lpstr>
      <vt:lpstr>Определение групп крови перекрестным методом. Трактовка результатов.</vt:lpstr>
      <vt:lpstr>Определение групп крови перекрестным методом. Варианты заключений.</vt:lpstr>
      <vt:lpstr>Определение групп крови перекрестным методом. Варианты заключений.</vt:lpstr>
      <vt:lpstr>Определение групп крови перекрестным методом. Варианты заключений.</vt:lpstr>
      <vt:lpstr>Определение групп крови с использованием цоликлонов (или моноклональных антител другого производителя)</vt:lpstr>
      <vt:lpstr>Определение групп крови с использованием цоликлонов. Оснащение.</vt:lpstr>
      <vt:lpstr>Определение групп крови с использованием цоликлонов. Порядок проведения исследования.</vt:lpstr>
      <vt:lpstr>Определение групп крови с использованием цоликлонов. Порядок проведения исследования.</vt:lpstr>
      <vt:lpstr>Определение групп крови с использованием цоликлонов. Интерпретация результатов</vt:lpstr>
      <vt:lpstr>Определение групп крови с использованием цоликлонов. Исключение неспецифической агглютинации.</vt:lpstr>
      <vt:lpstr>Определение анти-А, анти-В антител в сыворотке со стандартными эритроцитами. Оснащение.</vt:lpstr>
      <vt:lpstr>Определение анти-А, анти-В антител в сыворотке со стандартными эритроцитами. Проведение исследования.</vt:lpstr>
      <vt:lpstr>Определение анти-А, анти-В антител в сыворотке со стандартными эритроцитами. Проведение исследования.</vt:lpstr>
      <vt:lpstr>Определение анти-А, анти-В антител в сыворотке со стандартными эритроцитами. Интерпретация теста.</vt:lpstr>
      <vt:lpstr>Определение групп крови и резус фактора с использованием гелевых карт</vt:lpstr>
      <vt:lpstr>Гелевые карты Био-Рад (ДиаМед)</vt:lpstr>
      <vt:lpstr>Гелевые карты. Законодательные основы.</vt:lpstr>
      <vt:lpstr>Гелевые карты. Характеристика.</vt:lpstr>
      <vt:lpstr>Гелевые карты. Принцип метода.</vt:lpstr>
      <vt:lpstr>Гелевые карты. Оборудование и реагенты.</vt:lpstr>
      <vt:lpstr>Гелевые карты. Разведение эритроцитов для работы с изогемагглютинирующими сыворотками</vt:lpstr>
      <vt:lpstr>Гелевые карты. Разведение эритроцитов для моноклональных антител</vt:lpstr>
      <vt:lpstr>Гелевые карты. Порядок проведения исследования.</vt:lpstr>
      <vt:lpstr>Гелевые карты. Оценка результатов агглютинации в гелевом тесте.</vt:lpstr>
      <vt:lpstr>Гелевые карты. Интерпретация результата.</vt:lpstr>
      <vt:lpstr>Гелевые карты. Интерпретация результата.</vt:lpstr>
      <vt:lpstr>Гелевые карты. Хранение карт и результатов исследований.</vt:lpstr>
      <vt:lpstr>Рекомендации по оценке результатов типирования антигенов на ID-картах Диамед</vt:lpstr>
      <vt:lpstr>Положительные результаты в контрольной пробе</vt:lpstr>
      <vt:lpstr>Двойные популяции эритроцитов после гемотрансфузий</vt:lpstr>
      <vt:lpstr>Ошибки при определении групп крови</vt:lpstr>
      <vt:lpstr>Технические ошибки.</vt:lpstr>
      <vt:lpstr>Ошибки, обусловленные низким качеством реагентов.</vt:lpstr>
      <vt:lpstr>Ошибки, связанные с индивидуальными особенностями антигенов эритроцитов АВО. Различия в структуре антигенных детерминант.</vt:lpstr>
      <vt:lpstr>Ошибки, связанные с индивидуальными особенностями антигенов эритроцитов АВО. Плотность антигенных детерминант.</vt:lpstr>
      <vt:lpstr>Ошибки, связанные с индивидуальными особенностями антигенов эритроцитов АВО. Изменение структуры антигенов.</vt:lpstr>
      <vt:lpstr>Ошибки, связанные с индивидуальными особенностями антигенов эритроцитов АВО. Изменение структуры антигенов.</vt:lpstr>
      <vt:lpstr>Приобретенный В-антиген.</vt:lpstr>
      <vt:lpstr>Приобретенный В-антиген. Особенности</vt:lpstr>
      <vt:lpstr>Приобретенный Т-антиген</vt:lpstr>
      <vt:lpstr>Выраженность А и В антигенов зависит от гормонального статуса</vt:lpstr>
      <vt:lpstr>Наиболее частые причины ошибок при определении групп крови</vt:lpstr>
      <vt:lpstr>Затруднения при определении групп крови</vt:lpstr>
      <vt:lpstr>Характер затруднений при определении групп крови</vt:lpstr>
      <vt:lpstr>Причины затруднений при определении групп крови</vt:lpstr>
      <vt:lpstr>Холодовая агглютинация тест-эритроцитов сыворотками исследуемой крови</vt:lpstr>
      <vt:lpstr>Холодовая агглютинация тест-эритроцитов может быть неспецифической</vt:lpstr>
      <vt:lpstr>Холодовая агглютинация тест-эритроцитов может быть специфической</vt:lpstr>
      <vt:lpstr>У кого чаще встречается холодовая агглютинация</vt:lpstr>
      <vt:lpstr>Холодовая агглютинация исследуемых эритроцитов со стандартными сыворотками</vt:lpstr>
      <vt:lpstr>Холодовая агглютинация исследуемых эритроцитов со стандартными сыворотками. Методы выявления.</vt:lpstr>
      <vt:lpstr>Холодовая агглютинация исследуемых эритроцитов со стандартными сыворотками. Методы выявления.</vt:lpstr>
      <vt:lpstr>Исследование групповой принадлежности крови при наличии в исследуемой сыворотке холодовых антител</vt:lpstr>
      <vt:lpstr>Определение групп крови при наличии холодовых антител</vt:lpstr>
      <vt:lpstr>Определение групп крови при наличии холодовых антител</vt:lpstr>
      <vt:lpstr>Определение групп крови при наличии холодовых антител</vt:lpstr>
      <vt:lpstr>Низкая активность изогемагглютининов исследуемой крови</vt:lpstr>
      <vt:lpstr>Низкая активность изогемагглютининов исследуемой крови. Что делать?</vt:lpstr>
      <vt:lpstr>Отсутствие агглютинации эритроцитов изогемагглютинирующими сыворотками за счет низкой активности исследуемых антигенов</vt:lpstr>
      <vt:lpstr>Холодовая агглютинация исследуемых эритроцитов изогемагглютинирующими сыворотками, обусловленная Т-антигеном</vt:lpstr>
      <vt:lpstr>Переливание крови пациентам с Т-антигеном</vt:lpstr>
      <vt:lpstr>Присутствие в исследуемой крови А2 антигена</vt:lpstr>
      <vt:lpstr>Антитела к антигену А1 у пациентов с антигеном А2</vt:lpstr>
      <vt:lpstr>Присутствие в исследуемой крови А2 антигена. Переливание крови.</vt:lpstr>
      <vt:lpstr>Правила, которые нужно соблюдать при исследовании группы крови</vt:lpstr>
      <vt:lpstr>Правила определения групп крови</vt:lpstr>
      <vt:lpstr>Правила определения групп крови</vt:lpstr>
      <vt:lpstr>Вопросы?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 D:  Значение в терапии остеопороза</dc:title>
  <dc:creator>Name</dc:creator>
  <cp:lastModifiedBy>Boris Zavodovsky</cp:lastModifiedBy>
  <cp:revision>5344</cp:revision>
  <cp:lastPrinted>2014-07-23T05:43:04Z</cp:lastPrinted>
  <dcterms:created xsi:type="dcterms:W3CDTF">2013-05-03T07:25:23Z</dcterms:created>
  <dcterms:modified xsi:type="dcterms:W3CDTF">2023-08-03T06:25:18Z</dcterms:modified>
</cp:coreProperties>
</file>