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8" r:id="rId3"/>
    <p:sldId id="259" r:id="rId4"/>
    <p:sldId id="263" r:id="rId5"/>
    <p:sldId id="264" r:id="rId6"/>
    <p:sldId id="266" r:id="rId7"/>
    <p:sldId id="267" r:id="rId8"/>
    <p:sldId id="268" r:id="rId9"/>
    <p:sldId id="276" r:id="rId10"/>
    <p:sldId id="270" r:id="rId11"/>
    <p:sldId id="271" r:id="rId12"/>
    <p:sldId id="273" r:id="rId13"/>
    <p:sldId id="275" r:id="rId14"/>
    <p:sldId id="277" r:id="rId15"/>
    <p:sldId id="278" r:id="rId16"/>
    <p:sldId id="27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12" autoAdjust="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0222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1637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304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4128491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9750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301329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050677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47140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402267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11180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30464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98944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40641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46337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97044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pPr/>
              <a:t>14.03.2023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59991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pPr/>
              <a:t>14.03.2023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pPr/>
              <a:t>‹#›</a:t>
            </a:fld>
            <a:endParaRPr lang="ru-RU"/>
          </a:p>
        </p:txBody>
      </p:sp>
    </p:spTree>
    <p:extLst>
      <p:ext uri="{BB962C8B-B14F-4D97-AF65-F5344CB8AC3E}">
        <p14:creationId xmlns:p14="http://schemas.microsoft.com/office/powerpoint/2010/main" val="3675934181"/>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 id="21474840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1357298"/>
            <a:ext cx="8501122" cy="5286412"/>
          </a:xfrm>
        </p:spPr>
        <p:txBody>
          <a:bodyPr>
            <a:noAutofit/>
          </a:bodyPr>
          <a:lstStyle/>
          <a:p>
            <a:pPr indent="360000" algn="just"/>
            <a:endParaRPr lang="ru-RU" sz="2000" dirty="0">
              <a:solidFill>
                <a:srgbClr val="FFFF00"/>
              </a:solidFill>
            </a:endParaRPr>
          </a:p>
          <a:p>
            <a:pPr algn="ctr">
              <a:spcBef>
                <a:spcPts val="0"/>
              </a:spcBef>
            </a:pPr>
            <a:r>
              <a:rPr lang="en-US" sz="2800" dirty="0">
                <a:solidFill>
                  <a:schemeClr val="tx1"/>
                </a:solidFill>
              </a:rPr>
              <a:t>The term “philosophy” has appeared from combination of two </a:t>
            </a:r>
            <a:r>
              <a:rPr lang="en-US" sz="2800" dirty="0" err="1">
                <a:solidFill>
                  <a:schemeClr val="tx1"/>
                </a:solidFill>
              </a:rPr>
              <a:t>greek</a:t>
            </a:r>
            <a:r>
              <a:rPr lang="en-US" sz="2800" dirty="0">
                <a:solidFill>
                  <a:schemeClr val="tx1"/>
                </a:solidFill>
              </a:rPr>
              <a:t> words: “</a:t>
            </a:r>
            <a:r>
              <a:rPr lang="en-US" sz="2800" dirty="0" err="1">
                <a:solidFill>
                  <a:schemeClr val="tx1"/>
                </a:solidFill>
              </a:rPr>
              <a:t>phileo</a:t>
            </a:r>
            <a:r>
              <a:rPr lang="en-US" sz="2800" dirty="0">
                <a:solidFill>
                  <a:schemeClr val="tx1"/>
                </a:solidFill>
              </a:rPr>
              <a:t>” (love) and “</a:t>
            </a:r>
            <a:r>
              <a:rPr lang="en-US" sz="2800" dirty="0" err="1">
                <a:solidFill>
                  <a:schemeClr val="tx1"/>
                </a:solidFill>
              </a:rPr>
              <a:t>sophia</a:t>
            </a:r>
            <a:r>
              <a:rPr lang="en-US" sz="2800" dirty="0">
                <a:solidFill>
                  <a:schemeClr val="tx1"/>
                </a:solidFill>
              </a:rPr>
              <a:t>” (wisdom). Ancient Greek scientist and philosopher </a:t>
            </a:r>
            <a:r>
              <a:rPr lang="en-US" sz="2800" b="1" dirty="0">
                <a:solidFill>
                  <a:schemeClr val="accent1"/>
                </a:solidFill>
              </a:rPr>
              <a:t>Pythagoras</a:t>
            </a:r>
            <a:r>
              <a:rPr lang="en-US" sz="2800" dirty="0">
                <a:solidFill>
                  <a:schemeClr val="tx1"/>
                </a:solidFill>
              </a:rPr>
              <a:t> first used this term (580-500 Before Christians).</a:t>
            </a:r>
            <a:endParaRPr lang="ru-RU" sz="2800" dirty="0">
              <a:solidFill>
                <a:schemeClr val="tx1"/>
              </a:solidFill>
            </a:endParaRPr>
          </a:p>
          <a:p>
            <a:pPr algn="ctr">
              <a:spcBef>
                <a:spcPts val="0"/>
              </a:spcBef>
            </a:pPr>
            <a:r>
              <a:rPr lang="en-US" sz="2800" dirty="0">
                <a:solidFill>
                  <a:schemeClr val="tx1"/>
                </a:solidFill>
              </a:rPr>
              <a:t>Man can think and ask questions about yourself and world, for example: </a:t>
            </a:r>
            <a:endParaRPr lang="ru-RU" sz="2800" dirty="0">
              <a:solidFill>
                <a:schemeClr val="tx1"/>
              </a:solidFill>
            </a:endParaRPr>
          </a:p>
          <a:p>
            <a:pPr algn="ctr">
              <a:spcBef>
                <a:spcPts val="0"/>
              </a:spcBef>
            </a:pPr>
            <a:r>
              <a:rPr lang="en-US" sz="2800" b="1" dirty="0">
                <a:solidFill>
                  <a:srgbClr val="0070C0"/>
                </a:solidFill>
              </a:rPr>
              <a:t>What is world? What is man? What is the first: matter or idea? Can we cognize world? What is the sense of my life? </a:t>
            </a:r>
            <a:endParaRPr lang="ru-RU" sz="2800" b="1" dirty="0">
              <a:solidFill>
                <a:srgbClr val="0070C0"/>
              </a:solidFill>
            </a:endParaRPr>
          </a:p>
          <a:p>
            <a:pPr algn="ctr">
              <a:spcBef>
                <a:spcPts val="0"/>
              </a:spcBef>
            </a:pPr>
            <a:r>
              <a:rPr lang="en-US" sz="2800" dirty="0">
                <a:solidFill>
                  <a:schemeClr val="tx1"/>
                </a:solidFill>
              </a:rPr>
              <a:t>There are questions of philosophy. </a:t>
            </a:r>
            <a:endParaRPr lang="ru-RU" sz="2800" dirty="0">
              <a:solidFill>
                <a:schemeClr val="tx1"/>
              </a:solidFill>
            </a:endParaRPr>
          </a:p>
          <a:p>
            <a:pPr indent="360000" algn="just">
              <a:spcBef>
                <a:spcPts val="0"/>
              </a:spcBef>
            </a:pPr>
            <a:endParaRPr lang="ru-RU" sz="2000" dirty="0"/>
          </a:p>
          <a:p>
            <a:pPr indent="360000" algn="just">
              <a:spcBef>
                <a:spcPts val="0"/>
              </a:spcBef>
            </a:pPr>
            <a:endParaRPr lang="ru-RU" sz="2000" dirty="0"/>
          </a:p>
          <a:p>
            <a:pPr indent="360000" algn="just">
              <a:spcBef>
                <a:spcPts val="0"/>
              </a:spcBef>
            </a:pPr>
            <a:endParaRPr lang="ru-RU" sz="2000" dirty="0"/>
          </a:p>
          <a:p>
            <a:pPr indent="360000" algn="just">
              <a:spcBef>
                <a:spcPts val="0"/>
              </a:spcBef>
            </a:pPr>
            <a:endParaRPr lang="ru-RU" sz="2000" dirty="0"/>
          </a:p>
          <a:p>
            <a:pPr indent="360000" algn="just">
              <a:spcBef>
                <a:spcPts val="0"/>
              </a:spcBef>
            </a:pPr>
            <a:endParaRPr lang="ru-RU" sz="2000" dirty="0"/>
          </a:p>
          <a:p>
            <a:pPr indent="360000" algn="just">
              <a:spcBef>
                <a:spcPts val="0"/>
              </a:spcBef>
            </a:pPr>
            <a:endParaRPr lang="ru-RU" sz="2000" dirty="0"/>
          </a:p>
        </p:txBody>
      </p:sp>
      <p:sp>
        <p:nvSpPr>
          <p:cNvPr id="8" name="Прямоугольник 7"/>
          <p:cNvSpPr/>
          <p:nvPr/>
        </p:nvSpPr>
        <p:spPr>
          <a:xfrm>
            <a:off x="467544" y="548680"/>
            <a:ext cx="8136904" cy="1384995"/>
          </a:xfrm>
          <a:prstGeom prst="rect">
            <a:avLst/>
          </a:prstGeom>
        </p:spPr>
        <p:txBody>
          <a:bodyPr wrap="square">
            <a:spAutoFit/>
          </a:bodyPr>
          <a:lstStyle/>
          <a:p>
            <a:pPr algn="ctr"/>
            <a:r>
              <a:rPr lang="en-US" sz="2800" b="1" dirty="0">
                <a:solidFill>
                  <a:srgbClr val="7030A0"/>
                </a:solidFill>
              </a:rPr>
              <a:t>Theme: Subject of philosophy. Its significance in the life of a man and mankind.</a:t>
            </a:r>
            <a:br>
              <a:rPr lang="ru-RU" sz="2800" b="1" dirty="0">
                <a:solidFill>
                  <a:srgbClr val="7030A0"/>
                </a:solidFill>
              </a:rPr>
            </a:br>
            <a:endParaRPr lang="ru-RU" sz="2800"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10000"/>
          </a:bodyPr>
          <a:lstStyle/>
          <a:p>
            <a:pPr>
              <a:buNone/>
            </a:pPr>
            <a:endParaRPr lang="ru-RU" dirty="0"/>
          </a:p>
          <a:p>
            <a:pPr algn="ctr">
              <a:spcBef>
                <a:spcPts val="0"/>
              </a:spcBef>
              <a:buNone/>
            </a:pPr>
            <a:r>
              <a:rPr lang="en-US" sz="2800" b="1" i="1" dirty="0">
                <a:solidFill>
                  <a:srgbClr val="7030A0"/>
                </a:solidFill>
              </a:rPr>
              <a:t>Dialectics</a:t>
            </a:r>
            <a:r>
              <a:rPr lang="en-US" sz="2800" b="1" i="1" dirty="0">
                <a:solidFill>
                  <a:schemeClr val="tx1"/>
                </a:solidFill>
              </a:rPr>
              <a:t> </a:t>
            </a:r>
            <a:r>
              <a:rPr lang="en-US" sz="2800" dirty="0">
                <a:solidFill>
                  <a:schemeClr val="tx1"/>
                </a:solidFill>
              </a:rPr>
              <a:t>is the philosophical theory of development. Development is happened due to opposites. </a:t>
            </a:r>
          </a:p>
          <a:p>
            <a:pPr algn="ctr">
              <a:spcBef>
                <a:spcPts val="0"/>
              </a:spcBef>
              <a:buNone/>
            </a:pPr>
            <a:r>
              <a:rPr lang="en-US" sz="2800" dirty="0">
                <a:solidFill>
                  <a:schemeClr val="tx1"/>
                </a:solidFill>
              </a:rPr>
              <a:t>The main </a:t>
            </a:r>
            <a:r>
              <a:rPr lang="en-US" sz="2800" b="1" i="1" dirty="0">
                <a:solidFill>
                  <a:srgbClr val="7030A0"/>
                </a:solidFill>
              </a:rPr>
              <a:t>low of dialectics is low of the union and struggle of opposites</a:t>
            </a:r>
            <a:r>
              <a:rPr lang="en-US" sz="2800" dirty="0">
                <a:solidFill>
                  <a:srgbClr val="7030A0"/>
                </a:solidFill>
              </a:rPr>
              <a:t>. </a:t>
            </a:r>
            <a:r>
              <a:rPr lang="en-US" sz="2800" dirty="0">
                <a:solidFill>
                  <a:schemeClr val="tx1"/>
                </a:solidFill>
              </a:rPr>
              <a:t>This low expresses essence of development. </a:t>
            </a:r>
            <a:endParaRPr lang="ru-RU" sz="2800" dirty="0">
              <a:solidFill>
                <a:schemeClr val="tx1"/>
              </a:solidFill>
            </a:endParaRPr>
          </a:p>
          <a:p>
            <a:pPr algn="ctr">
              <a:spcBef>
                <a:spcPts val="0"/>
              </a:spcBef>
              <a:buNone/>
            </a:pPr>
            <a:r>
              <a:rPr lang="en-US" sz="2800" dirty="0">
                <a:solidFill>
                  <a:schemeClr val="tx1"/>
                </a:solidFill>
              </a:rPr>
              <a:t>Second low of dialectics is the </a:t>
            </a:r>
            <a:r>
              <a:rPr lang="en-US" sz="2800" b="1" i="1" dirty="0">
                <a:solidFill>
                  <a:srgbClr val="7030A0"/>
                </a:solidFill>
              </a:rPr>
              <a:t>low of the negation of the negation</a:t>
            </a:r>
            <a:r>
              <a:rPr lang="en-US" sz="2800" dirty="0">
                <a:solidFill>
                  <a:srgbClr val="7030A0"/>
                </a:solidFill>
              </a:rPr>
              <a:t>. </a:t>
            </a:r>
            <a:r>
              <a:rPr lang="en-US" sz="2800" dirty="0">
                <a:solidFill>
                  <a:schemeClr val="tx1"/>
                </a:solidFill>
              </a:rPr>
              <a:t>It expresses the direction of development. Development is transformation from one thing or phenomena to its opposite. Changes in culture, in science, creation of new paradigm are happened due to the negation of the negation. </a:t>
            </a:r>
            <a:endParaRPr lang="ru-RU" sz="2800" dirty="0">
              <a:solidFill>
                <a:schemeClr val="tx1"/>
              </a:solidFill>
            </a:endParaRPr>
          </a:p>
          <a:p>
            <a:pPr algn="ctr">
              <a:spcBef>
                <a:spcPts val="0"/>
              </a:spcBef>
              <a:buNone/>
            </a:pPr>
            <a:r>
              <a:rPr lang="en-US" sz="2800" dirty="0">
                <a:solidFill>
                  <a:schemeClr val="tx1"/>
                </a:solidFill>
              </a:rPr>
              <a:t>Third low of dialectics is </a:t>
            </a:r>
            <a:r>
              <a:rPr lang="en-US" sz="2800" b="1" i="1" dirty="0">
                <a:solidFill>
                  <a:srgbClr val="7030A0"/>
                </a:solidFill>
              </a:rPr>
              <a:t>low of the transition of quantity into quality</a:t>
            </a:r>
            <a:r>
              <a:rPr lang="en-US" sz="2800" dirty="0">
                <a:solidFill>
                  <a:srgbClr val="7030A0"/>
                </a:solidFill>
              </a:rPr>
              <a:t>.</a:t>
            </a:r>
            <a:r>
              <a:rPr lang="en-US" sz="2800" dirty="0">
                <a:solidFill>
                  <a:schemeClr val="tx1"/>
                </a:solidFill>
              </a:rPr>
              <a:t> It expresses mechanism of development. Quantitative changes in object achieve to limit of measure. If measure is broken, the appearance of new quality takes place. Measure is the unity of quantitative and qualitative changes.</a:t>
            </a:r>
            <a:endParaRPr lang="ru-RU" sz="2800" dirty="0">
              <a:solidFill>
                <a:schemeClr val="tx1"/>
              </a:solidFill>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31862"/>
          </a:xfrm>
        </p:spPr>
        <p:txBody>
          <a:bodyPr/>
          <a:lstStyle/>
          <a:p>
            <a:r>
              <a:rPr lang="ru-RU" dirty="0">
                <a:solidFill>
                  <a:srgbClr val="FFFFFF"/>
                </a:solidFill>
                <a:effectLst/>
              </a:rPr>
              <a:t>Функции философии:</a:t>
            </a:r>
          </a:p>
        </p:txBody>
      </p:sp>
      <p:sp>
        <p:nvSpPr>
          <p:cNvPr id="3" name="Содержимое 2"/>
          <p:cNvSpPr>
            <a:spLocks noGrp="1"/>
          </p:cNvSpPr>
          <p:nvPr>
            <p:ph idx="1"/>
          </p:nvPr>
        </p:nvSpPr>
        <p:spPr>
          <a:xfrm>
            <a:off x="0" y="0"/>
            <a:ext cx="9144000" cy="6858000"/>
          </a:xfrm>
        </p:spPr>
        <p:txBody>
          <a:bodyPr>
            <a:noAutofit/>
          </a:bodyPr>
          <a:lstStyle/>
          <a:p>
            <a:pPr algn="ctr">
              <a:buNone/>
            </a:pPr>
            <a:r>
              <a:rPr lang="en-US" sz="2400" b="1" dirty="0">
                <a:solidFill>
                  <a:srgbClr val="7030A0"/>
                </a:solidFill>
              </a:rPr>
              <a:t>Philosophy consists of number of parts:</a:t>
            </a:r>
            <a:endParaRPr lang="ru-RU" sz="2400" b="1" dirty="0">
              <a:solidFill>
                <a:srgbClr val="7030A0"/>
              </a:solidFill>
            </a:endParaRPr>
          </a:p>
          <a:p>
            <a:pPr marL="0" indent="0" algn="ctr">
              <a:buNone/>
            </a:pPr>
            <a:r>
              <a:rPr lang="en-US" sz="2400" b="1" i="1" dirty="0">
                <a:solidFill>
                  <a:srgbClr val="7030A0"/>
                </a:solidFill>
              </a:rPr>
              <a:t>Ontology</a:t>
            </a:r>
            <a:r>
              <a:rPr lang="en-US" sz="2400" dirty="0">
                <a:solidFill>
                  <a:schemeClr val="tx1"/>
                </a:solidFill>
              </a:rPr>
              <a:t> –theory of being</a:t>
            </a:r>
            <a:endParaRPr lang="ru-RU" sz="2400" dirty="0">
              <a:solidFill>
                <a:schemeClr val="tx1"/>
              </a:solidFill>
            </a:endParaRPr>
          </a:p>
          <a:p>
            <a:pPr marL="0" indent="0" algn="ctr">
              <a:buNone/>
            </a:pPr>
            <a:r>
              <a:rPr lang="en-US" sz="2400" b="1" i="1" dirty="0" err="1">
                <a:solidFill>
                  <a:srgbClr val="7030A0"/>
                </a:solidFill>
              </a:rPr>
              <a:t>Gnosiology</a:t>
            </a:r>
            <a:r>
              <a:rPr lang="en-US" sz="2400" dirty="0">
                <a:solidFill>
                  <a:schemeClr val="tx1"/>
                </a:solidFill>
              </a:rPr>
              <a:t> – the theory of knowledge</a:t>
            </a:r>
            <a:endParaRPr lang="ru-RU" sz="2400" dirty="0">
              <a:solidFill>
                <a:schemeClr val="tx1"/>
              </a:solidFill>
            </a:endParaRPr>
          </a:p>
          <a:p>
            <a:pPr marL="0" indent="0" algn="ctr">
              <a:buNone/>
            </a:pPr>
            <a:r>
              <a:rPr lang="en-US" sz="2400" b="1" i="1" dirty="0">
                <a:solidFill>
                  <a:srgbClr val="7030A0"/>
                </a:solidFill>
              </a:rPr>
              <a:t>Axiology</a:t>
            </a:r>
            <a:r>
              <a:rPr lang="en-US" sz="2400" i="1" dirty="0">
                <a:solidFill>
                  <a:schemeClr val="tx1"/>
                </a:solidFill>
              </a:rPr>
              <a:t> </a:t>
            </a:r>
            <a:r>
              <a:rPr lang="en-US" sz="2400" dirty="0">
                <a:solidFill>
                  <a:schemeClr val="tx1"/>
                </a:solidFill>
              </a:rPr>
              <a:t>– the theory of values</a:t>
            </a:r>
            <a:endParaRPr lang="ru-RU" sz="2400" dirty="0">
              <a:solidFill>
                <a:schemeClr val="tx1"/>
              </a:solidFill>
            </a:endParaRPr>
          </a:p>
          <a:p>
            <a:pPr marL="0" indent="0" algn="ctr">
              <a:buNone/>
            </a:pPr>
            <a:r>
              <a:rPr lang="en-US" sz="2400" b="1" i="1" dirty="0">
                <a:solidFill>
                  <a:schemeClr val="tx1"/>
                </a:solidFill>
              </a:rPr>
              <a:t>Praxeology</a:t>
            </a:r>
            <a:r>
              <a:rPr lang="en-US" sz="2400" dirty="0">
                <a:solidFill>
                  <a:schemeClr val="tx1"/>
                </a:solidFill>
              </a:rPr>
              <a:t> – the theory of action</a:t>
            </a:r>
            <a:endParaRPr lang="ru-RU" sz="2400" dirty="0">
              <a:solidFill>
                <a:schemeClr val="tx1"/>
              </a:solidFill>
            </a:endParaRPr>
          </a:p>
          <a:p>
            <a:pPr marL="0" indent="0" algn="ctr">
              <a:buNone/>
            </a:pPr>
            <a:r>
              <a:rPr lang="en-US" sz="2400" b="1" i="1" dirty="0">
                <a:solidFill>
                  <a:schemeClr val="tx1"/>
                </a:solidFill>
              </a:rPr>
              <a:t>Epistemology</a:t>
            </a:r>
            <a:r>
              <a:rPr lang="en-US" sz="2400" b="1" dirty="0">
                <a:solidFill>
                  <a:schemeClr val="tx1"/>
                </a:solidFill>
              </a:rPr>
              <a:t> </a:t>
            </a:r>
            <a:r>
              <a:rPr lang="en-US" sz="2400" dirty="0">
                <a:solidFill>
                  <a:schemeClr val="tx1"/>
                </a:solidFill>
              </a:rPr>
              <a:t>– the theory about scientific knowledge </a:t>
            </a:r>
            <a:endParaRPr lang="ru-RU" sz="2400" dirty="0">
              <a:solidFill>
                <a:schemeClr val="tx1"/>
              </a:solidFill>
            </a:endParaRPr>
          </a:p>
          <a:p>
            <a:pPr marL="0" indent="0" algn="ctr">
              <a:buNone/>
            </a:pPr>
            <a:r>
              <a:rPr lang="en-US" sz="2400" b="1" dirty="0">
                <a:solidFill>
                  <a:schemeClr val="tx1"/>
                </a:solidFill>
              </a:rPr>
              <a:t>Logic</a:t>
            </a:r>
            <a:r>
              <a:rPr lang="en-US" sz="2400" dirty="0">
                <a:solidFill>
                  <a:schemeClr val="tx1"/>
                </a:solidFill>
              </a:rPr>
              <a:t> – science about laws and forms of human thinking</a:t>
            </a:r>
          </a:p>
          <a:p>
            <a:pPr marL="0" indent="0" algn="ctr">
              <a:buNone/>
            </a:pPr>
            <a:r>
              <a:rPr lang="en-US" sz="2400" b="1" dirty="0">
                <a:solidFill>
                  <a:schemeClr val="tx1"/>
                </a:solidFill>
              </a:rPr>
              <a:t>Ethics</a:t>
            </a:r>
            <a:r>
              <a:rPr lang="en-US" sz="2400" dirty="0">
                <a:solidFill>
                  <a:schemeClr val="tx1"/>
                </a:solidFill>
              </a:rPr>
              <a:t> – science about moral</a:t>
            </a:r>
          </a:p>
          <a:p>
            <a:pPr marL="0" indent="0" algn="ctr">
              <a:buNone/>
            </a:pPr>
            <a:r>
              <a:rPr lang="en-US" sz="2400" b="1" dirty="0">
                <a:solidFill>
                  <a:schemeClr val="tx1"/>
                </a:solidFill>
              </a:rPr>
              <a:t>Aesthetics</a:t>
            </a:r>
            <a:r>
              <a:rPr lang="en-US" sz="2400" dirty="0">
                <a:solidFill>
                  <a:schemeClr val="tx1"/>
                </a:solidFill>
              </a:rPr>
              <a:t> – science about beauty and art</a:t>
            </a:r>
          </a:p>
          <a:p>
            <a:pPr marL="0" indent="0" algn="ctr">
              <a:buNone/>
            </a:pPr>
            <a:r>
              <a:rPr lang="en-US" sz="2400" b="1" dirty="0">
                <a:solidFill>
                  <a:schemeClr val="tx1"/>
                </a:solidFill>
              </a:rPr>
              <a:t>Rhetoric</a:t>
            </a:r>
            <a:r>
              <a:rPr lang="en-US" sz="2400" dirty="0">
                <a:solidFill>
                  <a:schemeClr val="tx1"/>
                </a:solidFill>
              </a:rPr>
              <a:t> – is the oratorical skill </a:t>
            </a:r>
          </a:p>
          <a:p>
            <a:pPr marL="0" indent="0" algn="ctr">
              <a:buNone/>
            </a:pPr>
            <a:r>
              <a:rPr lang="en-US" sz="2400" b="1" dirty="0">
                <a:solidFill>
                  <a:schemeClr val="tx1"/>
                </a:solidFill>
              </a:rPr>
              <a:t>Philosophical anthropology </a:t>
            </a:r>
          </a:p>
          <a:p>
            <a:pPr marL="0" indent="0" algn="ctr">
              <a:buNone/>
            </a:pPr>
            <a:r>
              <a:rPr lang="en-US" sz="2400" b="1" dirty="0">
                <a:solidFill>
                  <a:schemeClr val="tx1"/>
                </a:solidFill>
              </a:rPr>
              <a:t>History of philosophy </a:t>
            </a:r>
          </a:p>
          <a:p>
            <a:pPr marL="0" indent="0" algn="ctr">
              <a:buNone/>
            </a:pPr>
            <a:r>
              <a:rPr lang="en-US" sz="2400" b="1" dirty="0">
                <a:solidFill>
                  <a:schemeClr val="tx1"/>
                </a:solidFill>
              </a:rPr>
              <a:t>Philosophy of science </a:t>
            </a:r>
          </a:p>
          <a:p>
            <a:pPr marL="0" indent="0" algn="ctr">
              <a:buNone/>
            </a:pPr>
            <a:r>
              <a:rPr lang="en-US" sz="2400" b="1" dirty="0">
                <a:solidFill>
                  <a:schemeClr val="tx1"/>
                </a:solidFill>
              </a:rPr>
              <a:t>Philosophy of religion </a:t>
            </a:r>
          </a:p>
          <a:p>
            <a:pPr algn="ctr"/>
            <a:r>
              <a:rPr lang="en-US" sz="2400" dirty="0"/>
              <a:t>Philosophy of politics and law.</a:t>
            </a:r>
            <a:endParaRPr lang="ru-RU" sz="2400" dirty="0"/>
          </a:p>
          <a:p>
            <a:pPr indent="432000" algn="just">
              <a:buNone/>
            </a:pP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00834"/>
          </a:xfrm>
        </p:spPr>
        <p:txBody>
          <a:bodyPr>
            <a:normAutofit lnSpcReduction="10000"/>
          </a:bodyPr>
          <a:lstStyle/>
          <a:p>
            <a:pPr indent="411480">
              <a:buNone/>
            </a:pPr>
            <a:endParaRPr lang="ru-RU" sz="3200" dirty="0"/>
          </a:p>
          <a:p>
            <a:pPr marL="0" indent="0" algn="ctr">
              <a:buNone/>
            </a:pPr>
            <a:r>
              <a:rPr lang="en-US" sz="3200" dirty="0"/>
              <a:t>According to answer on question: what is the first - being or consciousness, can be distinguished two main philosophical directions: </a:t>
            </a:r>
            <a:r>
              <a:rPr lang="en-US" sz="3200" b="1" dirty="0">
                <a:solidFill>
                  <a:srgbClr val="000099"/>
                </a:solidFill>
              </a:rPr>
              <a:t>materialism and idealism</a:t>
            </a:r>
            <a:r>
              <a:rPr lang="en-US" sz="3200" dirty="0">
                <a:solidFill>
                  <a:srgbClr val="000099"/>
                </a:solidFill>
              </a:rPr>
              <a:t>. </a:t>
            </a:r>
            <a:r>
              <a:rPr lang="en-US" sz="3200" b="1" dirty="0">
                <a:solidFill>
                  <a:srgbClr val="000099"/>
                </a:solidFill>
              </a:rPr>
              <a:t>Materialism</a:t>
            </a:r>
            <a:r>
              <a:rPr lang="en-US" sz="3200" dirty="0">
                <a:solidFill>
                  <a:srgbClr val="006600"/>
                </a:solidFill>
              </a:rPr>
              <a:t> </a:t>
            </a:r>
            <a:r>
              <a:rPr lang="en-US" sz="3200" dirty="0"/>
              <a:t>supposes that the matter is the first base of world, idea is the second. </a:t>
            </a:r>
          </a:p>
          <a:p>
            <a:pPr marL="0" indent="0" algn="ctr">
              <a:buNone/>
            </a:pPr>
            <a:r>
              <a:rPr lang="en-US" sz="3200" b="1" dirty="0">
                <a:solidFill>
                  <a:srgbClr val="000099"/>
                </a:solidFill>
              </a:rPr>
              <a:t>Idealism</a:t>
            </a:r>
            <a:r>
              <a:rPr lang="en-US" sz="3200" b="1" dirty="0"/>
              <a:t> </a:t>
            </a:r>
            <a:r>
              <a:rPr lang="en-US" sz="3200" dirty="0"/>
              <a:t>(opposite) supposes that idea or spirit is the first, matter is the second. </a:t>
            </a:r>
          </a:p>
          <a:p>
            <a:pPr marL="0" indent="0" algn="ctr">
              <a:buNone/>
            </a:pPr>
            <a:r>
              <a:rPr lang="en-US" sz="3200" b="1" dirty="0">
                <a:solidFill>
                  <a:srgbClr val="000099"/>
                </a:solidFill>
              </a:rPr>
              <a:t>Dualism</a:t>
            </a:r>
            <a:r>
              <a:rPr lang="en-US" sz="3200" dirty="0">
                <a:solidFill>
                  <a:srgbClr val="006600"/>
                </a:solidFill>
              </a:rPr>
              <a:t> </a:t>
            </a:r>
            <a:r>
              <a:rPr lang="en-US" sz="3200" dirty="0"/>
              <a:t>(representative of this direction was Descartes, philosopher of New Time) supposes that matter and idea is two independent, equal realities.</a:t>
            </a:r>
            <a:endParaRPr lang="ru-RU" sz="3200" dirty="0"/>
          </a:p>
          <a:p>
            <a:pPr marL="0" indent="0" algn="ctr">
              <a:buNone/>
            </a:pPr>
            <a:endParaRPr lang="ru-RU"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solidFill>
                  <a:srgbClr val="FFFFFF"/>
                </a:solidFill>
              </a:rPr>
              <a:t>Философия и наука, философия и медицина.</a:t>
            </a:r>
          </a:p>
        </p:txBody>
      </p:sp>
      <p:sp>
        <p:nvSpPr>
          <p:cNvPr id="3" name="Содержимое 2"/>
          <p:cNvSpPr>
            <a:spLocks noGrp="1"/>
          </p:cNvSpPr>
          <p:nvPr>
            <p:ph idx="1"/>
          </p:nvPr>
        </p:nvSpPr>
        <p:spPr>
          <a:xfrm>
            <a:off x="214282" y="428604"/>
            <a:ext cx="8715436" cy="6215106"/>
          </a:xfrm>
        </p:spPr>
        <p:txBody>
          <a:bodyPr>
            <a:normAutofit fontScale="92500" lnSpcReduction="20000"/>
          </a:bodyPr>
          <a:lstStyle/>
          <a:p>
            <a:pPr algn="ctr">
              <a:spcBef>
                <a:spcPts val="0"/>
              </a:spcBef>
              <a:buNone/>
            </a:pPr>
            <a:r>
              <a:rPr lang="en-US" sz="3200" dirty="0"/>
              <a:t>Philosophy has two main functions: </a:t>
            </a:r>
          </a:p>
          <a:p>
            <a:pPr marL="0" indent="0" algn="ctr">
              <a:spcBef>
                <a:spcPts val="0"/>
              </a:spcBef>
              <a:buNone/>
            </a:pPr>
            <a:r>
              <a:rPr lang="en-US" sz="3200" b="1" dirty="0">
                <a:solidFill>
                  <a:srgbClr val="000099"/>
                </a:solidFill>
              </a:rPr>
              <a:t>world outlook function</a:t>
            </a:r>
            <a:r>
              <a:rPr lang="en-US" sz="3200" dirty="0">
                <a:solidFill>
                  <a:srgbClr val="000099"/>
                </a:solidFill>
              </a:rPr>
              <a:t> </a:t>
            </a:r>
          </a:p>
          <a:p>
            <a:pPr marL="0" indent="0" algn="ctr">
              <a:spcBef>
                <a:spcPts val="0"/>
              </a:spcBef>
              <a:buNone/>
            </a:pPr>
            <a:r>
              <a:rPr lang="en-US" sz="3200" b="1" dirty="0">
                <a:solidFill>
                  <a:srgbClr val="000099"/>
                </a:solidFill>
              </a:rPr>
              <a:t>methodological function</a:t>
            </a:r>
            <a:r>
              <a:rPr lang="en-US" sz="3200" dirty="0">
                <a:solidFill>
                  <a:srgbClr val="000099"/>
                </a:solidFill>
              </a:rPr>
              <a:t> </a:t>
            </a:r>
            <a:endParaRPr lang="ru-RU" sz="3200" dirty="0">
              <a:solidFill>
                <a:srgbClr val="000099"/>
              </a:solidFill>
            </a:endParaRPr>
          </a:p>
          <a:p>
            <a:pPr algn="ctr">
              <a:spcBef>
                <a:spcPts val="0"/>
              </a:spcBef>
              <a:buNone/>
            </a:pPr>
            <a:r>
              <a:rPr lang="en-US" sz="3200" dirty="0"/>
              <a:t>Only in base of world outlook forms and develops scientific picture of world. </a:t>
            </a:r>
          </a:p>
          <a:p>
            <a:pPr algn="ctr">
              <a:spcBef>
                <a:spcPts val="0"/>
              </a:spcBef>
              <a:buNone/>
            </a:pPr>
            <a:r>
              <a:rPr lang="en-US" sz="3200" b="1" dirty="0">
                <a:solidFill>
                  <a:srgbClr val="000066"/>
                </a:solidFill>
              </a:rPr>
              <a:t>Philosophy is theoretical base of world outlook. </a:t>
            </a:r>
            <a:r>
              <a:rPr lang="en-US" sz="3200" dirty="0"/>
              <a:t>Philosophy connects independent, particular elements of world outlook. In result world outlook arises as a </a:t>
            </a:r>
          </a:p>
          <a:p>
            <a:pPr algn="ctr">
              <a:spcBef>
                <a:spcPts val="0"/>
              </a:spcBef>
              <a:buNone/>
            </a:pPr>
            <a:r>
              <a:rPr lang="en-US" sz="3200" b="1" dirty="0">
                <a:solidFill>
                  <a:srgbClr val="000099"/>
                </a:solidFill>
              </a:rPr>
              <a:t>whole, all-embracing system. </a:t>
            </a:r>
          </a:p>
          <a:p>
            <a:pPr algn="ctr">
              <a:spcBef>
                <a:spcPts val="0"/>
              </a:spcBef>
              <a:buNone/>
            </a:pPr>
            <a:r>
              <a:rPr lang="en-US" sz="3200" dirty="0"/>
              <a:t>Philosophy is only one form of consciousness and cognition that synthesizes all sciences knowledge and forms wholeness. The role of philosophy is unique, because it uncovers the most general connections and laws of nature, human society and mind.</a:t>
            </a:r>
            <a:endParaRPr lang="ru-RU"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16632"/>
            <a:ext cx="8643998" cy="6455640"/>
          </a:xfrm>
        </p:spPr>
        <p:txBody>
          <a:bodyPr>
            <a:normAutofit fontScale="90000"/>
          </a:bodyPr>
          <a:lstStyle/>
          <a:p>
            <a:pPr algn="ctr"/>
            <a:r>
              <a:rPr lang="en-US" sz="3800" b="1" dirty="0">
                <a:solidFill>
                  <a:srgbClr val="000099"/>
                </a:solidFill>
                <a:cs typeface="Times New Roman" pitchFamily="18" charset="0"/>
              </a:rPr>
              <a:t>Methodological function </a:t>
            </a:r>
            <a:r>
              <a:rPr lang="en-US" sz="3800" dirty="0">
                <a:solidFill>
                  <a:schemeClr val="tx1"/>
                </a:solidFill>
                <a:cs typeface="Times New Roman" pitchFamily="18" charset="0"/>
              </a:rPr>
              <a:t>of philosophy consists in the interconnection between philosophy and science. Philosophy is fundamental system of cognition and philosophical principles is the basis of science. </a:t>
            </a:r>
            <a:r>
              <a:rPr lang="en-US" sz="3800" b="1" dirty="0">
                <a:cs typeface="Times New Roman" pitchFamily="18" charset="0"/>
              </a:rPr>
              <a:t>Philosophy as a system of fundamental principles of knowledge and activity makes suppositions for scientific researches. </a:t>
            </a:r>
            <a:r>
              <a:rPr lang="en-US" sz="3800" dirty="0">
                <a:solidFill>
                  <a:schemeClr val="tx1"/>
                </a:solidFill>
                <a:cs typeface="Times New Roman" pitchFamily="18" charset="0"/>
              </a:rPr>
              <a:t>Philosophy gives to science methods, conceptions, ideas, arguments. Philosophy combines and synthesizes all parts of scientific knowledge and creates generality. </a:t>
            </a:r>
            <a:br>
              <a:rPr lang="ru-RU" dirty="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43372" y="0"/>
            <a:ext cx="5000628" cy="6858000"/>
          </a:xfrm>
        </p:spPr>
        <p:txBody>
          <a:bodyPr>
            <a:normAutofit/>
          </a:bodyPr>
          <a:lstStyle/>
          <a:p>
            <a:pPr algn="ctr">
              <a:buNone/>
            </a:pPr>
            <a:r>
              <a:rPr lang="en-US" sz="2400" b="1" dirty="0">
                <a:solidFill>
                  <a:schemeClr val="tx1"/>
                </a:solidFill>
              </a:rPr>
              <a:t>The interconnection of philosophy and medicine is very special theme. Modern medicine is the complex of scientific disciplines, which are theoretical basis for medical practice. Medical knowledge is vast and very heterogeneous. Hence it follows the goal of theoretical synthesis of medical notions and definition of the object of theorization. Medicine deals with man. It is obvious that doctor’s activity is impossible without biological, humanist and technological knowledge.</a:t>
            </a:r>
            <a:endParaRPr lang="ru-RU" sz="2400" b="1" dirty="0">
              <a:solidFill>
                <a:schemeClr val="tx1"/>
              </a:solidFill>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32656"/>
            <a:ext cx="4176464" cy="367240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lgn="ctr">
              <a:spcBef>
                <a:spcPts val="0"/>
              </a:spcBef>
              <a:buNone/>
            </a:pPr>
            <a:r>
              <a:rPr lang="en-US" sz="2500" dirty="0">
                <a:solidFill>
                  <a:schemeClr val="tx1"/>
                </a:solidFill>
              </a:rPr>
              <a:t>The vital activity of man has integrated character, which is not reduced to function of his organism. </a:t>
            </a:r>
          </a:p>
          <a:p>
            <a:pPr algn="ctr">
              <a:spcBef>
                <a:spcPts val="0"/>
              </a:spcBef>
              <a:buNone/>
            </a:pPr>
            <a:r>
              <a:rPr lang="en-US" sz="2500" b="1" dirty="0">
                <a:solidFill>
                  <a:srgbClr val="000099"/>
                </a:solidFill>
              </a:rPr>
              <a:t>The concepts such as “</a:t>
            </a:r>
            <a:r>
              <a:rPr lang="en-US" sz="2500" b="1" dirty="0" err="1">
                <a:solidFill>
                  <a:srgbClr val="000099"/>
                </a:solidFill>
              </a:rPr>
              <a:t>holos</a:t>
            </a:r>
            <a:r>
              <a:rPr lang="en-US" sz="2500" b="1" dirty="0">
                <a:solidFill>
                  <a:srgbClr val="000099"/>
                </a:solidFill>
              </a:rPr>
              <a:t>” that means “whole” have been used more often in modern medicine.</a:t>
            </a:r>
          </a:p>
          <a:p>
            <a:pPr algn="ctr">
              <a:spcBef>
                <a:spcPts val="0"/>
              </a:spcBef>
              <a:buNone/>
            </a:pPr>
            <a:r>
              <a:rPr lang="en-US" sz="2500" b="1" dirty="0">
                <a:solidFill>
                  <a:srgbClr val="0070C0"/>
                </a:solidFill>
              </a:rPr>
              <a:t> </a:t>
            </a:r>
            <a:r>
              <a:rPr lang="en-US" sz="2500" dirty="0">
                <a:solidFill>
                  <a:schemeClr val="tx1"/>
                </a:solidFill>
              </a:rPr>
              <a:t>Quite new models of influence at integrate his soul and body, are formed in methods of medicine.</a:t>
            </a:r>
            <a:endParaRPr lang="ru-RU" sz="2500" dirty="0">
              <a:solidFill>
                <a:schemeClr val="tx1"/>
              </a:solidFill>
            </a:endParaRPr>
          </a:p>
          <a:p>
            <a:pPr algn="ctr">
              <a:spcBef>
                <a:spcPts val="0"/>
              </a:spcBef>
              <a:buNone/>
            </a:pPr>
            <a:r>
              <a:rPr lang="en-US" sz="2500" dirty="0">
                <a:solidFill>
                  <a:schemeClr val="tx1"/>
                </a:solidFill>
              </a:rPr>
              <a:t>Modern medicine has at its disposal huge reserves of knowledge, but it hasn’t got integrated, fundamental knowledge about man. There are no united connecting lines between different medical theories, conception and philosophic systems of world’s interpretation. The search of such medicine’s basis is the most important task of philosophy. In other words, medicine gives philosophy vast actual material, but philosophy gives medicine general method of scientific and theoretical cognition of life as a whole and vital activity of man especially.</a:t>
            </a:r>
            <a:endParaRPr lang="ru-RU" sz="25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86874" cy="1357314"/>
          </a:xfrm>
        </p:spPr>
        <p:txBody>
          <a:bodyPr>
            <a:noAutofit/>
          </a:bodyPr>
          <a:lstStyle/>
          <a:p>
            <a:pPr indent="360000" algn="ctr"/>
            <a:r>
              <a:rPr lang="en-US" sz="3600" b="1" dirty="0">
                <a:solidFill>
                  <a:srgbClr val="7030A0"/>
                </a:solidFill>
              </a:rPr>
              <a:t>Questions of philosophy are questions of world outlook. </a:t>
            </a:r>
            <a:br>
              <a:rPr lang="ru-RU" sz="2800" dirty="0">
                <a:solidFill>
                  <a:schemeClr val="bg1"/>
                </a:solidFill>
                <a:effectLst/>
                <a:latin typeface="+mn-lt"/>
              </a:rPr>
            </a:br>
            <a:endParaRPr lang="ru-RU" sz="2800" dirty="0">
              <a:solidFill>
                <a:schemeClr val="bg1"/>
              </a:solidFill>
              <a:effectLst/>
              <a:latin typeface="+mn-lt"/>
            </a:endParaRPr>
          </a:p>
        </p:txBody>
      </p:sp>
      <p:sp>
        <p:nvSpPr>
          <p:cNvPr id="3" name="Содержимое 2"/>
          <p:cNvSpPr>
            <a:spLocks noGrp="1"/>
          </p:cNvSpPr>
          <p:nvPr>
            <p:ph idx="1"/>
          </p:nvPr>
        </p:nvSpPr>
        <p:spPr>
          <a:xfrm>
            <a:off x="214282" y="1214422"/>
            <a:ext cx="8686832" cy="5857916"/>
          </a:xfrm>
        </p:spPr>
        <p:txBody>
          <a:bodyPr>
            <a:normAutofit fontScale="92500" lnSpcReduction="20000"/>
          </a:bodyPr>
          <a:lstStyle/>
          <a:p>
            <a:pPr indent="360000" algn="ctr">
              <a:buNone/>
            </a:pPr>
            <a:r>
              <a:rPr lang="en-US" sz="4000" b="1" dirty="0">
                <a:solidFill>
                  <a:srgbClr val="0070C0"/>
                </a:solidFill>
              </a:rPr>
              <a:t>World outlook is the system of man’s views on world and place of man and mankind in this world</a:t>
            </a:r>
            <a:r>
              <a:rPr lang="en-US" sz="4000" dirty="0">
                <a:solidFill>
                  <a:srgbClr val="0070C0"/>
                </a:solidFill>
              </a:rPr>
              <a:t>. </a:t>
            </a:r>
            <a:endParaRPr lang="ru-RU" sz="4000" dirty="0">
              <a:solidFill>
                <a:srgbClr val="0070C0"/>
              </a:solidFill>
            </a:endParaRPr>
          </a:p>
          <a:p>
            <a:pPr indent="360000" algn="ctr">
              <a:buNone/>
            </a:pPr>
            <a:r>
              <a:rPr lang="en-US" sz="4000" dirty="0"/>
              <a:t>It is the interconnection in system man and world, man and </a:t>
            </a:r>
            <a:r>
              <a:rPr lang="en-US" sz="4000" b="1" dirty="0"/>
              <a:t>yourself,</a:t>
            </a:r>
            <a:r>
              <a:rPr lang="en-US" sz="4000" dirty="0"/>
              <a:t> as a part of this world. World outlook is necessary part of consciousness and cognition. </a:t>
            </a:r>
            <a:endParaRPr lang="ru-RU" sz="4000" dirty="0"/>
          </a:p>
          <a:p>
            <a:pPr indent="360000" algn="ctr">
              <a:buNone/>
            </a:pPr>
            <a:r>
              <a:rPr lang="en-US" sz="4000" b="1" dirty="0">
                <a:solidFill>
                  <a:srgbClr val="7030A0"/>
                </a:solidFill>
              </a:rPr>
              <a:t>Components of world outlook are knowledge, mind in whole. </a:t>
            </a:r>
            <a:endParaRPr lang="ru-RU" sz="3900" b="1" dirty="0">
              <a:solidFill>
                <a:srgbClr val="7030A0"/>
              </a:solidFill>
            </a:endParaRPr>
          </a:p>
          <a:p>
            <a:pPr indent="360000">
              <a:buNone/>
            </a:pPr>
            <a:br>
              <a:rPr lang="ru-RU" sz="3200" dirty="0">
                <a:solidFill>
                  <a:srgbClr val="000099"/>
                </a:solidFill>
              </a:rPr>
            </a:br>
            <a:endParaRPr lang="ru-RU"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60648"/>
            <a:ext cx="8501122" cy="6311624"/>
          </a:xfrm>
        </p:spPr>
        <p:txBody>
          <a:bodyPr>
            <a:noAutofit/>
          </a:bodyPr>
          <a:lstStyle/>
          <a:p>
            <a:pPr algn="ctr"/>
            <a:r>
              <a:rPr lang="en-US" sz="3600" b="1" dirty="0">
                <a:solidFill>
                  <a:schemeClr val="tx1"/>
                </a:solidFill>
                <a:latin typeface="Times New Roman" pitchFamily="18" charset="0"/>
                <a:cs typeface="Times New Roman" pitchFamily="18" charset="0"/>
              </a:rPr>
              <a:t>World outlook has two levels: </a:t>
            </a:r>
            <a:br>
              <a:rPr lang="ru-RU" sz="3600" b="1"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1) sensual or emotional; </a:t>
            </a:r>
            <a:br>
              <a:rPr lang="ru-RU" sz="3600"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2) rational.</a:t>
            </a:r>
            <a:br>
              <a:rPr lang="ru-RU" sz="3600"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World outlook has two sorts: </a:t>
            </a:r>
            <a:br>
              <a:rPr lang="ru-RU" sz="3600" b="1"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1) world outlook of personality </a:t>
            </a:r>
            <a:br>
              <a:rPr lang="ru-RU" sz="3600" dirty="0">
                <a:solidFill>
                  <a:schemeClr val="tx1"/>
                </a:solidFill>
                <a:latin typeface="Times New Roman" pitchFamily="18" charset="0"/>
                <a:cs typeface="Times New Roman" pitchFamily="18" charset="0"/>
              </a:rPr>
            </a:br>
            <a:r>
              <a:rPr lang="en-US" sz="3600" dirty="0">
                <a:solidFill>
                  <a:schemeClr val="tx1"/>
                </a:solidFill>
                <a:latin typeface="Times New Roman" pitchFamily="18" charset="0"/>
                <a:cs typeface="Times New Roman" pitchFamily="18" charset="0"/>
              </a:rPr>
              <a:t>2) social world outlook. </a:t>
            </a:r>
            <a:br>
              <a:rPr lang="ru-RU" sz="3600" dirty="0">
                <a:solidFill>
                  <a:schemeClr val="tx1"/>
                </a:solidFill>
                <a:latin typeface="Times New Roman" pitchFamily="18" charset="0"/>
                <a:cs typeface="Times New Roman" pitchFamily="18" charset="0"/>
              </a:rPr>
            </a:br>
            <a:r>
              <a:rPr lang="en-US" sz="4000" dirty="0">
                <a:solidFill>
                  <a:schemeClr val="tx1"/>
                </a:solidFill>
                <a:latin typeface="Times New Roman" pitchFamily="18" charset="0"/>
                <a:cs typeface="Times New Roman" pitchFamily="18" charset="0"/>
              </a:rPr>
              <a:t>The first form of world outlook was </a:t>
            </a:r>
            <a:r>
              <a:rPr lang="en-US" sz="4000" b="1" dirty="0">
                <a:solidFill>
                  <a:srgbClr val="7030A0"/>
                </a:solidFill>
                <a:latin typeface="Times New Roman" pitchFamily="18" charset="0"/>
                <a:cs typeface="Times New Roman" pitchFamily="18" charset="0"/>
              </a:rPr>
              <a:t>mythology</a:t>
            </a:r>
            <a:r>
              <a:rPr lang="en-US" sz="4000" dirty="0">
                <a:solidFill>
                  <a:srgbClr val="7030A0"/>
                </a:solidFill>
                <a:latin typeface="Times New Roman" pitchFamily="18" charset="0"/>
                <a:cs typeface="Times New Roman" pitchFamily="18" charset="0"/>
              </a:rPr>
              <a:t>. </a:t>
            </a:r>
            <a:br>
              <a:rPr lang="ru-RU" sz="4000" dirty="0">
                <a:solidFill>
                  <a:srgbClr val="C00000"/>
                </a:solidFill>
                <a:latin typeface="Times New Roman" pitchFamily="18" charset="0"/>
                <a:cs typeface="Times New Roman" pitchFamily="18" charset="0"/>
              </a:rPr>
            </a:br>
            <a:r>
              <a:rPr lang="en-US" sz="4000" dirty="0">
                <a:solidFill>
                  <a:schemeClr val="tx1"/>
                </a:solidFill>
                <a:latin typeface="Times New Roman" pitchFamily="18" charset="0"/>
                <a:cs typeface="Times New Roman" pitchFamily="18" charset="0"/>
              </a:rPr>
              <a:t>This form of world outlook rose at the beginning of human history. </a:t>
            </a:r>
            <a:br>
              <a:rPr lang="ru-RU" sz="4000" dirty="0">
                <a:solidFill>
                  <a:schemeClr val="tx1"/>
                </a:solidFill>
                <a:latin typeface="Times New Roman" pitchFamily="18" charset="0"/>
                <a:cs typeface="Times New Roman" pitchFamily="18" charset="0"/>
              </a:rPr>
            </a:br>
            <a:endParaRPr lang="ru-RU" sz="4000" b="1" dirty="0">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29124" y="357166"/>
            <a:ext cx="4429156" cy="6215106"/>
          </a:xfrm>
        </p:spPr>
        <p:txBody>
          <a:bodyPr>
            <a:normAutofit fontScale="92500"/>
          </a:bodyPr>
          <a:lstStyle/>
          <a:p>
            <a:pPr marL="6350" indent="411163" algn="ctr">
              <a:buNone/>
            </a:pPr>
            <a:r>
              <a:rPr lang="en-US" sz="3200" dirty="0"/>
              <a:t>It was the dominant form of world explanation. This attempt of explanation was fulfilled through the personification of natural forces. Natural forces were considered as living creatures </a:t>
            </a:r>
            <a:r>
              <a:rPr lang="en-US" sz="3200" dirty="0">
                <a:solidFill>
                  <a:srgbClr val="0070C0"/>
                </a:solidFill>
              </a:rPr>
              <a:t>(</a:t>
            </a:r>
            <a:r>
              <a:rPr lang="en-US" sz="3200" b="1" dirty="0">
                <a:solidFill>
                  <a:srgbClr val="0070C0"/>
                </a:solidFill>
              </a:rPr>
              <a:t>anthropomorphism</a:t>
            </a:r>
            <a:r>
              <a:rPr lang="en-US" sz="3200" dirty="0">
                <a:solidFill>
                  <a:srgbClr val="0070C0"/>
                </a:solidFill>
              </a:rPr>
              <a:t>). </a:t>
            </a:r>
            <a:r>
              <a:rPr lang="en-US" sz="3200" dirty="0"/>
              <a:t>Attempts of explanation were the stories about origin and creation.</a:t>
            </a:r>
            <a:endParaRPr lang="ru-RU" sz="3200" dirty="0"/>
          </a:p>
          <a:p>
            <a:pPr marL="6350" indent="411163" algn="ctr">
              <a:buNone/>
            </a:pPr>
            <a:endParaRPr lang="ru-RU" sz="3200" dirty="0"/>
          </a:p>
        </p:txBody>
      </p:sp>
      <p:sp>
        <p:nvSpPr>
          <p:cNvPr id="4" name="Прямоугольник 3"/>
          <p:cNvSpPr/>
          <p:nvPr/>
        </p:nvSpPr>
        <p:spPr>
          <a:xfrm>
            <a:off x="428596" y="5157192"/>
            <a:ext cx="3857652" cy="1384995"/>
          </a:xfrm>
          <a:prstGeom prst="rect">
            <a:avLst/>
          </a:prstGeom>
        </p:spPr>
        <p:txBody>
          <a:bodyPr wrap="square">
            <a:spAutoFit/>
          </a:bodyPr>
          <a:lstStyle/>
          <a:p>
            <a:pPr algn="ctr"/>
            <a:r>
              <a:rPr lang="en-US" sz="2800" b="1" dirty="0">
                <a:solidFill>
                  <a:srgbClr val="0070C0"/>
                </a:solidFill>
              </a:rPr>
              <a:t>Myths of Ancient Greece.</a:t>
            </a:r>
            <a:r>
              <a:rPr lang="ru-RU" sz="2800" b="1" dirty="0">
                <a:solidFill>
                  <a:srgbClr val="0070C0"/>
                </a:solidFill>
              </a:rPr>
              <a:t> </a:t>
            </a:r>
            <a:r>
              <a:rPr lang="en-US" sz="2800" b="1" dirty="0">
                <a:solidFill>
                  <a:srgbClr val="0070C0"/>
                </a:solidFill>
              </a:rPr>
              <a:t>Zeus, Athena.</a:t>
            </a:r>
            <a:endParaRPr lang="ru-RU" sz="2800" b="1" dirty="0">
              <a:solidFill>
                <a:srgbClr val="0070C0"/>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64" y="188640"/>
            <a:ext cx="4266142" cy="47788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00834"/>
          </a:xfrm>
        </p:spPr>
        <p:txBody>
          <a:bodyPr>
            <a:noAutofit/>
          </a:bodyPr>
          <a:lstStyle/>
          <a:p>
            <a:pPr algn="ctr">
              <a:spcBef>
                <a:spcPts val="0"/>
              </a:spcBef>
              <a:buNone/>
            </a:pPr>
            <a:r>
              <a:rPr lang="en-US" sz="3200" dirty="0">
                <a:solidFill>
                  <a:schemeClr val="tx1"/>
                </a:solidFill>
              </a:rPr>
              <a:t>From 800 to 200 Before Christian in India, China and Ancient Greece sharp change in the history took place. A man began to realize being as a whole, himself and his limits. </a:t>
            </a:r>
            <a:endParaRPr lang="ru-RU" sz="3200" dirty="0">
              <a:solidFill>
                <a:schemeClr val="tx1"/>
              </a:solidFill>
            </a:endParaRPr>
          </a:p>
          <a:p>
            <a:pPr algn="ctr">
              <a:spcBef>
                <a:spcPts val="0"/>
              </a:spcBef>
              <a:buNone/>
            </a:pPr>
            <a:r>
              <a:rPr lang="en-US" sz="3200" dirty="0">
                <a:solidFill>
                  <a:schemeClr val="tx1"/>
                </a:solidFill>
              </a:rPr>
              <a:t>The spiritual struggle began and during it mythological way of thinking began to be filled with rational content and corresponding forms of thinking on (at the early stage of history). The force of generalizing and analytical thought increased, concepts and categories of philosophical mind appeared. Thus, transformation mythology into philosophy took place.</a:t>
            </a:r>
            <a:endParaRPr lang="ru-RU" sz="3200" dirty="0">
              <a:solidFill>
                <a:schemeClr val="tx1"/>
              </a:solidFill>
            </a:endParaRPr>
          </a:p>
          <a:p>
            <a:pPr marL="0" indent="0" algn="ctr">
              <a:buNone/>
            </a:pP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8929718" cy="6500858"/>
          </a:xfrm>
        </p:spPr>
        <p:txBody>
          <a:bodyPr>
            <a:noAutofit/>
          </a:bodyPr>
          <a:lstStyle/>
          <a:p>
            <a:pPr marL="266700" lvl="1" indent="-3175" algn="ctr">
              <a:buNone/>
            </a:pPr>
            <a:r>
              <a:rPr lang="en-US" sz="3500" dirty="0"/>
              <a:t>Second form of world outlook was </a:t>
            </a:r>
            <a:r>
              <a:rPr lang="en-US" sz="3500" b="1" dirty="0">
                <a:solidFill>
                  <a:schemeClr val="accent2">
                    <a:lumMod val="75000"/>
                  </a:schemeClr>
                </a:solidFill>
              </a:rPr>
              <a:t>religion</a:t>
            </a:r>
            <a:r>
              <a:rPr lang="en-US" sz="3500" dirty="0">
                <a:solidFill>
                  <a:schemeClr val="accent2">
                    <a:lumMod val="75000"/>
                  </a:schemeClr>
                </a:solidFill>
              </a:rPr>
              <a:t>.</a:t>
            </a:r>
            <a:r>
              <a:rPr lang="en-US" sz="3500" dirty="0"/>
              <a:t> The base of religion is faith. Religion is the system of faith, senses and actions, directed to the connection with supernatural. </a:t>
            </a:r>
          </a:p>
          <a:p>
            <a:pPr marL="266700" lvl="1" indent="-3175" algn="ctr">
              <a:buNone/>
            </a:pPr>
            <a:r>
              <a:rPr lang="en-US" sz="3500" dirty="0"/>
              <a:t>Philosophy and religion arise from mythology but they are different forms of world outlook. </a:t>
            </a:r>
            <a:r>
              <a:rPr lang="en-US" sz="3500" dirty="0">
                <a:solidFill>
                  <a:srgbClr val="002060"/>
                </a:solidFill>
              </a:rPr>
              <a:t>The origin of philosophy from mythology has some preconditions: </a:t>
            </a:r>
            <a:r>
              <a:rPr lang="en-US" sz="3500" dirty="0"/>
              <a:t>disappearance of primitive society, appearance of division of labor, private property and social inequality. </a:t>
            </a:r>
            <a:endParaRPr lang="ru-RU" sz="3500" dirty="0"/>
          </a:p>
          <a:p>
            <a:pPr>
              <a:buFont typeface="Wingdings" pitchFamily="2" charset="2"/>
              <a:buChar char="Ø"/>
            </a:pPr>
            <a:endParaRPr lang="ru-RU" sz="2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normAutofit lnSpcReduction="10000"/>
          </a:bodyPr>
          <a:lstStyle/>
          <a:p>
            <a:pPr indent="432000" algn="ctr">
              <a:spcBef>
                <a:spcPts val="0"/>
              </a:spcBef>
              <a:buNone/>
            </a:pPr>
            <a:r>
              <a:rPr lang="en-US" sz="3200" dirty="0">
                <a:solidFill>
                  <a:schemeClr val="tx1"/>
                </a:solidFill>
              </a:rPr>
              <a:t>The base of philosophy is the mind, reason, but base of religion is </a:t>
            </a:r>
            <a:r>
              <a:rPr lang="en-US" sz="3200" b="1" dirty="0">
                <a:solidFill>
                  <a:srgbClr val="7030A0"/>
                </a:solidFill>
              </a:rPr>
              <a:t>emotional-imaginative component</a:t>
            </a:r>
            <a:r>
              <a:rPr lang="en-US" sz="3200" dirty="0">
                <a:solidFill>
                  <a:srgbClr val="7030A0"/>
                </a:solidFill>
              </a:rPr>
              <a:t>.</a:t>
            </a:r>
            <a:r>
              <a:rPr lang="en-US" sz="3200" dirty="0">
                <a:solidFill>
                  <a:schemeClr val="tx1"/>
                </a:solidFill>
              </a:rPr>
              <a:t> </a:t>
            </a:r>
          </a:p>
          <a:p>
            <a:pPr indent="432000" algn="ctr">
              <a:spcBef>
                <a:spcPts val="0"/>
              </a:spcBef>
              <a:buNone/>
            </a:pPr>
            <a:r>
              <a:rPr lang="en-US" sz="3200" dirty="0">
                <a:solidFill>
                  <a:schemeClr val="tx1"/>
                </a:solidFill>
              </a:rPr>
              <a:t>Most scientists regard philosophy as world outlook in the first side and science in the second side.</a:t>
            </a:r>
            <a:endParaRPr lang="ru-RU" sz="3200" dirty="0">
              <a:solidFill>
                <a:schemeClr val="tx1"/>
              </a:solidFill>
            </a:endParaRPr>
          </a:p>
          <a:p>
            <a:pPr algn="ctr">
              <a:spcBef>
                <a:spcPts val="0"/>
              </a:spcBef>
              <a:buNone/>
            </a:pPr>
            <a:r>
              <a:rPr lang="en-US" sz="3600" dirty="0">
                <a:solidFill>
                  <a:schemeClr val="tx1"/>
                </a:solidFill>
              </a:rPr>
              <a:t>There are two ways of spiritual mastering of the world, which form different types of world outlook:</a:t>
            </a:r>
            <a:endParaRPr lang="ru-RU" sz="3600" dirty="0">
              <a:solidFill>
                <a:schemeClr val="tx1"/>
              </a:solidFill>
            </a:endParaRPr>
          </a:p>
          <a:p>
            <a:pPr algn="ctr">
              <a:spcBef>
                <a:spcPts val="0"/>
              </a:spcBef>
              <a:buFont typeface="Arial" panose="020B0604020202020204" pitchFamily="34" charset="0"/>
              <a:buChar char="•"/>
            </a:pPr>
            <a:r>
              <a:rPr lang="en-US" sz="3600" b="1" dirty="0">
                <a:solidFill>
                  <a:srgbClr val="7030A0"/>
                </a:solidFill>
              </a:rPr>
              <a:t>emotionally-imaginative (myth, religion, art).</a:t>
            </a:r>
            <a:endParaRPr lang="ru-RU" sz="3600" b="1" dirty="0">
              <a:solidFill>
                <a:srgbClr val="7030A0"/>
              </a:solidFill>
            </a:endParaRPr>
          </a:p>
          <a:p>
            <a:pPr algn="ctr">
              <a:spcBef>
                <a:spcPts val="0"/>
              </a:spcBef>
              <a:buFont typeface="Arial" panose="020B0604020202020204" pitchFamily="34" charset="0"/>
              <a:buChar char="•"/>
            </a:pPr>
            <a:r>
              <a:rPr lang="en-US" sz="3600" b="1" dirty="0">
                <a:solidFill>
                  <a:srgbClr val="7030A0"/>
                </a:solidFill>
              </a:rPr>
              <a:t>logically-rational (philosophy, science).</a:t>
            </a:r>
            <a:endParaRPr lang="ru-RU" sz="3600" b="1" dirty="0">
              <a:solidFill>
                <a:srgbClr val="7030A0"/>
              </a:solidFill>
            </a:endParaRPr>
          </a:p>
          <a:p>
            <a:pPr indent="432000" algn="ctr">
              <a:buNone/>
            </a:pP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929718" cy="6858000"/>
          </a:xfrm>
        </p:spPr>
        <p:txBody>
          <a:bodyPr>
            <a:normAutofit fontScale="92500" lnSpcReduction="20000"/>
          </a:bodyPr>
          <a:lstStyle/>
          <a:p>
            <a:pPr marL="82550" indent="360363" algn="ctr">
              <a:buNone/>
            </a:pPr>
            <a:endParaRPr lang="ru-RU" dirty="0"/>
          </a:p>
          <a:p>
            <a:pPr marL="82550" indent="360363" algn="ctr">
              <a:buNone/>
            </a:pPr>
            <a:r>
              <a:rPr lang="en-US" sz="3600" dirty="0"/>
              <a:t>Philosophy is not only the world outlook, we can consider it to be a </a:t>
            </a:r>
            <a:r>
              <a:rPr lang="en-US" sz="3600" b="1" dirty="0">
                <a:solidFill>
                  <a:srgbClr val="000099"/>
                </a:solidFill>
              </a:rPr>
              <a:t>science</a:t>
            </a:r>
            <a:r>
              <a:rPr lang="en-US" sz="3600" dirty="0">
                <a:solidFill>
                  <a:srgbClr val="000099"/>
                </a:solidFill>
              </a:rPr>
              <a:t>.</a:t>
            </a:r>
            <a:r>
              <a:rPr lang="en-US" sz="3600" dirty="0"/>
              <a:t> </a:t>
            </a:r>
          </a:p>
          <a:p>
            <a:pPr marL="82550" indent="360363" algn="ctr">
              <a:buNone/>
            </a:pPr>
            <a:r>
              <a:rPr lang="en-US" sz="3600" dirty="0"/>
              <a:t>There are three criteria of science status: </a:t>
            </a:r>
          </a:p>
          <a:p>
            <a:pPr marL="82550" indent="360363" algn="ctr">
              <a:buNone/>
            </a:pPr>
            <a:r>
              <a:rPr lang="en-US" sz="3600" dirty="0">
                <a:solidFill>
                  <a:srgbClr val="7030A0"/>
                </a:solidFill>
              </a:rPr>
              <a:t>1) Language; </a:t>
            </a:r>
          </a:p>
          <a:p>
            <a:pPr marL="82550" indent="360363" algn="ctr">
              <a:buNone/>
            </a:pPr>
            <a:r>
              <a:rPr lang="en-US" sz="3600" dirty="0">
                <a:solidFill>
                  <a:srgbClr val="7030A0"/>
                </a:solidFill>
              </a:rPr>
              <a:t>2) Subject, object; </a:t>
            </a:r>
          </a:p>
          <a:p>
            <a:pPr marL="82550" indent="360363" algn="ctr">
              <a:buNone/>
            </a:pPr>
            <a:r>
              <a:rPr lang="en-US" sz="3600" dirty="0">
                <a:solidFill>
                  <a:srgbClr val="7030A0"/>
                </a:solidFill>
              </a:rPr>
              <a:t>3) Methods. </a:t>
            </a:r>
          </a:p>
          <a:p>
            <a:pPr marL="82550" indent="360363" algn="ctr">
              <a:buNone/>
            </a:pPr>
            <a:r>
              <a:rPr lang="en-US" sz="3600" dirty="0"/>
              <a:t>Philosophy has all this criteria, therefore it is a science.</a:t>
            </a:r>
            <a:endParaRPr lang="ru-RU" sz="3600" dirty="0"/>
          </a:p>
          <a:p>
            <a:pPr marL="82550" indent="360363" algn="ctr">
              <a:buNone/>
            </a:pPr>
            <a:r>
              <a:rPr lang="en-US" sz="3600" b="1" i="1" dirty="0">
                <a:solidFill>
                  <a:srgbClr val="7030A0"/>
                </a:solidFill>
              </a:rPr>
              <a:t>The subject</a:t>
            </a:r>
            <a:r>
              <a:rPr lang="en-US" sz="3600" b="1" dirty="0">
                <a:solidFill>
                  <a:srgbClr val="7030A0"/>
                </a:solidFill>
              </a:rPr>
              <a:t> of philosophy is the world as a whole, man as a whole, general principles and laws of being and cognition. </a:t>
            </a:r>
          </a:p>
          <a:p>
            <a:pPr marL="82550" indent="360363" algn="ctr">
              <a:buNone/>
            </a:pPr>
            <a:r>
              <a:rPr lang="en-US" sz="3600" b="1" i="1" dirty="0">
                <a:solidFill>
                  <a:srgbClr val="7030A0"/>
                </a:solidFill>
              </a:rPr>
              <a:t>The object</a:t>
            </a:r>
            <a:r>
              <a:rPr lang="en-US" sz="3600" b="1" dirty="0">
                <a:solidFill>
                  <a:srgbClr val="7030A0"/>
                </a:solidFill>
              </a:rPr>
              <a:t> of philosophy is the interconnection in system “man-world”. </a:t>
            </a:r>
            <a:endParaRPr lang="ru-RU" sz="3600" b="1" dirty="0">
              <a:solidFill>
                <a:srgbClr val="7030A0"/>
              </a:solidFill>
            </a:endParaRPr>
          </a:p>
          <a:p>
            <a:pPr marL="82550" indent="360363" algn="ct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357982"/>
          </a:xfrm>
        </p:spPr>
        <p:txBody>
          <a:bodyPr>
            <a:normAutofit fontScale="92500"/>
          </a:bodyPr>
          <a:lstStyle/>
          <a:p>
            <a:pPr algn="ctr">
              <a:buNone/>
            </a:pPr>
            <a:r>
              <a:rPr lang="en-US" sz="3200" b="1" i="1" dirty="0"/>
              <a:t>Method</a:t>
            </a:r>
            <a:r>
              <a:rPr lang="en-US" sz="3200" b="1" dirty="0"/>
              <a:t> </a:t>
            </a:r>
            <a:r>
              <a:rPr lang="en-US" sz="3200" dirty="0"/>
              <a:t>is the system of practical or theoretical rules that leads to achieve necessary result. </a:t>
            </a:r>
            <a:r>
              <a:rPr lang="en-US" sz="3200" b="1" i="1" dirty="0"/>
              <a:t>Philosophical method</a:t>
            </a:r>
            <a:r>
              <a:rPr lang="en-US" sz="3200" b="1" dirty="0"/>
              <a:t> </a:t>
            </a:r>
            <a:r>
              <a:rPr lang="en-US" sz="3200" dirty="0"/>
              <a:t>is cooperation only of theoretical rules. Methods of philosophy are dialectics, sophistic, metaphysics, eclecticism, dogmatism, and hermeneutics. </a:t>
            </a:r>
          </a:p>
          <a:p>
            <a:pPr algn="ctr">
              <a:buNone/>
            </a:pPr>
            <a:r>
              <a:rPr lang="en-US" sz="3200" dirty="0"/>
              <a:t>There are two main opposite methods: </a:t>
            </a:r>
            <a:r>
              <a:rPr lang="en-US" sz="3200" b="1" i="1" dirty="0">
                <a:solidFill>
                  <a:srgbClr val="006600"/>
                </a:solidFill>
              </a:rPr>
              <a:t>metaphysics</a:t>
            </a:r>
            <a:r>
              <a:rPr lang="en-US" sz="3200" b="1" dirty="0">
                <a:solidFill>
                  <a:srgbClr val="006600"/>
                </a:solidFill>
              </a:rPr>
              <a:t> and </a:t>
            </a:r>
            <a:r>
              <a:rPr lang="en-US" sz="3200" b="1" i="1" dirty="0">
                <a:solidFill>
                  <a:srgbClr val="006600"/>
                </a:solidFill>
              </a:rPr>
              <a:t>dialectics</a:t>
            </a:r>
            <a:r>
              <a:rPr lang="en-US" sz="3200" dirty="0"/>
              <a:t>. </a:t>
            </a:r>
            <a:r>
              <a:rPr lang="en-US" sz="3200" b="1" i="1" dirty="0"/>
              <a:t>Metaphysics</a:t>
            </a:r>
            <a:r>
              <a:rPr lang="en-US" sz="3200" dirty="0"/>
              <a:t> supposes that the base of world</a:t>
            </a:r>
            <a:r>
              <a:rPr lang="en-US" sz="3200" b="1" dirty="0"/>
              <a:t> </a:t>
            </a:r>
            <a:r>
              <a:rPr lang="en-US" sz="3200" dirty="0"/>
              <a:t>is</a:t>
            </a:r>
            <a:r>
              <a:rPr lang="en-US" sz="3200" b="1" dirty="0"/>
              <a:t> </a:t>
            </a:r>
            <a:r>
              <a:rPr lang="en-US" sz="3200" b="1" dirty="0">
                <a:solidFill>
                  <a:srgbClr val="C00000"/>
                </a:solidFill>
              </a:rPr>
              <a:t>substance</a:t>
            </a:r>
            <a:r>
              <a:rPr lang="en-US" sz="3200" dirty="0"/>
              <a:t>. Substance is the essence of all things or </a:t>
            </a:r>
            <a:r>
              <a:rPr lang="en-US" sz="3200" b="1" dirty="0">
                <a:solidFill>
                  <a:srgbClr val="C00000"/>
                </a:solidFill>
              </a:rPr>
              <a:t>that which makes it what it is</a:t>
            </a:r>
            <a:r>
              <a:rPr lang="en-US" sz="3200" dirty="0">
                <a:solidFill>
                  <a:srgbClr val="C00000"/>
                </a:solidFill>
              </a:rPr>
              <a:t>. </a:t>
            </a:r>
            <a:r>
              <a:rPr lang="en-US" sz="3200" dirty="0"/>
              <a:t>According to metaphysics world is immovable, fundamental, infinity and eternal. </a:t>
            </a:r>
            <a:endParaRPr lang="ru-RU" sz="3200" dirty="0"/>
          </a:p>
        </p:txBody>
      </p:sp>
    </p:spTree>
  </p:cSld>
  <p:clrMapOvr>
    <a:masterClrMapping/>
  </p:clrMapOvr>
</p:sld>
</file>

<file path=ppt/theme/theme1.xml><?xml version="1.0" encoding="utf-8"?>
<a:theme xmlns:a="http://schemas.openxmlformats.org/drawingml/2006/main" name="Грань">
  <a:themeElements>
    <a:clrScheme name="Другая 39">
      <a:dk1>
        <a:sysClr val="windowText" lastClr="000000"/>
      </a:dk1>
      <a:lt1>
        <a:sysClr val="window" lastClr="FFFFFF"/>
      </a:lt1>
      <a:dk2>
        <a:srgbClr val="073E87"/>
      </a:dk2>
      <a:lt2>
        <a:srgbClr val="33CCFF"/>
      </a:lt2>
      <a:accent1>
        <a:srgbClr val="7030A0"/>
      </a:accent1>
      <a:accent2>
        <a:srgbClr val="CC00FF"/>
      </a:accent2>
      <a:accent3>
        <a:srgbClr val="5BD078"/>
      </a:accent3>
      <a:accent4>
        <a:srgbClr val="A5D028"/>
      </a:accent4>
      <a:accent5>
        <a:srgbClr val="F5C040"/>
      </a:accent5>
      <a:accent6>
        <a:srgbClr val="05E0DB"/>
      </a:accent6>
      <a:hlink>
        <a:srgbClr val="92D050"/>
      </a:hlink>
      <a:folHlink>
        <a:srgbClr val="92D05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362</TotalTime>
  <Words>1435</Words>
  <Application>Microsoft Office PowerPoint</Application>
  <PresentationFormat>Экран (4:3)</PresentationFormat>
  <Paragraphs>77</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Times New Roman</vt:lpstr>
      <vt:lpstr>Trebuchet MS</vt:lpstr>
      <vt:lpstr>Wingdings</vt:lpstr>
      <vt:lpstr>Wingdings 3</vt:lpstr>
      <vt:lpstr>Грань</vt:lpstr>
      <vt:lpstr>Презентация PowerPoint</vt:lpstr>
      <vt:lpstr>Questions of philosophy are questions of world outlook.  </vt:lpstr>
      <vt:lpstr>World outlook has two levels:  1) sensual or emotional;  2) rational. World outlook has two sorts:  1) world outlook of personality  2) social world outlook.  The first form of world outlook was mythology.  This form of world outlook rose at the beginning of human history.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Функции философии:</vt:lpstr>
      <vt:lpstr>Презентация PowerPoint</vt:lpstr>
      <vt:lpstr>Философия и наука, философия и медицина.</vt:lpstr>
      <vt:lpstr>Methodological function of philosophy consists in the interconnection between philosophy and science. Philosophy is fundamental system of cognition and philosophical principles is the basis of science. Philosophy as a system of fundamental principles of knowledge and activity makes suppositions for scientific researches. Philosophy gives to science methods, conceptions, ideas, arguments. Philosophy combines and synthesizes all parts of scientific knowledge and creates generality.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93</cp:revision>
  <dcterms:created xsi:type="dcterms:W3CDTF">2012-08-14T07:23:58Z</dcterms:created>
  <dcterms:modified xsi:type="dcterms:W3CDTF">2023-03-14T15:09:12Z</dcterms:modified>
</cp:coreProperties>
</file>