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D4942A-BF19-4E92-AF2F-68C2E96E3955}" type="datetimeFigureOut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1011B1-8CF8-4C59-B3A4-2EC221FE51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3D424B-4C0E-4FC0-B5D3-67D7EE6D433C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0B8D2-2F59-45A2-8FA1-54D5614BB8D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379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7961-FE63-4F8E-A1C2-5261A14CBC8D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6BB5E-976D-4D5E-B393-CD637A4C0D6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108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6A571-B94F-496B-83B4-6EA2A86400D7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E2D4E-EB28-4E63-A6BD-5B5A1A81E28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9539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D44B0E-BA5B-462A-A242-85DC0DA8279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27D1-EE2C-4D5B-BCE1-4E9C43FF03E9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10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582E542-09A1-4AC7-A163-3D462DAB718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ACDA-A96E-49E7-981E-67D7BA2F79D3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AABAE4-9F3C-4889-B276-D288B692038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DABF8-95E1-47E1-BE44-719758377C9A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9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8B717-B0DE-4582-9C0D-2971D1C5BCFC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AE19F-C642-493B-9E60-12D416F6F1C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6946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1BB183-B8CE-4D7C-B84D-699AFB1E4F5B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ECEFD-94F9-420D-930E-6AFF74F6885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134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98E95-97BA-42F5-8328-FAAA01DB385B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D8C33-3A91-4B1D-AFFE-75ADF9731D4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7542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84C60-0FC6-4B5E-80E7-FD68F4E1B36B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4AA3C-2BC1-42BA-AC6D-E6F71AC6168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9110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C117-A685-4D4D-8063-587610F00A3D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C0905-4638-4761-811A-5D59DFB5CA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483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4EE832-83FA-4D83-B574-A6AD155A8B11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7CF1F-5ECA-470E-A2DA-3BAC2E6537F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37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0F8A-9EFE-4BD0-BDD0-E2D90447590E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86D50-F065-4126-975E-7D2B75A2F3E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7877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FFD8A-F120-4C20-A132-8CC9332E5556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3F139-7F0A-43CA-9C59-ABCD1653437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410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479A68-844D-4F16-92F5-16EE35B6F177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anose="020B0604030504040204" pitchFamily="34" charset="0"/>
              </a:defRPr>
            </a:lvl1pPr>
          </a:lstStyle>
          <a:p>
            <a:fld id="{3943FC57-2C2F-48F2-B134-1F004A0B43C9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6" r:id="rId2"/>
    <p:sldLayoutId id="2147483864" r:id="rId3"/>
    <p:sldLayoutId id="2147483857" r:id="rId4"/>
    <p:sldLayoutId id="2147483858" r:id="rId5"/>
    <p:sldLayoutId id="2147483859" r:id="rId6"/>
    <p:sldLayoutId id="2147483865" r:id="rId7"/>
    <p:sldLayoutId id="2147483860" r:id="rId8"/>
    <p:sldLayoutId id="2147483866" r:id="rId9"/>
    <p:sldLayoutId id="2147483861" r:id="rId10"/>
    <p:sldLayoutId id="2147483862" r:id="rId11"/>
    <p:sldLayoutId id="2147483867" r:id="rId12"/>
    <p:sldLayoutId id="2147483868" r:id="rId13"/>
    <p:sldLayoutId id="2147483869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28688"/>
            <a:ext cx="7772400" cy="27209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ГЛАВА 4. </a:t>
            </a:r>
            <a:br>
              <a:rPr lang="ru-RU" sz="3100" dirty="0" smtClean="0"/>
            </a:br>
            <a:r>
              <a:rPr lang="ru-RU" sz="3100" dirty="0" smtClean="0"/>
              <a:t>ТЕХНОЛОГИИ</a:t>
            </a:r>
            <a:br>
              <a:rPr lang="ru-RU" sz="3100" dirty="0" smtClean="0"/>
            </a:br>
            <a:r>
              <a:rPr lang="ru-RU" sz="3100" dirty="0" smtClean="0"/>
              <a:t> ОБРАБОТКИ ТЕКСТОВОЙ ИНФОРМАЦИИ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§4.1. Классификация </a:t>
            </a:r>
            <a:br>
              <a:rPr lang="ru-RU" sz="2800" dirty="0" smtClean="0"/>
            </a:br>
            <a:r>
              <a:rPr lang="ru-RU" sz="2800" dirty="0" smtClean="0"/>
              <a:t>офисных пакетов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970713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Режимы работы с документами. </a:t>
            </a:r>
            <a:r>
              <a:rPr lang="en-US" altLang="ru-RU" sz="2400" smtClean="0"/>
              <a:t>MS Word </a:t>
            </a:r>
            <a:r>
              <a:rPr lang="ru-RU" altLang="ru-RU" sz="2400" smtClean="0"/>
              <a:t>поддерживает несколько режимов работы с текстовыми документами: </a:t>
            </a:r>
          </a:p>
          <a:p>
            <a:r>
              <a:rPr lang="ru-RU" altLang="ru-RU" sz="2400" i="1" smtClean="0"/>
              <a:t>Обычный </a:t>
            </a:r>
            <a:r>
              <a:rPr lang="ru-RU" altLang="ru-RU" sz="2400" smtClean="0"/>
              <a:t>— режим чернового набора текста, без возможностей форматирования большинства компонентов текстового документа; </a:t>
            </a:r>
          </a:p>
          <a:p>
            <a:r>
              <a:rPr lang="ru-RU" altLang="ru-RU" sz="2400" i="1" smtClean="0"/>
              <a:t>Веб-документ</a:t>
            </a:r>
            <a:r>
              <a:rPr lang="ru-RU" altLang="ru-RU" sz="2400" b="1" smtClean="0"/>
              <a:t> </a:t>
            </a:r>
            <a:r>
              <a:rPr lang="ru-RU" altLang="ru-RU" sz="2400" smtClean="0"/>
              <a:t>— работа с электронным документом и его форматирование;</a:t>
            </a:r>
          </a:p>
          <a:p>
            <a:r>
              <a:rPr lang="ru-RU" altLang="ru-RU" sz="2400" i="1" smtClean="0"/>
              <a:t>Разметка страницы </a:t>
            </a:r>
            <a:r>
              <a:rPr lang="ru-RU" altLang="ru-RU" sz="2400" smtClean="0"/>
              <a:t>— форматирование всех компонентов текстового документа, окончательная подготовка к печати документа;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A9BC2-E441-4B14-AAD1-8BFD3A1FE023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3B3E46-234E-4807-971E-13A4DADF2C48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10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39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41900"/>
          </a:xfrm>
        </p:spPr>
        <p:txBody>
          <a:bodyPr/>
          <a:lstStyle/>
          <a:p>
            <a:r>
              <a:rPr lang="ru-RU" altLang="ru-RU" sz="2400" i="1" smtClean="0"/>
              <a:t>Структура</a:t>
            </a:r>
            <a:r>
              <a:rPr lang="ru-RU" altLang="ru-RU" sz="2400" smtClean="0"/>
              <a:t> — структурное представление документа для работы с масштабными документами и их структурными частями, планирование структуры документа, построение оглавлений и указателей и др.;</a:t>
            </a:r>
          </a:p>
          <a:p>
            <a:r>
              <a:rPr lang="ru-RU" altLang="ru-RU" sz="2400" i="1" smtClean="0"/>
              <a:t>Чтение</a:t>
            </a:r>
            <a:r>
              <a:rPr lang="ru-RU" altLang="ru-RU" sz="2400" smtClean="0"/>
              <a:t> — режим для просмотра и редактирования текстового документа в его приближении к печатному виду;</a:t>
            </a:r>
          </a:p>
          <a:p>
            <a:r>
              <a:rPr lang="ru-RU" altLang="ru-RU" sz="2400" i="1" smtClean="0"/>
              <a:t>Схема документа</a:t>
            </a:r>
            <a:r>
              <a:rPr lang="ru-RU" altLang="ru-RU" sz="2400" smtClean="0"/>
              <a:t> — выводит стилевые заголовки структурных частей текстового документа в отдельном окне, это оглавление используется для быстрой навигации в документе (режим гиперссылок).</a:t>
            </a:r>
          </a:p>
          <a:p>
            <a:endParaRPr lang="ru-RU" altLang="ru-RU" sz="2400" smtClean="0"/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A9BC2-E441-4B14-AAD1-8BFD3A1FE023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E70A32-A7CA-4186-834E-EE3783B78FDF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11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14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28688"/>
            <a:ext cx="7772400" cy="27209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ГЛАВА 4. </a:t>
            </a:r>
            <a:br>
              <a:rPr lang="ru-RU" sz="3100" dirty="0" smtClean="0"/>
            </a:br>
            <a:r>
              <a:rPr lang="ru-RU" sz="3100" dirty="0" smtClean="0"/>
              <a:t>ТЕХНОЛОГИИ</a:t>
            </a:r>
            <a:br>
              <a:rPr lang="ru-RU" sz="3100" dirty="0" smtClean="0"/>
            </a:br>
            <a:r>
              <a:rPr lang="ru-RU" sz="3100" dirty="0" smtClean="0"/>
              <a:t> ОБРАБОТКИ ТЕКСТОВОЙ ИНФОРМАЦИИ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§4.3. Форматирование документа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899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14325" y="530225"/>
            <a:ext cx="8472488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Формат может применяться к различным частям текстового документа. Форматирование текстового документа </a:t>
            </a:r>
            <a:r>
              <a:rPr lang="en-US" altLang="ru-RU" sz="2400" smtClean="0"/>
              <a:t>MS Word </a:t>
            </a:r>
            <a:r>
              <a:rPr lang="ru-RU" altLang="ru-RU" sz="2400" smtClean="0"/>
              <a:t>применяется для следующих компонентов:</a:t>
            </a:r>
          </a:p>
          <a:p>
            <a:r>
              <a:rPr lang="ru-RU" altLang="ru-RU" sz="2400" i="1" smtClean="0"/>
              <a:t>раздел</a:t>
            </a:r>
            <a:r>
              <a:rPr lang="ru-RU" altLang="ru-RU" sz="2400" smtClean="0"/>
              <a:t> — обособленная часть текстового документа для форматирования печатной страницы;</a:t>
            </a:r>
          </a:p>
          <a:p>
            <a:r>
              <a:rPr lang="ru-RU" altLang="ru-RU" sz="2400" i="1" smtClean="0"/>
              <a:t>символ</a:t>
            </a:r>
            <a:r>
              <a:rPr lang="ru-RU" altLang="ru-RU" sz="2400" smtClean="0"/>
              <a:t> — основа набора слов текста; </a:t>
            </a:r>
          </a:p>
          <a:p>
            <a:r>
              <a:rPr lang="ru-RU" altLang="ru-RU" sz="2400" i="1" smtClean="0"/>
              <a:t>слово</a:t>
            </a:r>
            <a:r>
              <a:rPr lang="ru-RU" altLang="ru-RU" sz="2400" smtClean="0"/>
              <a:t> — совокупность символов, отделяемая пробелами или знаками пунктуации от других слов внутри предложений (как правило, предложение начинается с прописной буквы и заканчивается точкой, многоточием, вопросительным или восклицательным знаком);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83A2D7-F686-4D73-9D8D-96D8A769B99A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A28E63-080D-4B29-9D18-9A947D439504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13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6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altLang="ru-RU" sz="2400" i="1" smtClean="0"/>
              <a:t>абзац</a:t>
            </a:r>
            <a:r>
              <a:rPr lang="ru-RU" altLang="ru-RU" sz="2400" smtClean="0"/>
              <a:t> — набор предложений, по отношению к которому может применяться особое форматирование;</a:t>
            </a:r>
          </a:p>
          <a:p>
            <a:r>
              <a:rPr lang="ru-RU" altLang="ru-RU" sz="2400" i="1" smtClean="0"/>
              <a:t>элемент списка</a:t>
            </a:r>
            <a:r>
              <a:rPr lang="ru-RU" altLang="ru-RU" sz="2400" smtClean="0"/>
              <a:t>;</a:t>
            </a:r>
          </a:p>
          <a:p>
            <a:r>
              <a:rPr lang="ru-RU" altLang="ru-RU" sz="2400" i="1" smtClean="0"/>
              <a:t>табуляция</a:t>
            </a:r>
            <a:r>
              <a:rPr lang="ru-RU" altLang="ru-RU" sz="2400" smtClean="0"/>
              <a:t>;</a:t>
            </a:r>
          </a:p>
          <a:p>
            <a:r>
              <a:rPr lang="ru-RU" altLang="ru-RU" sz="2400" i="1" smtClean="0"/>
              <a:t>колонка текста</a:t>
            </a:r>
            <a:r>
              <a:rPr lang="ru-RU" altLang="ru-RU" sz="2400" smtClean="0"/>
              <a:t>;</a:t>
            </a:r>
          </a:p>
          <a:p>
            <a:r>
              <a:rPr lang="ru-RU" altLang="ru-RU" sz="2400" i="1" smtClean="0"/>
              <a:t>таблица</a:t>
            </a:r>
            <a:r>
              <a:rPr lang="ru-RU" altLang="ru-RU" sz="2400" smtClean="0"/>
              <a:t> — матрица, состоящая из ячеек на пересечении строк и столбцов;</a:t>
            </a:r>
          </a:p>
          <a:p>
            <a:r>
              <a:rPr lang="ru-RU" altLang="ru-RU" sz="2400" i="1" smtClean="0"/>
              <a:t>объект (графический, электронная таблица)</a:t>
            </a:r>
            <a:r>
              <a:rPr lang="ru-RU" altLang="ru-RU" sz="2400" smtClean="0"/>
              <a:t>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6DE526-F48E-44CD-AB6C-D798BDA1AF90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DC0341-6EB6-4109-8E77-83FB92E9DABD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14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8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раздела документа. </a:t>
            </a:r>
            <a:r>
              <a:rPr lang="ru-RU" altLang="ru-RU" sz="2400" smtClean="0"/>
              <a:t>Печатная страница для текстового документа имеет определенный размер по ширине и высоте, ориентацию для печати, размеры полей отступов — сверху, снизу, слева и справа, размер и положение переплета, число колонок текста, колонтитулы.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010B3E-B645-447E-A189-176CF592D36F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5B6882-5B59-4250-83FC-C591EA925F5E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15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4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C3F5A3-BEE1-4DFB-B92D-40614D7BFCFE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16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571500"/>
            <a:ext cx="485775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 smtClean="0"/>
              <a:t>   Параметры страницы  </a:t>
            </a:r>
            <a:r>
              <a:rPr lang="ru-RU" altLang="ru-RU" sz="2400" smtClean="0"/>
              <a:t>устанавливаются через </a:t>
            </a:r>
            <a:r>
              <a:rPr lang="ru-RU" altLang="ru-RU" sz="2400" b="1" smtClean="0"/>
              <a:t>Разметка страницы</a:t>
            </a:r>
            <a:r>
              <a:rPr lang="ru-RU" altLang="ru-RU" sz="2400" smtClean="0"/>
              <a:t>, </a:t>
            </a:r>
            <a:r>
              <a:rPr lang="ru-RU" altLang="ru-RU" sz="2400" b="1" smtClean="0"/>
              <a:t>Параметры страницы</a:t>
            </a:r>
            <a:r>
              <a:rPr lang="ru-RU" altLang="ru-RU" sz="240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14375"/>
            <a:ext cx="42862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286000"/>
            <a:ext cx="36766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Дата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309E42F-5A87-423E-8441-49135F84FC08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</a:p>
        </p:txBody>
      </p:sp>
    </p:spTree>
    <p:extLst>
      <p:ext uri="{BB962C8B-B14F-4D97-AF65-F5344CB8AC3E}">
        <p14:creationId xmlns:p14="http://schemas.microsoft.com/office/powerpoint/2010/main" val="9365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42875" y="530225"/>
            <a:ext cx="8543925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знака (символа).  </a:t>
            </a:r>
            <a:r>
              <a:rPr lang="ru-RU" altLang="ru-RU" sz="2400" smtClean="0"/>
              <a:t>Для форматирования знаков (символов) выбирается </a:t>
            </a:r>
            <a:r>
              <a:rPr lang="ru-RU" altLang="ru-RU" sz="2400" b="1" i="1" smtClean="0"/>
              <a:t>шрифт</a:t>
            </a:r>
            <a:r>
              <a:rPr lang="ru-RU" altLang="ru-RU" sz="2400" smtClean="0"/>
              <a:t>, содержащий набор букв, цифр и знаков с их свойствами, указывается</a:t>
            </a:r>
            <a:r>
              <a:rPr lang="ru-RU" altLang="ru-RU" sz="2400" i="1" smtClean="0"/>
              <a:t> </a:t>
            </a:r>
            <a:r>
              <a:rPr lang="ru-RU" altLang="ru-RU" sz="2400" smtClean="0"/>
              <a:t>размер шрифта — расстояние между верхним и нижним выносными элементами, называемое кеглем, которое измеряется обычно в пунктах (1 пункт </a:t>
            </a:r>
            <a:r>
              <a:rPr lang="en-US" altLang="ru-RU" sz="2400" smtClean="0"/>
              <a:t> </a:t>
            </a:r>
            <a:r>
              <a:rPr lang="ru-RU" altLang="ru-RU" sz="2400" smtClean="0"/>
              <a:t>равен 0,35 мм). Текстовые процессоры используют </a:t>
            </a:r>
            <a:r>
              <a:rPr lang="ru-RU" altLang="ru-RU" sz="2400" b="1" i="1" smtClean="0"/>
              <a:t>шрифтовые гарнитуры </a:t>
            </a:r>
            <a:r>
              <a:rPr lang="ru-RU" altLang="ru-RU" sz="2400" smtClean="0"/>
              <a:t>— наборы текстовых знаков определенного рисунка, отличающиеся насыщенностью, пропорциями, наклоном и кеглем; по начертанию различают прямой и курсивный шрифт, а по насыщенности — светлый, полужирный.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D06FDEC-34EC-45F0-91FE-D4DA88E53B33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A3FC03-01CF-4E0A-A7C0-A8D551569566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17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57188" y="530225"/>
            <a:ext cx="8329612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Шрифты можно разбить на группы: </a:t>
            </a:r>
          </a:p>
          <a:p>
            <a:r>
              <a:rPr lang="ru-RU" altLang="ru-RU" sz="2400" smtClean="0"/>
              <a:t>с засечками или антиква; </a:t>
            </a:r>
          </a:p>
          <a:p>
            <a:r>
              <a:rPr lang="ru-RU" altLang="ru-RU" sz="2400" smtClean="0"/>
              <a:t>без засечек гротески, или рубленые;</a:t>
            </a:r>
          </a:p>
          <a:p>
            <a:r>
              <a:rPr lang="ru-RU" altLang="ru-RU" sz="2400" smtClean="0"/>
              <a:t>моноширинные; </a:t>
            </a:r>
          </a:p>
          <a:p>
            <a:r>
              <a:rPr lang="ru-RU" altLang="ru-RU" sz="2400" smtClean="0"/>
              <a:t>рукописные (имитирующие рукописную технику); </a:t>
            </a:r>
          </a:p>
          <a:p>
            <a:r>
              <a:rPr lang="ru-RU" altLang="ru-RU" sz="2400" smtClean="0"/>
              <a:t>декоративные или акцидентные.</a:t>
            </a:r>
          </a:p>
          <a:p>
            <a:endParaRPr lang="ru-RU" altLang="ru-RU" sz="2400" smtClean="0"/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Шрифты с засечками облегчают процесс чтения текста, так как короткие горизонтальные штрихи визуально соединяют буквы в слова.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31B381-BB7B-4623-AD5C-A348B1281CA1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8F4BB6-66BE-4A0F-B2B1-5AFE4DF7EC45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18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325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214313" y="530225"/>
            <a:ext cx="4714875" cy="16129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Одной из главных характеристик шрифта является наличие или отсутствие </a:t>
            </a:r>
            <a:r>
              <a:rPr lang="ru-RU" altLang="ru-RU" sz="2400" b="1" i="1" smtClean="0"/>
              <a:t>засечек</a:t>
            </a:r>
            <a:r>
              <a:rPr lang="ru-RU" altLang="ru-RU" sz="240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ACF967-50E6-4EE4-843D-74C0CA911FE0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2DA68D-9B5C-4559-AF00-7D7651A9D320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19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642938"/>
          <a:ext cx="403860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r:id="rId3" imgW="8202170" imgH="2752381" progId="">
                  <p:embed/>
                </p:oleObj>
              </mc:Choice>
              <mc:Fallback>
                <p:oleObj r:id="rId3" imgW="8202170" imgH="2752381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42938"/>
                        <a:ext cx="403860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63" y="2071688"/>
            <a:ext cx="80010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Символы, которыми набран текст, имеют небольшие выступы на концах основных штрихов букв — засечки. Благодаря ним глаз без усилий «скользит» по строчкам, что облегчает чтение.</a:t>
            </a:r>
          </a:p>
        </p:txBody>
      </p:sp>
    </p:spTree>
    <p:extLst>
      <p:ext uri="{BB962C8B-B14F-4D97-AF65-F5344CB8AC3E}">
        <p14:creationId xmlns:p14="http://schemas.microsoft.com/office/powerpoint/2010/main" val="423113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5CAA0C-D84F-40E4-B45A-114B5DCE68F8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00063"/>
            <a:ext cx="8569325" cy="40005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 </a:t>
            </a:r>
            <a:r>
              <a:rPr lang="ru-RU" altLang="ru-RU" sz="2400" b="1" i="1" smtClean="0"/>
              <a:t>Офисный пакет</a:t>
            </a:r>
            <a:r>
              <a:rPr lang="ru-RU" altLang="ru-RU" sz="2400" smtClean="0"/>
              <a:t> — набор приложений, нацеленных на работу с электронной документацией. Компоненты офисных пакетов распространяются, как правило, только вместе, имеют схожий интерфейс и имеют хорошо развитую схему взаимодействия друг с другом.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 Офисные пакеты широко используются для обучения информатике в вузах России.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D71ADF-1B03-44AA-B8EB-8B642FE36AFE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2" name="Содержимое 2"/>
          <p:cNvSpPr>
            <a:spLocks noGrp="1"/>
          </p:cNvSpPr>
          <p:nvPr>
            <p:ph idx="1"/>
          </p:nvPr>
        </p:nvSpPr>
        <p:spPr>
          <a:xfrm>
            <a:off x="214313" y="527050"/>
            <a:ext cx="4357687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Символы, использованные в заголовках, засечек не имеют — такой шрифт называют </a:t>
            </a:r>
            <a:r>
              <a:rPr lang="ru-RU" altLang="ru-RU" sz="2400" i="1" smtClean="0"/>
              <a:t>рубленым.</a:t>
            </a: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A50DDB-2CCA-484E-846B-BC2F5D157E7E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1FE64F-1318-45D8-9C0C-E686A546E5BA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20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72000" y="642938"/>
          <a:ext cx="4038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r:id="rId3" imgW="6272258" imgH="1223971" progId="">
                  <p:embed/>
                </p:oleObj>
              </mc:Choice>
              <mc:Fallback>
                <p:oleObj r:id="rId3" imgW="6272258" imgH="1223971" progId="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642938"/>
                        <a:ext cx="4038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4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A7A18-0A6E-4532-BCB7-0C3BD1167E79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21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571500"/>
            <a:ext cx="4038600" cy="52959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Если каждый символ занимает место, пропорциональное его ширине, такой шрифт называют </a:t>
            </a:r>
            <a:r>
              <a:rPr lang="ru-RU" altLang="ru-RU" sz="2400" i="1" smtClean="0"/>
              <a:t>пропорциональным.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Если все символы имеют  одинаковую ширину, такой шрифт называют</a:t>
            </a:r>
            <a:r>
              <a:rPr lang="ru-RU" altLang="ru-RU" sz="2400" i="1" smtClean="0"/>
              <a:t> моноширинным.</a:t>
            </a:r>
            <a:endParaRPr lang="ru-RU" altLang="ru-RU" sz="2400" smtClean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76275" y="785813"/>
          <a:ext cx="40386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r:id="rId3" imgW="10600000" imgH="3172268" progId="">
                  <p:embed/>
                </p:oleObj>
              </mc:Choice>
              <mc:Fallback>
                <p:oleObj r:id="rId3" imgW="10600000" imgH="3172268" progId="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785813"/>
                        <a:ext cx="403860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2938" y="3000375"/>
          <a:ext cx="40386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r:id="rId5" imgW="6447619" imgH="1991003" progId="">
                  <p:embed/>
                </p:oleObj>
              </mc:Choice>
              <mc:Fallback>
                <p:oleObj r:id="rId5" imgW="6447619" imgH="1991003" progId="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000375"/>
                        <a:ext cx="40386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F1F8AF86-DF8D-45CD-8B58-23E7910AC660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</a:p>
        </p:txBody>
      </p:sp>
    </p:spTree>
    <p:extLst>
      <p:ext uri="{BB962C8B-B14F-4D97-AF65-F5344CB8AC3E}">
        <p14:creationId xmlns:p14="http://schemas.microsoft.com/office/powerpoint/2010/main" val="924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124323BC-A974-4FBA-AAE4-E19A657EAAFC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22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530225"/>
            <a:ext cx="8401050" cy="41878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Внешний вид символов, составляющих шрифтовой набор, называется </a:t>
            </a:r>
            <a:r>
              <a:rPr lang="ru-RU" altLang="ru-RU" sz="2400" b="1" i="1" smtClean="0"/>
              <a:t>гарнитурой</a:t>
            </a:r>
            <a:r>
              <a:rPr lang="ru-RU" altLang="ru-RU" sz="2400" b="1" smtClean="0"/>
              <a:t>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altLang="ru-RU" sz="2400" smtClean="0"/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 Шрифты различаются </a:t>
            </a:r>
            <a:r>
              <a:rPr lang="ru-RU" altLang="ru-RU" sz="2400" i="1" smtClean="0"/>
              <a:t>начертанием: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 обычный (</a:t>
            </a:r>
            <a:r>
              <a:rPr lang="en-US" altLang="ru-RU" sz="2400" smtClean="0"/>
              <a:t>Plain</a:t>
            </a:r>
            <a:r>
              <a:rPr lang="ru-RU" altLang="ru-RU" sz="2400" smtClean="0"/>
              <a:t>);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b="1" smtClean="0"/>
              <a:t>   полужирный</a:t>
            </a:r>
            <a:r>
              <a:rPr lang="ru-RU" altLang="ru-RU" sz="2400" i="1" smtClean="0"/>
              <a:t> (</a:t>
            </a:r>
            <a:r>
              <a:rPr lang="en-US" altLang="ru-RU" sz="2400" b="1" i="1" smtClean="0"/>
              <a:t>Bold</a:t>
            </a:r>
            <a:r>
              <a:rPr lang="ru-RU" altLang="ru-RU" sz="2400" i="1" smtClean="0"/>
              <a:t>)</a:t>
            </a:r>
            <a:r>
              <a:rPr lang="ru-RU" altLang="ru-RU" sz="2400" smtClean="0"/>
              <a:t>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i="1" smtClean="0"/>
              <a:t>   курсив (</a:t>
            </a:r>
            <a:r>
              <a:rPr lang="en-US" altLang="ru-RU" sz="2400" i="1" smtClean="0"/>
              <a:t>Italic</a:t>
            </a:r>
            <a:r>
              <a:rPr lang="ru-RU" altLang="ru-RU" sz="2400" i="1" smtClean="0"/>
              <a:t>)</a:t>
            </a:r>
            <a:r>
              <a:rPr lang="ru-RU" altLang="ru-RU" sz="2400" smtClean="0"/>
              <a:t>;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b="1" i="1" smtClean="0"/>
              <a:t>   полужирный курсив</a:t>
            </a:r>
            <a:r>
              <a:rPr lang="ru-RU" altLang="ru-RU" sz="2400" i="1" smtClean="0"/>
              <a:t> (</a:t>
            </a:r>
            <a:r>
              <a:rPr lang="en-US" altLang="ru-RU" sz="2400" b="1" i="1" smtClean="0"/>
              <a:t>Bold Italic</a:t>
            </a:r>
            <a:r>
              <a:rPr lang="ru-RU" altLang="ru-RU" sz="2400" i="1" smtClean="0"/>
              <a:t>).</a:t>
            </a:r>
            <a:r>
              <a:rPr lang="ru-RU" altLang="ru-RU" sz="2400" smtClean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smtClean="0"/>
              <a:t>  При работе с компьютером часто можно встретить </a:t>
            </a:r>
            <a:r>
              <a:rPr lang="ru-RU" altLang="ru-RU" sz="2400" u="sng" smtClean="0"/>
              <a:t>подчеркнутый </a:t>
            </a:r>
            <a:r>
              <a:rPr lang="ru-RU" altLang="ru-RU" sz="2400" smtClean="0"/>
              <a:t>шрифт.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96D8034-D53D-4FE9-ADA7-02937CC3E4D6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1AFA7F-AE4A-4CA3-8630-B431DAE529A2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23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571500"/>
            <a:ext cx="8286750" cy="18669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i="1" smtClean="0"/>
              <a:t>   </a:t>
            </a:r>
            <a:r>
              <a:rPr lang="ru-RU" altLang="ru-RU" sz="2400" smtClean="0"/>
              <a:t>Для достижения оптического равновесия текста в строке задается величина </a:t>
            </a:r>
            <a:r>
              <a:rPr lang="ru-RU" altLang="ru-RU" sz="2400" b="1" i="1" smtClean="0"/>
              <a:t>кернинга</a:t>
            </a:r>
            <a:r>
              <a:rPr lang="ru-RU" altLang="ru-RU" sz="2400" smtClean="0"/>
              <a:t> — расстояния между отдельными парами букв, а также формат сжатия или растяжения расстояния между символами, смещения вверх-вниз от базовой линии текста. </a:t>
            </a: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42938" y="3571875"/>
          <a:ext cx="6243637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r:id="rId3" imgW="6386559" imgH="1909776" progId="">
                  <p:embed/>
                </p:oleObj>
              </mc:Choice>
              <mc:Fallback>
                <p:oleObj r:id="rId3" imgW="6386559" imgH="1909776" progId="">
                  <p:embed/>
                  <p:pic>
                    <p:nvPicPr>
                      <p:cNvPr id="409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571875"/>
                        <a:ext cx="6243637" cy="18669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312174C2-D9F0-4F01-9B7D-58C7336716D3}" type="datetime1">
              <a:rPr lang="ru-RU"/>
              <a:pPr>
                <a:defRPr/>
              </a:pPr>
              <a:t>17.09.2019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</a:p>
        </p:txBody>
      </p:sp>
    </p:spTree>
    <p:extLst>
      <p:ext uri="{BB962C8B-B14F-4D97-AF65-F5344CB8AC3E}">
        <p14:creationId xmlns:p14="http://schemas.microsoft.com/office/powerpoint/2010/main" val="11154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142875" y="2643188"/>
            <a:ext cx="8472488" cy="193198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100" smtClean="0"/>
              <a:t>  Проведем горизонтальную линию, проходящую по нижним границам символов, не имеющих выносных элементов (например, букв «п», «к», «н»). Такая линия называется </a:t>
            </a:r>
            <a:r>
              <a:rPr lang="ru-RU" altLang="ru-RU" sz="2100" b="1" i="1" smtClean="0"/>
              <a:t>базовой линией</a:t>
            </a:r>
            <a:r>
              <a:rPr lang="ru-RU" altLang="ru-RU" sz="2100" smtClean="0"/>
              <a:t>. Проведем горизонтальную линию по границам самых верхних выносных элементов символов, таких, как прописные буквы «Й» или «Ё». Это </a:t>
            </a:r>
            <a:r>
              <a:rPr lang="ru-RU" altLang="ru-RU" sz="2100" b="1" i="1" smtClean="0"/>
              <a:t>верхняя граница шрифта</a:t>
            </a:r>
            <a:r>
              <a:rPr lang="ru-RU" altLang="ru-RU" sz="2100" smtClean="0"/>
              <a:t>. Проведем горизонтальную линию по границам самых нижних выносных элементов символов «у» или «р». Это </a:t>
            </a:r>
            <a:r>
              <a:rPr lang="ru-RU" altLang="ru-RU" sz="2100" b="1" i="1" smtClean="0"/>
              <a:t>нижняя граница шрифта</a:t>
            </a:r>
            <a:r>
              <a:rPr lang="ru-RU" altLang="ru-RU" sz="210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BA9006-40BD-472F-BA7A-DC1384EDE47B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DA2550-D731-4290-BC03-6F60DD420ED9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24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00063"/>
            <a:ext cx="81438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72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18C96F5B-A287-40AE-9A8D-EA2C52452710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25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571500"/>
            <a:ext cx="7929562" cy="53752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b="1" smtClean="0"/>
              <a:t>Непечатаемые символы:</a:t>
            </a:r>
          </a:p>
          <a:p>
            <a:r>
              <a:rPr lang="ru-RU" altLang="ru-RU" sz="2400" smtClean="0"/>
              <a:t>Включение непечатаемых символов </a:t>
            </a:r>
            <a:br>
              <a:rPr lang="ru-RU" altLang="ru-RU" sz="2400" smtClean="0"/>
            </a:br>
            <a:r>
              <a:rPr lang="ru-RU" altLang="ru-RU" sz="2400" smtClean="0"/>
              <a:t>(Кнопка </a:t>
            </a:r>
            <a:r>
              <a:rPr lang="en-US" altLang="ru-RU" sz="2400" smtClean="0">
                <a:cs typeface="Arial" panose="020B0604020202020204" pitchFamily="34" charset="0"/>
              </a:rPr>
              <a:t>¶</a:t>
            </a:r>
            <a:r>
              <a:rPr lang="ru-RU" altLang="ru-RU" sz="2400" smtClean="0">
                <a:cs typeface="Arial" panose="020B0604020202020204" pitchFamily="34" charset="0"/>
              </a:rPr>
              <a:t>).</a:t>
            </a:r>
          </a:p>
          <a:p>
            <a:r>
              <a:rPr lang="ru-RU" altLang="ru-RU" sz="2400" smtClean="0">
                <a:cs typeface="Arial" panose="020B0604020202020204" pitchFamily="34" charset="0"/>
              </a:rPr>
              <a:t>Конец абзаца </a:t>
            </a:r>
            <a:br>
              <a:rPr lang="ru-RU" altLang="ru-RU" sz="2400" smtClean="0">
                <a:cs typeface="Arial" panose="020B0604020202020204" pitchFamily="34" charset="0"/>
              </a:rPr>
            </a:br>
            <a:r>
              <a:rPr lang="ru-RU" altLang="ru-RU" sz="2400" smtClean="0">
                <a:cs typeface="Arial" panose="020B0604020202020204" pitchFamily="34" charset="0"/>
              </a:rPr>
              <a:t>(</a:t>
            </a:r>
            <a:r>
              <a:rPr lang="en-US" altLang="ru-RU" sz="2400" smtClean="0"/>
              <a:t>Enter</a:t>
            </a:r>
            <a:r>
              <a:rPr lang="ru-RU" altLang="ru-RU" sz="2400" smtClean="0">
                <a:cs typeface="Arial" panose="020B0604020202020204" pitchFamily="34" charset="0"/>
              </a:rPr>
              <a:t> </a:t>
            </a:r>
            <a:r>
              <a:rPr lang="en-US" altLang="ru-RU" sz="2400" smtClean="0">
                <a:cs typeface="Arial" panose="020B0604020202020204" pitchFamily="34" charset="0"/>
              </a:rPr>
              <a:t>¶</a:t>
            </a:r>
            <a:r>
              <a:rPr lang="ru-RU" altLang="ru-RU" sz="2400" smtClean="0">
                <a:cs typeface="Arial" panose="020B0604020202020204" pitchFamily="34" charset="0"/>
              </a:rPr>
              <a:t>).</a:t>
            </a:r>
          </a:p>
          <a:p>
            <a:r>
              <a:rPr lang="ru-RU" altLang="ru-RU" sz="2400" smtClean="0">
                <a:cs typeface="Arial" panose="020B0604020202020204" pitchFamily="34" charset="0"/>
              </a:rPr>
              <a:t>Нажатие клавиши </a:t>
            </a:r>
            <a:br>
              <a:rPr lang="ru-RU" altLang="ru-RU" sz="2400" smtClean="0">
                <a:cs typeface="Arial" panose="020B0604020202020204" pitchFamily="34" charset="0"/>
              </a:rPr>
            </a:br>
            <a:r>
              <a:rPr lang="ru-RU" altLang="ru-RU" sz="2400" smtClean="0">
                <a:cs typeface="Arial" panose="020B0604020202020204" pitchFamily="34" charset="0"/>
              </a:rPr>
              <a:t>(</a:t>
            </a:r>
            <a:r>
              <a:rPr lang="en-US" altLang="ru-RU" sz="2400" smtClean="0">
                <a:cs typeface="Arial" panose="020B0604020202020204" pitchFamily="34" charset="0"/>
              </a:rPr>
              <a:t>Tab</a:t>
            </a:r>
            <a:r>
              <a:rPr lang="ru-RU" altLang="ru-RU" sz="2400" smtClean="0">
                <a:cs typeface="Arial" panose="020B0604020202020204" pitchFamily="34" charset="0"/>
              </a:rPr>
              <a:t> →).</a:t>
            </a:r>
          </a:p>
          <a:p>
            <a:r>
              <a:rPr lang="ru-RU" altLang="ru-RU" sz="2400" smtClean="0"/>
              <a:t>Принудительный конец строки </a:t>
            </a:r>
            <a:br>
              <a:rPr lang="ru-RU" altLang="ru-RU" sz="2400" smtClean="0"/>
            </a:br>
            <a:r>
              <a:rPr lang="ru-RU" altLang="ru-RU" sz="2400" smtClean="0"/>
              <a:t>(</a:t>
            </a:r>
            <a:r>
              <a:rPr lang="en-US" altLang="ru-RU" sz="2400" smtClean="0"/>
              <a:t>Shift+Enter</a:t>
            </a:r>
            <a:r>
              <a:rPr lang="ru-RU" altLang="ru-RU" sz="2400" smtClean="0"/>
              <a:t> </a:t>
            </a:r>
            <a:r>
              <a:rPr lang="ru-RU" altLang="ru-RU" sz="2400" b="1" smtClean="0">
                <a:sym typeface="Symbol" panose="05050102010706020507" pitchFamily="18" charset="2"/>
              </a:rPr>
              <a:t></a:t>
            </a:r>
            <a:r>
              <a:rPr lang="ru-RU" altLang="ru-RU" sz="2400" smtClean="0">
                <a:sym typeface="Symbol" panose="05050102010706020507" pitchFamily="18" charset="2"/>
              </a:rPr>
              <a:t>).</a:t>
            </a:r>
          </a:p>
          <a:p>
            <a:r>
              <a:rPr lang="ru-RU" altLang="ru-RU" sz="2400" smtClean="0"/>
              <a:t>Нерастяжимый пробел </a:t>
            </a:r>
            <a:br>
              <a:rPr lang="ru-RU" altLang="ru-RU" sz="2400" smtClean="0"/>
            </a:br>
            <a:r>
              <a:rPr lang="ru-RU" altLang="ru-RU" sz="2400" smtClean="0"/>
              <a:t> (</a:t>
            </a:r>
            <a:r>
              <a:rPr lang="en-US" altLang="ru-RU" sz="2400" smtClean="0"/>
              <a:t>Shift+Ctrl+</a:t>
            </a:r>
            <a:r>
              <a:rPr lang="ru-RU" altLang="ru-RU" sz="2400" smtClean="0"/>
              <a:t>пробел </a:t>
            </a:r>
            <a:r>
              <a:rPr lang="ru-RU" altLang="ru-RU" sz="2400" smtClean="0">
                <a:sym typeface="Symbol" panose="05050102010706020507" pitchFamily="18" charset="2"/>
              </a:rPr>
              <a:t>).</a:t>
            </a:r>
          </a:p>
          <a:p>
            <a:r>
              <a:rPr lang="ru-RU" altLang="ru-RU" sz="2400" smtClean="0">
                <a:sym typeface="Symbol" panose="05050102010706020507" pitchFamily="18" charset="2"/>
              </a:rPr>
              <a:t>Простой пробел </a:t>
            </a:r>
            <a:br>
              <a:rPr lang="ru-RU" altLang="ru-RU" sz="2400" smtClean="0">
                <a:sym typeface="Symbol" panose="05050102010706020507" pitchFamily="18" charset="2"/>
              </a:rPr>
            </a:br>
            <a:r>
              <a:rPr lang="ru-RU" altLang="ru-RU" sz="2400" smtClean="0">
                <a:sym typeface="Symbol" panose="05050102010706020507" pitchFamily="18" charset="2"/>
              </a:rPr>
              <a:t>().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07D300-4377-416C-82F8-DCE994EAC6CF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3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705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b="1" smtClean="0"/>
              <a:t>Три вида черточек:</a:t>
            </a:r>
          </a:p>
          <a:p>
            <a:r>
              <a:rPr lang="ru-RU" altLang="ru-RU" sz="2400" smtClean="0"/>
              <a:t>— тире, знак препинания в виде длинной горизонтальной черточки;</a:t>
            </a:r>
          </a:p>
          <a:p>
            <a:r>
              <a:rPr lang="ru-RU" altLang="ru-RU" sz="2400" smtClean="0"/>
              <a:t>– минус, знак, обозначающий вычитание или отрицательную величину в математике;</a:t>
            </a:r>
          </a:p>
          <a:p>
            <a:r>
              <a:rPr lang="ru-RU" altLang="ru-RU" sz="2400" smtClean="0"/>
              <a:t>- дефис (короткая черточка), употребляется как знак переноса, как соединительная черта между частями слова.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b="1" smtClean="0"/>
              <a:t>Многоточие: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… знак препинания в виде трех рядом поставленных точек, означающий недоговоренность, возможность продолжения текста.</a:t>
            </a:r>
          </a:p>
          <a:p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E525E9-340B-48B4-A05A-E897CF6CC635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26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47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401050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абзаца. </a:t>
            </a:r>
            <a:r>
              <a:rPr lang="ru-RU" altLang="ru-RU" sz="2400" smtClean="0"/>
              <a:t>Абзац создается нажатием на клавишу </a:t>
            </a:r>
            <a:r>
              <a:rPr lang="ru-RU" altLang="ru-RU" sz="2400" i="1" smtClean="0"/>
              <a:t>Enter</a:t>
            </a:r>
            <a:r>
              <a:rPr lang="ru-RU" altLang="ru-RU" sz="2400" smtClean="0"/>
              <a:t>, после чего в текст вставляется специальный символ — маркер абзаца ¶ . Текст абзаца начинается с новой строки и заканчивается маркером абзаца.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AF72CF-3086-4A50-84BA-B5849A48EFBA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29A89D-4A7B-4D06-97EE-F0C720A2A838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27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70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357188" y="530225"/>
            <a:ext cx="8429625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 Для абзаца выполняется настройка формата, который включает в себя следующие параметры:</a:t>
            </a:r>
          </a:p>
          <a:p>
            <a:r>
              <a:rPr lang="ru-RU" altLang="ru-RU" sz="2400" smtClean="0"/>
              <a:t>положение текста (</a:t>
            </a:r>
            <a:r>
              <a:rPr lang="ru-RU" altLang="ru-RU" sz="2400" b="1" i="1" smtClean="0"/>
              <a:t>выравнивание текста влево, вправо, по ширине или центру</a:t>
            </a:r>
            <a:r>
              <a:rPr lang="ru-RU" altLang="ru-RU" sz="2400" smtClean="0"/>
              <a:t>);</a:t>
            </a:r>
          </a:p>
          <a:p>
            <a:r>
              <a:rPr lang="ru-RU" altLang="ru-RU" sz="2400" smtClean="0"/>
              <a:t>величина отступов текста от правого и левого полей печатной страницы;</a:t>
            </a:r>
          </a:p>
          <a:p>
            <a:r>
              <a:rPr lang="ru-RU" altLang="ru-RU" sz="2400" smtClean="0"/>
              <a:t>вид красной строки (</a:t>
            </a:r>
            <a:r>
              <a:rPr lang="ru-RU" altLang="ru-RU" sz="2400" b="1" i="1" smtClean="0"/>
              <a:t>отсутствие, выступ, отступ</a:t>
            </a:r>
            <a:r>
              <a:rPr lang="ru-RU" altLang="ru-RU" sz="2400" smtClean="0"/>
              <a:t>);</a:t>
            </a:r>
          </a:p>
          <a:p>
            <a:r>
              <a:rPr lang="ru-RU" altLang="ru-RU" sz="2400" smtClean="0"/>
              <a:t>величина интервала между абзацами (до и после абзаца); </a:t>
            </a:r>
          </a:p>
          <a:p>
            <a:r>
              <a:rPr lang="ru-RU" altLang="ru-RU" sz="2400" smtClean="0"/>
              <a:t>величина междустрочного интервала (интерлиньяжа);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0C1B63-B438-4249-BF28-9338A403B5F2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60825D-0ABB-4AE3-B98E-5C0BC509941D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28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22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429625" cy="4187825"/>
          </a:xfrm>
        </p:spPr>
        <p:txBody>
          <a:bodyPr/>
          <a:lstStyle/>
          <a:p>
            <a:r>
              <a:rPr lang="ru-RU" altLang="ru-RU" sz="2400" smtClean="0"/>
              <a:t>положение абзаца на странице («вдовы» и «сироты») и разрыв текста абзаца (перенос на другую страницу),</a:t>
            </a:r>
          </a:p>
          <a:p>
            <a:r>
              <a:rPr lang="ru-RU" altLang="ru-RU" sz="2400" smtClean="0"/>
              <a:t>табуляция текста абзаца, использование клавиши </a:t>
            </a:r>
            <a:r>
              <a:rPr lang="en-US" altLang="ru-RU" sz="2400" b="1" smtClean="0"/>
              <a:t>Tab</a:t>
            </a:r>
            <a:r>
              <a:rPr lang="en-US" altLang="ru-RU" sz="2400" smtClean="0"/>
              <a:t>.</a:t>
            </a:r>
            <a:endParaRPr lang="ru-RU" altLang="ru-RU" sz="2400" smtClean="0"/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5FA5F2-E6FA-45F7-97C9-736480B9504F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AC0C45-5DB9-4E0A-AA50-2E9034B949C6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29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5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0C0980-C837-4AF5-B727-0AF2F74A3E85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ru-RU"/>
              <a:t> 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428625"/>
            <a:ext cx="8643937" cy="5162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Как правило, офисные пакеты содержит следующий набор компонентов: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1. Текстовый процессор.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2. Табличный процессор (электронные таблицы) — средство для обработки объёмных таблиц данных.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В дополнение к этому, некоторые пакеты содержат ещё и следующие типы приложений: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1. Создатель презентаций — позволяет создавать красочные и впечатляющие электронные презентации.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2. Система управления базами данных — позволяет управлять базами данных.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200" smtClean="0"/>
              <a:t>   3. Графический редактор — позволяет редактировать графические файлы.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8C869A-B3DE-4C29-9A7D-423226F95380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EF427787-05DB-4194-87D0-2B608D1101E0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30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842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altLang="ru-RU" sz="2400" smtClean="0">
                <a:solidFill>
                  <a:schemeClr val="tx1"/>
                </a:solidFill>
                <a:effectLst/>
              </a:rPr>
              <a:t>Параметры абзаца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671763"/>
          </a:xfrm>
        </p:spPr>
        <p:txBody>
          <a:bodyPr/>
          <a:lstStyle/>
          <a:p>
            <a:pPr indent="731838">
              <a:buFont typeface="Wingdings" panose="05000000000000000000" pitchFamily="2" charset="2"/>
              <a:buNone/>
            </a:pPr>
            <a:r>
              <a:rPr lang="ru-RU" altLang="ru-RU" sz="2000" smtClean="0"/>
              <a:t>Практическая работа с символьными шрифтами затруднена тем, что невозможно запомнить, за какой клавишей клавиатуры закреплен тот или иной символ. Для облегчения работы используют программу Таблица символов. Порядок действия рассмотрим на конкретном примере.</a:t>
            </a:r>
          </a:p>
          <a:p>
            <a:pPr indent="731838">
              <a:buFont typeface="Wingdings" panose="05000000000000000000" pitchFamily="2" charset="2"/>
              <a:buNone/>
            </a:pPr>
            <a:endParaRPr lang="ru-RU" altLang="ru-RU" smtClean="0"/>
          </a:p>
          <a:p>
            <a:pPr indent="731838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4797425"/>
            <a:ext cx="7056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Допустим, что при наборе текста требуется вставить изображение флажка, имеющегося в шрифте </a:t>
            </a:r>
            <a:r>
              <a:rPr lang="en-US" altLang="ru-RU"/>
              <a:t>Wingdings</a:t>
            </a:r>
            <a:endParaRPr lang="ru-RU" altLang="ru-RU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8313" y="1484313"/>
            <a:ext cx="8351837" cy="46085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11863" y="6221413"/>
            <a:ext cx="2881312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Границы области текста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84213" y="5589588"/>
            <a:ext cx="1079500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выступ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971550" y="1557338"/>
            <a:ext cx="3240088" cy="3762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Отступ (первая строка)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3929063"/>
            <a:ext cx="2016125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Отступ абзаца слева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643188" y="4143375"/>
            <a:ext cx="3024187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Интервал перед абзацем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619750" y="3857625"/>
            <a:ext cx="3024188" cy="3762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Интервал после абзаца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596188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4643438" y="45085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827088" y="220503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468313" y="34290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 flipV="1">
            <a:off x="684213" y="5084763"/>
            <a:ext cx="2159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1258888" y="18446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V="1">
            <a:off x="7091363" y="6092825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 flipV="1">
            <a:off x="611188" y="3500438"/>
            <a:ext cx="730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8459788" y="19891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8459788" y="22764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6948488" y="908050"/>
            <a:ext cx="2016125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Отступ абзаца справа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8101013" y="1196975"/>
            <a:ext cx="5746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Дата 2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4E4965-236B-432F-ABB0-07E5F60C250F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9803B467-8027-4AAF-8D87-1D6F1058952C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31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357188"/>
            <a:ext cx="3714750" cy="571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Выбор </a:t>
            </a:r>
            <a:r>
              <a:rPr lang="ru-RU" sz="2400" dirty="0">
                <a:solidFill>
                  <a:schemeClr val="tx1"/>
                </a:solidFill>
                <a:effectLst/>
                <a:latin typeface="+mn-lt"/>
              </a:rPr>
              <a:t>параметров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абзаца.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Запрет висячих строк. «Висячая» строка в типографской практике — концевая строка абзаца, расположенная в начале полосы или колонки, а также начальная строка абзаца, оказавшаяся в конце полосы колонки.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400" b="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00063"/>
            <a:ext cx="431482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Дата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ED1085-003A-4E72-9356-052EEBD35730}" type="datetime1">
              <a:rPr lang="ru-RU"/>
              <a:pPr>
                <a:defRPr/>
              </a:pPr>
              <a:t>17.09.2019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AC798860-F08A-4847-B1AF-E594BF4F6952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32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4000500" cy="571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0" dirty="0" smtClean="0">
                <a:solidFill>
                  <a:schemeClr val="tx1"/>
                </a:solidFill>
                <a:effectLst/>
              </a:rPr>
              <a:t>«Висячая»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 строка, которая оторвана от своего абзаца и «висит» в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+mn-lt"/>
              </a:rPr>
              <a:t>одиночес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-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400" b="0" dirty="0" err="1" smtClean="0">
                <a:solidFill>
                  <a:schemeClr val="tx1"/>
                </a:solidFill>
                <a:effectLst/>
                <a:latin typeface="+mn-lt"/>
              </a:rPr>
              <a:t>тве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 на предыдущей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или последующей странице.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В справочной литературе различают «верхнюю висячую строку» (англ.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+mn-lt"/>
              </a:rPr>
              <a:t>widow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 — вдова) и «нижнюю висячую строку» (англ. </a:t>
            </a:r>
            <a:r>
              <a:rPr lang="ru-RU" sz="2400" b="0" dirty="0" err="1" smtClean="0">
                <a:solidFill>
                  <a:schemeClr val="tx1"/>
                </a:solidFill>
                <a:effectLst/>
                <a:latin typeface="+mn-lt"/>
              </a:rPr>
              <a:t>orphan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  <a:t> — сирота). 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4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ED1085-003A-4E72-9356-052EEBD35730}" type="datetime1">
              <a:rPr lang="ru-RU"/>
              <a:pPr>
                <a:defRPr/>
              </a:pPr>
              <a:t>17.09.2019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571500"/>
            <a:ext cx="459581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2357438"/>
            <a:ext cx="370363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357563"/>
            <a:ext cx="36623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02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14313" y="530225"/>
            <a:ext cx="8472487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элементов списка. </a:t>
            </a:r>
            <a:r>
              <a:rPr lang="ru-RU" altLang="ru-RU" sz="2400" smtClean="0"/>
              <a:t>Элемент списка является абзацем, к его символам применимы установки формата шрифта.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Различают </a:t>
            </a:r>
            <a:r>
              <a:rPr lang="ru-RU" altLang="ru-RU" sz="2400" b="1" i="1" smtClean="0"/>
              <a:t>маркированные</a:t>
            </a:r>
            <a:r>
              <a:rPr lang="ru-RU" altLang="ru-RU" sz="2400" smtClean="0"/>
              <a:t>, </a:t>
            </a:r>
            <a:r>
              <a:rPr lang="ru-RU" altLang="ru-RU" sz="2400" b="1" i="1" smtClean="0"/>
              <a:t>нумерованные </a:t>
            </a:r>
            <a:r>
              <a:rPr lang="ru-RU" altLang="ru-RU" sz="2400" smtClean="0"/>
              <a:t>и </a:t>
            </a:r>
            <a:r>
              <a:rPr lang="ru-RU" altLang="ru-RU" sz="2400" b="1" i="1" smtClean="0"/>
              <a:t>многоуровневые списки</a:t>
            </a:r>
            <a:r>
              <a:rPr lang="ru-RU" altLang="ru-RU" sz="2400" smtClean="0"/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i="1" smtClean="0"/>
              <a:t>В маркированных списках</a:t>
            </a:r>
            <a:r>
              <a:rPr lang="ru-RU" altLang="ru-RU" sz="2400" i="1" smtClean="0"/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i="1" smtClean="0"/>
              <a:t>  </a:t>
            </a:r>
            <a:r>
              <a:rPr lang="en-US" altLang="ru-RU" sz="2400" smtClean="0"/>
              <a:t>MS Word </a:t>
            </a:r>
            <a:r>
              <a:rPr lang="ru-RU" altLang="ru-RU" sz="2400" smtClean="0"/>
              <a:t>можно выбрать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символ знака маркера,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изменить шрифт, выбрать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рисунок в качестве маркера,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настроить положение маркера (отступ от поля печатной страницы, табул-отступ).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F156E6-6B10-4E31-AE8E-8C430FD88A8E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D9FF9E-ADA5-4489-820C-05F2AD5D2A0A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33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00375"/>
            <a:ext cx="29622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739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5568950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i="1" smtClean="0"/>
              <a:t>В нумерованных списках </a:t>
            </a:r>
            <a:r>
              <a:rPr lang="en-US" altLang="ru-RU" sz="2400" smtClean="0"/>
              <a:t>MS Word </a:t>
            </a:r>
            <a:r>
              <a:rPr lang="ru-RU" altLang="ru-RU" sz="2400" smtClean="0"/>
              <a:t>можно изменить шрифтовое оформление номера элемента (цифры и буквы разных алфавитов), указать начальное значение номера, изменить местоположение номера и элемента списка относительно границы текста.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578E27-5D3A-4ED7-B6E8-E9C651F4B3C9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4A031-0847-488F-AC31-A46C54B9C7FF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34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642938"/>
            <a:ext cx="26384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100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5357812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i="1" smtClean="0"/>
              <a:t>Многоуровневые списки </a:t>
            </a:r>
            <a:r>
              <a:rPr lang="ru-RU" altLang="ru-RU" sz="2400" smtClean="0"/>
              <a:t>отличаются тем, что элементы разных уровней оформляются по-разному. Элементы списка могут быть как маркированными, так и нумерованными, возможно сочетание того и другого в пределах одного многоуровневого списка. Максимальное число уровней иерархии — 9.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5FFBAC-9CA5-4A25-B0F3-5826FCBF1954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E974EF-A155-43F1-B2A6-C26F4EFA11E2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35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27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642938"/>
            <a:ext cx="2952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071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5786438" cy="225583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колонки текста. </a:t>
            </a:r>
            <a:r>
              <a:rPr lang="ru-RU" altLang="ru-RU" sz="2400" smtClean="0"/>
              <a:t>Колончатый текст может быть представлен несколькими способами:</a:t>
            </a:r>
            <a:br>
              <a:rPr lang="ru-RU" altLang="ru-RU" sz="2400" smtClean="0"/>
            </a:br>
            <a:r>
              <a:rPr lang="ru-RU" altLang="ru-RU" sz="2400" smtClean="0"/>
              <a:t>1) с помощью команды </a:t>
            </a:r>
            <a:r>
              <a:rPr lang="ru-RU" altLang="ru-RU" sz="2400" b="1" smtClean="0"/>
              <a:t>Параметры страниц</a:t>
            </a:r>
            <a:r>
              <a:rPr lang="ru-RU" altLang="ru-RU" sz="2400" smtClean="0"/>
              <a:t>, </a:t>
            </a:r>
            <a:r>
              <a:rPr lang="ru-RU" altLang="ru-RU" sz="2400" b="1" smtClean="0"/>
              <a:t>Колонки</a:t>
            </a:r>
            <a:r>
              <a:rPr lang="ru-RU" altLang="ru-RU" sz="2400" smtClean="0"/>
              <a:t>; </a:t>
            </a: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b="1" smtClean="0"/>
              <a:t/>
            </a:r>
            <a:br>
              <a:rPr lang="ru-RU" altLang="ru-RU" sz="2400" b="1" smtClean="0"/>
            </a:br>
            <a:r>
              <a:rPr lang="ru-RU" altLang="ru-RU" sz="2400" smtClean="0"/>
              <a:t>2) с помощью </a:t>
            </a:r>
            <a:br>
              <a:rPr lang="ru-RU" altLang="ru-RU" sz="2400" smtClean="0"/>
            </a:br>
            <a:r>
              <a:rPr lang="ru-RU" altLang="ru-RU" sz="2400" smtClean="0"/>
              <a:t>клавиши </a:t>
            </a:r>
            <a:br>
              <a:rPr lang="ru-RU" altLang="ru-RU" sz="2400" smtClean="0"/>
            </a:br>
            <a:r>
              <a:rPr lang="ru-RU" altLang="ru-RU" sz="2400" smtClean="0"/>
              <a:t>табуляции </a:t>
            </a:r>
            <a:br>
              <a:rPr lang="ru-RU" altLang="ru-RU" sz="2400" smtClean="0"/>
            </a:br>
            <a:r>
              <a:rPr lang="ru-RU" altLang="ru-RU" sz="2400" smtClean="0"/>
              <a:t>при вводе </a:t>
            </a:r>
            <a:br>
              <a:rPr lang="ru-RU" altLang="ru-RU" sz="2400" smtClean="0"/>
            </a:br>
            <a:r>
              <a:rPr lang="ru-RU" altLang="ru-RU" sz="2400" smtClean="0"/>
              <a:t>данных.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C97DAE-0915-45CB-AC92-689097F42C01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0694C8-1927-4C65-8C1A-C0307E750DB0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36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42938"/>
            <a:ext cx="25050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3857625"/>
            <a:ext cx="48482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6408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4926012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b="1" smtClean="0"/>
              <a:t>  Формат таблицы. </a:t>
            </a:r>
            <a:r>
              <a:rPr lang="ru-RU" altLang="ru-RU" sz="2400" smtClean="0"/>
              <a:t>Таблица </a:t>
            </a:r>
            <a:r>
              <a:rPr lang="en-US" altLang="ru-RU" sz="2400" smtClean="0"/>
              <a:t>Word </a:t>
            </a:r>
            <a:r>
              <a:rPr lang="ru-RU" altLang="ru-RU" sz="2400" smtClean="0"/>
              <a:t>состоит из ячеек, образованных на пересечении строк и столбцов. Формат таблицы задается командой</a:t>
            </a:r>
            <a:r>
              <a:rPr lang="ru-RU" altLang="ru-RU" sz="2400" b="1" smtClean="0"/>
              <a:t> Вставка, Таблицы, Таблица</a:t>
            </a:r>
            <a:r>
              <a:rPr lang="ru-RU" altLang="ru-RU" sz="240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C2DF47-2499-4ADC-8526-236B79454ED2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5C801C-91F2-4D2D-9BAA-804DA88AA260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37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642938"/>
            <a:ext cx="3086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8534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fld id="{0ECE9F4E-14B7-4B33-A38A-593079EF179A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algn="l" eaLnBrk="1" hangingPunct="1"/>
              <a:t>38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"/>
            <a:ext cx="8229600" cy="59531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400" b="1" i="1" smtClean="0"/>
              <a:t>Операции с таблицами: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Объединить ячейки.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Разбить таблицу.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Удалить текст в ячейках.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Удалить ячейку, строку, столбец, таблицу.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Изменить ширину-высоту.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44738B-7B31-4EBA-B72B-AC7F4E1FD433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357188" y="315913"/>
            <a:ext cx="8329612" cy="34702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b="1" smtClean="0"/>
              <a:t>Формат элементов таблицы:</a:t>
            </a:r>
            <a:endParaRPr lang="ru-RU" altLang="ru-RU" sz="2400" smtClean="0"/>
          </a:p>
          <a:p>
            <a:r>
              <a:rPr lang="ru-RU" altLang="ru-RU" sz="2400" b="1" i="1" smtClean="0"/>
              <a:t>Таблица</a:t>
            </a:r>
            <a:r>
              <a:rPr lang="ru-RU" altLang="ru-RU" sz="2400" smtClean="0"/>
              <a:t> — позволяет указать ширину таблицы в сантимет</a:t>
            </a:r>
            <a:r>
              <a:rPr lang="en-US" altLang="ru-RU" sz="2400" smtClean="0"/>
              <a:t>pax </a:t>
            </a:r>
            <a:r>
              <a:rPr lang="ru-RU" altLang="ru-RU" sz="2400" smtClean="0"/>
              <a:t>или процентах от ширины печатной страницы, ее выравнивание (слева, справа, по центру), обтекание текстом (если вокруг, то указываются границы), параметры полей для ячеек таблицы, использование графических элементов — заливка фона, рамок и пр.;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87ED8B-D5CD-4801-8401-B3E1B57CB39F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39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6188"/>
            <a:ext cx="105251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4938"/>
            <a:ext cx="1219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98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D9D3BC-FAF1-4FB0-AA6C-D4DE4E06C22F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4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Свободные офисные пакеты:</a:t>
            </a:r>
          </a:p>
          <a:p>
            <a:r>
              <a:rPr lang="ru-RU" altLang="ru-RU" sz="2400" smtClean="0"/>
              <a:t>OpenOffice.org — офисный пакет, сравнимый по возможностям и информационно совместимый с офисным пакетом Microsoft Office.</a:t>
            </a:r>
          </a:p>
          <a:p>
            <a:r>
              <a:rPr lang="ru-RU" altLang="ru-RU" sz="2400" smtClean="0"/>
              <a:t>KOffice — офисный пакет из состава оболочки KDE.</a:t>
            </a:r>
          </a:p>
          <a:p>
            <a:r>
              <a:rPr lang="ru-RU" altLang="ru-RU" sz="2400" smtClean="0"/>
              <a:t>GNOME Office — офисный пакет проекта GNOME.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756CE7-2CD4-4984-BA58-E67E16E63832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2041525"/>
          </a:xfrm>
        </p:spPr>
        <p:txBody>
          <a:bodyPr/>
          <a:lstStyle/>
          <a:p>
            <a:r>
              <a:rPr lang="ru-RU" altLang="ru-RU" sz="2400" b="1" i="1" smtClean="0"/>
              <a:t>Строка</a:t>
            </a:r>
            <a:r>
              <a:rPr lang="ru-RU" altLang="ru-RU" sz="2400" smtClean="0"/>
              <a:t> — задается высота всех или отдельных строк таблицы, возможность переноса строк внутри отдельной ячейки, 	на следующую страницу документа;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0BCF6D-F5E3-430C-A76C-7249FA62D328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40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Дата 3"/>
          <p:cNvSpPr txBox="1">
            <a:spLocks/>
          </p:cNvSpPr>
          <p:nvPr/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43447DB-073C-4992-947B-C33B0F4FEC85}" type="datetime1">
              <a:rPr lang="ru-RU" sz="1000">
                <a:solidFill>
                  <a:schemeClr val="bg2">
                    <a:shade val="5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17.09.2019</a:t>
            </a:fld>
            <a:endParaRPr lang="en-US" sz="1000">
              <a:solidFill>
                <a:schemeClr val="bg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>
                <a:solidFill>
                  <a:schemeClr val="bg2">
                    <a:shade val="50000"/>
                  </a:schemeClr>
                </a:solidFill>
                <a:latin typeface="+mn-lt"/>
              </a:rPr>
              <a:t>Доцент С.Т. Касюк</a:t>
            </a:r>
            <a:endParaRPr lang="en-US" sz="1000">
              <a:solidFill>
                <a:schemeClr val="bg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9" name="Номер слайда 5"/>
          <p:cNvSpPr txBox="1">
            <a:spLocks/>
          </p:cNvSpPr>
          <p:nvPr/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5B8F891-164D-45D2-BB71-2C5A5B61048A}" type="slidenum">
              <a:rPr lang="en-US" altLang="ru-RU" sz="1000">
                <a:solidFill>
                  <a:srgbClr val="A7A399"/>
                </a:solidFill>
                <a:latin typeface="Verdana" panose="020B0604030504040204" pitchFamily="34" charset="0"/>
              </a:rPr>
              <a:pPr algn="r" eaLnBrk="1" hangingPunct="1"/>
              <a:t>40</a:t>
            </a:fld>
            <a:endParaRPr lang="en-US" altLang="ru-RU" sz="1000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78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105251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1219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701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ru-RU" altLang="ru-RU" sz="2400" b="1" i="1" smtClean="0"/>
              <a:t>Столбец</a:t>
            </a:r>
            <a:r>
              <a:rPr lang="ru-RU" altLang="ru-RU" sz="2400" smtClean="0"/>
              <a:t> — задание ширины столбца таблицы;</a:t>
            </a:r>
          </a:p>
          <a:p>
            <a:r>
              <a:rPr lang="ru-RU" altLang="ru-RU" sz="2400" b="1" i="1" smtClean="0"/>
              <a:t>Ячейка </a:t>
            </a:r>
            <a:r>
              <a:rPr lang="ru-RU" altLang="ru-RU" sz="2400" smtClean="0"/>
              <a:t>— задание ширины ячейки, способа вертикального выравнивания текста в ячейке (сверху, по центру, снизу); параметры ячейки (отступы от границ ячейки, если они отличаются от общих установок; возможность переноса текста по словам внутри ячейки, изменения формата текста для вписывания в границы ячейки).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30CA51-A082-4D9A-A8BB-D06802FE0CC1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41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105251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6375"/>
            <a:ext cx="1219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53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401050" cy="36131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smtClean="0"/>
              <a:t>Формат объекта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Внешний вид объектов, вставляемых в текстовый документ, форматируется с помощью вкладки </a:t>
            </a:r>
            <a:r>
              <a:rPr lang="ru-RU" altLang="ru-RU" sz="2400" b="1" smtClean="0"/>
              <a:t>Формат</a:t>
            </a:r>
            <a:r>
              <a:rPr lang="ru-RU" altLang="ru-RU" sz="2400" smtClean="0"/>
              <a:t>, которая позволяет: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 </a:t>
            </a:r>
            <a:r>
              <a:rPr lang="ru-RU" altLang="ru-RU" sz="2400" b="1" i="1" smtClean="0"/>
              <a:t>Цвета и линии</a:t>
            </a:r>
            <a:r>
              <a:rPr lang="ru-RU" altLang="ru-RU" sz="2400" smtClean="0"/>
              <a:t> — обеспечивает выбор цвета и прозрачности заливки размера графического образа;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 </a:t>
            </a:r>
            <a:r>
              <a:rPr lang="ru-RU" altLang="ru-RU" sz="2400" b="1" i="1" smtClean="0"/>
              <a:t>Размер </a:t>
            </a:r>
            <a:r>
              <a:rPr lang="ru-RU" altLang="ru-RU" sz="2400" smtClean="0"/>
              <a:t>— задание размера и масштаба графического образа;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i="1" smtClean="0"/>
              <a:t> </a:t>
            </a: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DAB9AA-CB6D-49E9-B3BA-217BF25A2C91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42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519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401050" cy="24701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b="1" i="1" smtClean="0"/>
              <a:t>  Положение</a:t>
            </a:r>
            <a:r>
              <a:rPr lang="ru-RU" altLang="ru-RU" sz="2400" i="1" smtClean="0"/>
              <a:t> </a:t>
            </a:r>
            <a:r>
              <a:rPr lang="ru-RU" altLang="ru-RU" sz="2400" smtClean="0"/>
              <a:t>— формат обтекания графического образа (положение в тексте, обтекание графического образа текстом);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2400" b="1" i="1" smtClean="0"/>
              <a:t>   Рисунок</a:t>
            </a:r>
            <a:r>
              <a:rPr lang="ru-RU" altLang="ru-RU" sz="2400" smtClean="0"/>
              <a:t> — обрезка графического образа, настройка яркости, цвета и контрастности изображения.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3447DB-073C-4992-947B-C33B0F4FEC85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A2FFBF-2449-4E37-8F92-D538E3C9C46A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43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pic>
        <p:nvPicPr>
          <p:cNvPr id="409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8938"/>
            <a:ext cx="1219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4357688"/>
            <a:ext cx="12192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35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F18816-76CB-4D7F-85C6-50498A98A0E4}" type="slidenum">
              <a:rPr lang="ru-RU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5</a:t>
            </a:fld>
            <a:endParaRPr lang="ru-RU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29625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Проприетарные* офисные пакеты:</a:t>
            </a:r>
          </a:p>
          <a:p>
            <a:r>
              <a:rPr lang="ru-RU" altLang="ru-RU" sz="2400" smtClean="0"/>
              <a:t>Ability Office — британский дешёвый офисный пакет.</a:t>
            </a:r>
          </a:p>
          <a:p>
            <a:r>
              <a:rPr lang="ru-RU" altLang="ru-RU" sz="2400" smtClean="0"/>
              <a:t>Corel WordPerfect Office.</a:t>
            </a:r>
          </a:p>
          <a:p>
            <a:r>
              <a:rPr lang="ru-RU" altLang="ru-RU" sz="2400" smtClean="0"/>
              <a:t>Lotus SmartSuite — офисный пакет корпорации IBM, информационно совместим с OpenOffice.org.</a:t>
            </a:r>
          </a:p>
          <a:p>
            <a:r>
              <a:rPr lang="ru-RU" altLang="ru-RU" sz="2400" smtClean="0"/>
              <a:t>Microsoft Office — один из наиболее известных офисных пакетов, на данный момент последней является Microsoft Office 2010.</a:t>
            </a:r>
          </a:p>
          <a:p>
            <a:r>
              <a:rPr lang="ru-RU" altLang="ru-RU" sz="2400" smtClean="0"/>
              <a:t>StarOffice — офисный пакет корпорации Sun, информационно совместим с OpenOffice.org.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   </a:t>
            </a:r>
            <a:r>
              <a:rPr lang="ru-RU" altLang="ru-RU" sz="1600" smtClean="0"/>
              <a:t>* Проприетарное ПО — коммерческое ПО, являющееся частной собственностью авторов или правообладателей и не удовлетворяющее критериям свободного ПО (отсутствует  открытый исходный кодом). 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642938" y="5143500"/>
            <a:ext cx="215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3E57429-E1D0-4AAE-9559-0C39632A4383}" type="datetime1">
              <a:rPr lang="ru-RU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Доцент С.Т. Касюк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928688"/>
            <a:ext cx="7772400" cy="27209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ГЛАВА 4. </a:t>
            </a:r>
            <a:br>
              <a:rPr lang="ru-RU" sz="3100" dirty="0" smtClean="0"/>
            </a:br>
            <a:r>
              <a:rPr lang="ru-RU" sz="3100" dirty="0" smtClean="0"/>
              <a:t>ТЕХНОЛОГИИ</a:t>
            </a:r>
            <a:br>
              <a:rPr lang="ru-RU" sz="3100" dirty="0" smtClean="0"/>
            </a:br>
            <a:r>
              <a:rPr lang="ru-RU" sz="3100" dirty="0" smtClean="0"/>
              <a:t> ОБРАБОТКИ ТЕКСТОВОЙ ИНФОРМАЦИИ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§4.2. Текстовые процессоры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0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i="1" smtClean="0"/>
              <a:t>Текстовый процессор </a:t>
            </a:r>
            <a:r>
              <a:rPr lang="ru-RU" altLang="ru-RU" sz="2400" smtClean="0"/>
              <a:t>— прикладное ПО, используемое для создания, просмотра и редактирования текстовых документов. </a:t>
            </a:r>
            <a:r>
              <a:rPr lang="ru-RU" altLang="ru-RU" sz="2400" i="1" smtClean="0"/>
              <a:t>Текстовый процессор</a:t>
            </a:r>
            <a:r>
              <a:rPr lang="ru-RU" altLang="ru-RU" sz="2400" b="1" i="1" smtClean="0"/>
              <a:t> </a:t>
            </a:r>
            <a:r>
              <a:rPr lang="ru-RU" altLang="ru-RU" sz="2400" smtClean="0"/>
              <a:t>включает в себя разнообразные возможности по оформлению документов и их форматированию (различные шрифты и стили), использует шаблоны для создания документов, обеспечивает поддержку различных ИТ для внедрения и связывания текстового документа с разнородными объектами (электронные таблицы, реляционные базы данных, графические объекты, мультимедиа, внешние приложения и т.п.).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A9BC2-E441-4B14-AAD1-8BFD3A1FE023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4B81A6-A98D-4922-BBF0-8F63D3123659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7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7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401050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i="1" smtClean="0"/>
              <a:t>Текстовые процессоры </a:t>
            </a:r>
            <a:r>
              <a:rPr lang="ru-RU" altLang="ru-RU" sz="2400" smtClean="0"/>
              <a:t>имеют функциональность, позволяющую готовить большие по объему и сложные по содержанию и структуре построения текстовые документы к публикации в виде печатных копий или электронных ресурсов.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A9BC2-E441-4B14-AAD1-8BFD3A1FE023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FADA856-EDE9-4126-92AF-35CE4281DA00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8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285750" y="530225"/>
            <a:ext cx="8358188" cy="41878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  <a:r>
              <a:rPr lang="ru-RU" altLang="ru-RU" sz="2400" b="1" i="1" smtClean="0"/>
              <a:t>Текстовый процессор </a:t>
            </a:r>
            <a:r>
              <a:rPr lang="en-US" altLang="ru-RU" sz="2400" b="1" i="1" smtClean="0"/>
              <a:t>MS Word </a:t>
            </a:r>
            <a:r>
              <a:rPr lang="ru-RU" altLang="ru-RU" sz="2400" smtClean="0"/>
              <a:t>является лидером программных средств данного класса. Это объясняется прежде всего универсальностью использования (диапазон областей применения — от подготовки простейших текстов и исходных кодов программ до создания веб-сайтов или типографских макетов печатной продукции), локализацией пользовательского интерфейса.</a:t>
            </a:r>
          </a:p>
          <a:p>
            <a:pPr>
              <a:buFont typeface="Wingdings 2" panose="05020102010507070707" pitchFamily="18" charset="2"/>
              <a:buNone/>
            </a:pPr>
            <a:endParaRPr lang="ru-RU" altLang="ru-RU" sz="240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AA9BC2-E441-4B14-AAD1-8BFD3A1FE023}" type="datetime1">
              <a:rPr lang="ru-RU" smtClean="0"/>
              <a:pPr>
                <a:defRPr/>
              </a:pPr>
              <a:t>17.09.2019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Доцент С.Т. Касюк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7AD534-C63E-40FE-A137-B00112753F93}" type="slidenum">
              <a:rPr lang="en-US" altLang="ru-RU">
                <a:solidFill>
                  <a:srgbClr val="A7A399"/>
                </a:solidFill>
                <a:latin typeface="Verdana" panose="020B0604030504040204" pitchFamily="34" charset="0"/>
              </a:rPr>
              <a:pPr eaLnBrk="1" hangingPunct="1"/>
              <a:t>9</a:t>
            </a:fld>
            <a:endParaRPr lang="en-US" altLang="ru-RU">
              <a:solidFill>
                <a:srgbClr val="A7A3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3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</TotalTime>
  <Words>2128</Words>
  <Application>Microsoft Office PowerPoint</Application>
  <PresentationFormat>Экран (4:3)</PresentationFormat>
  <Paragraphs>266</Paragraphs>
  <Slides>43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Verdana</vt:lpstr>
      <vt:lpstr>Wingdings 2</vt:lpstr>
      <vt:lpstr>Calibri</vt:lpstr>
      <vt:lpstr>Wingdings</vt:lpstr>
      <vt:lpstr>Aspect</vt:lpstr>
      <vt:lpstr>ГЛАВА 4.  ТЕХНОЛОГИИ  ОБРАБОТКИ ТЕКСТОВОЙ ИНФОРМАЦИИ </vt:lpstr>
      <vt:lpstr>Презентация PowerPoint</vt:lpstr>
      <vt:lpstr>  </vt:lpstr>
      <vt:lpstr>Презентация PowerPoint</vt:lpstr>
      <vt:lpstr>Презентация PowerPoint</vt:lpstr>
      <vt:lpstr>ГЛАВА 4.  ТЕХНОЛОГИИ  ОБРАБОТКИ ТЕКСТОВОЙ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ГЛАВА 4.  ТЕХНОЛОГИИ  ОБРАБОТКИ ТЕКСТОВОЙ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Параметры абзаца</vt:lpstr>
      <vt:lpstr>Выбор параметров абзаца. Запрет висячих строк. «Висячая» строка в типографской практике — концевая строка абзаца, расположенная в начале полосы или колонки, а также начальная строка абзаца, оказавшаяся в конце полосы колонки.  </vt:lpstr>
      <vt:lpstr>«Висячая» строка, которая оторвана от своего абзаца и «висит» в одиночес- тве на предыдущей  или последующей странице. В справочной литературе различают «верхнюю висячую строку» (англ. widow — вдова) и «нижнюю висячую строку» (англ. orphan — сирота).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Kasyk</dc:creator>
  <cp:lastModifiedBy>Евгений Тихонов</cp:lastModifiedBy>
  <cp:revision>72</cp:revision>
  <dcterms:created xsi:type="dcterms:W3CDTF">2010-09-06T13:20:15Z</dcterms:created>
  <dcterms:modified xsi:type="dcterms:W3CDTF">2019-09-17T16:33:06Z</dcterms:modified>
</cp:coreProperties>
</file>