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30FD8-E276-410F-9792-2861F7F54AB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2E79-DDC7-4056-8E6F-BF4FC00AD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3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D30B-7761-4EE2-96BB-C9E1A36D407A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93A2-887F-4D54-AEAA-0B4C1225A89C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495-84C2-48B1-AA02-78F74ACAE977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15E2-1908-44CB-B90B-4D236E2A1C1B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FEA2-72B1-4AE1-9B9E-5D0B3FCE77CD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4EF8-998C-406B-B20C-ABD1923496B4}" type="datetime1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5BB-5695-4085-B8A1-C3D69BDADC3E}" type="datetime1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1812-3430-4CE8-A146-B4BF6C62C6CB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93B-F30D-4764-B38B-FBB252BE055B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DCCC-CDD7-44D4-B964-09B926C8CE1B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FC51-2061-4CF6-BD95-95E690D06746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E20C-1737-434B-9CCB-F4BD2A4ED64B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F447-825C-4224-87BB-C7A008A22319}" type="datetime1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E63-C4CF-4601-93BB-EE31CFCD4D4B}" type="datetime1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E46F-8A25-4671-A681-8BC9CE714F1C}" type="datetime1">
              <a:rPr lang="ru-RU" smtClean="0"/>
              <a:t>12.09.2022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3274-BE8C-4BCB-9D1E-0110BF350E1F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76A-810E-4D7B-A4F3-6BC94A400C45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2D95C6-BE7B-4F3D-872E-E8031E027CC9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BF139B-3B4E-4221-95DA-59CA7323F1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13259" y="548680"/>
            <a:ext cx="6517482" cy="720080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800" b="1" cap="none" dirty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pharmaceutical chemistry </a:t>
            </a:r>
            <a:r>
              <a:rPr lang="ru-RU" sz="2800" b="1" cap="none" dirty="0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9399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D52A7"/>
                </a:solidFill>
              </a:rPr>
              <a:t>Associate Professor </a:t>
            </a:r>
            <a:r>
              <a:rPr lang="en-US" dirty="0" err="1" smtClean="0">
                <a:solidFill>
                  <a:srgbClr val="1D52A7"/>
                </a:solidFill>
              </a:rPr>
              <a:t>Gureeva</a:t>
            </a:r>
            <a:r>
              <a:rPr lang="en-US" dirty="0" smtClean="0">
                <a:solidFill>
                  <a:srgbClr val="1D52A7"/>
                </a:solidFill>
              </a:rPr>
              <a:t> E.S.</a:t>
            </a:r>
            <a:endParaRPr lang="ru-RU" dirty="0">
              <a:solidFill>
                <a:srgbClr val="1D52A7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416824" cy="30243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drugs of organic nature </a:t>
            </a:r>
            <a:endParaRPr lang="ru-RU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organoelement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6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Identification of monobasic alcohols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8478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 smtClean="0">
                <a:solidFill>
                  <a:srgbClr val="C00000"/>
                </a:solidFill>
              </a:rPr>
              <a:t>1. Esterification reaction or acetylation with using acetic anhydride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8454"/>
            <a:ext cx="7831137" cy="14668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30521" r="2000" b="42440"/>
          <a:stretch/>
        </p:blipFill>
        <p:spPr bwMode="auto">
          <a:xfrm>
            <a:off x="251520" y="2780928"/>
            <a:ext cx="6473742" cy="139346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38" y="2230172"/>
            <a:ext cx="1563826" cy="194421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1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Identification of monobasic alcohols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 smtClean="0">
                <a:solidFill>
                  <a:srgbClr val="C00000"/>
                </a:solidFill>
              </a:rPr>
              <a:t>2. Oxidation reactions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321672" cy="1166023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7190473" cy="1166023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8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453336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Identification of  polybasic alcohols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 smtClean="0">
                <a:solidFill>
                  <a:srgbClr val="C00000"/>
                </a:solidFill>
              </a:rPr>
              <a:t>Reactions of complex compound formation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50520"/>
            <a:ext cx="1781175" cy="42005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6" y="2060847"/>
            <a:ext cx="4820022" cy="797683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6" y="3140968"/>
            <a:ext cx="4820022" cy="157392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85" y="5013176"/>
            <a:ext cx="3456384" cy="149755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9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Identification of phenols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7687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ru-RU" sz="2400" b="1" dirty="0" smtClean="0">
                <a:solidFill>
                  <a:srgbClr val="C00000"/>
                </a:solidFill>
              </a:rPr>
              <a:t>1. </a:t>
            </a:r>
            <a:r>
              <a:rPr lang="en-US" sz="2400" b="1" dirty="0" smtClean="0">
                <a:solidFill>
                  <a:srgbClr val="C00000"/>
                </a:solidFill>
              </a:rPr>
              <a:t>Complexation </a:t>
            </a:r>
            <a:r>
              <a:rPr lang="en-US" sz="2400" b="1" dirty="0">
                <a:solidFill>
                  <a:srgbClr val="C00000"/>
                </a:solidFill>
              </a:rPr>
              <a:t>reaction with iron (III) ions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59" y="1052736"/>
            <a:ext cx="1602529" cy="108011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4778528" y="1054885"/>
            <a:ext cx="513552" cy="504056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"/>
          <a:stretch/>
        </p:blipFill>
        <p:spPr bwMode="auto">
          <a:xfrm>
            <a:off x="251520" y="2924944"/>
            <a:ext cx="6373016" cy="3337817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r="5046"/>
          <a:stretch/>
        </p:blipFill>
        <p:spPr bwMode="auto">
          <a:xfrm>
            <a:off x="7668344" y="2924944"/>
            <a:ext cx="1080120" cy="102290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0" t="35687" r="7918" b="32156"/>
          <a:stretch/>
        </p:blipFill>
        <p:spPr bwMode="auto">
          <a:xfrm>
            <a:off x="6876257" y="4005064"/>
            <a:ext cx="1092168" cy="115212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r="46200"/>
          <a:stretch/>
        </p:blipFill>
        <p:spPr bwMode="auto">
          <a:xfrm>
            <a:off x="7674565" y="5256583"/>
            <a:ext cx="1073899" cy="1196753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97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Identification of phenols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6876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ru-RU" sz="2400" b="1" dirty="0" smtClean="0">
                <a:solidFill>
                  <a:srgbClr val="C00000"/>
                </a:solidFill>
              </a:rPr>
              <a:t>2. </a:t>
            </a:r>
            <a:r>
              <a:rPr lang="en-US" sz="2400" b="1" dirty="0">
                <a:solidFill>
                  <a:srgbClr val="C00000"/>
                </a:solidFill>
              </a:rPr>
              <a:t>Halogenation reactions (</a:t>
            </a:r>
            <a:r>
              <a:rPr lang="en-US" sz="2400" b="1" dirty="0" err="1">
                <a:solidFill>
                  <a:srgbClr val="C00000"/>
                </a:solidFill>
              </a:rPr>
              <a:t>bromination</a:t>
            </a:r>
            <a:r>
              <a:rPr lang="en-US" sz="2400" b="1" dirty="0">
                <a:solidFill>
                  <a:srgbClr val="C00000"/>
                </a:solidFill>
              </a:rPr>
              <a:t> and iodination)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51" y="1844824"/>
            <a:ext cx="5940477" cy="203880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6" t="57819" r="7979" b="4150"/>
          <a:stretch/>
        </p:blipFill>
        <p:spPr bwMode="auto">
          <a:xfrm>
            <a:off x="2871331" y="4279087"/>
            <a:ext cx="3401336" cy="217657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21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3. Azo coupling (formation of an azo dye)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Identification of phenols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027684"/>
            <a:ext cx="6088063" cy="12573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933056"/>
            <a:ext cx="4962525" cy="12573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60872" y="5517232"/>
            <a:ext cx="4022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intensely colored precipitate is formed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81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7351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Aldehyde and keto group identification reactions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3691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1. Formation of Schiff </a:t>
            </a:r>
            <a:r>
              <a:rPr lang="en-US" sz="2400" b="1" dirty="0" smtClean="0">
                <a:solidFill>
                  <a:srgbClr val="C00000"/>
                </a:solidFill>
              </a:rPr>
              <a:t>bases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2583"/>
            <a:ext cx="2562027" cy="866297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3290"/>
            <a:ext cx="7645549" cy="93779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38690" r="36127" b="19322"/>
          <a:stretch/>
        </p:blipFill>
        <p:spPr bwMode="auto">
          <a:xfrm>
            <a:off x="2688044" y="4509120"/>
            <a:ext cx="3756164" cy="208363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7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448251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Aldehyde and keto group identification reactions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 smtClean="0">
                <a:solidFill>
                  <a:srgbClr val="C00000"/>
                </a:solidFill>
              </a:rPr>
              <a:t>2. Formation of oximes and </a:t>
            </a:r>
            <a:r>
              <a:rPr lang="en-US" sz="2400" b="1" dirty="0" err="1" smtClean="0">
                <a:solidFill>
                  <a:srgbClr val="C00000"/>
                </a:solidFill>
              </a:rPr>
              <a:t>hydrazones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48" y="2060848"/>
            <a:ext cx="6476012" cy="435581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31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Aldehyde and keto group identification reactions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3. Oxidation reactions of the aldehyde group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98884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) </a:t>
            </a:r>
            <a:r>
              <a:rPr lang="en-US" b="1" dirty="0">
                <a:solidFill>
                  <a:srgbClr val="0070C0"/>
                </a:solidFill>
              </a:rPr>
              <a:t>The reaction of the "silver mirror" with an ammonia solution of silver nitrate: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1" y="2721652"/>
            <a:ext cx="7607449" cy="106738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2781"/>
            <a:ext cx="2808719" cy="210653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09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19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Aldehyde and keto group identification reactions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3. Oxidation reactions of the aldehyde group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98884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b) </a:t>
            </a:r>
            <a:r>
              <a:rPr lang="en-US" b="1" dirty="0">
                <a:solidFill>
                  <a:srgbClr val="0070C0"/>
                </a:solidFill>
              </a:rPr>
              <a:t>Interaction with the Nessler reagent in an alkaline medium: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564904"/>
            <a:ext cx="7964487" cy="11144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0"/>
          <a:stretch/>
        </p:blipFill>
        <p:spPr bwMode="auto">
          <a:xfrm>
            <a:off x="3491880" y="4293096"/>
            <a:ext cx="2088232" cy="196609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84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 functional group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A functional group </a:t>
            </a:r>
            <a:r>
              <a:rPr lang="en-US" sz="2000" dirty="0" smtClean="0"/>
              <a:t>is a reactive atom or group of atoms that determines the chemical properties of a substance, its pharmacological activity and its belonging to a certain class of organic compounds.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708920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The analysis of drugs by functional groups makes it possible </a:t>
            </a:r>
          </a:p>
          <a:p>
            <a:pPr marL="811213" indent="-342900" algn="just">
              <a:buFont typeface="Wingdings" panose="05000000000000000000" pitchFamily="2" charset="2"/>
              <a:buChar char="ü"/>
            </a:pPr>
            <a:r>
              <a:rPr lang="en-US" sz="2000" dirty="0" smtClean="0"/>
              <a:t>to unify the methods of identification and quantification reactions; </a:t>
            </a:r>
          </a:p>
          <a:p>
            <a:pPr marL="811213" indent="-342900" algn="just">
              <a:buFont typeface="Wingdings" panose="05000000000000000000" pitchFamily="2" charset="2"/>
              <a:buChar char="ü"/>
            </a:pPr>
            <a:r>
              <a:rPr lang="en-US" sz="2000" dirty="0" smtClean="0"/>
              <a:t>to predict test methods according to their structure.</a:t>
            </a:r>
            <a:endParaRPr lang="en-US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869160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Medicinal substances are usually </a:t>
            </a:r>
            <a:r>
              <a:rPr lang="en-US" sz="2000" b="1" dirty="0" err="1" smtClean="0">
                <a:solidFill>
                  <a:srgbClr val="0070C0"/>
                </a:solidFill>
              </a:rPr>
              <a:t>polyfunctional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compounds</a:t>
            </a:r>
            <a:r>
              <a:rPr lang="ru-RU" sz="2000" dirty="0" smtClean="0"/>
              <a:t>. </a:t>
            </a:r>
            <a:r>
              <a:rPr lang="en-US" sz="2000" dirty="0" smtClean="0"/>
              <a:t>In the identification, reactions are usually conducted </a:t>
            </a:r>
            <a:r>
              <a:rPr lang="en-US" sz="2000" b="1" dirty="0" smtClean="0">
                <a:solidFill>
                  <a:srgbClr val="C00000"/>
                </a:solidFill>
              </a:rPr>
              <a:t>for all functional groups</a:t>
            </a:r>
            <a:r>
              <a:rPr lang="en-US" sz="2000" dirty="0" smtClean="0"/>
              <a:t>, which makes it possible to correctly identify the drug substance.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r="76827" b="44060"/>
          <a:stretch/>
        </p:blipFill>
        <p:spPr bwMode="auto">
          <a:xfrm>
            <a:off x="6588224" y="1124744"/>
            <a:ext cx="1872208" cy="138891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1584176" cy="158417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7234" r="4616" b="6454"/>
          <a:stretch/>
        </p:blipFill>
        <p:spPr bwMode="auto">
          <a:xfrm>
            <a:off x="251520" y="2708920"/>
            <a:ext cx="3164787" cy="185972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Aldehyde and keto group identification reactions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8478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3. Oxidation reactions of the aldehyde group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98884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c) </a:t>
            </a:r>
            <a:r>
              <a:rPr lang="en-US" b="1" dirty="0">
                <a:solidFill>
                  <a:srgbClr val="0070C0"/>
                </a:solidFill>
              </a:rPr>
              <a:t>Interaction with the Fehling reagent: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6" y="2495393"/>
            <a:ext cx="4877346" cy="1653687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4" y="4437112"/>
            <a:ext cx="4250109" cy="16688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36" y="3153432"/>
            <a:ext cx="3162354" cy="199129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34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Identification of the carboxyl 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1714872" cy="74260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10323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1. Reactions with heavy metal salts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7" y="2852936"/>
            <a:ext cx="7561789" cy="273630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63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Identification of the carboxyl 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23914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2. Esterification reactions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488113" cy="12382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7" y="4005064"/>
            <a:ext cx="7307263" cy="13144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01874" y="565195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fruity smell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1038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Identification of the ester 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1393502" cy="100178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10323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en-US" sz="2400" b="1" dirty="0" smtClean="0">
                <a:solidFill>
                  <a:srgbClr val="C00000"/>
                </a:solidFill>
              </a:rPr>
              <a:t>Hydrolysis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4" r="2879" b="33448"/>
          <a:stretch/>
        </p:blipFill>
        <p:spPr bwMode="auto">
          <a:xfrm>
            <a:off x="1392649" y="3140968"/>
            <a:ext cx="6419711" cy="194421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798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7351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Identification of the ester 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26876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2. Reaction of formation of </a:t>
            </a:r>
            <a:r>
              <a:rPr lang="en-US" sz="2400" b="1" dirty="0" err="1">
                <a:solidFill>
                  <a:srgbClr val="C00000"/>
                </a:solidFill>
              </a:rPr>
              <a:t>hydroxamic</a:t>
            </a:r>
            <a:r>
              <a:rPr lang="en-US" sz="2400" b="1" dirty="0">
                <a:solidFill>
                  <a:srgbClr val="C00000"/>
                </a:solidFill>
              </a:rPr>
              <a:t> acids (</a:t>
            </a:r>
            <a:r>
              <a:rPr lang="en-US" sz="2400" b="1" dirty="0" err="1">
                <a:solidFill>
                  <a:srgbClr val="C00000"/>
                </a:solidFill>
              </a:rPr>
              <a:t>hydroxamic</a:t>
            </a:r>
            <a:r>
              <a:rPr lang="en-US" sz="2400" b="1" dirty="0">
                <a:solidFill>
                  <a:srgbClr val="C00000"/>
                </a:solidFill>
              </a:rPr>
              <a:t> test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6077"/>
            <a:ext cx="6308948" cy="101689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7394"/>
            <a:ext cx="6308948" cy="28479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t="37323" r="62893" b="8894"/>
          <a:stretch/>
        </p:blipFill>
        <p:spPr bwMode="auto">
          <a:xfrm>
            <a:off x="7111577" y="2568168"/>
            <a:ext cx="1113532" cy="196563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5" t="46178" r="39228"/>
          <a:stretch/>
        </p:blipFill>
        <p:spPr bwMode="auto">
          <a:xfrm>
            <a:off x="6990124" y="4782105"/>
            <a:ext cx="1356438" cy="175663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9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Identification of amide and </a:t>
            </a:r>
            <a:r>
              <a:rPr lang="en-US" sz="3200" b="1" dirty="0" err="1">
                <a:solidFill>
                  <a:srgbClr val="0070C0"/>
                </a:solidFill>
              </a:rPr>
              <a:t>sulfamide</a:t>
            </a:r>
            <a:r>
              <a:rPr lang="en-US" sz="3200" b="1" dirty="0">
                <a:solidFill>
                  <a:srgbClr val="0070C0"/>
                </a:solidFill>
              </a:rPr>
              <a:t> groups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6896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Decomposition reactions of amides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81" y="1613403"/>
            <a:ext cx="3063887" cy="1283607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33" y="3717032"/>
            <a:ext cx="6276731" cy="253005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027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26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Identification of the secondary amino </a:t>
            </a:r>
            <a:r>
              <a:rPr lang="en-US" sz="3200" b="1" dirty="0" smtClean="0">
                <a:solidFill>
                  <a:srgbClr val="0070C0"/>
                </a:solidFill>
              </a:rPr>
              <a:t>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27175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Complexation reactions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65" y="2204864"/>
            <a:ext cx="4371975" cy="17621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07" y="4310063"/>
            <a:ext cx="6192837" cy="17621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253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Identification </a:t>
            </a:r>
            <a:r>
              <a:rPr lang="en-US" sz="3200" b="1" dirty="0" smtClean="0">
                <a:solidFill>
                  <a:srgbClr val="0070C0"/>
                </a:solidFill>
              </a:rPr>
              <a:t>multiple </a:t>
            </a:r>
            <a:r>
              <a:rPr lang="en-US" sz="3200" b="1" dirty="0">
                <a:solidFill>
                  <a:srgbClr val="0070C0"/>
                </a:solidFill>
              </a:rPr>
              <a:t>bonds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311151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en-US" sz="2400" b="1" dirty="0" err="1">
                <a:solidFill>
                  <a:srgbClr val="C00000"/>
                </a:solidFill>
              </a:rPr>
              <a:t>Bromination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988840"/>
            <a:ext cx="6107113" cy="11430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71703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en-US" sz="2400" b="1" dirty="0">
                <a:solidFill>
                  <a:srgbClr val="C00000"/>
                </a:solidFill>
              </a:rPr>
              <a:t>2. Test with potassium permanganate (Wagner reaction)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8067242" cy="105654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302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7351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28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IDENTIFICATION OF ORGANOELEMENT COMPOUNDS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340768"/>
            <a:ext cx="3098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Mineralization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1328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The organic part of the molecule is partially or completely destroyed to carbon monoxide (IV) and water. Other elements form corresponding ions.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25080"/>
            <a:ext cx="3186616" cy="238809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645024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Lassen test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2210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Mineralization by heating the test substance with metallic sodium</a:t>
            </a:r>
            <a:r>
              <a:rPr lang="en-US" sz="2000" dirty="0"/>
              <a:t>. After mineralization, the resulting solution must be filtered. The filtrate is then used to detect sulfur, halogens and nitrogen.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6738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29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Sulfur detection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6876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en-US" sz="2400" b="1" dirty="0" smtClean="0">
                <a:solidFill>
                  <a:srgbClr val="C00000"/>
                </a:solidFill>
              </a:rPr>
              <a:t>Detection </a:t>
            </a:r>
            <a:r>
              <a:rPr lang="en-US" sz="2400" b="1" dirty="0">
                <a:solidFill>
                  <a:srgbClr val="C00000"/>
                </a:solidFill>
              </a:rPr>
              <a:t>in the solution obtained after decomposition by the Lassen method, under the action of sodium nitroprusside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82" y="2276872"/>
            <a:ext cx="6213262" cy="57606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1640" y="3105835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dirty="0">
                <a:solidFill>
                  <a:srgbClr val="7030A0"/>
                </a:solidFill>
              </a:rPr>
              <a:t>purple</a:t>
            </a:r>
            <a:r>
              <a:rPr lang="en-US" sz="2000" dirty="0"/>
              <a:t> coloration appears, usually turning into a </a:t>
            </a:r>
            <a:r>
              <a:rPr lang="en-US" sz="2000" b="1" dirty="0">
                <a:solidFill>
                  <a:srgbClr val="C00000"/>
                </a:solidFill>
              </a:rPr>
              <a:t>blood-red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64502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sz="2400" b="1" dirty="0">
                <a:solidFill>
                  <a:srgbClr val="C00000"/>
                </a:solidFill>
              </a:rPr>
              <a:t>2. Detection in a solution obtained after decomposition by the Lassen method using lead acetate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36061"/>
            <a:ext cx="5976664" cy="115504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70" y="4503905"/>
            <a:ext cx="1534345" cy="151581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50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Identification of primary aromatic </a:t>
            </a:r>
            <a:r>
              <a:rPr lang="en-US" sz="3200" b="1" dirty="0" err="1" smtClean="0">
                <a:solidFill>
                  <a:srgbClr val="0070C0"/>
                </a:solidFill>
              </a:rPr>
              <a:t>aminogroup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093" y="3140968"/>
            <a:ext cx="2925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1. Azo dye formation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645024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Diazotization (production of a </a:t>
            </a:r>
            <a:r>
              <a:rPr lang="en-US" sz="2000" b="1" dirty="0" err="1" smtClean="0"/>
              <a:t>diazonium</a:t>
            </a:r>
            <a:r>
              <a:rPr lang="en-US" sz="2000" b="1" dirty="0" smtClean="0"/>
              <a:t> salt):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8647757" cy="133286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484784"/>
            <a:ext cx="2219325" cy="13906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3563888" y="1844824"/>
            <a:ext cx="648072" cy="57606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1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Sulfur detection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68760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sz="2400" b="1" dirty="0">
                <a:solidFill>
                  <a:srgbClr val="C00000"/>
                </a:solidFill>
              </a:rPr>
              <a:t>3. Detection in the form of </a:t>
            </a:r>
            <a:r>
              <a:rPr lang="en-US" sz="2400" b="1" dirty="0" smtClean="0">
                <a:solidFill>
                  <a:srgbClr val="C00000"/>
                </a:solidFill>
              </a:rPr>
              <a:t>sulfate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r>
              <a:rPr lang="en-US" sz="2000" dirty="0"/>
              <a:t>When organic substances are treated with nitric acid, hydrogen peroxide or potassium permanganate, sulfur is oxidized to sulfate, which is most easily detected when barium chloride is added.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49" y="2708920"/>
            <a:ext cx="3251735" cy="64159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7" r="8617"/>
          <a:stretch/>
        </p:blipFill>
        <p:spPr bwMode="auto">
          <a:xfrm>
            <a:off x="7806115" y="1268760"/>
            <a:ext cx="855698" cy="208823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3501008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sz="2400" b="1" dirty="0">
                <a:solidFill>
                  <a:srgbClr val="C00000"/>
                </a:solidFill>
              </a:rPr>
              <a:t>4. Detection of sulfur by direct interaction with sodium hydroxide. </a:t>
            </a:r>
            <a:r>
              <a:rPr lang="en-US" sz="2000" dirty="0"/>
              <a:t>The medicinal sulfur-containing organic substance is fused with sodium hydroxide or heated with a 10% solution of it. Covalently bound sulfur forms sulfide, which is proved by smell; by reaction with sodium nitroprusside or after acidification by darkening of filter paper moistened with lead acetate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15719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sz="2400" b="1" dirty="0">
                <a:solidFill>
                  <a:srgbClr val="C00000"/>
                </a:solidFill>
              </a:rPr>
              <a:t>5. Detection of sulfide obtained by fusing the test substance with a sintering mixture (Na2CO3 + KNO3).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71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31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Detection of organically bound halogens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5516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en-US" sz="2400" b="1" dirty="0" smtClean="0">
                <a:solidFill>
                  <a:srgbClr val="C00000"/>
                </a:solidFill>
              </a:rPr>
              <a:t>Hydrolytic </a:t>
            </a:r>
            <a:r>
              <a:rPr lang="en-US" sz="2400" b="1" dirty="0">
                <a:solidFill>
                  <a:srgbClr val="C00000"/>
                </a:solidFill>
              </a:rPr>
              <a:t>decomposition for medicinal substances containing halogen in the aliphatic </a:t>
            </a:r>
            <a:r>
              <a:rPr lang="en-US" sz="2400" b="1" dirty="0" smtClean="0">
                <a:solidFill>
                  <a:srgbClr val="C00000"/>
                </a:solidFill>
              </a:rPr>
              <a:t>chain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55561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chloroethyl</a:t>
            </a:r>
            <a:endParaRPr lang="ru-RU" i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65" y="2458849"/>
            <a:ext cx="594646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18007"/>
            <a:ext cx="2188572" cy="218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026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484784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r>
              <a:rPr lang="en-US" sz="2400" b="1" dirty="0">
                <a:solidFill>
                  <a:srgbClr val="C00000"/>
                </a:solidFill>
              </a:rPr>
              <a:t>Recovery methods. Reactions of reduction of halogen derivatives are usually reduced to the effect on the drug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895350" indent="-360363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atomic </a:t>
            </a:r>
            <a:r>
              <a:rPr lang="en-US" sz="2000" dirty="0"/>
              <a:t>hydrogen, which is obtained by the interaction of metallic sodium with anhydrous alcohol, </a:t>
            </a:r>
            <a:endParaRPr lang="ru-RU" sz="2000" dirty="0" smtClean="0"/>
          </a:p>
          <a:p>
            <a:pPr marL="534987" algn="just"/>
            <a:endParaRPr lang="ru-RU" sz="2000" dirty="0"/>
          </a:p>
          <a:p>
            <a:pPr marL="534987" algn="just"/>
            <a:endParaRPr lang="ru-RU" sz="2000" dirty="0" smtClean="0"/>
          </a:p>
          <a:p>
            <a:pPr marL="534987" algn="just"/>
            <a:endParaRPr lang="ru-RU" sz="2000" dirty="0" smtClean="0"/>
          </a:p>
          <a:p>
            <a:pPr marL="534987" algn="just"/>
            <a:endParaRPr lang="ru-RU" sz="2000" dirty="0" smtClean="0"/>
          </a:p>
          <a:p>
            <a:pPr marL="895350" indent="-360363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powdered </a:t>
            </a:r>
            <a:r>
              <a:rPr lang="en-US" sz="2000" dirty="0"/>
              <a:t>zinc with a solution of acetic or mineral acid or with a solution of caustic soda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Detection of organically bound halogens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1"/>
          <a:stretch/>
        </p:blipFill>
        <p:spPr bwMode="auto">
          <a:xfrm>
            <a:off x="927190" y="3019425"/>
            <a:ext cx="7245210" cy="57008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93" y="5013176"/>
            <a:ext cx="7207607" cy="91537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594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Detection of organically bound halogens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5516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. Sintering </a:t>
            </a:r>
            <a:r>
              <a:rPr lang="en-US" sz="2400" b="1" dirty="0" smtClean="0">
                <a:solidFill>
                  <a:srgbClr val="C00000"/>
                </a:solidFill>
              </a:rPr>
              <a:t>method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6" r="34375"/>
          <a:stretch/>
        </p:blipFill>
        <p:spPr bwMode="auto">
          <a:xfrm>
            <a:off x="2670720" y="1950646"/>
            <a:ext cx="3730552" cy="180347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393305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sz="2400" b="1" dirty="0">
                <a:solidFill>
                  <a:srgbClr val="C00000"/>
                </a:solidFill>
              </a:rPr>
              <a:t>4. Detection of </a:t>
            </a:r>
            <a:r>
              <a:rPr lang="en-US" sz="2400" b="1" dirty="0" smtClean="0">
                <a:solidFill>
                  <a:srgbClr val="C00000"/>
                </a:solidFill>
              </a:rPr>
              <a:t>iodine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3048000" cy="8382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61248"/>
            <a:ext cx="4307531" cy="77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6"/>
          <a:stretch/>
        </p:blipFill>
        <p:spPr bwMode="auto">
          <a:xfrm>
            <a:off x="6516216" y="4223490"/>
            <a:ext cx="1648597" cy="140945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895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Detection of organically bound halogens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5516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sz="2400" b="1" dirty="0">
                <a:solidFill>
                  <a:srgbClr val="C00000"/>
                </a:solidFill>
              </a:rPr>
              <a:t>5. The </a:t>
            </a:r>
            <a:r>
              <a:rPr lang="en-US" sz="2400" b="1" dirty="0" err="1">
                <a:solidFill>
                  <a:srgbClr val="C00000"/>
                </a:solidFill>
              </a:rPr>
              <a:t>Beilstein</a:t>
            </a:r>
            <a:r>
              <a:rPr lang="en-US" sz="2400" b="1" dirty="0">
                <a:solidFill>
                  <a:srgbClr val="C00000"/>
                </a:solidFill>
              </a:rPr>
              <a:t> test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839976" cy="1597487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350100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sz="2400" b="1" dirty="0">
                <a:solidFill>
                  <a:srgbClr val="C00000"/>
                </a:solidFill>
              </a:rPr>
              <a:t>6. Fluoride detection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4005064"/>
            <a:ext cx="5610225" cy="139065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3648" y="5590981"/>
            <a:ext cx="6264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color of </a:t>
            </a:r>
            <a:r>
              <a:rPr lang="en-US" sz="2000" dirty="0"/>
              <a:t>the solution changes from </a:t>
            </a:r>
            <a:r>
              <a:rPr lang="en-US" sz="2000" b="1" dirty="0">
                <a:solidFill>
                  <a:srgbClr val="CC00CC"/>
                </a:solidFill>
              </a:rPr>
              <a:t>red-purple</a:t>
            </a:r>
            <a:r>
              <a:rPr lang="en-US" sz="2000" dirty="0"/>
              <a:t> to </a:t>
            </a:r>
            <a:r>
              <a:rPr lang="en-US" sz="2000" b="1" dirty="0">
                <a:solidFill>
                  <a:srgbClr val="FFFF00"/>
                </a:solidFill>
              </a:rPr>
              <a:t>yellow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42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35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Detection of organically bound phosphorus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3" y="3641973"/>
            <a:ext cx="4472932" cy="651123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r="1"/>
          <a:stretch/>
        </p:blipFill>
        <p:spPr bwMode="auto">
          <a:xfrm>
            <a:off x="611560" y="4741857"/>
            <a:ext cx="6115600" cy="703367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70080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Phosphorus-containing compounds are mineralized with a mixture of concentrated sulfuric and nitric acids or a mixture for sintering to phosphate ions. Phosphates are detected by the reaction of formation of ammonium </a:t>
            </a:r>
            <a:r>
              <a:rPr lang="en-US" sz="2000" dirty="0" err="1"/>
              <a:t>phosphorolybdate</a:t>
            </a:r>
            <a:r>
              <a:rPr lang="en-US" sz="2000" dirty="0"/>
              <a:t> (yellow precipitate):</a:t>
            </a:r>
            <a:endParaRPr lang="ru-RU" sz="2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93"/>
          <a:stretch/>
        </p:blipFill>
        <p:spPr bwMode="auto">
          <a:xfrm>
            <a:off x="7113401" y="3024247"/>
            <a:ext cx="1458799" cy="278092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04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139B-3B4E-4221-95DA-59CA7323F185}" type="slidenum">
              <a:rPr lang="ru-RU" smtClean="0"/>
              <a:t>36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1567" y="1196752"/>
            <a:ext cx="4269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Thank you for attention!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6" t="23470" r="12699" b="7514"/>
          <a:stretch/>
        </p:blipFill>
        <p:spPr bwMode="auto">
          <a:xfrm>
            <a:off x="2358598" y="1988840"/>
            <a:ext cx="4415183" cy="368405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90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448251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Identification of primary aromatic </a:t>
            </a:r>
            <a:r>
              <a:rPr lang="en-US" sz="3200" b="1" dirty="0" err="1" smtClean="0">
                <a:solidFill>
                  <a:srgbClr val="0070C0"/>
                </a:solidFill>
              </a:rPr>
              <a:t>aminogroup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6" y="2204864"/>
            <a:ext cx="6768752" cy="346440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1628800"/>
            <a:ext cx="2028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2) Azo coupling</a:t>
            </a:r>
            <a:r>
              <a:rPr lang="ru-RU" sz="2000" b="1" dirty="0" smtClean="0"/>
              <a:t>: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r="14615"/>
          <a:stretch/>
        </p:blipFill>
        <p:spPr bwMode="auto">
          <a:xfrm>
            <a:off x="7195323" y="2204864"/>
            <a:ext cx="1755044" cy="346440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3964" y="6021288"/>
            <a:ext cx="6042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Azo dyes are </a:t>
            </a:r>
            <a:r>
              <a:rPr lang="en-US" sz="2000" dirty="0" err="1" smtClean="0"/>
              <a:t>coloured</a:t>
            </a:r>
            <a:r>
              <a:rPr lang="en-US" sz="2000" dirty="0" smtClean="0"/>
              <a:t> (red, brown and orange) products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80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3335" y="6453336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Identification of primary aromatic </a:t>
            </a:r>
            <a:r>
              <a:rPr lang="en-US" sz="3200" b="1" dirty="0" err="1" smtClean="0">
                <a:solidFill>
                  <a:srgbClr val="0070C0"/>
                </a:solidFill>
              </a:rPr>
              <a:t>aminogroup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27175"/>
            <a:ext cx="5947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2. Interaction with 2,4-dinitrochlorobenzene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6" y="2420888"/>
            <a:ext cx="7165670" cy="151216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8112" y="4726885"/>
            <a:ext cx="3347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sodium </a:t>
            </a:r>
            <a:r>
              <a:rPr lang="en-US" sz="2000" dirty="0" err="1" smtClean="0"/>
              <a:t>acisol</a:t>
            </a:r>
            <a:r>
              <a:rPr lang="en-US" sz="2000" dirty="0" smtClean="0"/>
              <a:t> dinitrophenyl derivative (yellow) is formed.</a:t>
            </a:r>
            <a:endParaRPr lang="ru-RU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01169"/>
            <a:ext cx="2756125" cy="206709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6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229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3. </a:t>
            </a:r>
            <a:r>
              <a:rPr lang="en-US" sz="2400" b="1" dirty="0" err="1" smtClean="0">
                <a:solidFill>
                  <a:srgbClr val="C00000"/>
                </a:solidFill>
              </a:rPr>
              <a:t>Isonitrile</a:t>
            </a:r>
            <a:r>
              <a:rPr lang="en-US" sz="2400" b="1" dirty="0" smtClean="0">
                <a:solidFill>
                  <a:srgbClr val="C00000"/>
                </a:solidFill>
              </a:rPr>
              <a:t> test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Identification of primary aromatic </a:t>
            </a:r>
            <a:r>
              <a:rPr lang="en-US" sz="3200" b="1" dirty="0" err="1" smtClean="0">
                <a:solidFill>
                  <a:srgbClr val="0070C0"/>
                </a:solidFill>
              </a:rPr>
              <a:t>aminogroup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" y="2060848"/>
            <a:ext cx="5619750" cy="98107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5610225" cy="98107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6" y="4509120"/>
            <a:ext cx="2706271" cy="198459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8432" y="508692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The resulting </a:t>
            </a:r>
            <a:r>
              <a:rPr lang="en-US" sz="2000" dirty="0" err="1" smtClean="0"/>
              <a:t>isonitriles</a:t>
            </a:r>
            <a:r>
              <a:rPr lang="en-US" sz="2000" dirty="0" smtClean="0"/>
              <a:t> are detected by the characteristic nauseating smell.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912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Identification of primary aromatic </a:t>
            </a:r>
            <a:r>
              <a:rPr lang="en-US" sz="3200" b="1" dirty="0" err="1" smtClean="0">
                <a:solidFill>
                  <a:srgbClr val="0070C0"/>
                </a:solidFill>
              </a:rPr>
              <a:t>aminogroup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ru-RU" sz="2400" b="1" dirty="0" smtClean="0">
                <a:solidFill>
                  <a:srgbClr val="C00000"/>
                </a:solidFill>
              </a:rPr>
              <a:t>4. </a:t>
            </a:r>
            <a:r>
              <a:rPr lang="en-US" sz="2400" b="1" dirty="0" smtClean="0">
                <a:solidFill>
                  <a:srgbClr val="C00000"/>
                </a:solidFill>
              </a:rPr>
              <a:t>Condensation reaction with aromatic aldehydes (formation of Schiff bases)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9" y="2636912"/>
            <a:ext cx="5610225" cy="10763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61" y="4080867"/>
            <a:ext cx="4524375" cy="10763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7" r="25952" b="2076"/>
          <a:stretch/>
        </p:blipFill>
        <p:spPr bwMode="auto">
          <a:xfrm>
            <a:off x="7020272" y="2396455"/>
            <a:ext cx="1575881" cy="347905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592" y="5795972"/>
            <a:ext cx="5966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The reaction products are usually colored yellow-orange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6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Identification of aromatic </a:t>
            </a:r>
            <a:r>
              <a:rPr lang="en-US" sz="3200" b="1" dirty="0" err="1" smtClean="0">
                <a:solidFill>
                  <a:srgbClr val="0070C0"/>
                </a:solidFill>
              </a:rPr>
              <a:t>nitrogroup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278092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sz="2400" b="1" dirty="0" smtClean="0">
                <a:solidFill>
                  <a:srgbClr val="C00000"/>
                </a:solidFill>
              </a:rPr>
              <a:t>1. Reduction reaction of an aromatic nitro group to a primary aromatic amino group (followed by determination)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412776"/>
            <a:ext cx="731836" cy="129614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4355976" y="1412776"/>
            <a:ext cx="432048" cy="360040"/>
          </a:xfrm>
          <a:prstGeom prst="ellipse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6751925" cy="285062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r="13234"/>
          <a:stretch/>
        </p:blipFill>
        <p:spPr bwMode="auto">
          <a:xfrm>
            <a:off x="7374165" y="3717032"/>
            <a:ext cx="1446307" cy="102334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6" r="19202"/>
          <a:stretch/>
        </p:blipFill>
        <p:spPr bwMode="auto">
          <a:xfrm>
            <a:off x="7381178" y="5085184"/>
            <a:ext cx="1488272" cy="144859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9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2656"/>
            <a:ext cx="6192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Identification of aromatic </a:t>
            </a:r>
            <a:r>
              <a:rPr lang="en-US" sz="3200" b="1" dirty="0" err="1" smtClean="0">
                <a:solidFill>
                  <a:srgbClr val="0070C0"/>
                </a:solidFill>
              </a:rPr>
              <a:t>nitrogroup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84784"/>
            <a:ext cx="439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2. The </a:t>
            </a:r>
            <a:r>
              <a:rPr lang="en-US" sz="2400" b="1" dirty="0" err="1" smtClean="0">
                <a:solidFill>
                  <a:srgbClr val="C00000"/>
                </a:solidFill>
              </a:rPr>
              <a:t>acisol</a:t>
            </a:r>
            <a:r>
              <a:rPr lang="en-US" sz="2400" b="1" dirty="0" smtClean="0">
                <a:solidFill>
                  <a:srgbClr val="C00000"/>
                </a:solidFill>
              </a:rPr>
              <a:t> formation reaction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r="12465"/>
          <a:stretch/>
        </p:blipFill>
        <p:spPr bwMode="auto">
          <a:xfrm>
            <a:off x="251520" y="2420888"/>
            <a:ext cx="6063072" cy="316835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4" r="39508"/>
          <a:stretch/>
        </p:blipFill>
        <p:spPr bwMode="auto">
          <a:xfrm>
            <a:off x="6660232" y="1965324"/>
            <a:ext cx="2178996" cy="412797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6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Капли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Капли</Template>
  <TotalTime>445</TotalTime>
  <Words>959</Words>
  <Application>Microsoft Office PowerPoint</Application>
  <PresentationFormat>Экран (4:3)</PresentationFormat>
  <Paragraphs>140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Капли</vt:lpstr>
      <vt:lpstr>«General pharmaceutical chemistry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«General pharmaceutical chemistry »</dc:title>
  <dc:creator>Лена Лена</dc:creator>
  <cp:lastModifiedBy>Лена Лена</cp:lastModifiedBy>
  <cp:revision>58</cp:revision>
  <dcterms:created xsi:type="dcterms:W3CDTF">2022-09-08T10:35:14Z</dcterms:created>
  <dcterms:modified xsi:type="dcterms:W3CDTF">2022-09-12T18:41:26Z</dcterms:modified>
</cp:coreProperties>
</file>