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sldIdLst>
    <p:sldId id="302" r:id="rId3"/>
    <p:sldId id="257" r:id="rId4"/>
    <p:sldId id="258" r:id="rId5"/>
    <p:sldId id="259" r:id="rId6"/>
    <p:sldId id="260" r:id="rId7"/>
    <p:sldId id="303" r:id="rId8"/>
    <p:sldId id="262" r:id="rId9"/>
    <p:sldId id="263" r:id="rId10"/>
    <p:sldId id="265" r:id="rId11"/>
    <p:sldId id="266" r:id="rId12"/>
    <p:sldId id="267" r:id="rId13"/>
    <p:sldId id="268" r:id="rId14"/>
    <p:sldId id="269" r:id="rId15"/>
    <p:sldId id="270"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35"/>
    <p:restoredTop sz="94535"/>
  </p:normalViewPr>
  <p:slideViewPr>
    <p:cSldViewPr snapToGrid="0">
      <p:cViewPr>
        <p:scale>
          <a:sx n="82" d="100"/>
          <a:sy n="82" d="100"/>
        </p:scale>
        <p:origin x="-200"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slide" Target="slides/slide3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455AED-30F6-0EE7-0119-D7CE524D7291}"/>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3770504E-7936-C481-1B4C-D5E7F8C476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49DA23D2-3433-B319-526D-C33FE04534C9}"/>
              </a:ext>
            </a:extLst>
          </p:cNvPr>
          <p:cNvSpPr>
            <a:spLocks noGrp="1"/>
          </p:cNvSpPr>
          <p:nvPr>
            <p:ph type="dt" sz="half" idx="10"/>
          </p:nvPr>
        </p:nvSpPr>
        <p:spPr/>
        <p:txBody>
          <a:bodyPr/>
          <a:lstStyle/>
          <a:p>
            <a:fld id="{3A298807-3965-5B42-B4E1-F7C81F82E0F4}" type="datetimeFigureOut">
              <a:rPr lang="ru-RU" smtClean="0"/>
              <a:t>29.05.2024</a:t>
            </a:fld>
            <a:endParaRPr lang="ru-RU"/>
          </a:p>
        </p:txBody>
      </p:sp>
      <p:sp>
        <p:nvSpPr>
          <p:cNvPr id="5" name="Нижний колонтитул 4">
            <a:extLst>
              <a:ext uri="{FF2B5EF4-FFF2-40B4-BE49-F238E27FC236}">
                <a16:creationId xmlns:a16="http://schemas.microsoft.com/office/drawing/2014/main" id="{4765B047-C252-6F7C-7644-D6294DCBD96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44F36E3-9F04-14A4-4E4C-7DF013C1D878}"/>
              </a:ext>
            </a:extLst>
          </p:cNvPr>
          <p:cNvSpPr>
            <a:spLocks noGrp="1"/>
          </p:cNvSpPr>
          <p:nvPr>
            <p:ph type="sldNum" sz="quarter" idx="12"/>
          </p:nvPr>
        </p:nvSpPr>
        <p:spPr/>
        <p:txBody>
          <a:bodyPr/>
          <a:lstStyle/>
          <a:p>
            <a:fld id="{BCF42049-59EE-594D-9FBE-EF2ED7A52D82}" type="slidenum">
              <a:rPr lang="ru-RU" smtClean="0"/>
              <a:t>‹#›</a:t>
            </a:fld>
            <a:endParaRPr lang="ru-RU"/>
          </a:p>
        </p:txBody>
      </p:sp>
    </p:spTree>
    <p:extLst>
      <p:ext uri="{BB962C8B-B14F-4D97-AF65-F5344CB8AC3E}">
        <p14:creationId xmlns:p14="http://schemas.microsoft.com/office/powerpoint/2010/main" val="3379101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3EE7BC-A7C7-3879-B245-6109DE9AE061}"/>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45C12D4E-4832-892B-6C97-B260458FECD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66265F0B-D05B-A574-2271-BECC09F917B8}"/>
              </a:ext>
            </a:extLst>
          </p:cNvPr>
          <p:cNvSpPr>
            <a:spLocks noGrp="1"/>
          </p:cNvSpPr>
          <p:nvPr>
            <p:ph type="dt" sz="half" idx="10"/>
          </p:nvPr>
        </p:nvSpPr>
        <p:spPr/>
        <p:txBody>
          <a:bodyPr/>
          <a:lstStyle/>
          <a:p>
            <a:fld id="{3A298807-3965-5B42-B4E1-F7C81F82E0F4}" type="datetimeFigureOut">
              <a:rPr lang="ru-RU" smtClean="0"/>
              <a:t>29.05.2024</a:t>
            </a:fld>
            <a:endParaRPr lang="ru-RU"/>
          </a:p>
        </p:txBody>
      </p:sp>
      <p:sp>
        <p:nvSpPr>
          <p:cNvPr id="5" name="Нижний колонтитул 4">
            <a:extLst>
              <a:ext uri="{FF2B5EF4-FFF2-40B4-BE49-F238E27FC236}">
                <a16:creationId xmlns:a16="http://schemas.microsoft.com/office/drawing/2014/main" id="{2ACB1329-E0BE-D55B-DE8B-AEC7E0873F0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D8CFA888-AC2D-6044-C290-C21B3B4C4CE5}"/>
              </a:ext>
            </a:extLst>
          </p:cNvPr>
          <p:cNvSpPr>
            <a:spLocks noGrp="1"/>
          </p:cNvSpPr>
          <p:nvPr>
            <p:ph type="sldNum" sz="quarter" idx="12"/>
          </p:nvPr>
        </p:nvSpPr>
        <p:spPr/>
        <p:txBody>
          <a:bodyPr/>
          <a:lstStyle/>
          <a:p>
            <a:fld id="{BCF42049-59EE-594D-9FBE-EF2ED7A52D82}" type="slidenum">
              <a:rPr lang="ru-RU" smtClean="0"/>
              <a:t>‹#›</a:t>
            </a:fld>
            <a:endParaRPr lang="ru-RU"/>
          </a:p>
        </p:txBody>
      </p:sp>
    </p:spTree>
    <p:extLst>
      <p:ext uri="{BB962C8B-B14F-4D97-AF65-F5344CB8AC3E}">
        <p14:creationId xmlns:p14="http://schemas.microsoft.com/office/powerpoint/2010/main" val="2924913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DCBE3448-03B4-4FB3-1A83-882C7E1E5F6F}"/>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53C45773-66F8-9816-1868-E3B69B3671AC}"/>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3D461A2-E585-B67E-0C24-B2CF1F0C6212}"/>
              </a:ext>
            </a:extLst>
          </p:cNvPr>
          <p:cNvSpPr>
            <a:spLocks noGrp="1"/>
          </p:cNvSpPr>
          <p:nvPr>
            <p:ph type="dt" sz="half" idx="10"/>
          </p:nvPr>
        </p:nvSpPr>
        <p:spPr/>
        <p:txBody>
          <a:bodyPr/>
          <a:lstStyle/>
          <a:p>
            <a:fld id="{3A298807-3965-5B42-B4E1-F7C81F82E0F4}" type="datetimeFigureOut">
              <a:rPr lang="ru-RU" smtClean="0"/>
              <a:t>29.05.2024</a:t>
            </a:fld>
            <a:endParaRPr lang="ru-RU"/>
          </a:p>
        </p:txBody>
      </p:sp>
      <p:sp>
        <p:nvSpPr>
          <p:cNvPr id="5" name="Нижний колонтитул 4">
            <a:extLst>
              <a:ext uri="{FF2B5EF4-FFF2-40B4-BE49-F238E27FC236}">
                <a16:creationId xmlns:a16="http://schemas.microsoft.com/office/drawing/2014/main" id="{9A6A0C36-54A4-0C22-F28F-9F86E81B1974}"/>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9D4E5DA-6D6D-DC98-F3D7-7944F144E38C}"/>
              </a:ext>
            </a:extLst>
          </p:cNvPr>
          <p:cNvSpPr>
            <a:spLocks noGrp="1"/>
          </p:cNvSpPr>
          <p:nvPr>
            <p:ph type="sldNum" sz="quarter" idx="12"/>
          </p:nvPr>
        </p:nvSpPr>
        <p:spPr/>
        <p:txBody>
          <a:bodyPr/>
          <a:lstStyle/>
          <a:p>
            <a:fld id="{BCF42049-59EE-594D-9FBE-EF2ED7A52D82}" type="slidenum">
              <a:rPr lang="ru-RU" smtClean="0"/>
              <a:t>‹#›</a:t>
            </a:fld>
            <a:endParaRPr lang="ru-RU"/>
          </a:p>
        </p:txBody>
      </p:sp>
    </p:spTree>
    <p:extLst>
      <p:ext uri="{BB962C8B-B14F-4D97-AF65-F5344CB8AC3E}">
        <p14:creationId xmlns:p14="http://schemas.microsoft.com/office/powerpoint/2010/main" val="1990611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65218" name="Rectangle 2">
            <a:extLst>
              <a:ext uri="{FF2B5EF4-FFF2-40B4-BE49-F238E27FC236}">
                <a16:creationId xmlns:a16="http://schemas.microsoft.com/office/drawing/2014/main" id="{CB30B48D-28DB-6F3C-3C94-D26D8A2F4CF8}"/>
              </a:ext>
            </a:extLst>
          </p:cNvPr>
          <p:cNvSpPr>
            <a:spLocks noGrp="1" noChangeArrowheads="1"/>
          </p:cNvSpPr>
          <p:nvPr>
            <p:ph type="ctrTitle"/>
          </p:nvPr>
        </p:nvSpPr>
        <p:spPr>
          <a:xfrm>
            <a:off x="1219201" y="1524000"/>
            <a:ext cx="10164233" cy="1752600"/>
          </a:xfrm>
        </p:spPr>
        <p:txBody>
          <a:bodyPr/>
          <a:lstStyle>
            <a:lvl1pPr>
              <a:defRPr sz="3400"/>
            </a:lvl1pPr>
          </a:lstStyle>
          <a:p>
            <a:pPr lvl="0"/>
            <a:r>
              <a:rPr lang="ru-RU" altLang="en-US" noProof="0"/>
              <a:t>Образец заголовка</a:t>
            </a:r>
          </a:p>
        </p:txBody>
      </p:sp>
      <p:sp>
        <p:nvSpPr>
          <p:cNvPr id="265219" name="Rectangle 3">
            <a:extLst>
              <a:ext uri="{FF2B5EF4-FFF2-40B4-BE49-F238E27FC236}">
                <a16:creationId xmlns:a16="http://schemas.microsoft.com/office/drawing/2014/main" id="{C29FAD64-C6D6-5298-0989-A48EBA638E62}"/>
              </a:ext>
            </a:extLst>
          </p:cNvPr>
          <p:cNvSpPr>
            <a:spLocks noGrp="1" noChangeArrowheads="1"/>
          </p:cNvSpPr>
          <p:nvPr>
            <p:ph type="subTitle" idx="1"/>
          </p:nvPr>
        </p:nvSpPr>
        <p:spPr>
          <a:xfrm>
            <a:off x="2641600" y="3962400"/>
            <a:ext cx="8737600" cy="1752600"/>
          </a:xfrm>
        </p:spPr>
        <p:txBody>
          <a:bodyPr/>
          <a:lstStyle>
            <a:lvl1pPr marL="0" indent="0">
              <a:buFont typeface="Wingdings" pitchFamily="2" charset="2"/>
              <a:buNone/>
              <a:defRPr sz="2400" b="0">
                <a:solidFill>
                  <a:srgbClr val="0000CC"/>
                </a:solidFill>
              </a:defRPr>
            </a:lvl1pPr>
          </a:lstStyle>
          <a:p>
            <a:pPr lvl="0"/>
            <a:r>
              <a:rPr lang="ru-RU" altLang="en-US" noProof="0"/>
              <a:t>Образец подзаголовка</a:t>
            </a:r>
          </a:p>
        </p:txBody>
      </p:sp>
      <p:sp>
        <p:nvSpPr>
          <p:cNvPr id="265220" name="Rectangle 4">
            <a:extLst>
              <a:ext uri="{FF2B5EF4-FFF2-40B4-BE49-F238E27FC236}">
                <a16:creationId xmlns:a16="http://schemas.microsoft.com/office/drawing/2014/main" id="{E9953D0D-77D8-F2F2-B037-F9CFAAB89F5F}"/>
              </a:ext>
            </a:extLst>
          </p:cNvPr>
          <p:cNvSpPr>
            <a:spLocks noGrp="1" noChangeArrowheads="1"/>
          </p:cNvSpPr>
          <p:nvPr>
            <p:ph type="sldNum" sz="quarter" idx="4"/>
          </p:nvPr>
        </p:nvSpPr>
        <p:spPr>
          <a:xfrm>
            <a:off x="0" y="6400800"/>
            <a:ext cx="2844800" cy="457200"/>
          </a:xfrm>
        </p:spPr>
        <p:txBody>
          <a:bodyPr/>
          <a:lstStyle>
            <a:lvl1pPr>
              <a:defRPr/>
            </a:lvl1pPr>
          </a:lstStyle>
          <a:p>
            <a:fld id="{0648F889-D1D0-C64B-BE71-DE99AB68CCC3}" type="slidenum">
              <a:rPr lang="ru-RU" altLang="en-US"/>
              <a:pPr/>
              <a:t>‹#›</a:t>
            </a:fld>
            <a:endParaRPr lang="ru-RU" altLang="en-US"/>
          </a:p>
        </p:txBody>
      </p:sp>
      <p:sp>
        <p:nvSpPr>
          <p:cNvPr id="265221" name="Freeform 5">
            <a:extLst>
              <a:ext uri="{FF2B5EF4-FFF2-40B4-BE49-F238E27FC236}">
                <a16:creationId xmlns:a16="http://schemas.microsoft.com/office/drawing/2014/main" id="{680607A7-7ED1-C5E5-8056-389173B9CE78}"/>
              </a:ext>
            </a:extLst>
          </p:cNvPr>
          <p:cNvSpPr>
            <a:spLocks noChangeArrowheads="1"/>
          </p:cNvSpPr>
          <p:nvPr/>
        </p:nvSpPr>
        <p:spPr bwMode="auto">
          <a:xfrm>
            <a:off x="812800" y="1219200"/>
            <a:ext cx="10566400" cy="9144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ru-RU" sz="1800"/>
          </a:p>
        </p:txBody>
      </p:sp>
      <p:sp>
        <p:nvSpPr>
          <p:cNvPr id="265222" name="Line 6">
            <a:extLst>
              <a:ext uri="{FF2B5EF4-FFF2-40B4-BE49-F238E27FC236}">
                <a16:creationId xmlns:a16="http://schemas.microsoft.com/office/drawing/2014/main" id="{F3B6CB53-01ED-3B10-3F9A-9443DA766D38}"/>
              </a:ext>
            </a:extLst>
          </p:cNvPr>
          <p:cNvSpPr>
            <a:spLocks noChangeShapeType="1"/>
          </p:cNvSpPr>
          <p:nvPr/>
        </p:nvSpPr>
        <p:spPr bwMode="auto">
          <a:xfrm>
            <a:off x="2641601" y="3962400"/>
            <a:ext cx="8682567"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sz="1800"/>
          </a:p>
        </p:txBody>
      </p:sp>
      <p:pic>
        <p:nvPicPr>
          <p:cNvPr id="265223" name="Picture 7">
            <a:extLst>
              <a:ext uri="{FF2B5EF4-FFF2-40B4-BE49-F238E27FC236}">
                <a16:creationId xmlns:a16="http://schemas.microsoft.com/office/drawing/2014/main" id="{2EF1F82A-FEE3-9E2F-8EE7-40AEC2D04A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20867" y="71439"/>
            <a:ext cx="1682751" cy="134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77669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6D09226-BD71-AE5A-7683-2515A230E62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02DA2AAF-C048-441F-B7A3-2B20203BD37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омер слайда 3">
            <a:extLst>
              <a:ext uri="{FF2B5EF4-FFF2-40B4-BE49-F238E27FC236}">
                <a16:creationId xmlns:a16="http://schemas.microsoft.com/office/drawing/2014/main" id="{46E17DE9-EFAF-A643-4D44-6DB185E87F58}"/>
              </a:ext>
            </a:extLst>
          </p:cNvPr>
          <p:cNvSpPr>
            <a:spLocks noGrp="1"/>
          </p:cNvSpPr>
          <p:nvPr>
            <p:ph type="sldNum" sz="quarter" idx="10"/>
          </p:nvPr>
        </p:nvSpPr>
        <p:spPr/>
        <p:txBody>
          <a:bodyPr/>
          <a:lstStyle>
            <a:lvl1pPr>
              <a:defRPr/>
            </a:lvl1pPr>
          </a:lstStyle>
          <a:p>
            <a:fld id="{D6F2392A-ABC6-2D41-A79F-E8A679D2603B}" type="slidenum">
              <a:rPr lang="ru-RU" altLang="en-US"/>
              <a:pPr/>
              <a:t>‹#›</a:t>
            </a:fld>
            <a:endParaRPr lang="ru-RU" altLang="en-US"/>
          </a:p>
        </p:txBody>
      </p:sp>
    </p:spTree>
    <p:extLst>
      <p:ext uri="{BB962C8B-B14F-4D97-AF65-F5344CB8AC3E}">
        <p14:creationId xmlns:p14="http://schemas.microsoft.com/office/powerpoint/2010/main" val="2797395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12D5A23-EFB9-02C4-C4D5-CA783E773554}"/>
              </a:ext>
            </a:extLst>
          </p:cNvPr>
          <p:cNvSpPr>
            <a:spLocks noGrp="1"/>
          </p:cNvSpPr>
          <p:nvPr>
            <p:ph type="title"/>
          </p:nvPr>
        </p:nvSpPr>
        <p:spPr>
          <a:xfrm>
            <a:off x="831851" y="1709739"/>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F4FCCC4F-D204-62DA-A376-8CD33B71097B}"/>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Номер слайда 3">
            <a:extLst>
              <a:ext uri="{FF2B5EF4-FFF2-40B4-BE49-F238E27FC236}">
                <a16:creationId xmlns:a16="http://schemas.microsoft.com/office/drawing/2014/main" id="{3DBAD904-8C50-C4AB-290E-CEE53601DB8D}"/>
              </a:ext>
            </a:extLst>
          </p:cNvPr>
          <p:cNvSpPr>
            <a:spLocks noGrp="1"/>
          </p:cNvSpPr>
          <p:nvPr>
            <p:ph type="sldNum" sz="quarter" idx="10"/>
          </p:nvPr>
        </p:nvSpPr>
        <p:spPr/>
        <p:txBody>
          <a:bodyPr/>
          <a:lstStyle>
            <a:lvl1pPr>
              <a:defRPr/>
            </a:lvl1pPr>
          </a:lstStyle>
          <a:p>
            <a:fld id="{B0AD5966-AE2A-DC4C-B805-FBFFA46388E1}" type="slidenum">
              <a:rPr lang="ru-RU" altLang="en-US"/>
              <a:pPr/>
              <a:t>‹#›</a:t>
            </a:fld>
            <a:endParaRPr lang="ru-RU" altLang="en-US"/>
          </a:p>
        </p:txBody>
      </p:sp>
    </p:spTree>
    <p:extLst>
      <p:ext uri="{BB962C8B-B14F-4D97-AF65-F5344CB8AC3E}">
        <p14:creationId xmlns:p14="http://schemas.microsoft.com/office/powerpoint/2010/main" val="3079012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0BE1253-F5F6-875D-DFE2-CD24E9B7032F}"/>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81DB685F-78DE-5DBE-6BED-FF5789C797ED}"/>
              </a:ext>
            </a:extLst>
          </p:cNvPr>
          <p:cNvSpPr>
            <a:spLocks noGrp="1"/>
          </p:cNvSpPr>
          <p:nvPr>
            <p:ph sz="half" idx="1"/>
          </p:nvPr>
        </p:nvSpPr>
        <p:spPr>
          <a:xfrm>
            <a:off x="609600" y="1341438"/>
            <a:ext cx="5384800" cy="525621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3A5A3757-28B1-AEC2-55D0-5AE7ACCB1306}"/>
              </a:ext>
            </a:extLst>
          </p:cNvPr>
          <p:cNvSpPr>
            <a:spLocks noGrp="1"/>
          </p:cNvSpPr>
          <p:nvPr>
            <p:ph sz="half" idx="2"/>
          </p:nvPr>
        </p:nvSpPr>
        <p:spPr>
          <a:xfrm>
            <a:off x="6197600" y="1341438"/>
            <a:ext cx="5384800" cy="525621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Номер слайда 4">
            <a:extLst>
              <a:ext uri="{FF2B5EF4-FFF2-40B4-BE49-F238E27FC236}">
                <a16:creationId xmlns:a16="http://schemas.microsoft.com/office/drawing/2014/main" id="{6DCEC6D5-DD8D-418D-EA42-A8B62EEC0B94}"/>
              </a:ext>
            </a:extLst>
          </p:cNvPr>
          <p:cNvSpPr>
            <a:spLocks noGrp="1"/>
          </p:cNvSpPr>
          <p:nvPr>
            <p:ph type="sldNum" sz="quarter" idx="10"/>
          </p:nvPr>
        </p:nvSpPr>
        <p:spPr/>
        <p:txBody>
          <a:bodyPr/>
          <a:lstStyle>
            <a:lvl1pPr>
              <a:defRPr/>
            </a:lvl1pPr>
          </a:lstStyle>
          <a:p>
            <a:fld id="{041C2747-2749-6B42-B6FD-183BBE27961A}" type="slidenum">
              <a:rPr lang="ru-RU" altLang="en-US"/>
              <a:pPr/>
              <a:t>‹#›</a:t>
            </a:fld>
            <a:endParaRPr lang="ru-RU" altLang="en-US"/>
          </a:p>
        </p:txBody>
      </p:sp>
    </p:spTree>
    <p:extLst>
      <p:ext uri="{BB962C8B-B14F-4D97-AF65-F5344CB8AC3E}">
        <p14:creationId xmlns:p14="http://schemas.microsoft.com/office/powerpoint/2010/main" val="3862964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EC7F75-F4B7-879E-5555-2979AB70580C}"/>
              </a:ext>
            </a:extLst>
          </p:cNvPr>
          <p:cNvSpPr>
            <a:spLocks noGrp="1"/>
          </p:cNvSpPr>
          <p:nvPr>
            <p:ph type="title"/>
          </p:nvPr>
        </p:nvSpPr>
        <p:spPr>
          <a:xfrm>
            <a:off x="840317" y="365126"/>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19617541-A40E-33A4-AC61-2733477C6085}"/>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C5619D2-DB61-7E0E-C0B8-EA2042F0FE33}"/>
              </a:ext>
            </a:extLst>
          </p:cNvPr>
          <p:cNvSpPr>
            <a:spLocks noGrp="1"/>
          </p:cNvSpPr>
          <p:nvPr>
            <p:ph sz="half" idx="2"/>
          </p:nvPr>
        </p:nvSpPr>
        <p:spPr>
          <a:xfrm>
            <a:off x="840318" y="2505075"/>
            <a:ext cx="5158316"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5B97DD22-C7EE-08BF-1838-7CDE02EC2C4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3ECA49C-CF53-C4EC-C8A8-D209CDECC60E}"/>
              </a:ext>
            </a:extLst>
          </p:cNvPr>
          <p:cNvSpPr>
            <a:spLocks noGrp="1"/>
          </p:cNvSpPr>
          <p:nvPr>
            <p:ph sz="quarter" idx="4"/>
          </p:nvPr>
        </p:nvSpPr>
        <p:spPr>
          <a:xfrm>
            <a:off x="6172200" y="2505075"/>
            <a:ext cx="518371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Номер слайда 6">
            <a:extLst>
              <a:ext uri="{FF2B5EF4-FFF2-40B4-BE49-F238E27FC236}">
                <a16:creationId xmlns:a16="http://schemas.microsoft.com/office/drawing/2014/main" id="{7D95A3DA-434E-6A3E-BB37-2563A0D37271}"/>
              </a:ext>
            </a:extLst>
          </p:cNvPr>
          <p:cNvSpPr>
            <a:spLocks noGrp="1"/>
          </p:cNvSpPr>
          <p:nvPr>
            <p:ph type="sldNum" sz="quarter" idx="10"/>
          </p:nvPr>
        </p:nvSpPr>
        <p:spPr/>
        <p:txBody>
          <a:bodyPr/>
          <a:lstStyle>
            <a:lvl1pPr>
              <a:defRPr/>
            </a:lvl1pPr>
          </a:lstStyle>
          <a:p>
            <a:fld id="{F136B7BB-DC8B-6E45-8F16-958F199F45BA}" type="slidenum">
              <a:rPr lang="ru-RU" altLang="en-US"/>
              <a:pPr/>
              <a:t>‹#›</a:t>
            </a:fld>
            <a:endParaRPr lang="ru-RU" altLang="en-US"/>
          </a:p>
        </p:txBody>
      </p:sp>
    </p:spTree>
    <p:extLst>
      <p:ext uri="{BB962C8B-B14F-4D97-AF65-F5344CB8AC3E}">
        <p14:creationId xmlns:p14="http://schemas.microsoft.com/office/powerpoint/2010/main" val="14858461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91AF47-CD2A-2E5E-A263-80E3A1C7BE4C}"/>
              </a:ext>
            </a:extLst>
          </p:cNvPr>
          <p:cNvSpPr>
            <a:spLocks noGrp="1"/>
          </p:cNvSpPr>
          <p:nvPr>
            <p:ph type="title"/>
          </p:nvPr>
        </p:nvSpPr>
        <p:spPr/>
        <p:txBody>
          <a:bodyPr/>
          <a:lstStyle/>
          <a:p>
            <a:r>
              <a:rPr lang="ru-RU"/>
              <a:t>Образец заголовка</a:t>
            </a:r>
          </a:p>
        </p:txBody>
      </p:sp>
      <p:sp>
        <p:nvSpPr>
          <p:cNvPr id="3" name="Номер слайда 2">
            <a:extLst>
              <a:ext uri="{FF2B5EF4-FFF2-40B4-BE49-F238E27FC236}">
                <a16:creationId xmlns:a16="http://schemas.microsoft.com/office/drawing/2014/main" id="{E2699906-9881-FF1F-F6D9-0A8FA9D10A81}"/>
              </a:ext>
            </a:extLst>
          </p:cNvPr>
          <p:cNvSpPr>
            <a:spLocks noGrp="1"/>
          </p:cNvSpPr>
          <p:nvPr>
            <p:ph type="sldNum" sz="quarter" idx="10"/>
          </p:nvPr>
        </p:nvSpPr>
        <p:spPr/>
        <p:txBody>
          <a:bodyPr/>
          <a:lstStyle>
            <a:lvl1pPr>
              <a:defRPr/>
            </a:lvl1pPr>
          </a:lstStyle>
          <a:p>
            <a:fld id="{A6AF24A8-A1EB-5240-8A19-436533FD8850}" type="slidenum">
              <a:rPr lang="ru-RU" altLang="en-US"/>
              <a:pPr/>
              <a:t>‹#›</a:t>
            </a:fld>
            <a:endParaRPr lang="ru-RU" altLang="en-US"/>
          </a:p>
        </p:txBody>
      </p:sp>
    </p:spTree>
    <p:extLst>
      <p:ext uri="{BB962C8B-B14F-4D97-AF65-F5344CB8AC3E}">
        <p14:creationId xmlns:p14="http://schemas.microsoft.com/office/powerpoint/2010/main" val="18289147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омер слайда 1">
            <a:extLst>
              <a:ext uri="{FF2B5EF4-FFF2-40B4-BE49-F238E27FC236}">
                <a16:creationId xmlns:a16="http://schemas.microsoft.com/office/drawing/2014/main" id="{A6C67F22-D6E7-1C57-DEBB-894D4693BD97}"/>
              </a:ext>
            </a:extLst>
          </p:cNvPr>
          <p:cNvSpPr>
            <a:spLocks noGrp="1"/>
          </p:cNvSpPr>
          <p:nvPr>
            <p:ph type="sldNum" sz="quarter" idx="10"/>
          </p:nvPr>
        </p:nvSpPr>
        <p:spPr/>
        <p:txBody>
          <a:bodyPr/>
          <a:lstStyle>
            <a:lvl1pPr>
              <a:defRPr/>
            </a:lvl1pPr>
          </a:lstStyle>
          <a:p>
            <a:fld id="{97D8CF8C-68A5-B44B-BA2F-C4A6F0EF1AFA}" type="slidenum">
              <a:rPr lang="ru-RU" altLang="en-US"/>
              <a:pPr/>
              <a:t>‹#›</a:t>
            </a:fld>
            <a:endParaRPr lang="ru-RU" altLang="en-US"/>
          </a:p>
        </p:txBody>
      </p:sp>
    </p:spTree>
    <p:extLst>
      <p:ext uri="{BB962C8B-B14F-4D97-AF65-F5344CB8AC3E}">
        <p14:creationId xmlns:p14="http://schemas.microsoft.com/office/powerpoint/2010/main" val="10561354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16B6302-6813-6B63-4499-5BDAEEB2910C}"/>
              </a:ext>
            </a:extLst>
          </p:cNvPr>
          <p:cNvSpPr>
            <a:spLocks noGrp="1"/>
          </p:cNvSpPr>
          <p:nvPr>
            <p:ph type="title"/>
          </p:nvPr>
        </p:nvSpPr>
        <p:spPr>
          <a:xfrm>
            <a:off x="840318" y="457200"/>
            <a:ext cx="393276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331D4391-EC55-00DA-7275-9A369AFAA956}"/>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882DA74B-22B5-6E73-9C6A-1BCEDF735621}"/>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Номер слайда 4">
            <a:extLst>
              <a:ext uri="{FF2B5EF4-FFF2-40B4-BE49-F238E27FC236}">
                <a16:creationId xmlns:a16="http://schemas.microsoft.com/office/drawing/2014/main" id="{0D22B0A4-7FCC-82C2-0FCD-8DFA1BF08BA7}"/>
              </a:ext>
            </a:extLst>
          </p:cNvPr>
          <p:cNvSpPr>
            <a:spLocks noGrp="1"/>
          </p:cNvSpPr>
          <p:nvPr>
            <p:ph type="sldNum" sz="quarter" idx="10"/>
          </p:nvPr>
        </p:nvSpPr>
        <p:spPr/>
        <p:txBody>
          <a:bodyPr/>
          <a:lstStyle>
            <a:lvl1pPr>
              <a:defRPr/>
            </a:lvl1pPr>
          </a:lstStyle>
          <a:p>
            <a:fld id="{2996173C-B36B-194C-BFF8-EE7A62EAB6E3}" type="slidenum">
              <a:rPr lang="ru-RU" altLang="en-US"/>
              <a:pPr/>
              <a:t>‹#›</a:t>
            </a:fld>
            <a:endParaRPr lang="ru-RU" altLang="en-US"/>
          </a:p>
        </p:txBody>
      </p:sp>
    </p:spTree>
    <p:extLst>
      <p:ext uri="{BB962C8B-B14F-4D97-AF65-F5344CB8AC3E}">
        <p14:creationId xmlns:p14="http://schemas.microsoft.com/office/powerpoint/2010/main" val="3796064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893C8F-34A1-01FF-4504-23F241FA3A1D}"/>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19DC4A8A-7518-0D02-01AA-4BA07EE94236}"/>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82E704A-3CF9-27B9-E187-B3C3FB5A8D3A}"/>
              </a:ext>
            </a:extLst>
          </p:cNvPr>
          <p:cNvSpPr>
            <a:spLocks noGrp="1"/>
          </p:cNvSpPr>
          <p:nvPr>
            <p:ph type="dt" sz="half" idx="10"/>
          </p:nvPr>
        </p:nvSpPr>
        <p:spPr/>
        <p:txBody>
          <a:bodyPr/>
          <a:lstStyle/>
          <a:p>
            <a:fld id="{3A298807-3965-5B42-B4E1-F7C81F82E0F4}" type="datetimeFigureOut">
              <a:rPr lang="ru-RU" smtClean="0"/>
              <a:t>29.05.2024</a:t>
            </a:fld>
            <a:endParaRPr lang="ru-RU"/>
          </a:p>
        </p:txBody>
      </p:sp>
      <p:sp>
        <p:nvSpPr>
          <p:cNvPr id="5" name="Нижний колонтитул 4">
            <a:extLst>
              <a:ext uri="{FF2B5EF4-FFF2-40B4-BE49-F238E27FC236}">
                <a16:creationId xmlns:a16="http://schemas.microsoft.com/office/drawing/2014/main" id="{B7CD950B-903B-56B8-010D-A4D9935000B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0AB3FE8-F7D1-9736-4170-E352CE2CF895}"/>
              </a:ext>
            </a:extLst>
          </p:cNvPr>
          <p:cNvSpPr>
            <a:spLocks noGrp="1"/>
          </p:cNvSpPr>
          <p:nvPr>
            <p:ph type="sldNum" sz="quarter" idx="12"/>
          </p:nvPr>
        </p:nvSpPr>
        <p:spPr/>
        <p:txBody>
          <a:bodyPr/>
          <a:lstStyle/>
          <a:p>
            <a:fld id="{BCF42049-59EE-594D-9FBE-EF2ED7A52D82}" type="slidenum">
              <a:rPr lang="ru-RU" smtClean="0"/>
              <a:t>‹#›</a:t>
            </a:fld>
            <a:endParaRPr lang="ru-RU"/>
          </a:p>
        </p:txBody>
      </p:sp>
    </p:spTree>
    <p:extLst>
      <p:ext uri="{BB962C8B-B14F-4D97-AF65-F5344CB8AC3E}">
        <p14:creationId xmlns:p14="http://schemas.microsoft.com/office/powerpoint/2010/main" val="367839474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C71BC1-D12C-6D5D-8C26-6005A6F66E71}"/>
              </a:ext>
            </a:extLst>
          </p:cNvPr>
          <p:cNvSpPr>
            <a:spLocks noGrp="1"/>
          </p:cNvSpPr>
          <p:nvPr>
            <p:ph type="title"/>
          </p:nvPr>
        </p:nvSpPr>
        <p:spPr>
          <a:xfrm>
            <a:off x="840318" y="457200"/>
            <a:ext cx="393276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C6D2AD1D-EC43-6BAB-A03B-427DC33996AB}"/>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42A4504F-66DF-FAA3-0D4C-3F47E4033660}"/>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Номер слайда 4">
            <a:extLst>
              <a:ext uri="{FF2B5EF4-FFF2-40B4-BE49-F238E27FC236}">
                <a16:creationId xmlns:a16="http://schemas.microsoft.com/office/drawing/2014/main" id="{94FBC47E-4354-4DD1-C87E-893548CD9A80}"/>
              </a:ext>
            </a:extLst>
          </p:cNvPr>
          <p:cNvSpPr>
            <a:spLocks noGrp="1"/>
          </p:cNvSpPr>
          <p:nvPr>
            <p:ph type="sldNum" sz="quarter" idx="10"/>
          </p:nvPr>
        </p:nvSpPr>
        <p:spPr/>
        <p:txBody>
          <a:bodyPr/>
          <a:lstStyle>
            <a:lvl1pPr>
              <a:defRPr/>
            </a:lvl1pPr>
          </a:lstStyle>
          <a:p>
            <a:fld id="{B89D952B-4EB5-2548-85CD-E10B8FE35B72}" type="slidenum">
              <a:rPr lang="ru-RU" altLang="en-US"/>
              <a:pPr/>
              <a:t>‹#›</a:t>
            </a:fld>
            <a:endParaRPr lang="ru-RU" altLang="en-US"/>
          </a:p>
        </p:txBody>
      </p:sp>
    </p:spTree>
    <p:extLst>
      <p:ext uri="{BB962C8B-B14F-4D97-AF65-F5344CB8AC3E}">
        <p14:creationId xmlns:p14="http://schemas.microsoft.com/office/powerpoint/2010/main" val="6765786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6DB0495-0AE2-3004-7044-F1B468FC2C72}"/>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CF9D88CA-43E6-2D4D-01E6-4F9D95F60D22}"/>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омер слайда 3">
            <a:extLst>
              <a:ext uri="{FF2B5EF4-FFF2-40B4-BE49-F238E27FC236}">
                <a16:creationId xmlns:a16="http://schemas.microsoft.com/office/drawing/2014/main" id="{635163A9-515D-7257-164E-6FA45B1292F6}"/>
              </a:ext>
            </a:extLst>
          </p:cNvPr>
          <p:cNvSpPr>
            <a:spLocks noGrp="1"/>
          </p:cNvSpPr>
          <p:nvPr>
            <p:ph type="sldNum" sz="quarter" idx="10"/>
          </p:nvPr>
        </p:nvSpPr>
        <p:spPr/>
        <p:txBody>
          <a:bodyPr/>
          <a:lstStyle>
            <a:lvl1pPr>
              <a:defRPr/>
            </a:lvl1pPr>
          </a:lstStyle>
          <a:p>
            <a:fld id="{2FB109FD-4D9F-8242-B0AC-3191A9E8A28A}" type="slidenum">
              <a:rPr lang="ru-RU" altLang="en-US"/>
              <a:pPr/>
              <a:t>‹#›</a:t>
            </a:fld>
            <a:endParaRPr lang="ru-RU" altLang="en-US"/>
          </a:p>
        </p:txBody>
      </p:sp>
    </p:spTree>
    <p:extLst>
      <p:ext uri="{BB962C8B-B14F-4D97-AF65-F5344CB8AC3E}">
        <p14:creationId xmlns:p14="http://schemas.microsoft.com/office/powerpoint/2010/main" val="20675843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38EA51CE-59BD-5B50-91A8-94BB81889F47}"/>
              </a:ext>
            </a:extLst>
          </p:cNvPr>
          <p:cNvSpPr>
            <a:spLocks noGrp="1"/>
          </p:cNvSpPr>
          <p:nvPr>
            <p:ph type="title" orient="vert"/>
          </p:nvPr>
        </p:nvSpPr>
        <p:spPr>
          <a:xfrm>
            <a:off x="8839200" y="277813"/>
            <a:ext cx="2743200" cy="6319837"/>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F498E5D7-47FE-DFC4-7A85-447DD9DCF0D0}"/>
              </a:ext>
            </a:extLst>
          </p:cNvPr>
          <p:cNvSpPr>
            <a:spLocks noGrp="1"/>
          </p:cNvSpPr>
          <p:nvPr>
            <p:ph type="body" orient="vert" idx="1"/>
          </p:nvPr>
        </p:nvSpPr>
        <p:spPr>
          <a:xfrm>
            <a:off x="609600" y="277813"/>
            <a:ext cx="8026400" cy="631983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Номер слайда 3">
            <a:extLst>
              <a:ext uri="{FF2B5EF4-FFF2-40B4-BE49-F238E27FC236}">
                <a16:creationId xmlns:a16="http://schemas.microsoft.com/office/drawing/2014/main" id="{9FE17646-5383-BFD0-E4F8-755D49048AF1}"/>
              </a:ext>
            </a:extLst>
          </p:cNvPr>
          <p:cNvSpPr>
            <a:spLocks noGrp="1"/>
          </p:cNvSpPr>
          <p:nvPr>
            <p:ph type="sldNum" sz="quarter" idx="10"/>
          </p:nvPr>
        </p:nvSpPr>
        <p:spPr/>
        <p:txBody>
          <a:bodyPr/>
          <a:lstStyle>
            <a:lvl1pPr>
              <a:defRPr/>
            </a:lvl1pPr>
          </a:lstStyle>
          <a:p>
            <a:fld id="{89A6D4CF-620C-4748-9A99-7C07EB23E455}" type="slidenum">
              <a:rPr lang="ru-RU" altLang="en-US"/>
              <a:pPr/>
              <a:t>‹#›</a:t>
            </a:fld>
            <a:endParaRPr lang="ru-RU" altLang="en-US"/>
          </a:p>
        </p:txBody>
      </p:sp>
    </p:spTree>
    <p:extLst>
      <p:ext uri="{BB962C8B-B14F-4D97-AF65-F5344CB8AC3E}">
        <p14:creationId xmlns:p14="http://schemas.microsoft.com/office/powerpoint/2010/main" val="475982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4A65C7-144E-9060-1E3F-E34B15E8ED4C}"/>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F5050066-FD19-F165-3F04-EE24BB119E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DDD190C4-075B-0630-63F0-3F60D9763935}"/>
              </a:ext>
            </a:extLst>
          </p:cNvPr>
          <p:cNvSpPr>
            <a:spLocks noGrp="1"/>
          </p:cNvSpPr>
          <p:nvPr>
            <p:ph type="dt" sz="half" idx="10"/>
          </p:nvPr>
        </p:nvSpPr>
        <p:spPr/>
        <p:txBody>
          <a:bodyPr/>
          <a:lstStyle/>
          <a:p>
            <a:fld id="{3A298807-3965-5B42-B4E1-F7C81F82E0F4}" type="datetimeFigureOut">
              <a:rPr lang="ru-RU" smtClean="0"/>
              <a:t>29.05.2024</a:t>
            </a:fld>
            <a:endParaRPr lang="ru-RU"/>
          </a:p>
        </p:txBody>
      </p:sp>
      <p:sp>
        <p:nvSpPr>
          <p:cNvPr id="5" name="Нижний колонтитул 4">
            <a:extLst>
              <a:ext uri="{FF2B5EF4-FFF2-40B4-BE49-F238E27FC236}">
                <a16:creationId xmlns:a16="http://schemas.microsoft.com/office/drawing/2014/main" id="{51AA67E1-1B00-4278-9626-C9B7253EAD8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8DB9C19-0AE1-43BE-B4DB-3F260FDAD5EB}"/>
              </a:ext>
            </a:extLst>
          </p:cNvPr>
          <p:cNvSpPr>
            <a:spLocks noGrp="1"/>
          </p:cNvSpPr>
          <p:nvPr>
            <p:ph type="sldNum" sz="quarter" idx="12"/>
          </p:nvPr>
        </p:nvSpPr>
        <p:spPr/>
        <p:txBody>
          <a:bodyPr/>
          <a:lstStyle/>
          <a:p>
            <a:fld id="{BCF42049-59EE-594D-9FBE-EF2ED7A52D82}" type="slidenum">
              <a:rPr lang="ru-RU" smtClean="0"/>
              <a:t>‹#›</a:t>
            </a:fld>
            <a:endParaRPr lang="ru-RU"/>
          </a:p>
        </p:txBody>
      </p:sp>
    </p:spTree>
    <p:extLst>
      <p:ext uri="{BB962C8B-B14F-4D97-AF65-F5344CB8AC3E}">
        <p14:creationId xmlns:p14="http://schemas.microsoft.com/office/powerpoint/2010/main" val="1300422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2AE1E8-128C-8AEE-581A-07B4200340AA}"/>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DBCDCA5-75EC-B1D4-176B-7E051BFA0551}"/>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76433EC1-43FA-5A86-43A6-D451E4F44385}"/>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6F79B7EE-AC55-9610-2D84-A56A00774F92}"/>
              </a:ext>
            </a:extLst>
          </p:cNvPr>
          <p:cNvSpPr>
            <a:spLocks noGrp="1"/>
          </p:cNvSpPr>
          <p:nvPr>
            <p:ph type="dt" sz="half" idx="10"/>
          </p:nvPr>
        </p:nvSpPr>
        <p:spPr/>
        <p:txBody>
          <a:bodyPr/>
          <a:lstStyle/>
          <a:p>
            <a:fld id="{3A298807-3965-5B42-B4E1-F7C81F82E0F4}" type="datetimeFigureOut">
              <a:rPr lang="ru-RU" smtClean="0"/>
              <a:t>29.05.2024</a:t>
            </a:fld>
            <a:endParaRPr lang="ru-RU"/>
          </a:p>
        </p:txBody>
      </p:sp>
      <p:sp>
        <p:nvSpPr>
          <p:cNvPr id="6" name="Нижний колонтитул 5">
            <a:extLst>
              <a:ext uri="{FF2B5EF4-FFF2-40B4-BE49-F238E27FC236}">
                <a16:creationId xmlns:a16="http://schemas.microsoft.com/office/drawing/2014/main" id="{108127BA-4144-AFCE-C5A4-96ED1B8DD203}"/>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D4B4CDBC-63FE-1EDF-7DDD-CF1BF6F45257}"/>
              </a:ext>
            </a:extLst>
          </p:cNvPr>
          <p:cNvSpPr>
            <a:spLocks noGrp="1"/>
          </p:cNvSpPr>
          <p:nvPr>
            <p:ph type="sldNum" sz="quarter" idx="12"/>
          </p:nvPr>
        </p:nvSpPr>
        <p:spPr/>
        <p:txBody>
          <a:bodyPr/>
          <a:lstStyle/>
          <a:p>
            <a:fld id="{BCF42049-59EE-594D-9FBE-EF2ED7A52D82}" type="slidenum">
              <a:rPr lang="ru-RU" smtClean="0"/>
              <a:t>‹#›</a:t>
            </a:fld>
            <a:endParaRPr lang="ru-RU"/>
          </a:p>
        </p:txBody>
      </p:sp>
    </p:spTree>
    <p:extLst>
      <p:ext uri="{BB962C8B-B14F-4D97-AF65-F5344CB8AC3E}">
        <p14:creationId xmlns:p14="http://schemas.microsoft.com/office/powerpoint/2010/main" val="2027830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74EFD8-5A69-9FE7-61CE-B62231A2C5CF}"/>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23A71609-F7D2-DE28-FBE1-6F3ECEC208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1EE857E0-7CE1-AA67-0F3C-791599C738AF}"/>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312C3914-E301-C6F6-71FC-936274AE97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2DE2D243-4005-9E81-81CF-F35F5F9B2A86}"/>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6BC57CD2-94D3-D87E-829C-5917C421FE72}"/>
              </a:ext>
            </a:extLst>
          </p:cNvPr>
          <p:cNvSpPr>
            <a:spLocks noGrp="1"/>
          </p:cNvSpPr>
          <p:nvPr>
            <p:ph type="dt" sz="half" idx="10"/>
          </p:nvPr>
        </p:nvSpPr>
        <p:spPr/>
        <p:txBody>
          <a:bodyPr/>
          <a:lstStyle/>
          <a:p>
            <a:fld id="{3A298807-3965-5B42-B4E1-F7C81F82E0F4}" type="datetimeFigureOut">
              <a:rPr lang="ru-RU" smtClean="0"/>
              <a:t>29.05.2024</a:t>
            </a:fld>
            <a:endParaRPr lang="ru-RU"/>
          </a:p>
        </p:txBody>
      </p:sp>
      <p:sp>
        <p:nvSpPr>
          <p:cNvPr id="8" name="Нижний колонтитул 7">
            <a:extLst>
              <a:ext uri="{FF2B5EF4-FFF2-40B4-BE49-F238E27FC236}">
                <a16:creationId xmlns:a16="http://schemas.microsoft.com/office/drawing/2014/main" id="{84BE3217-02DC-3C8F-D206-F69338DDE7E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3AA50816-02B1-2AE7-93CB-D715484CF0F7}"/>
              </a:ext>
            </a:extLst>
          </p:cNvPr>
          <p:cNvSpPr>
            <a:spLocks noGrp="1"/>
          </p:cNvSpPr>
          <p:nvPr>
            <p:ph type="sldNum" sz="quarter" idx="12"/>
          </p:nvPr>
        </p:nvSpPr>
        <p:spPr/>
        <p:txBody>
          <a:bodyPr/>
          <a:lstStyle/>
          <a:p>
            <a:fld id="{BCF42049-59EE-594D-9FBE-EF2ED7A52D82}" type="slidenum">
              <a:rPr lang="ru-RU" smtClean="0"/>
              <a:t>‹#›</a:t>
            </a:fld>
            <a:endParaRPr lang="ru-RU"/>
          </a:p>
        </p:txBody>
      </p:sp>
    </p:spTree>
    <p:extLst>
      <p:ext uri="{BB962C8B-B14F-4D97-AF65-F5344CB8AC3E}">
        <p14:creationId xmlns:p14="http://schemas.microsoft.com/office/powerpoint/2010/main" val="2238467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9756CE-DD24-6C34-1271-9F510DA6D8DA}"/>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F7214011-9ADF-099F-C701-15FEB22367A0}"/>
              </a:ext>
            </a:extLst>
          </p:cNvPr>
          <p:cNvSpPr>
            <a:spLocks noGrp="1"/>
          </p:cNvSpPr>
          <p:nvPr>
            <p:ph type="dt" sz="half" idx="10"/>
          </p:nvPr>
        </p:nvSpPr>
        <p:spPr/>
        <p:txBody>
          <a:bodyPr/>
          <a:lstStyle/>
          <a:p>
            <a:fld id="{3A298807-3965-5B42-B4E1-F7C81F82E0F4}" type="datetimeFigureOut">
              <a:rPr lang="ru-RU" smtClean="0"/>
              <a:t>29.05.2024</a:t>
            </a:fld>
            <a:endParaRPr lang="ru-RU"/>
          </a:p>
        </p:txBody>
      </p:sp>
      <p:sp>
        <p:nvSpPr>
          <p:cNvPr id="4" name="Нижний колонтитул 3">
            <a:extLst>
              <a:ext uri="{FF2B5EF4-FFF2-40B4-BE49-F238E27FC236}">
                <a16:creationId xmlns:a16="http://schemas.microsoft.com/office/drawing/2014/main" id="{2B6076E5-3DFE-2D11-893A-D98C9F66D8F8}"/>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BD507C2A-9CAE-8178-2931-63B575398860}"/>
              </a:ext>
            </a:extLst>
          </p:cNvPr>
          <p:cNvSpPr>
            <a:spLocks noGrp="1"/>
          </p:cNvSpPr>
          <p:nvPr>
            <p:ph type="sldNum" sz="quarter" idx="12"/>
          </p:nvPr>
        </p:nvSpPr>
        <p:spPr/>
        <p:txBody>
          <a:bodyPr/>
          <a:lstStyle/>
          <a:p>
            <a:fld id="{BCF42049-59EE-594D-9FBE-EF2ED7A52D82}" type="slidenum">
              <a:rPr lang="ru-RU" smtClean="0"/>
              <a:t>‹#›</a:t>
            </a:fld>
            <a:endParaRPr lang="ru-RU"/>
          </a:p>
        </p:txBody>
      </p:sp>
    </p:spTree>
    <p:extLst>
      <p:ext uri="{BB962C8B-B14F-4D97-AF65-F5344CB8AC3E}">
        <p14:creationId xmlns:p14="http://schemas.microsoft.com/office/powerpoint/2010/main" val="3178834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20211AE0-7455-884F-C42E-19EB982C74C7}"/>
              </a:ext>
            </a:extLst>
          </p:cNvPr>
          <p:cNvSpPr>
            <a:spLocks noGrp="1"/>
          </p:cNvSpPr>
          <p:nvPr>
            <p:ph type="dt" sz="half" idx="10"/>
          </p:nvPr>
        </p:nvSpPr>
        <p:spPr/>
        <p:txBody>
          <a:bodyPr/>
          <a:lstStyle/>
          <a:p>
            <a:fld id="{3A298807-3965-5B42-B4E1-F7C81F82E0F4}" type="datetimeFigureOut">
              <a:rPr lang="ru-RU" smtClean="0"/>
              <a:t>29.05.2024</a:t>
            </a:fld>
            <a:endParaRPr lang="ru-RU"/>
          </a:p>
        </p:txBody>
      </p:sp>
      <p:sp>
        <p:nvSpPr>
          <p:cNvPr id="3" name="Нижний колонтитул 2">
            <a:extLst>
              <a:ext uri="{FF2B5EF4-FFF2-40B4-BE49-F238E27FC236}">
                <a16:creationId xmlns:a16="http://schemas.microsoft.com/office/drawing/2014/main" id="{0D112375-106B-897C-7337-BF35B32F56D3}"/>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2174E96C-4953-B1CA-34C3-5A5BA31060E7}"/>
              </a:ext>
            </a:extLst>
          </p:cNvPr>
          <p:cNvSpPr>
            <a:spLocks noGrp="1"/>
          </p:cNvSpPr>
          <p:nvPr>
            <p:ph type="sldNum" sz="quarter" idx="12"/>
          </p:nvPr>
        </p:nvSpPr>
        <p:spPr/>
        <p:txBody>
          <a:bodyPr/>
          <a:lstStyle/>
          <a:p>
            <a:fld id="{BCF42049-59EE-594D-9FBE-EF2ED7A52D82}" type="slidenum">
              <a:rPr lang="ru-RU" smtClean="0"/>
              <a:t>‹#›</a:t>
            </a:fld>
            <a:endParaRPr lang="ru-RU"/>
          </a:p>
        </p:txBody>
      </p:sp>
    </p:spTree>
    <p:extLst>
      <p:ext uri="{BB962C8B-B14F-4D97-AF65-F5344CB8AC3E}">
        <p14:creationId xmlns:p14="http://schemas.microsoft.com/office/powerpoint/2010/main" val="1994677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6333B0-B7A1-ADA1-6EE4-B4CCD52A1B4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0AE06F88-9B00-3B79-2907-8BB7EF54DD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C67FB25C-9BD6-2B9B-504D-84C431E373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566BA64B-65C4-76DC-01D8-6F1799921034}"/>
              </a:ext>
            </a:extLst>
          </p:cNvPr>
          <p:cNvSpPr>
            <a:spLocks noGrp="1"/>
          </p:cNvSpPr>
          <p:nvPr>
            <p:ph type="dt" sz="half" idx="10"/>
          </p:nvPr>
        </p:nvSpPr>
        <p:spPr/>
        <p:txBody>
          <a:bodyPr/>
          <a:lstStyle/>
          <a:p>
            <a:fld id="{3A298807-3965-5B42-B4E1-F7C81F82E0F4}" type="datetimeFigureOut">
              <a:rPr lang="ru-RU" smtClean="0"/>
              <a:t>29.05.2024</a:t>
            </a:fld>
            <a:endParaRPr lang="ru-RU"/>
          </a:p>
        </p:txBody>
      </p:sp>
      <p:sp>
        <p:nvSpPr>
          <p:cNvPr id="6" name="Нижний колонтитул 5">
            <a:extLst>
              <a:ext uri="{FF2B5EF4-FFF2-40B4-BE49-F238E27FC236}">
                <a16:creationId xmlns:a16="http://schemas.microsoft.com/office/drawing/2014/main" id="{40A5B173-9D2D-76DC-51CB-42D4AC58E2E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C8E068B0-318D-E747-8AC1-3A81ACCC3E4A}"/>
              </a:ext>
            </a:extLst>
          </p:cNvPr>
          <p:cNvSpPr>
            <a:spLocks noGrp="1"/>
          </p:cNvSpPr>
          <p:nvPr>
            <p:ph type="sldNum" sz="quarter" idx="12"/>
          </p:nvPr>
        </p:nvSpPr>
        <p:spPr/>
        <p:txBody>
          <a:bodyPr/>
          <a:lstStyle/>
          <a:p>
            <a:fld id="{BCF42049-59EE-594D-9FBE-EF2ED7A52D82}" type="slidenum">
              <a:rPr lang="ru-RU" smtClean="0"/>
              <a:t>‹#›</a:t>
            </a:fld>
            <a:endParaRPr lang="ru-RU"/>
          </a:p>
        </p:txBody>
      </p:sp>
    </p:spTree>
    <p:extLst>
      <p:ext uri="{BB962C8B-B14F-4D97-AF65-F5344CB8AC3E}">
        <p14:creationId xmlns:p14="http://schemas.microsoft.com/office/powerpoint/2010/main" val="2856021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8934FF-E1EE-676D-0C39-7290626AE78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2D377BB2-661B-C6D7-EF2A-EE953E5E35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76C71706-4BD7-0C8C-FC1C-E11F0E93D0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CBD26E8-BA66-52FC-22D1-83D08F15E381}"/>
              </a:ext>
            </a:extLst>
          </p:cNvPr>
          <p:cNvSpPr>
            <a:spLocks noGrp="1"/>
          </p:cNvSpPr>
          <p:nvPr>
            <p:ph type="dt" sz="half" idx="10"/>
          </p:nvPr>
        </p:nvSpPr>
        <p:spPr/>
        <p:txBody>
          <a:bodyPr/>
          <a:lstStyle/>
          <a:p>
            <a:fld id="{3A298807-3965-5B42-B4E1-F7C81F82E0F4}" type="datetimeFigureOut">
              <a:rPr lang="ru-RU" smtClean="0"/>
              <a:t>29.05.2024</a:t>
            </a:fld>
            <a:endParaRPr lang="ru-RU"/>
          </a:p>
        </p:txBody>
      </p:sp>
      <p:sp>
        <p:nvSpPr>
          <p:cNvPr id="6" name="Нижний колонтитул 5">
            <a:extLst>
              <a:ext uri="{FF2B5EF4-FFF2-40B4-BE49-F238E27FC236}">
                <a16:creationId xmlns:a16="http://schemas.microsoft.com/office/drawing/2014/main" id="{8319A4F8-6791-3754-3518-7E1CD9FE599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40A34CE-85CC-AB85-0762-364C7674E094}"/>
              </a:ext>
            </a:extLst>
          </p:cNvPr>
          <p:cNvSpPr>
            <a:spLocks noGrp="1"/>
          </p:cNvSpPr>
          <p:nvPr>
            <p:ph type="sldNum" sz="quarter" idx="12"/>
          </p:nvPr>
        </p:nvSpPr>
        <p:spPr/>
        <p:txBody>
          <a:bodyPr/>
          <a:lstStyle/>
          <a:p>
            <a:fld id="{BCF42049-59EE-594D-9FBE-EF2ED7A52D82}" type="slidenum">
              <a:rPr lang="ru-RU" smtClean="0"/>
              <a:t>‹#›</a:t>
            </a:fld>
            <a:endParaRPr lang="ru-RU"/>
          </a:p>
        </p:txBody>
      </p:sp>
    </p:spTree>
    <p:extLst>
      <p:ext uri="{BB962C8B-B14F-4D97-AF65-F5344CB8AC3E}">
        <p14:creationId xmlns:p14="http://schemas.microsoft.com/office/powerpoint/2010/main" val="20949399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CA26D5-E2DC-AD65-DA7A-A3CFE9D26C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254C2544-AD04-7232-44F2-046CE4EDFB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2D12501-814B-2167-F82B-0D4B193611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298807-3965-5B42-B4E1-F7C81F82E0F4}" type="datetimeFigureOut">
              <a:rPr lang="ru-RU" smtClean="0"/>
              <a:t>29.05.2024</a:t>
            </a:fld>
            <a:endParaRPr lang="ru-RU"/>
          </a:p>
        </p:txBody>
      </p:sp>
      <p:sp>
        <p:nvSpPr>
          <p:cNvPr id="5" name="Нижний колонтитул 4">
            <a:extLst>
              <a:ext uri="{FF2B5EF4-FFF2-40B4-BE49-F238E27FC236}">
                <a16:creationId xmlns:a16="http://schemas.microsoft.com/office/drawing/2014/main" id="{328B7FE4-3A19-1ADD-1B2E-CAA07BFCCE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E59CA6D1-5CEF-5C7C-C933-797C30862C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F42049-59EE-594D-9FBE-EF2ED7A52D82}" type="slidenum">
              <a:rPr lang="ru-RU" smtClean="0"/>
              <a:t>‹#›</a:t>
            </a:fld>
            <a:endParaRPr lang="ru-RU"/>
          </a:p>
        </p:txBody>
      </p:sp>
    </p:spTree>
    <p:extLst>
      <p:ext uri="{BB962C8B-B14F-4D97-AF65-F5344CB8AC3E}">
        <p14:creationId xmlns:p14="http://schemas.microsoft.com/office/powerpoint/2010/main" val="2286785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4194" name="Rectangle 2">
            <a:extLst>
              <a:ext uri="{FF2B5EF4-FFF2-40B4-BE49-F238E27FC236}">
                <a16:creationId xmlns:a16="http://schemas.microsoft.com/office/drawing/2014/main" id="{62518F84-810B-871F-92DD-FB525F09695B}"/>
              </a:ext>
            </a:extLst>
          </p:cNvPr>
          <p:cNvSpPr>
            <a:spLocks noGrp="1" noChangeArrowheads="1"/>
          </p:cNvSpPr>
          <p:nvPr>
            <p:ph type="title"/>
          </p:nvPr>
        </p:nvSpPr>
        <p:spPr bwMode="auto">
          <a:xfrm>
            <a:off x="609600" y="277813"/>
            <a:ext cx="109728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a:t>Образец заголовка</a:t>
            </a:r>
          </a:p>
        </p:txBody>
      </p:sp>
      <p:sp>
        <p:nvSpPr>
          <p:cNvPr id="264195" name="Rectangle 3">
            <a:extLst>
              <a:ext uri="{FF2B5EF4-FFF2-40B4-BE49-F238E27FC236}">
                <a16:creationId xmlns:a16="http://schemas.microsoft.com/office/drawing/2014/main" id="{478DA2CE-6342-2A0D-4E25-0B0F85A24909}"/>
              </a:ext>
            </a:extLst>
          </p:cNvPr>
          <p:cNvSpPr>
            <a:spLocks noGrp="1" noChangeArrowheads="1"/>
          </p:cNvSpPr>
          <p:nvPr>
            <p:ph type="body" idx="1"/>
          </p:nvPr>
        </p:nvSpPr>
        <p:spPr bwMode="auto">
          <a:xfrm>
            <a:off x="609600" y="1341438"/>
            <a:ext cx="10972800" cy="5256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a:t>Образец текста</a:t>
            </a:r>
          </a:p>
          <a:p>
            <a:pPr lvl="1"/>
            <a:r>
              <a:rPr lang="ru-RU" altLang="en-US"/>
              <a:t>Второй уровень</a:t>
            </a:r>
          </a:p>
          <a:p>
            <a:pPr lvl="2"/>
            <a:r>
              <a:rPr lang="ru-RU" altLang="en-US"/>
              <a:t>Третий уровень</a:t>
            </a:r>
          </a:p>
          <a:p>
            <a:pPr lvl="3"/>
            <a:r>
              <a:rPr lang="ru-RU" altLang="en-US"/>
              <a:t>Четвертый уровень</a:t>
            </a:r>
          </a:p>
          <a:p>
            <a:pPr lvl="4"/>
            <a:r>
              <a:rPr lang="ru-RU" altLang="en-US"/>
              <a:t>Пятый уровень</a:t>
            </a:r>
          </a:p>
        </p:txBody>
      </p:sp>
      <p:sp>
        <p:nvSpPr>
          <p:cNvPr id="264196" name="Rectangle 4">
            <a:extLst>
              <a:ext uri="{FF2B5EF4-FFF2-40B4-BE49-F238E27FC236}">
                <a16:creationId xmlns:a16="http://schemas.microsoft.com/office/drawing/2014/main" id="{64263DE2-7AA7-9B48-36A9-2ABA4FB14D0B}"/>
              </a:ext>
            </a:extLst>
          </p:cNvPr>
          <p:cNvSpPr>
            <a:spLocks noGrp="1" noChangeArrowheads="1"/>
          </p:cNvSpPr>
          <p:nvPr>
            <p:ph type="sldNum" sz="quarter" idx="4"/>
          </p:nvPr>
        </p:nvSpPr>
        <p:spPr bwMode="auto">
          <a:xfrm>
            <a:off x="0" y="6538914"/>
            <a:ext cx="2734733" cy="319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1"/>
            </a:lvl1pPr>
          </a:lstStyle>
          <a:p>
            <a:fld id="{E6B20240-3640-C843-8887-C7C6BED92541}" type="slidenum">
              <a:rPr lang="ru-RU" altLang="en-US"/>
              <a:pPr/>
              <a:t>‹#›</a:t>
            </a:fld>
            <a:endParaRPr lang="ru-RU" altLang="en-US"/>
          </a:p>
        </p:txBody>
      </p:sp>
      <p:sp>
        <p:nvSpPr>
          <p:cNvPr id="264197" name="Freeform 5">
            <a:extLst>
              <a:ext uri="{FF2B5EF4-FFF2-40B4-BE49-F238E27FC236}">
                <a16:creationId xmlns:a16="http://schemas.microsoft.com/office/drawing/2014/main" id="{D7DA470D-5D6E-BA4F-64FF-6DF75D32D5C2}"/>
              </a:ext>
            </a:extLst>
          </p:cNvPr>
          <p:cNvSpPr>
            <a:spLocks noChangeArrowheads="1"/>
          </p:cNvSpPr>
          <p:nvPr/>
        </p:nvSpPr>
        <p:spPr bwMode="auto">
          <a:xfrm>
            <a:off x="508000" y="228600"/>
            <a:ext cx="10972800" cy="609600"/>
          </a:xfrm>
          <a:custGeom>
            <a:avLst/>
            <a:gdLst>
              <a:gd name="T0" fmla="*/ 0 w 1000"/>
              <a:gd name="T1" fmla="*/ 1000 h 1000"/>
              <a:gd name="T2" fmla="*/ 0 w 1000"/>
              <a:gd name="T3" fmla="*/ 0 h 1000"/>
              <a:gd name="T4" fmla="*/ 1000 w 1000"/>
              <a:gd name="T5" fmla="*/ 0 h 1000"/>
            </a:gdLst>
            <a:ahLst/>
            <a:cxnLst>
              <a:cxn ang="0">
                <a:pos x="T0" y="T1"/>
              </a:cxn>
              <a:cxn ang="0">
                <a:pos x="T2" y="T3"/>
              </a:cxn>
              <a:cxn ang="0">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ru-RU" sz="1800"/>
          </a:p>
        </p:txBody>
      </p:sp>
      <p:sp>
        <p:nvSpPr>
          <p:cNvPr id="264198" name="Line 6">
            <a:extLst>
              <a:ext uri="{FF2B5EF4-FFF2-40B4-BE49-F238E27FC236}">
                <a16:creationId xmlns:a16="http://schemas.microsoft.com/office/drawing/2014/main" id="{A4A623CE-753C-4021-C178-DD99D36B0EC4}"/>
              </a:ext>
            </a:extLst>
          </p:cNvPr>
          <p:cNvSpPr>
            <a:spLocks noChangeShapeType="1"/>
          </p:cNvSpPr>
          <p:nvPr/>
        </p:nvSpPr>
        <p:spPr bwMode="auto">
          <a:xfrm>
            <a:off x="624417" y="6669088"/>
            <a:ext cx="10972800" cy="0"/>
          </a:xfrm>
          <a:prstGeom prst="line">
            <a:avLst/>
          </a:prstGeom>
          <a:noFill/>
          <a:ln w="1905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ru-RU" sz="1800"/>
          </a:p>
        </p:txBody>
      </p:sp>
    </p:spTree>
    <p:extLst>
      <p:ext uri="{BB962C8B-B14F-4D97-AF65-F5344CB8AC3E}">
        <p14:creationId xmlns:p14="http://schemas.microsoft.com/office/powerpoint/2010/main" val="15293182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fontAlgn="base">
        <a:spcBef>
          <a:spcPct val="0"/>
        </a:spcBef>
        <a:spcAft>
          <a:spcPct val="0"/>
        </a:spcAft>
        <a:defRPr sz="3000" b="1" kern="1200">
          <a:solidFill>
            <a:srgbClr val="0000CC"/>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000" b="1">
          <a:solidFill>
            <a:srgbClr val="0000CC"/>
          </a:solidFill>
          <a:effectLst>
            <a:outerShdw blurRad="38100" dist="38100" dir="2700000" algn="tl">
              <a:srgbClr val="C0C0C0"/>
            </a:outerShdw>
          </a:effectLst>
          <a:latin typeface="Tahoma" panose="020B0604030504040204" pitchFamily="34" charset="0"/>
        </a:defRPr>
      </a:lvl2pPr>
      <a:lvl3pPr algn="l" rtl="0" fontAlgn="base">
        <a:spcBef>
          <a:spcPct val="0"/>
        </a:spcBef>
        <a:spcAft>
          <a:spcPct val="0"/>
        </a:spcAft>
        <a:defRPr sz="3000" b="1">
          <a:solidFill>
            <a:srgbClr val="0000CC"/>
          </a:solidFill>
          <a:effectLst>
            <a:outerShdw blurRad="38100" dist="38100" dir="2700000" algn="tl">
              <a:srgbClr val="C0C0C0"/>
            </a:outerShdw>
          </a:effectLst>
          <a:latin typeface="Tahoma" panose="020B0604030504040204" pitchFamily="34" charset="0"/>
        </a:defRPr>
      </a:lvl3pPr>
      <a:lvl4pPr algn="l" rtl="0" fontAlgn="base">
        <a:spcBef>
          <a:spcPct val="0"/>
        </a:spcBef>
        <a:spcAft>
          <a:spcPct val="0"/>
        </a:spcAft>
        <a:defRPr sz="3000" b="1">
          <a:solidFill>
            <a:srgbClr val="0000CC"/>
          </a:solidFill>
          <a:effectLst>
            <a:outerShdw blurRad="38100" dist="38100" dir="2700000" algn="tl">
              <a:srgbClr val="C0C0C0"/>
            </a:outerShdw>
          </a:effectLst>
          <a:latin typeface="Tahoma" panose="020B0604030504040204" pitchFamily="34" charset="0"/>
        </a:defRPr>
      </a:lvl4pPr>
      <a:lvl5pPr algn="l" rtl="0" fontAlgn="base">
        <a:spcBef>
          <a:spcPct val="0"/>
        </a:spcBef>
        <a:spcAft>
          <a:spcPct val="0"/>
        </a:spcAft>
        <a:defRPr sz="3000" b="1">
          <a:solidFill>
            <a:srgbClr val="0000CC"/>
          </a:solidFill>
          <a:effectLst>
            <a:outerShdw blurRad="38100" dist="38100" dir="2700000" algn="tl">
              <a:srgbClr val="C0C0C0"/>
            </a:outerShdw>
          </a:effectLst>
          <a:latin typeface="Tahoma" panose="020B0604030504040204" pitchFamily="34" charset="0"/>
        </a:defRPr>
      </a:lvl5pPr>
      <a:lvl6pPr marL="457200" algn="l" rtl="0" fontAlgn="base">
        <a:spcBef>
          <a:spcPct val="0"/>
        </a:spcBef>
        <a:spcAft>
          <a:spcPct val="0"/>
        </a:spcAft>
        <a:defRPr sz="3000" b="1">
          <a:solidFill>
            <a:srgbClr val="0000CC"/>
          </a:solidFill>
          <a:effectLst>
            <a:outerShdw blurRad="38100" dist="38100" dir="2700000" algn="tl">
              <a:srgbClr val="C0C0C0"/>
            </a:outerShdw>
          </a:effectLst>
          <a:latin typeface="Tahoma" panose="020B0604030504040204" pitchFamily="34" charset="0"/>
        </a:defRPr>
      </a:lvl6pPr>
      <a:lvl7pPr marL="914400" algn="l" rtl="0" fontAlgn="base">
        <a:spcBef>
          <a:spcPct val="0"/>
        </a:spcBef>
        <a:spcAft>
          <a:spcPct val="0"/>
        </a:spcAft>
        <a:defRPr sz="3000" b="1">
          <a:solidFill>
            <a:srgbClr val="0000CC"/>
          </a:solidFill>
          <a:effectLst>
            <a:outerShdw blurRad="38100" dist="38100" dir="2700000" algn="tl">
              <a:srgbClr val="C0C0C0"/>
            </a:outerShdw>
          </a:effectLst>
          <a:latin typeface="Tahoma" panose="020B0604030504040204" pitchFamily="34" charset="0"/>
        </a:defRPr>
      </a:lvl7pPr>
      <a:lvl8pPr marL="1371600" algn="l" rtl="0" fontAlgn="base">
        <a:spcBef>
          <a:spcPct val="0"/>
        </a:spcBef>
        <a:spcAft>
          <a:spcPct val="0"/>
        </a:spcAft>
        <a:defRPr sz="3000" b="1">
          <a:solidFill>
            <a:srgbClr val="0000CC"/>
          </a:solidFill>
          <a:effectLst>
            <a:outerShdw blurRad="38100" dist="38100" dir="2700000" algn="tl">
              <a:srgbClr val="C0C0C0"/>
            </a:outerShdw>
          </a:effectLst>
          <a:latin typeface="Tahoma" panose="020B0604030504040204" pitchFamily="34" charset="0"/>
        </a:defRPr>
      </a:lvl8pPr>
      <a:lvl9pPr marL="1828800" algn="l" rtl="0" fontAlgn="base">
        <a:spcBef>
          <a:spcPct val="0"/>
        </a:spcBef>
        <a:spcAft>
          <a:spcPct val="0"/>
        </a:spcAft>
        <a:defRPr sz="3000" b="1">
          <a:solidFill>
            <a:srgbClr val="0000CC"/>
          </a:solidFill>
          <a:effectLst>
            <a:outerShdw blurRad="38100" dist="38100" dir="2700000" algn="tl">
              <a:srgbClr val="C0C0C0"/>
            </a:outerShdw>
          </a:effectLst>
          <a:latin typeface="Tahoma" panose="020B0604030504040204" pitchFamily="34" charset="0"/>
        </a:defRPr>
      </a:lvl9pPr>
    </p:titleStyle>
    <p:bodyStyle>
      <a:lvl1pPr marL="342900" indent="-342900" algn="l" rtl="0" fontAlgn="base">
        <a:spcBef>
          <a:spcPct val="20000"/>
        </a:spcBef>
        <a:spcAft>
          <a:spcPct val="0"/>
        </a:spcAft>
        <a:buClr>
          <a:schemeClr val="accent1"/>
        </a:buClr>
        <a:buSzPct val="65000"/>
        <a:buFont typeface="Wingdings" pitchFamily="2" charset="2"/>
        <a:buChar char="n"/>
        <a:defRPr sz="2600" b="1" kern="1200">
          <a:solidFill>
            <a:schemeClr val="tx1"/>
          </a:solidFill>
          <a:effectLst>
            <a:outerShdw blurRad="38100" dist="38100" dir="2700000" algn="tl">
              <a:srgbClr val="C0C0C0"/>
            </a:outerShdw>
          </a:effectLst>
          <a:latin typeface="+mn-lt"/>
          <a:ea typeface="+mn-ea"/>
          <a:cs typeface="+mn-cs"/>
        </a:defRPr>
      </a:lvl1pPr>
      <a:lvl2pPr marL="669925" indent="-325438" algn="l" rtl="0" fontAlgn="base">
        <a:spcBef>
          <a:spcPct val="20000"/>
        </a:spcBef>
        <a:spcAft>
          <a:spcPct val="0"/>
        </a:spcAft>
        <a:buClr>
          <a:schemeClr val="accent2"/>
        </a:buClr>
        <a:buSzPct val="60000"/>
        <a:buFont typeface="Wingdings" pitchFamily="2" charset="2"/>
        <a:buChar char="q"/>
        <a:defRPr sz="2200" b="1" kern="1200">
          <a:solidFill>
            <a:schemeClr val="tx1"/>
          </a:solidFill>
          <a:effectLst>
            <a:outerShdw blurRad="38100" dist="38100" dir="2700000" algn="tl">
              <a:srgbClr val="C0C0C0"/>
            </a:outerShdw>
          </a:effectLst>
          <a:latin typeface="+mn-lt"/>
          <a:ea typeface="+mn-ea"/>
          <a:cs typeface="+mn-cs"/>
        </a:defRPr>
      </a:lvl2pPr>
      <a:lvl3pPr marL="1022350" indent="-350838" algn="l" rtl="0" fontAlgn="base">
        <a:spcBef>
          <a:spcPct val="20000"/>
        </a:spcBef>
        <a:spcAft>
          <a:spcPct val="0"/>
        </a:spcAft>
        <a:buClr>
          <a:schemeClr val="accent1"/>
        </a:buClr>
        <a:buSzPct val="65000"/>
        <a:buFont typeface="Wingdings" pitchFamily="2" charset="2"/>
        <a:buChar char="n"/>
        <a:defRPr sz="2000" b="1" kern="1200">
          <a:solidFill>
            <a:schemeClr val="tx1"/>
          </a:solidFill>
          <a:effectLst>
            <a:outerShdw blurRad="38100" dist="38100" dir="2700000" algn="tl">
              <a:srgbClr val="C0C0C0"/>
            </a:outerShdw>
          </a:effectLst>
          <a:latin typeface="+mn-lt"/>
          <a:ea typeface="+mn-ea"/>
          <a:cs typeface="+mn-cs"/>
        </a:defRPr>
      </a:lvl3pPr>
      <a:lvl4pPr marL="1339850" indent="-315913" algn="l" rtl="0" fontAlgn="base">
        <a:spcBef>
          <a:spcPct val="20000"/>
        </a:spcBef>
        <a:spcAft>
          <a:spcPct val="0"/>
        </a:spcAft>
        <a:buClr>
          <a:schemeClr val="accent2"/>
        </a:buClr>
        <a:buSzPct val="70000"/>
        <a:buFont typeface="Wingdings" pitchFamily="2" charset="2"/>
        <a:buChar char="q"/>
        <a:defRPr b="1" kern="1200">
          <a:solidFill>
            <a:schemeClr val="tx1"/>
          </a:solidFill>
          <a:effectLst>
            <a:outerShdw blurRad="38100" dist="38100" dir="2700000" algn="tl">
              <a:srgbClr val="C0C0C0"/>
            </a:outerShdw>
          </a:effectLst>
          <a:latin typeface="+mn-lt"/>
          <a:ea typeface="+mn-ea"/>
          <a:cs typeface="+mn-cs"/>
        </a:defRPr>
      </a:lvl4pPr>
      <a:lvl5pPr marL="1681163" indent="-339725" algn="l" rtl="0" fontAlgn="base">
        <a:spcBef>
          <a:spcPct val="20000"/>
        </a:spcBef>
        <a:spcAft>
          <a:spcPct val="0"/>
        </a:spcAft>
        <a:buClr>
          <a:schemeClr val="accent1"/>
        </a:buClr>
        <a:buSzPct val="75000"/>
        <a:buFont typeface="Wingdings" pitchFamily="2" charset="2"/>
        <a:buChar char="§"/>
        <a:defRPr b="1" kern="1200">
          <a:solidFill>
            <a:schemeClr val="tx1"/>
          </a:solidFill>
          <a:effectLst>
            <a:outerShdw blurRad="38100" dist="38100" dir="2700000" algn="tl">
              <a:srgbClr val="C0C0C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D1B9476-1C25-8F03-3A72-A2B245F33907}"/>
              </a:ext>
            </a:extLst>
          </p:cNvPr>
          <p:cNvSpPr>
            <a:spLocks noGrp="1" noChangeArrowheads="1"/>
          </p:cNvSpPr>
          <p:nvPr>
            <p:ph type="sldNum" sz="quarter" idx="4"/>
          </p:nvPr>
        </p:nvSpPr>
        <p:spPr/>
        <p:txBody>
          <a:bodyPr/>
          <a:lstStyle/>
          <a:p>
            <a:pPr fontAlgn="base">
              <a:spcBef>
                <a:spcPct val="0"/>
              </a:spcBef>
              <a:spcAft>
                <a:spcPct val="0"/>
              </a:spcAft>
            </a:pPr>
            <a:fld id="{197EB44D-DA6F-8949-9160-D8597C062261}" type="slidenum">
              <a:rPr lang="ru-RU" altLang="en-US">
                <a:solidFill>
                  <a:srgbClr val="000000"/>
                </a:solidFill>
                <a:latin typeface="Tahoma" panose="020B0604030504040204" pitchFamily="34" charset="0"/>
              </a:rPr>
              <a:pPr fontAlgn="base">
                <a:spcBef>
                  <a:spcPct val="0"/>
                </a:spcBef>
                <a:spcAft>
                  <a:spcPct val="0"/>
                </a:spcAft>
              </a:pPr>
              <a:t>1</a:t>
            </a:fld>
            <a:endParaRPr lang="ru-RU" altLang="en-US">
              <a:solidFill>
                <a:srgbClr val="000000"/>
              </a:solidFill>
              <a:latin typeface="Tahoma" panose="020B0604030504040204" pitchFamily="34" charset="0"/>
            </a:endParaRPr>
          </a:p>
        </p:txBody>
      </p:sp>
      <p:sp>
        <p:nvSpPr>
          <p:cNvPr id="266245" name="Rectangle 5">
            <a:extLst>
              <a:ext uri="{FF2B5EF4-FFF2-40B4-BE49-F238E27FC236}">
                <a16:creationId xmlns:a16="http://schemas.microsoft.com/office/drawing/2014/main" id="{AF562007-B6BB-2A64-9FD8-0FDDF4023DB0}"/>
              </a:ext>
            </a:extLst>
          </p:cNvPr>
          <p:cNvSpPr>
            <a:spLocks noGrp="1" noChangeArrowheads="1"/>
          </p:cNvSpPr>
          <p:nvPr>
            <p:ph type="ctrTitle"/>
          </p:nvPr>
        </p:nvSpPr>
        <p:spPr>
          <a:xfrm>
            <a:off x="1189389" y="1467571"/>
            <a:ext cx="10164233" cy="1339725"/>
          </a:xfrm>
        </p:spPr>
        <p:txBody>
          <a:bodyPr/>
          <a:lstStyle/>
          <a:p>
            <a:r>
              <a:rPr lang="en-US" sz="3200" dirty="0">
                <a:solidFill>
                  <a:schemeClr val="tx1"/>
                </a:solidFill>
                <a:latin typeface="Times New Roman" panose="02020603050405020304" pitchFamily="18" charset="0"/>
                <a:cs typeface="Times New Roman" panose="02020603050405020304" pitchFamily="18" charset="0"/>
              </a:rPr>
              <a:t>SIDE EFFECTS OF ANTIBLASTOMIC AGENTS. </a:t>
            </a:r>
            <a:br>
              <a:rPr lang="en-GB" b="1" i="0" u="none" strike="noStrike" dirty="0">
                <a:solidFill>
                  <a:srgbClr val="1A1A1A"/>
                </a:solidFill>
                <a:effectLst/>
                <a:latin typeface="Times New Roman" panose="02020603050405020304" pitchFamily="18" charset="0"/>
                <a:cs typeface="Times New Roman" panose="02020603050405020304" pitchFamily="18" charset="0"/>
              </a:rPr>
            </a:br>
            <a:r>
              <a:rPr lang="en-GB" sz="3200" b="1" i="0" u="none" strike="noStrike" dirty="0">
                <a:solidFill>
                  <a:srgbClr val="1A1A1A"/>
                </a:solidFill>
                <a:effectLst/>
                <a:latin typeface="Times New Roman" panose="02020603050405020304" pitchFamily="18" charset="0"/>
                <a:cs typeface="Times New Roman" panose="02020603050405020304" pitchFamily="18" charset="0"/>
              </a:rPr>
              <a:t>SUPPLEMENTARY SUBSTANCES </a:t>
            </a:r>
            <a:br>
              <a:rPr lang="en-GB" sz="3200" b="1" i="0" u="none" strike="noStrike" dirty="0">
                <a:solidFill>
                  <a:srgbClr val="1A1A1A"/>
                </a:solidFill>
                <a:effectLst/>
                <a:latin typeface="Times New Roman" panose="02020603050405020304" pitchFamily="18" charset="0"/>
                <a:cs typeface="Times New Roman" panose="02020603050405020304" pitchFamily="18" charset="0"/>
              </a:rPr>
            </a:br>
            <a:r>
              <a:rPr lang="en-GB" sz="3200" b="1" i="0" u="none" strike="noStrike" dirty="0">
                <a:solidFill>
                  <a:srgbClr val="1A1A1A"/>
                </a:solidFill>
                <a:effectLst/>
                <a:latin typeface="Times New Roman" panose="02020603050405020304" pitchFamily="18" charset="0"/>
                <a:cs typeface="Times New Roman" panose="02020603050405020304" pitchFamily="18" charset="0"/>
              </a:rPr>
              <a:t>IN TUMOUR CHEMOTHERAPY</a:t>
            </a:r>
            <a:endParaRPr lang="ru-RU" altLang="ru-RU" dirty="0">
              <a:solidFill>
                <a:schemeClr val="tx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F51054B-F1A3-82B7-046A-ECF379D9E61C}"/>
              </a:ext>
            </a:extLst>
          </p:cNvPr>
          <p:cNvSpPr txBox="1"/>
          <p:nvPr/>
        </p:nvSpPr>
        <p:spPr>
          <a:xfrm>
            <a:off x="2844800" y="4454088"/>
            <a:ext cx="6106438" cy="1169551"/>
          </a:xfrm>
          <a:prstGeom prst="rect">
            <a:avLst/>
          </a:prstGeom>
          <a:noFill/>
        </p:spPr>
        <p:txBody>
          <a:bodyPr wrap="square">
            <a:spAutoFit/>
          </a:bodyPr>
          <a:lstStyle/>
          <a:p>
            <a:pPr indent="180340" algn="ctr"/>
            <a:r>
              <a:rPr lang="en-US" sz="1800" b="1" dirty="0">
                <a:effectLst/>
                <a:latin typeface="Times New Roman" panose="02020603050405020304" pitchFamily="18" charset="0"/>
                <a:ea typeface="Times New Roman" panose="02020603050405020304" pitchFamily="18" charset="0"/>
              </a:rPr>
              <a:t>VOLGOGRAD STATE MEDICAL UNIVERSITY</a:t>
            </a:r>
          </a:p>
          <a:p>
            <a:pPr indent="180340" algn="ctr"/>
            <a:endParaRPr lang="en-US" sz="1800" dirty="0">
              <a:effectLst/>
              <a:latin typeface="Times New Roman" panose="02020603050405020304" pitchFamily="18" charset="0"/>
              <a:ea typeface="Times New Roman" panose="02020603050405020304" pitchFamily="18" charset="0"/>
            </a:endParaRPr>
          </a:p>
          <a:p>
            <a:pPr indent="180340" algn="ctr"/>
            <a:r>
              <a:rPr lang="en-US" sz="1600" dirty="0">
                <a:effectLst/>
                <a:latin typeface="Times New Roman" panose="02020603050405020304" pitchFamily="18" charset="0"/>
                <a:ea typeface="Times New Roman" panose="02020603050405020304" pitchFamily="18" charset="0"/>
              </a:rPr>
              <a:t>DEPARTMENT OF PHARMACOLOGY AND BIOINFORMATICS</a:t>
            </a:r>
          </a:p>
          <a:p>
            <a:pPr indent="180340"/>
            <a:endParaRPr lang="ru-RU" sz="1800" dirty="0">
              <a:effectLst/>
              <a:latin typeface="Times New Roman" panose="02020603050405020304" pitchFamily="18" charset="0"/>
              <a:ea typeface="Times New Roman" panose="02020603050405020304" pitchFamily="18" charset="0"/>
            </a:endParaRPr>
          </a:p>
        </p:txBody>
      </p:sp>
      <p:sp>
        <p:nvSpPr>
          <p:cNvPr id="7" name="TextBox 6">
            <a:extLst>
              <a:ext uri="{FF2B5EF4-FFF2-40B4-BE49-F238E27FC236}">
                <a16:creationId xmlns:a16="http://schemas.microsoft.com/office/drawing/2014/main" id="{BAC338E2-9374-2495-EC24-AC0EA494E632}"/>
              </a:ext>
            </a:extLst>
          </p:cNvPr>
          <p:cNvSpPr txBox="1"/>
          <p:nvPr/>
        </p:nvSpPr>
        <p:spPr>
          <a:xfrm>
            <a:off x="356456" y="3195877"/>
            <a:ext cx="3973882" cy="369332"/>
          </a:xfrm>
          <a:prstGeom prst="rect">
            <a:avLst/>
          </a:prstGeom>
          <a:noFill/>
        </p:spPr>
        <p:txBody>
          <a:bodyPr wrap="square">
            <a:spAutoFit/>
          </a:bodyPr>
          <a:lstStyle/>
          <a:p>
            <a:pPr algn="ctr"/>
            <a:r>
              <a:rPr lang="en-US" sz="1800" b="1" dirty="0">
                <a:solidFill>
                  <a:srgbClr val="000000"/>
                </a:solidFill>
                <a:effectLst/>
                <a:latin typeface="Times New Roman" panose="02020603050405020304" pitchFamily="18" charset="0"/>
                <a:ea typeface="Times New Roman" panose="02020603050405020304" pitchFamily="18" charset="0"/>
              </a:rPr>
              <a:t>Faculty of Pharmacy</a:t>
            </a:r>
            <a:endParaRPr lang="ru-RU" sz="1800" dirty="0">
              <a:effectLst/>
              <a:latin typeface="Times New Roman" panose="02020603050405020304" pitchFamily="18" charset="0"/>
              <a:ea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CB05B22-D714-0193-D6CD-530D808E36DA}"/>
              </a:ext>
            </a:extLst>
          </p:cNvPr>
          <p:cNvSpPr>
            <a:spLocks noGrp="1"/>
          </p:cNvSpPr>
          <p:nvPr>
            <p:ph type="title"/>
          </p:nvPr>
        </p:nvSpPr>
        <p:spPr>
          <a:xfrm>
            <a:off x="838200" y="290945"/>
            <a:ext cx="10515600" cy="1034618"/>
          </a:xfrm>
        </p:spPr>
        <p:txBody>
          <a:bodyPr>
            <a:normAutofit/>
          </a:bodyPr>
          <a:lstStyle/>
          <a:p>
            <a:r>
              <a:rPr lang="en-US" sz="2400" b="1" dirty="0">
                <a:effectLst/>
                <a:latin typeface="Times New Roman" panose="02020603050405020304" pitchFamily="18" charset="0"/>
                <a:ea typeface="Times New Roman" panose="02020603050405020304" pitchFamily="18" charset="0"/>
              </a:rPr>
              <a:t>AGENTS  STIMULATING LEUKOPOIESIS</a:t>
            </a:r>
            <a:br>
              <a:rPr lang="en-US" sz="4400" b="1" dirty="0">
                <a:solidFill>
                  <a:srgbClr val="C00000"/>
                </a:solidFill>
                <a:effectLst/>
                <a:latin typeface="Times New Roman" panose="02020603050405020304" pitchFamily="18" charset="0"/>
                <a:ea typeface="Times New Roman" panose="02020603050405020304" pitchFamily="18" charset="0"/>
              </a:rPr>
            </a:br>
            <a:endParaRPr lang="ru-RU" dirty="0">
              <a:solidFill>
                <a:srgbClr val="C00000"/>
              </a:solidFill>
            </a:endParaRPr>
          </a:p>
        </p:txBody>
      </p:sp>
      <p:sp>
        <p:nvSpPr>
          <p:cNvPr id="3" name="Объект 2">
            <a:extLst>
              <a:ext uri="{FF2B5EF4-FFF2-40B4-BE49-F238E27FC236}">
                <a16:creationId xmlns:a16="http://schemas.microsoft.com/office/drawing/2014/main" id="{BAD44F12-4F03-E437-E234-FD4FC3E48215}"/>
              </a:ext>
            </a:extLst>
          </p:cNvPr>
          <p:cNvSpPr>
            <a:spLocks noGrp="1"/>
          </p:cNvSpPr>
          <p:nvPr>
            <p:ph idx="1"/>
          </p:nvPr>
        </p:nvSpPr>
        <p:spPr>
          <a:xfrm>
            <a:off x="724395" y="1325563"/>
            <a:ext cx="10629405" cy="5415148"/>
          </a:xfrm>
        </p:spPr>
        <p:txBody>
          <a:bodyPr>
            <a:normAutofit/>
          </a:bodyPr>
          <a:lstStyle/>
          <a:p>
            <a:pPr marL="0" indent="0" algn="just">
              <a:lnSpc>
                <a:spcPct val="100000"/>
              </a:lnSpc>
              <a:buNone/>
            </a:pPr>
            <a:r>
              <a:rPr lang="en-US" sz="2000" b="1" dirty="0" err="1">
                <a:solidFill>
                  <a:srgbClr val="000000"/>
                </a:solidFill>
                <a:effectLst/>
                <a:latin typeface="Times New Roman" panose="02020603050405020304" pitchFamily="18" charset="0"/>
                <a:ea typeface="Times New Roman" panose="02020603050405020304" pitchFamily="18" charset="0"/>
              </a:rPr>
              <a:t>Molgramostim</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Leukomax</a:t>
            </a:r>
            <a:r>
              <a:rPr lang="en-US" sz="2000" dirty="0">
                <a:solidFill>
                  <a:srgbClr val="000000"/>
                </a:solidFill>
                <a:effectLst/>
                <a:latin typeface="Times New Roman" panose="02020603050405020304" pitchFamily="18" charset="0"/>
                <a:ea typeface="Times New Roman" panose="02020603050405020304" pitchFamily="18" charset="0"/>
              </a:rPr>
              <a:t>) is a recombinant drug of human granulocyte-macrophage colony-stimulating factor.</a:t>
            </a:r>
            <a:endParaRPr lang="ru-RU" sz="20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stimulates the proliferation and differentiation of hematopoietic progenitor cells, which leads to the formation of granulocytes, monocytes/macrophages;</a:t>
            </a:r>
          </a:p>
          <a:p>
            <a:pPr algn="just">
              <a:lnSpc>
                <a:spcPct val="100000"/>
              </a:lnSpc>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to a small extent stimulates the proliferation of eosinophils and the formation of red blood cells (it is a cofactor of erythropoietin).</a:t>
            </a:r>
            <a:endParaRPr lang="ru-RU" sz="20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000" b="1" dirty="0">
                <a:solidFill>
                  <a:srgbClr val="C00000"/>
                </a:solidFill>
                <a:effectLst/>
                <a:latin typeface="Times New Roman" panose="02020603050405020304" pitchFamily="18" charset="0"/>
                <a:ea typeface="Times New Roman" panose="02020603050405020304" pitchFamily="18" charset="0"/>
              </a:rPr>
              <a:t>Application</a:t>
            </a:r>
            <a:r>
              <a:rPr lang="en-US" sz="2000" dirty="0">
                <a:solidFill>
                  <a:srgbClr val="C00000"/>
                </a:solidFill>
                <a:effectLst/>
                <a:latin typeface="Times New Roman" panose="02020603050405020304" pitchFamily="18" charset="0"/>
                <a:ea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rPr>
              <a:t>in leukopoiesis suppression  of leukopoiesis caused by antitumor drugs, for leukopenia after bone marrow transplantation, for myelodysplastic syndrome, aplastic anemia. Administered subcutaneously and intravenously.</a:t>
            </a:r>
            <a:endParaRPr lang="ru-RU" sz="20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000" b="1" dirty="0">
                <a:solidFill>
                  <a:srgbClr val="C00000"/>
                </a:solidFill>
                <a:effectLst/>
                <a:latin typeface="Times New Roman" panose="02020603050405020304" pitchFamily="18" charset="0"/>
                <a:ea typeface="Times New Roman" panose="02020603050405020304" pitchFamily="18" charset="0"/>
              </a:rPr>
              <a:t>Side effects:</a:t>
            </a:r>
            <a:r>
              <a:rPr lang="en-US" sz="2000" dirty="0">
                <a:solidFill>
                  <a:srgbClr val="C00000"/>
                </a:solidFill>
                <a:effectLst/>
                <a:latin typeface="Times New Roman" panose="02020603050405020304" pitchFamily="18" charset="0"/>
                <a:ea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rPr>
              <a:t>fever, chills, shortness of breath, musculoskeletal pain, asthenia, nausea, vomiting, anorexia, diarrhea, headache, dizziness, rash, itching, pain at the injection site.</a:t>
            </a:r>
            <a:endParaRPr lang="ru-RU" sz="20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000" b="1" dirty="0" err="1">
                <a:solidFill>
                  <a:srgbClr val="000000"/>
                </a:solidFill>
                <a:effectLst/>
                <a:latin typeface="Times New Roman" panose="02020603050405020304" pitchFamily="18" charset="0"/>
                <a:ea typeface="Times New Roman" panose="02020603050405020304" pitchFamily="18" charset="0"/>
              </a:rPr>
              <a:t>Sargramostim</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Leukin</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rPr>
              <a:t>- a drug of human granulocyte-macrophage colony-stimulating factor has similar properties</a:t>
            </a:r>
            <a:endParaRPr lang="ru-RU" sz="20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2368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4A77CF-94B8-1F7B-6104-39E5E92E09C9}"/>
              </a:ext>
            </a:extLst>
          </p:cNvPr>
          <p:cNvSpPr>
            <a:spLocks noGrp="1"/>
          </p:cNvSpPr>
          <p:nvPr>
            <p:ph type="title"/>
          </p:nvPr>
        </p:nvSpPr>
        <p:spPr/>
        <p:txBody>
          <a:bodyPr/>
          <a:lstStyle/>
          <a:p>
            <a:r>
              <a:rPr lang="en-US" sz="2400" b="1" dirty="0">
                <a:effectLst/>
                <a:latin typeface="Times New Roman" panose="02020603050405020304" pitchFamily="18" charset="0"/>
                <a:ea typeface="Times New Roman" panose="02020603050405020304" pitchFamily="18" charset="0"/>
              </a:rPr>
              <a:t>AGENTS  STIMULATING LEUKOPOIESIS</a:t>
            </a:r>
            <a:endParaRPr lang="ru-RU" dirty="0">
              <a:solidFill>
                <a:srgbClr val="C00000"/>
              </a:solidFill>
            </a:endParaRPr>
          </a:p>
        </p:txBody>
      </p:sp>
      <p:sp>
        <p:nvSpPr>
          <p:cNvPr id="3" name="Объект 2">
            <a:extLst>
              <a:ext uri="{FF2B5EF4-FFF2-40B4-BE49-F238E27FC236}">
                <a16:creationId xmlns:a16="http://schemas.microsoft.com/office/drawing/2014/main" id="{8DB29F47-C1F0-6397-9C86-E35420F4FF3C}"/>
              </a:ext>
            </a:extLst>
          </p:cNvPr>
          <p:cNvSpPr>
            <a:spLocks noGrp="1"/>
          </p:cNvSpPr>
          <p:nvPr>
            <p:ph idx="1"/>
          </p:nvPr>
        </p:nvSpPr>
        <p:spPr>
          <a:xfrm>
            <a:off x="838200" y="1690688"/>
            <a:ext cx="10515600" cy="4486275"/>
          </a:xfrm>
        </p:spPr>
        <p:txBody>
          <a:bodyPr>
            <a:normAutofit lnSpcReduction="10000"/>
          </a:bodyPr>
          <a:lstStyle/>
          <a:p>
            <a:pPr marL="0" indent="0" algn="just">
              <a:buNone/>
            </a:pPr>
            <a:r>
              <a:rPr lang="en-US" b="1" dirty="0">
                <a:solidFill>
                  <a:srgbClr val="000000"/>
                </a:solidFill>
                <a:effectLst/>
                <a:latin typeface="Times New Roman" panose="02020603050405020304" pitchFamily="18" charset="0"/>
                <a:ea typeface="Times New Roman" panose="02020603050405020304" pitchFamily="18" charset="0"/>
              </a:rPr>
              <a:t>Filgrastim (Neupogen)</a:t>
            </a:r>
            <a:r>
              <a:rPr lang="en-US" dirty="0">
                <a:solidFill>
                  <a:srgbClr val="000000"/>
                </a:solidFill>
                <a:effectLst/>
                <a:latin typeface="Times New Roman" panose="02020603050405020304" pitchFamily="18" charset="0"/>
                <a:ea typeface="Times New Roman" panose="02020603050405020304" pitchFamily="18" charset="0"/>
              </a:rPr>
              <a:t> is a recombinant preparation of human granulocyte colony-stimulating factor.</a:t>
            </a:r>
            <a:endParaRPr lang="ru-RU" dirty="0">
              <a:effectLst/>
              <a:latin typeface="Times New Roman" panose="02020603050405020304" pitchFamily="18" charset="0"/>
              <a:ea typeface="Times New Roman" panose="02020603050405020304" pitchFamily="18" charset="0"/>
            </a:endParaRPr>
          </a:p>
          <a:p>
            <a:pPr algn="just">
              <a:buClr>
                <a:srgbClr val="C00000"/>
              </a:buClr>
            </a:pPr>
            <a:r>
              <a:rPr lang="en-US" dirty="0">
                <a:solidFill>
                  <a:srgbClr val="000000"/>
                </a:solidFill>
                <a:effectLst/>
                <a:latin typeface="Times New Roman" panose="02020603050405020304" pitchFamily="18" charset="0"/>
                <a:ea typeface="Times New Roman" panose="02020603050405020304" pitchFamily="18" charset="0"/>
              </a:rPr>
              <a:t>regulates the production of neutrophils and their release into the blood from bone marrow tissue:</a:t>
            </a:r>
            <a:endParaRPr lang="ru-RU" dirty="0">
              <a:effectLst/>
              <a:latin typeface="Times New Roman" panose="02020603050405020304" pitchFamily="18" charset="0"/>
              <a:ea typeface="Times New Roman" panose="02020603050405020304" pitchFamily="18" charset="0"/>
            </a:endParaRPr>
          </a:p>
          <a:p>
            <a:pPr algn="just">
              <a:buClr>
                <a:srgbClr val="C00000"/>
              </a:buClr>
            </a:pPr>
            <a:r>
              <a:rPr lang="en-US" dirty="0">
                <a:solidFill>
                  <a:srgbClr val="000000"/>
                </a:solidFill>
                <a:effectLst/>
                <a:latin typeface="Times New Roman" panose="02020603050405020304" pitchFamily="18" charset="0"/>
                <a:ea typeface="Times New Roman" panose="02020603050405020304" pitchFamily="18" charset="0"/>
              </a:rPr>
              <a:t>activates the phagocytic and chemotactic activity of neutrophils;</a:t>
            </a:r>
            <a:endParaRPr lang="ru-RU" dirty="0">
              <a:effectLst/>
              <a:latin typeface="Times New Roman" panose="02020603050405020304" pitchFamily="18" charset="0"/>
              <a:ea typeface="Times New Roman" panose="02020603050405020304" pitchFamily="18" charset="0"/>
            </a:endParaRPr>
          </a:p>
          <a:p>
            <a:pPr marL="0" indent="0" algn="just">
              <a:buNone/>
            </a:pPr>
            <a:r>
              <a:rPr lang="en-US" dirty="0">
                <a:solidFill>
                  <a:srgbClr val="000000"/>
                </a:solidFill>
                <a:effectLst/>
                <a:latin typeface="Times New Roman" panose="02020603050405020304" pitchFamily="18" charset="0"/>
                <a:ea typeface="Times New Roman" panose="02020603050405020304" pitchFamily="18" charset="0"/>
              </a:rPr>
              <a:t>Administered subcutaneously and intravenously. Causes a marked increase in the number of neutrophils within 24 hours and a slight increase in monocytes.</a:t>
            </a:r>
          </a:p>
          <a:p>
            <a:pPr marL="0" indent="0" algn="just">
              <a:buNone/>
            </a:pPr>
            <a:endParaRPr lang="ru-RU" dirty="0">
              <a:effectLst/>
              <a:latin typeface="Times New Roman" panose="02020603050405020304" pitchFamily="18" charset="0"/>
              <a:ea typeface="Times New Roman" panose="02020603050405020304" pitchFamily="18" charset="0"/>
            </a:endParaRPr>
          </a:p>
          <a:p>
            <a:pPr marL="0" indent="0" algn="just">
              <a:buNone/>
            </a:pPr>
            <a:r>
              <a:rPr lang="en-US" b="1" dirty="0">
                <a:solidFill>
                  <a:srgbClr val="C00000"/>
                </a:solidFill>
                <a:effectLst/>
                <a:latin typeface="Times New Roman" panose="02020603050405020304" pitchFamily="18" charset="0"/>
                <a:ea typeface="Times New Roman" panose="02020603050405020304" pitchFamily="18" charset="0"/>
              </a:rPr>
              <a:t>Side effects</a:t>
            </a:r>
            <a:r>
              <a:rPr lang="en-US" dirty="0">
                <a:solidFill>
                  <a:srgbClr val="C00000"/>
                </a:solidFill>
                <a:effectLst/>
                <a:latin typeface="Times New Roman" panose="02020603050405020304" pitchFamily="18" charset="0"/>
                <a:ea typeface="Times New Roman" panose="02020603050405020304" pitchFamily="18" charset="0"/>
              </a:rPr>
              <a:t> </a:t>
            </a:r>
            <a:r>
              <a:rPr lang="en-US" dirty="0">
                <a:solidFill>
                  <a:srgbClr val="000000"/>
                </a:solidFill>
                <a:effectLst/>
                <a:latin typeface="Times New Roman" panose="02020603050405020304" pitchFamily="18" charset="0"/>
                <a:ea typeface="Times New Roman" panose="02020603050405020304" pitchFamily="18" charset="0"/>
              </a:rPr>
              <a:t>- musculoskeletal pain, dysuria, transient arterial hypotension.</a:t>
            </a:r>
          </a:p>
          <a:p>
            <a:pPr marL="0" indent="0" algn="just">
              <a:buNone/>
            </a:pPr>
            <a:endParaRPr lang="ru-RU"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02918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4A08B52-5C05-21E4-CE5C-9F1E05D8F37A}"/>
              </a:ext>
            </a:extLst>
          </p:cNvPr>
          <p:cNvSpPr>
            <a:spLocks noGrp="1"/>
          </p:cNvSpPr>
          <p:nvPr>
            <p:ph type="title"/>
          </p:nvPr>
        </p:nvSpPr>
        <p:spPr>
          <a:xfrm>
            <a:off x="728420" y="365125"/>
            <a:ext cx="10625380" cy="1325563"/>
          </a:xfrm>
        </p:spPr>
        <p:txBody>
          <a:bodyPr>
            <a:normAutofit/>
          </a:bodyPr>
          <a:lstStyle/>
          <a:p>
            <a:r>
              <a:rPr lang="en-US" sz="2400" b="1" dirty="0">
                <a:effectLst/>
                <a:latin typeface="Times New Roman" panose="02020603050405020304" pitchFamily="18" charset="0"/>
                <a:ea typeface="Times New Roman" panose="02020603050405020304" pitchFamily="18" charset="0"/>
              </a:rPr>
              <a:t>AGENTS  STIMULATING LEUKOPOIESIS</a:t>
            </a:r>
            <a:endParaRPr lang="ru-RU" sz="2400" dirty="0">
              <a:solidFill>
                <a:srgbClr val="C00000"/>
              </a:solidFill>
            </a:endParaRPr>
          </a:p>
        </p:txBody>
      </p:sp>
      <p:sp>
        <p:nvSpPr>
          <p:cNvPr id="3" name="Объект 2">
            <a:extLst>
              <a:ext uri="{FF2B5EF4-FFF2-40B4-BE49-F238E27FC236}">
                <a16:creationId xmlns:a16="http://schemas.microsoft.com/office/drawing/2014/main" id="{A08491D0-8316-2C84-715A-080A248F5E54}"/>
              </a:ext>
            </a:extLst>
          </p:cNvPr>
          <p:cNvSpPr>
            <a:spLocks noGrp="1"/>
          </p:cNvSpPr>
          <p:nvPr>
            <p:ph idx="1"/>
          </p:nvPr>
        </p:nvSpPr>
        <p:spPr/>
        <p:txBody>
          <a:bodyPr>
            <a:normAutofit lnSpcReduction="10000"/>
          </a:bodyPr>
          <a:lstStyle/>
          <a:p>
            <a:pPr marL="0" indent="0" algn="just">
              <a:buNone/>
            </a:pPr>
            <a:r>
              <a:rPr lang="en-US" sz="2400" dirty="0">
                <a:solidFill>
                  <a:srgbClr val="000000"/>
                </a:solidFill>
                <a:effectLst/>
                <a:latin typeface="Times New Roman" panose="02020603050405020304" pitchFamily="18" charset="0"/>
                <a:ea typeface="Times New Roman" panose="02020603050405020304" pitchFamily="18" charset="0"/>
              </a:rPr>
              <a:t>For mild forms of leukopenia, </a:t>
            </a:r>
            <a:r>
              <a:rPr lang="en-US" sz="2400" b="1" dirty="0" err="1">
                <a:solidFill>
                  <a:srgbClr val="000000"/>
                </a:solidFill>
                <a:effectLst/>
                <a:latin typeface="Times New Roman" panose="02020603050405020304" pitchFamily="18" charset="0"/>
                <a:ea typeface="Times New Roman" panose="02020603050405020304" pitchFamily="18" charset="0"/>
              </a:rPr>
              <a:t>methyluracil</a:t>
            </a:r>
            <a:r>
              <a:rPr lang="en-US" sz="2400" dirty="0">
                <a:solidFill>
                  <a:srgbClr val="000000"/>
                </a:solidFill>
                <a:effectLst/>
                <a:latin typeface="Times New Roman" panose="02020603050405020304" pitchFamily="18" charset="0"/>
                <a:ea typeface="Times New Roman" panose="02020603050405020304" pitchFamily="18" charset="0"/>
              </a:rPr>
              <a:t> and </a:t>
            </a:r>
            <a:r>
              <a:rPr lang="en-US" sz="2400" b="1" dirty="0" err="1">
                <a:solidFill>
                  <a:srgbClr val="000000"/>
                </a:solidFill>
                <a:effectLst/>
                <a:latin typeface="Times New Roman" panose="02020603050405020304" pitchFamily="18" charset="0"/>
                <a:ea typeface="Times New Roman" panose="02020603050405020304" pitchFamily="18" charset="0"/>
              </a:rPr>
              <a:t>pentoxyl</a:t>
            </a:r>
            <a:r>
              <a:rPr lang="en-US" sz="2400" dirty="0">
                <a:solidFill>
                  <a:srgbClr val="000000"/>
                </a:solidFill>
                <a:effectLst/>
                <a:latin typeface="Times New Roman" panose="02020603050405020304" pitchFamily="18" charset="0"/>
                <a:ea typeface="Times New Roman" panose="02020603050405020304" pitchFamily="18" charset="0"/>
              </a:rPr>
              <a:t> are used.</a:t>
            </a:r>
            <a:endParaRPr lang="ru-RU" sz="2400" dirty="0">
              <a:effectLst/>
              <a:latin typeface="Times New Roman" panose="02020603050405020304" pitchFamily="18" charset="0"/>
              <a:ea typeface="Times New Roman" panose="02020603050405020304" pitchFamily="18" charset="0"/>
            </a:endParaRPr>
          </a:p>
          <a:p>
            <a:pPr marL="0" indent="0" algn="just">
              <a:buNone/>
            </a:pPr>
            <a:endParaRPr lang="en-US" sz="2400" b="1" dirty="0">
              <a:solidFill>
                <a:srgbClr val="000000"/>
              </a:solidFill>
              <a:effectLst/>
              <a:latin typeface="Times New Roman" panose="02020603050405020304" pitchFamily="18" charset="0"/>
              <a:ea typeface="Times New Roman" panose="02020603050405020304" pitchFamily="18" charset="0"/>
            </a:endParaRPr>
          </a:p>
          <a:p>
            <a:pPr marL="0" indent="0" algn="just">
              <a:buNone/>
            </a:pPr>
            <a:r>
              <a:rPr lang="en-US" sz="2400" b="1" dirty="0" err="1">
                <a:solidFill>
                  <a:srgbClr val="000000"/>
                </a:solidFill>
                <a:effectLst/>
                <a:latin typeface="Times New Roman" panose="02020603050405020304" pitchFamily="18" charset="0"/>
                <a:ea typeface="Times New Roman" panose="02020603050405020304" pitchFamily="18" charset="0"/>
              </a:rPr>
              <a:t>Methyluracil</a:t>
            </a:r>
            <a:r>
              <a:rPr lang="en-US" sz="2400" dirty="0">
                <a:solidFill>
                  <a:srgbClr val="000000"/>
                </a:solidFill>
                <a:effectLst/>
                <a:latin typeface="Times New Roman" panose="02020603050405020304" pitchFamily="18" charset="0"/>
                <a:ea typeface="Times New Roman" panose="02020603050405020304" pitchFamily="18" charset="0"/>
              </a:rPr>
              <a:t> is a structural analogue of the natural nucleotide – thymine, and has leukopoietic, </a:t>
            </a:r>
            <a:r>
              <a:rPr lang="en-US" sz="2400" dirty="0" err="1">
                <a:solidFill>
                  <a:srgbClr val="000000"/>
                </a:solidFill>
                <a:effectLst/>
                <a:latin typeface="Times New Roman" panose="02020603050405020304" pitchFamily="18" charset="0"/>
                <a:ea typeface="Times New Roman" panose="02020603050405020304" pitchFamily="18" charset="0"/>
              </a:rPr>
              <a:t>immunostimulating</a:t>
            </a:r>
            <a:r>
              <a:rPr lang="en-US" sz="2400" dirty="0">
                <a:solidFill>
                  <a:srgbClr val="000000"/>
                </a:solidFill>
                <a:effectLst/>
                <a:latin typeface="Times New Roman" panose="02020603050405020304" pitchFamily="18" charset="0"/>
                <a:ea typeface="Times New Roman" panose="02020603050405020304" pitchFamily="18" charset="0"/>
              </a:rPr>
              <a:t>, anti-inflammatory, and anabolic effects.</a:t>
            </a:r>
            <a:endParaRPr lang="ru-RU" sz="2400" dirty="0">
              <a:effectLst/>
              <a:latin typeface="Times New Roman" panose="02020603050405020304" pitchFamily="18" charset="0"/>
              <a:ea typeface="Times New Roman" panose="02020603050405020304" pitchFamily="18" charset="0"/>
            </a:endParaRPr>
          </a:p>
          <a:p>
            <a:pPr algn="just">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stimulates the synthesis of nucleic acids and proteins,</a:t>
            </a:r>
            <a:endParaRPr lang="ru-RU" sz="2400" dirty="0">
              <a:effectLst/>
              <a:latin typeface="Times New Roman" panose="02020603050405020304" pitchFamily="18" charset="0"/>
              <a:ea typeface="Times New Roman" panose="02020603050405020304" pitchFamily="18" charset="0"/>
            </a:endParaRPr>
          </a:p>
          <a:p>
            <a:pPr algn="just">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enhances energy metabolism,</a:t>
            </a:r>
            <a:endParaRPr lang="ru-RU" sz="2400" dirty="0">
              <a:effectLst/>
              <a:latin typeface="Times New Roman" panose="02020603050405020304" pitchFamily="18" charset="0"/>
              <a:ea typeface="Times New Roman" panose="02020603050405020304" pitchFamily="18" charset="0"/>
            </a:endParaRPr>
          </a:p>
          <a:p>
            <a:pPr algn="just">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stimulates cellular and humoral immunity factors,</a:t>
            </a:r>
            <a:endParaRPr lang="ru-RU" sz="2400" dirty="0">
              <a:effectLst/>
              <a:latin typeface="Times New Roman" panose="02020603050405020304" pitchFamily="18" charset="0"/>
              <a:ea typeface="Times New Roman" panose="02020603050405020304" pitchFamily="18" charset="0"/>
            </a:endParaRPr>
          </a:p>
          <a:p>
            <a:pPr algn="just">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accelerates regeneration processes in wounds, increasing growth and granulation maturation of tissue and epithelialization (including in rapidly proliferating cells of the mucous membrane of the gastrointestinal tract)</a:t>
            </a:r>
            <a:endParaRPr lang="ru-RU" sz="2400" dirty="0">
              <a:effectLst/>
              <a:latin typeface="Times New Roman" panose="02020603050405020304" pitchFamily="18" charset="0"/>
              <a:ea typeface="Times New Roman" panose="02020603050405020304" pitchFamily="18" charset="0"/>
            </a:endParaRPr>
          </a:p>
          <a:p>
            <a:pPr algn="just">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increases the general nonspecific resistance of the body</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004749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013EE6-BDBC-4FFA-9A61-937D36D8552E}"/>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Times New Roman" panose="02020603050405020304" pitchFamily="18" charset="0"/>
              </a:rPr>
              <a:t>AGENTS  STIMULATING LEUKOPOIESIS</a:t>
            </a:r>
            <a:endParaRPr lang="ru-RU" sz="2400" dirty="0">
              <a:solidFill>
                <a:srgbClr val="C00000"/>
              </a:solidFill>
            </a:endParaRPr>
          </a:p>
        </p:txBody>
      </p:sp>
      <p:sp>
        <p:nvSpPr>
          <p:cNvPr id="3" name="Объект 2">
            <a:extLst>
              <a:ext uri="{FF2B5EF4-FFF2-40B4-BE49-F238E27FC236}">
                <a16:creationId xmlns:a16="http://schemas.microsoft.com/office/drawing/2014/main" id="{2A7CE9B6-AD76-6730-D055-7B5C6A9B2B35}"/>
              </a:ext>
            </a:extLst>
          </p:cNvPr>
          <p:cNvSpPr>
            <a:spLocks noGrp="1"/>
          </p:cNvSpPr>
          <p:nvPr>
            <p:ph idx="1"/>
          </p:nvPr>
        </p:nvSpPr>
        <p:spPr>
          <a:xfrm>
            <a:off x="838200" y="1887619"/>
            <a:ext cx="10515600" cy="3375767"/>
          </a:xfrm>
        </p:spPr>
        <p:txBody>
          <a:bodyPr/>
          <a:lstStyle/>
          <a:p>
            <a:pPr marL="0" indent="0" algn="just">
              <a:buNone/>
            </a:pPr>
            <a:r>
              <a:rPr lang="en-US" b="1" dirty="0" err="1">
                <a:solidFill>
                  <a:srgbClr val="000000"/>
                </a:solidFill>
                <a:effectLst/>
                <a:latin typeface="Times New Roman" panose="02020603050405020304" pitchFamily="18" charset="0"/>
                <a:ea typeface="Times New Roman" panose="02020603050405020304" pitchFamily="18" charset="0"/>
              </a:rPr>
              <a:t>Pentoxyl</a:t>
            </a:r>
            <a:r>
              <a:rPr lang="en-US" dirty="0">
                <a:solidFill>
                  <a:srgbClr val="000000"/>
                </a:solidFill>
                <a:effectLst/>
                <a:latin typeface="Times New Roman" panose="02020603050405020304" pitchFamily="18" charset="0"/>
                <a:ea typeface="Times New Roman" panose="02020603050405020304" pitchFamily="18" charset="0"/>
              </a:rPr>
              <a:t> is a pyrimidine derivative that is converted in the body to </a:t>
            </a:r>
            <a:r>
              <a:rPr lang="en-US" dirty="0" err="1">
                <a:solidFill>
                  <a:srgbClr val="000000"/>
                </a:solidFill>
                <a:effectLst/>
                <a:latin typeface="Times New Roman" panose="02020603050405020304" pitchFamily="18" charset="0"/>
                <a:ea typeface="Times New Roman" panose="02020603050405020304" pitchFamily="18" charset="0"/>
              </a:rPr>
              <a:t>dioxomethyltetrahydropyrimidine</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methyluracil</a:t>
            </a:r>
            <a:r>
              <a:rPr lang="en-US" dirty="0">
                <a:solidFill>
                  <a:srgbClr val="000000"/>
                </a:solidFill>
                <a:effectLst/>
                <a:latin typeface="Times New Roman" panose="02020603050405020304" pitchFamily="18" charset="0"/>
                <a:ea typeface="Times New Roman" panose="02020603050405020304" pitchFamily="18" charset="0"/>
              </a:rPr>
              <a:t>),</a:t>
            </a:r>
            <a:endParaRPr lang="ru-RU" dirty="0">
              <a:effectLst/>
              <a:latin typeface="Times New Roman" panose="02020603050405020304" pitchFamily="18" charset="0"/>
              <a:ea typeface="Times New Roman" panose="02020603050405020304" pitchFamily="18" charset="0"/>
            </a:endParaRPr>
          </a:p>
          <a:p>
            <a:pPr algn="just">
              <a:buClr>
                <a:srgbClr val="C00000"/>
              </a:buClr>
            </a:pPr>
            <a:r>
              <a:rPr lang="en-US" dirty="0">
                <a:solidFill>
                  <a:srgbClr val="000000"/>
                </a:solidFill>
                <a:effectLst/>
                <a:latin typeface="Times New Roman" panose="02020603050405020304" pitchFamily="18" charset="0"/>
                <a:ea typeface="Times New Roman" panose="02020603050405020304" pitchFamily="18" charset="0"/>
              </a:rPr>
              <a:t>enhances the formation of leukocytes, phagocytes and macrophages, nucleic acids, antibodies (immunoglobulins):</a:t>
            </a:r>
            <a:endParaRPr lang="ru-RU" dirty="0">
              <a:effectLst/>
              <a:latin typeface="Times New Roman" panose="02020603050405020304" pitchFamily="18" charset="0"/>
              <a:ea typeface="Times New Roman" panose="02020603050405020304" pitchFamily="18" charset="0"/>
            </a:endParaRPr>
          </a:p>
          <a:p>
            <a:pPr algn="just">
              <a:buClr>
                <a:srgbClr val="C00000"/>
              </a:buClr>
            </a:pPr>
            <a:r>
              <a:rPr lang="en-US" dirty="0">
                <a:solidFill>
                  <a:srgbClr val="000000"/>
                </a:solidFill>
                <a:effectLst/>
                <a:latin typeface="Times New Roman" panose="02020603050405020304" pitchFamily="18" charset="0"/>
                <a:ea typeface="Times New Roman" panose="02020603050405020304" pitchFamily="18" charset="0"/>
              </a:rPr>
              <a:t>has an anti-inflammatory effect, stimulates regenerative processes in tissues, thus promoting rapid wound healing;</a:t>
            </a:r>
            <a:endParaRPr lang="ru-RU"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037643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CD5C5C-A7C2-1236-61AC-16D06B4D3D39}"/>
              </a:ext>
            </a:extLst>
          </p:cNvPr>
          <p:cNvSpPr>
            <a:spLocks noGrp="1"/>
          </p:cNvSpPr>
          <p:nvPr>
            <p:ph type="title"/>
          </p:nvPr>
        </p:nvSpPr>
        <p:spPr>
          <a:xfrm>
            <a:off x="601188" y="293873"/>
            <a:ext cx="10989623" cy="1558678"/>
          </a:xfrm>
        </p:spPr>
        <p:txBody>
          <a:bodyPr>
            <a:normAutofit/>
          </a:bodyPr>
          <a:lstStyle/>
          <a:p>
            <a:pPr>
              <a:lnSpc>
                <a:spcPct val="150000"/>
              </a:lnSpc>
            </a:pPr>
            <a:r>
              <a:rPr lang="en-US" sz="2400" b="1" dirty="0">
                <a:solidFill>
                  <a:srgbClr val="002060"/>
                </a:solidFill>
                <a:effectLst/>
                <a:latin typeface="Times New Roman" panose="02020603050405020304" pitchFamily="18" charset="0"/>
                <a:ea typeface="Times New Roman" panose="02020603050405020304" pitchFamily="18" charset="0"/>
              </a:rPr>
              <a:t> </a:t>
            </a:r>
            <a:r>
              <a:rPr lang="en-US" sz="2400" b="1" dirty="0">
                <a:effectLst/>
                <a:latin typeface="Times New Roman" panose="02020603050405020304" pitchFamily="18" charset="0"/>
                <a:ea typeface="Times New Roman" panose="02020603050405020304" pitchFamily="18" charset="0"/>
              </a:rPr>
              <a:t>ANTIEMETICS </a:t>
            </a:r>
            <a:endParaRPr lang="ru-RU" sz="2400" dirty="0"/>
          </a:p>
        </p:txBody>
      </p:sp>
      <p:sp>
        <p:nvSpPr>
          <p:cNvPr id="3" name="Объект 2">
            <a:extLst>
              <a:ext uri="{FF2B5EF4-FFF2-40B4-BE49-F238E27FC236}">
                <a16:creationId xmlns:a16="http://schemas.microsoft.com/office/drawing/2014/main" id="{31628E71-4B7B-0375-B227-54FB2FEB008D}"/>
              </a:ext>
            </a:extLst>
          </p:cNvPr>
          <p:cNvSpPr>
            <a:spLocks noGrp="1"/>
          </p:cNvSpPr>
          <p:nvPr>
            <p:ph idx="1"/>
          </p:nvPr>
        </p:nvSpPr>
        <p:spPr>
          <a:xfrm>
            <a:off x="766946" y="1534331"/>
            <a:ext cx="10478985" cy="5439905"/>
          </a:xfrm>
        </p:spPr>
        <p:txBody>
          <a:bodyPr>
            <a:normAutofit fontScale="85000" lnSpcReduction="20000"/>
          </a:bodyPr>
          <a:lstStyle/>
          <a:p>
            <a:pPr marL="0" indent="0" algn="just">
              <a:buNone/>
            </a:pPr>
            <a:r>
              <a:rPr lang="en-US" dirty="0">
                <a:solidFill>
                  <a:srgbClr val="000000"/>
                </a:solidFill>
                <a:effectLst/>
                <a:latin typeface="Times New Roman" panose="02020603050405020304" pitchFamily="18" charset="0"/>
                <a:ea typeface="Times New Roman" panose="02020603050405020304" pitchFamily="18" charset="0"/>
              </a:rPr>
              <a:t>Almost all chemotherapeutic agents, when taken orally and parenterally, cause nausea and vomiting.</a:t>
            </a:r>
            <a:endParaRPr lang="ru-RU" dirty="0">
              <a:effectLst/>
              <a:latin typeface="Times New Roman" panose="02020603050405020304" pitchFamily="18" charset="0"/>
              <a:ea typeface="Times New Roman" panose="02020603050405020304" pitchFamily="18" charset="0"/>
            </a:endParaRPr>
          </a:p>
          <a:p>
            <a:pPr marL="0" indent="0" algn="just">
              <a:buNone/>
            </a:pPr>
            <a:r>
              <a:rPr lang="en-US" b="1" dirty="0">
                <a:effectLst/>
                <a:latin typeface="Times New Roman" panose="02020603050405020304" pitchFamily="18" charset="0"/>
                <a:ea typeface="Times New Roman" panose="02020603050405020304" pitchFamily="18" charset="0"/>
              </a:rPr>
              <a:t>The mechanism of vomiting </a:t>
            </a:r>
            <a:r>
              <a:rPr lang="en-US" b="1" dirty="0">
                <a:latin typeface="Times New Roman" panose="02020603050405020304" pitchFamily="18" charset="0"/>
                <a:ea typeface="Times New Roman" panose="02020603050405020304" pitchFamily="18" charset="0"/>
              </a:rPr>
              <a:t>is </a:t>
            </a:r>
            <a:r>
              <a:rPr lang="en-US" b="1" dirty="0">
                <a:effectLst/>
                <a:latin typeface="Times New Roman" panose="02020603050405020304" pitchFamily="18" charset="0"/>
                <a:ea typeface="Times New Roman" panose="02020603050405020304" pitchFamily="18" charset="0"/>
              </a:rPr>
              <a:t>due to </a:t>
            </a:r>
            <a:r>
              <a:rPr lang="en-US" b="1" dirty="0" err="1">
                <a:effectLst/>
                <a:latin typeface="Times New Roman" panose="02020603050405020304" pitchFamily="18" charset="0"/>
                <a:ea typeface="Times New Roman" panose="02020603050405020304" pitchFamily="18" charset="0"/>
              </a:rPr>
              <a:t>cytostatics</a:t>
            </a:r>
            <a:endParaRPr lang="ru-RU" dirty="0">
              <a:effectLst/>
              <a:latin typeface="Times New Roman" panose="02020603050405020304" pitchFamily="18" charset="0"/>
              <a:ea typeface="Times New Roman" panose="02020603050405020304" pitchFamily="18" charset="0"/>
            </a:endParaRPr>
          </a:p>
          <a:p>
            <a:pPr marL="0" indent="0" algn="just">
              <a:buNone/>
            </a:pPr>
            <a:r>
              <a:rPr lang="en-US" dirty="0">
                <a:solidFill>
                  <a:srgbClr val="000000"/>
                </a:solidFill>
                <a:effectLst/>
                <a:latin typeface="Times New Roman" panose="02020603050405020304" pitchFamily="18" charset="0"/>
                <a:ea typeface="Times New Roman" panose="02020603050405020304" pitchFamily="18" charset="0"/>
              </a:rPr>
              <a:t>Antineoplastic drugs induce vomiting through the </a:t>
            </a:r>
            <a:r>
              <a:rPr lang="en-US" dirty="0" err="1">
                <a:solidFill>
                  <a:srgbClr val="000000"/>
                </a:solidFill>
                <a:effectLst/>
                <a:latin typeface="Times New Roman" panose="02020603050405020304" pitchFamily="18" charset="0"/>
                <a:ea typeface="Times New Roman" panose="02020603050405020304" pitchFamily="18" charset="0"/>
              </a:rPr>
              <a:t>polyafferent</a:t>
            </a:r>
            <a:r>
              <a:rPr lang="en-US" dirty="0">
                <a:solidFill>
                  <a:srgbClr val="000000"/>
                </a:solidFill>
                <a:effectLst/>
                <a:latin typeface="Times New Roman" panose="02020603050405020304" pitchFamily="18" charset="0"/>
                <a:ea typeface="Times New Roman" panose="02020603050405020304" pitchFamily="18" charset="0"/>
              </a:rPr>
              <a:t> reflex arc. </a:t>
            </a:r>
          </a:p>
          <a:p>
            <a:pPr marL="0" indent="0" algn="just">
              <a:buNone/>
            </a:pPr>
            <a:r>
              <a:rPr lang="en-US" b="1" dirty="0">
                <a:solidFill>
                  <a:srgbClr val="000000"/>
                </a:solidFill>
                <a:effectLst/>
                <a:latin typeface="Times New Roman" panose="02020603050405020304" pitchFamily="18" charset="0"/>
                <a:ea typeface="Times New Roman" panose="02020603050405020304" pitchFamily="18" charset="0"/>
              </a:rPr>
              <a:t> </a:t>
            </a:r>
            <a:r>
              <a:rPr lang="en-US" b="1" dirty="0">
                <a:solidFill>
                  <a:srgbClr val="000000"/>
                </a:solidFill>
                <a:latin typeface="Times New Roman" panose="02020603050405020304" pitchFamily="18" charset="0"/>
                <a:ea typeface="Times New Roman" panose="02020603050405020304" pitchFamily="18" charset="0"/>
              </a:rPr>
              <a:t>A</a:t>
            </a:r>
            <a:r>
              <a:rPr lang="en-US" b="1" dirty="0">
                <a:solidFill>
                  <a:srgbClr val="000000"/>
                </a:solidFill>
                <a:effectLst/>
                <a:latin typeface="Times New Roman" panose="02020603050405020304" pitchFamily="18" charset="0"/>
                <a:ea typeface="Times New Roman" panose="02020603050405020304" pitchFamily="18" charset="0"/>
              </a:rPr>
              <a:t>fferent pathways </a:t>
            </a:r>
            <a:endParaRPr lang="ru-RU" b="1" dirty="0">
              <a:effectLst/>
              <a:latin typeface="Times New Roman" panose="02020603050405020304" pitchFamily="18" charset="0"/>
              <a:ea typeface="Times New Roman" panose="02020603050405020304" pitchFamily="18" charset="0"/>
            </a:endParaRPr>
          </a:p>
          <a:p>
            <a:pPr algn="just">
              <a:buClr>
                <a:srgbClr val="C00000"/>
              </a:buClr>
            </a:pPr>
            <a:r>
              <a:rPr lang="en-US" b="1" dirty="0">
                <a:solidFill>
                  <a:srgbClr val="000000"/>
                </a:solidFill>
                <a:effectLst/>
                <a:latin typeface="Times New Roman" panose="02020603050405020304" pitchFamily="18" charset="0"/>
                <a:ea typeface="Times New Roman" panose="02020603050405020304" pitchFamily="18" charset="0"/>
              </a:rPr>
              <a:t>humoral</a:t>
            </a:r>
            <a:r>
              <a:rPr lang="en-US" dirty="0">
                <a:solidFill>
                  <a:srgbClr val="000000"/>
                </a:solidFill>
                <a:effectLst/>
                <a:latin typeface="Times New Roman" panose="02020603050405020304" pitchFamily="18" charset="0"/>
                <a:ea typeface="Times New Roman" panose="02020603050405020304" pitchFamily="18" charset="0"/>
              </a:rPr>
              <a:t> with the participation of chemical mediators acting on the chemoreceptor trigger zone in the brain stem (dopaminergic, histaminergic, cholinergic and serotonergic receptors are situated in the chemoreceptor trigger zone ) and the gastrointestinal tract.</a:t>
            </a:r>
            <a:endParaRPr lang="ru-RU" dirty="0">
              <a:effectLst/>
              <a:latin typeface="Times New Roman" panose="02020603050405020304" pitchFamily="18" charset="0"/>
              <a:ea typeface="Times New Roman" panose="02020603050405020304" pitchFamily="18" charset="0"/>
            </a:endParaRPr>
          </a:p>
          <a:p>
            <a:pPr algn="just">
              <a:buClr>
                <a:srgbClr val="C00000"/>
              </a:buClr>
            </a:pPr>
            <a:r>
              <a:rPr lang="en-US" dirty="0">
                <a:solidFill>
                  <a:srgbClr val="000000"/>
                </a:solidFill>
                <a:effectLst/>
                <a:latin typeface="Times New Roman" panose="02020603050405020304" pitchFamily="18" charset="0"/>
                <a:ea typeface="Times New Roman" panose="02020603050405020304" pitchFamily="18" charset="0"/>
              </a:rPr>
              <a:t>;</a:t>
            </a:r>
            <a:endParaRPr lang="ru-RU" dirty="0">
              <a:effectLst/>
              <a:latin typeface="Times New Roman" panose="02020603050405020304" pitchFamily="18" charset="0"/>
              <a:ea typeface="Times New Roman" panose="02020603050405020304" pitchFamily="18" charset="0"/>
            </a:endParaRPr>
          </a:p>
          <a:p>
            <a:pPr algn="just">
              <a:buClr>
                <a:srgbClr val="C00000"/>
              </a:buClr>
            </a:pPr>
            <a:r>
              <a:rPr lang="en-US" b="1" dirty="0">
                <a:solidFill>
                  <a:srgbClr val="000000"/>
                </a:solidFill>
                <a:effectLst/>
                <a:latin typeface="Times New Roman" panose="02020603050405020304" pitchFamily="18" charset="0"/>
                <a:ea typeface="Times New Roman" panose="02020603050405020304" pitchFamily="18" charset="0"/>
              </a:rPr>
              <a:t>peripheral</a:t>
            </a:r>
            <a:r>
              <a:rPr lang="en-US" dirty="0">
                <a:solidFill>
                  <a:srgbClr val="000000"/>
                </a:solidFill>
                <a:effectLst/>
                <a:latin typeface="Times New Roman" panose="02020603050405020304" pitchFamily="18" charset="0"/>
                <a:ea typeface="Times New Roman" panose="02020603050405020304" pitchFamily="18" charset="0"/>
              </a:rPr>
              <a:t>, activated by direct stimulation of nerve endings in the gastrointestinal tract (the main neurotransmitters that take part in the development of vomiting are serotonin, dopamine and substance P </a:t>
            </a:r>
            <a:r>
              <a:rPr lang="en-US" dirty="0">
                <a:solidFill>
                  <a:srgbClr val="000000"/>
                </a:solidFill>
                <a:latin typeface="Times New Roman" panose="02020603050405020304" pitchFamily="18" charset="0"/>
                <a:ea typeface="Times New Roman" panose="02020603050405020304" pitchFamily="18" charset="0"/>
              </a:rPr>
              <a:t>are </a:t>
            </a:r>
            <a:r>
              <a:rPr lang="en-US" dirty="0">
                <a:solidFill>
                  <a:srgbClr val="000000"/>
                </a:solidFill>
                <a:effectLst/>
                <a:latin typeface="Times New Roman" panose="02020603050405020304" pitchFamily="18" charset="0"/>
                <a:ea typeface="Times New Roman" panose="02020603050405020304" pitchFamily="18" charset="0"/>
              </a:rPr>
              <a:t> released  from enterochromaffin cells of the small intestinal mucosa by the action of cytostatic.</a:t>
            </a:r>
            <a:endParaRPr lang="ru-RU" dirty="0">
              <a:effectLst/>
              <a:latin typeface="Times New Roman" panose="02020603050405020304" pitchFamily="18" charset="0"/>
              <a:ea typeface="Times New Roman" panose="02020603050405020304" pitchFamily="18" charset="0"/>
            </a:endParaRPr>
          </a:p>
          <a:p>
            <a:pPr algn="just">
              <a:buClr>
                <a:srgbClr val="C00000"/>
              </a:buClr>
            </a:pPr>
            <a:r>
              <a:rPr lang="en-US" b="1" dirty="0">
                <a:solidFill>
                  <a:srgbClr val="000000"/>
                </a:solidFill>
                <a:effectLst/>
                <a:latin typeface="Times New Roman" panose="02020603050405020304" pitchFamily="18" charset="0"/>
                <a:ea typeface="Times New Roman" panose="02020603050405020304" pitchFamily="18" charset="0"/>
              </a:rPr>
              <a:t>cortical</a:t>
            </a:r>
            <a:r>
              <a:rPr lang="en-US" dirty="0">
                <a:solidFill>
                  <a:srgbClr val="000000"/>
                </a:solidFill>
                <a:effectLst/>
                <a:latin typeface="Times New Roman" panose="02020603050405020304" pitchFamily="18" charset="0"/>
                <a:ea typeface="Times New Roman" panose="02020603050405020304" pitchFamily="18" charset="0"/>
              </a:rPr>
              <a:t>, or conditioned reflex, activated by stimuli (visual, olfactory) or memories associated with past attacks of vomiting.</a:t>
            </a:r>
            <a:endParaRPr lang="ru-RU"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49124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78FA2E-59B5-2EA1-F315-524A4F263FAC}"/>
              </a:ext>
            </a:extLst>
          </p:cNvPr>
          <p:cNvSpPr>
            <a:spLocks noGrp="1"/>
          </p:cNvSpPr>
          <p:nvPr>
            <p:ph type="title"/>
          </p:nvPr>
        </p:nvSpPr>
        <p:spPr>
          <a:xfrm>
            <a:off x="832757" y="166254"/>
            <a:ext cx="6872416" cy="749779"/>
          </a:xfrm>
        </p:spPr>
        <p:txBody>
          <a:bodyPr>
            <a:noAutofit/>
          </a:bodyPr>
          <a:lstStyle/>
          <a:p>
            <a:br>
              <a:rPr lang="en-US" sz="3000" b="1" dirty="0">
                <a:solidFill>
                  <a:srgbClr val="C00000"/>
                </a:solidFill>
                <a:effectLst/>
                <a:highlight>
                  <a:srgbClr val="800000"/>
                </a:highlight>
                <a:latin typeface="Times New Roman" panose="02020603050405020304" pitchFamily="18" charset="0"/>
                <a:ea typeface="Times New Roman" panose="02020603050405020304" pitchFamily="18" charset="0"/>
              </a:rPr>
            </a:br>
            <a:br>
              <a:rPr lang="en-US" sz="3000" b="1" dirty="0">
                <a:solidFill>
                  <a:srgbClr val="C00000"/>
                </a:solidFill>
                <a:effectLst/>
                <a:highlight>
                  <a:srgbClr val="800000"/>
                </a:highlight>
                <a:latin typeface="Times New Roman" panose="02020603050405020304" pitchFamily="18" charset="0"/>
                <a:ea typeface="Times New Roman" panose="02020603050405020304" pitchFamily="18" charset="0"/>
              </a:rPr>
            </a:br>
            <a:br>
              <a:rPr lang="en-US" sz="3000" b="1" dirty="0">
                <a:solidFill>
                  <a:srgbClr val="C00000"/>
                </a:solidFill>
                <a:effectLst/>
                <a:latin typeface="Times New Roman" panose="02020603050405020304" pitchFamily="18" charset="0"/>
                <a:ea typeface="Times New Roman" panose="02020603050405020304" pitchFamily="18" charset="0"/>
              </a:rPr>
            </a:br>
            <a:r>
              <a:rPr lang="en-US" sz="3200" b="1" dirty="0">
                <a:solidFill>
                  <a:srgbClr val="002060"/>
                </a:solidFill>
                <a:effectLst/>
                <a:latin typeface="Times New Roman" panose="02020603050405020304" pitchFamily="18" charset="0"/>
                <a:ea typeface="Times New Roman" panose="02020603050405020304" pitchFamily="18" charset="0"/>
              </a:rPr>
              <a:t>ANTIEMETICS</a:t>
            </a:r>
            <a:br>
              <a:rPr lang="en-US" sz="3000" b="1" dirty="0">
                <a:solidFill>
                  <a:srgbClr val="C00000"/>
                </a:solidFill>
                <a:effectLst/>
                <a:latin typeface="Times New Roman" panose="02020603050405020304" pitchFamily="18" charset="0"/>
                <a:ea typeface="Times New Roman" panose="02020603050405020304" pitchFamily="18" charset="0"/>
              </a:rPr>
            </a:br>
            <a:r>
              <a:rPr lang="en-US" sz="2400" b="1" dirty="0">
                <a:solidFill>
                  <a:srgbClr val="C00000"/>
                </a:solidFill>
                <a:effectLst/>
                <a:latin typeface="Times New Roman" panose="02020603050405020304" pitchFamily="18" charset="0"/>
                <a:ea typeface="Times New Roman" panose="02020603050405020304" pitchFamily="18" charset="0"/>
              </a:rPr>
              <a:t>5-HT</a:t>
            </a:r>
            <a:r>
              <a:rPr lang="en-US" sz="2400" b="1" baseline="-25000" dirty="0">
                <a:solidFill>
                  <a:srgbClr val="C00000"/>
                </a:solidFill>
                <a:effectLst/>
                <a:latin typeface="Times New Roman" panose="02020603050405020304" pitchFamily="18" charset="0"/>
                <a:ea typeface="Times New Roman" panose="02020603050405020304" pitchFamily="18" charset="0"/>
              </a:rPr>
              <a:t>3</a:t>
            </a:r>
            <a:r>
              <a:rPr lang="en-US" sz="2400" b="1" dirty="0">
                <a:solidFill>
                  <a:srgbClr val="C00000"/>
                </a:solidFill>
                <a:effectLst/>
                <a:latin typeface="Times New Roman" panose="02020603050405020304" pitchFamily="18" charset="0"/>
                <a:ea typeface="Times New Roman" panose="02020603050405020304" pitchFamily="18" charset="0"/>
              </a:rPr>
              <a:t> RECEPTOR ANTAGONISTS</a:t>
            </a:r>
            <a:br>
              <a:rPr lang="ru-RU" sz="3000" dirty="0">
                <a:solidFill>
                  <a:srgbClr val="C00000"/>
                </a:solidFill>
                <a:effectLst/>
                <a:latin typeface="Times New Roman" panose="02020603050405020304" pitchFamily="18" charset="0"/>
                <a:ea typeface="Times New Roman" panose="02020603050405020304" pitchFamily="18" charset="0"/>
              </a:rPr>
            </a:br>
            <a:br>
              <a:rPr lang="ru-RU" sz="3000" dirty="0">
                <a:solidFill>
                  <a:srgbClr val="C00000"/>
                </a:solidFill>
                <a:effectLst/>
                <a:highlight>
                  <a:srgbClr val="800000"/>
                </a:highlight>
                <a:latin typeface="Times New Roman" panose="02020603050405020304" pitchFamily="18" charset="0"/>
                <a:ea typeface="Times New Roman" panose="02020603050405020304" pitchFamily="18" charset="0"/>
              </a:rPr>
            </a:br>
            <a:endParaRPr lang="ru-RU" sz="3000" dirty="0">
              <a:solidFill>
                <a:srgbClr val="C00000"/>
              </a:solidFill>
              <a:highlight>
                <a:srgbClr val="800000"/>
              </a:highlight>
            </a:endParaRPr>
          </a:p>
        </p:txBody>
      </p:sp>
      <p:sp>
        <p:nvSpPr>
          <p:cNvPr id="3" name="Объект 2">
            <a:extLst>
              <a:ext uri="{FF2B5EF4-FFF2-40B4-BE49-F238E27FC236}">
                <a16:creationId xmlns:a16="http://schemas.microsoft.com/office/drawing/2014/main" id="{63159893-6A3A-FB3A-FC1A-54A42D3E14B3}"/>
              </a:ext>
            </a:extLst>
          </p:cNvPr>
          <p:cNvSpPr>
            <a:spLocks noGrp="1"/>
          </p:cNvSpPr>
          <p:nvPr>
            <p:ph idx="1"/>
          </p:nvPr>
        </p:nvSpPr>
        <p:spPr>
          <a:xfrm>
            <a:off x="832757" y="1246909"/>
            <a:ext cx="10526486" cy="5345690"/>
          </a:xfrm>
        </p:spPr>
        <p:txBody>
          <a:bodyPr>
            <a:normAutofit/>
          </a:bodyPr>
          <a:lstStyle/>
          <a:p>
            <a:pPr marL="0" indent="0" algn="just">
              <a:lnSpc>
                <a:spcPct val="100000"/>
              </a:lnSpc>
              <a:buNone/>
            </a:pPr>
            <a:r>
              <a:rPr lang="en-US" sz="1800" b="1" dirty="0">
                <a:solidFill>
                  <a:srgbClr val="C00000"/>
                </a:solidFill>
                <a:effectLst/>
                <a:latin typeface="Times New Roman" panose="02020603050405020304" pitchFamily="18" charset="0"/>
                <a:ea typeface="Times New Roman" panose="02020603050405020304" pitchFamily="18" charset="0"/>
              </a:rPr>
              <a:t>ONDANSETRON</a:t>
            </a:r>
            <a:endParaRPr lang="ru-RU" sz="1800" dirty="0">
              <a:solidFill>
                <a:srgbClr val="C00000"/>
              </a:solidFill>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blocks 5-HT</a:t>
            </a:r>
            <a:r>
              <a:rPr lang="en-US" sz="2000" baseline="-25000" dirty="0">
                <a:solidFill>
                  <a:srgbClr val="000000"/>
                </a:solidFill>
                <a:effectLst/>
                <a:latin typeface="Times New Roman" panose="02020603050405020304" pitchFamily="18" charset="0"/>
                <a:ea typeface="Times New Roman" panose="02020603050405020304" pitchFamily="18" charset="0"/>
              </a:rPr>
              <a:t>3 </a:t>
            </a:r>
            <a:r>
              <a:rPr lang="en-US" sz="2000" dirty="0">
                <a:solidFill>
                  <a:srgbClr val="000000"/>
                </a:solidFill>
                <a:effectLst/>
                <a:latin typeface="Times New Roman" panose="02020603050405020304" pitchFamily="18" charset="0"/>
                <a:ea typeface="Times New Roman" panose="02020603050405020304" pitchFamily="18" charset="0"/>
              </a:rPr>
              <a:t>receptors of the trigger zone and presynaptic 5-HT</a:t>
            </a:r>
            <a:r>
              <a:rPr lang="en-US" sz="2000" baseline="-25000" dirty="0">
                <a:solidFill>
                  <a:srgbClr val="000000"/>
                </a:solidFill>
                <a:effectLst/>
                <a:latin typeface="Times New Roman" panose="02020603050405020304" pitchFamily="18" charset="0"/>
                <a:ea typeface="Times New Roman" panose="02020603050405020304" pitchFamily="18" charset="0"/>
              </a:rPr>
              <a:t>3</a:t>
            </a:r>
            <a:r>
              <a:rPr lang="en-US" sz="2000" dirty="0">
                <a:solidFill>
                  <a:srgbClr val="000000"/>
                </a:solidFill>
                <a:effectLst/>
                <a:latin typeface="Times New Roman" panose="02020603050405020304" pitchFamily="18" charset="0"/>
                <a:ea typeface="Times New Roman" panose="02020603050405020304" pitchFamily="18" charset="0"/>
              </a:rPr>
              <a:t> receptors at the endings of the </a:t>
            </a:r>
            <a:r>
              <a:rPr lang="en-US" sz="2000" dirty="0" err="1">
                <a:solidFill>
                  <a:srgbClr val="000000"/>
                </a:solidFill>
                <a:effectLst/>
                <a:latin typeface="Times New Roman" panose="02020603050405020304" pitchFamily="18" charset="0"/>
                <a:ea typeface="Times New Roman" panose="02020603050405020304" pitchFamily="18" charset="0"/>
              </a:rPr>
              <a:t>vagus</a:t>
            </a:r>
            <a:r>
              <a:rPr lang="en-US" sz="2000" dirty="0">
                <a:solidFill>
                  <a:srgbClr val="000000"/>
                </a:solidFill>
                <a:effectLst/>
                <a:latin typeface="Times New Roman" panose="02020603050405020304" pitchFamily="18" charset="0"/>
                <a:ea typeface="Times New Roman" panose="02020603050405020304" pitchFamily="18" charset="0"/>
              </a:rPr>
              <a:t> nerves in contact with the vomiting center</a:t>
            </a:r>
            <a:endParaRPr lang="ru-RU" sz="20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eliminates the activating effect of serotonin on the sensory endings of the </a:t>
            </a:r>
            <a:r>
              <a:rPr lang="en-US" sz="2000" dirty="0" err="1">
                <a:solidFill>
                  <a:srgbClr val="000000"/>
                </a:solidFill>
                <a:effectLst/>
                <a:latin typeface="Times New Roman" panose="02020603050405020304" pitchFamily="18" charset="0"/>
                <a:ea typeface="Times New Roman" panose="02020603050405020304" pitchFamily="18" charset="0"/>
              </a:rPr>
              <a:t>vagus</a:t>
            </a:r>
            <a:r>
              <a:rPr lang="en-US" sz="2000" dirty="0">
                <a:solidFill>
                  <a:srgbClr val="000000"/>
                </a:solidFill>
                <a:effectLst/>
                <a:latin typeface="Times New Roman" panose="02020603050405020304" pitchFamily="18" charset="0"/>
                <a:ea typeface="Times New Roman" panose="02020603050405020304" pitchFamily="18" charset="0"/>
              </a:rPr>
              <a:t> nerve in peripheral tissues</a:t>
            </a:r>
            <a:endParaRPr lang="en-GB" sz="2000" dirty="0">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has affinity for 5-HT</a:t>
            </a:r>
            <a:r>
              <a:rPr lang="en-US" sz="2000" baseline="-25000" dirty="0">
                <a:solidFill>
                  <a:srgbClr val="000000"/>
                </a:solidFill>
                <a:effectLst/>
                <a:latin typeface="Times New Roman" panose="02020603050405020304" pitchFamily="18" charset="0"/>
                <a:ea typeface="Times New Roman" panose="02020603050405020304" pitchFamily="18" charset="0"/>
              </a:rPr>
              <a:t>1</a:t>
            </a:r>
            <a:r>
              <a:rPr lang="ru-RU" sz="2000" dirty="0">
                <a:solidFill>
                  <a:srgbClr val="000000"/>
                </a:solidFill>
                <a:effectLst/>
                <a:latin typeface="Times New Roman" panose="02020603050405020304" pitchFamily="18" charset="0"/>
                <a:ea typeface="Times New Roman" panose="02020603050405020304" pitchFamily="18" charset="0"/>
              </a:rPr>
              <a:t>α</a:t>
            </a:r>
            <a:r>
              <a:rPr lang="en-US" sz="2000" dirty="0">
                <a:solidFill>
                  <a:srgbClr val="000000"/>
                </a:solidFill>
                <a:effectLst/>
                <a:latin typeface="Times New Roman" panose="02020603050405020304" pitchFamily="18" charset="0"/>
                <a:ea typeface="Times New Roman" panose="02020603050405020304" pitchFamily="18" charset="0"/>
              </a:rPr>
              <a:t>, 5-HT</a:t>
            </a:r>
            <a:r>
              <a:rPr lang="en-US" sz="2000" baseline="-25000" dirty="0">
                <a:solidFill>
                  <a:srgbClr val="000000"/>
                </a:solidFill>
                <a:effectLst/>
                <a:latin typeface="Times New Roman" panose="02020603050405020304" pitchFamily="18" charset="0"/>
                <a:ea typeface="Times New Roman" panose="02020603050405020304" pitchFamily="18" charset="0"/>
              </a:rPr>
              <a:t>2</a:t>
            </a: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α</a:t>
            </a:r>
            <a:r>
              <a:rPr lang="en-US" sz="2000" baseline="-25000" dirty="0">
                <a:solidFill>
                  <a:srgbClr val="000000"/>
                </a:solidFill>
                <a:effectLst/>
                <a:latin typeface="Times New Roman" panose="02020603050405020304" pitchFamily="18" charset="0"/>
                <a:ea typeface="Times New Roman" panose="02020603050405020304" pitchFamily="18" charset="0"/>
              </a:rPr>
              <a:t>1</a:t>
            </a:r>
            <a:r>
              <a:rPr lang="en-US" sz="2000" dirty="0">
                <a:solidFill>
                  <a:srgbClr val="00000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α</a:t>
            </a:r>
            <a:r>
              <a:rPr lang="en-US" sz="2000" baseline="-25000" dirty="0">
                <a:solidFill>
                  <a:srgbClr val="000000"/>
                </a:solidFill>
                <a:effectLst/>
                <a:latin typeface="Times New Roman" panose="02020603050405020304" pitchFamily="18" charset="0"/>
                <a:ea typeface="Times New Roman" panose="02020603050405020304" pitchFamily="18" charset="0"/>
              </a:rPr>
              <a:t>2</a:t>
            </a:r>
            <a:r>
              <a:rPr lang="en-US" sz="2000" dirty="0">
                <a:solidFill>
                  <a:srgbClr val="000000"/>
                </a:solidFill>
                <a:effectLst/>
                <a:latin typeface="Times New Roman" panose="02020603050405020304" pitchFamily="18" charset="0"/>
                <a:ea typeface="Times New Roman" panose="02020603050405020304" pitchFamily="18" charset="0"/>
              </a:rPr>
              <a:t>-adrenergic, dopamine D</a:t>
            </a:r>
            <a:r>
              <a:rPr lang="en-US" sz="2000" baseline="-25000" dirty="0">
                <a:solidFill>
                  <a:srgbClr val="000000"/>
                </a:solidFill>
                <a:effectLst/>
                <a:latin typeface="Times New Roman" panose="02020603050405020304" pitchFamily="18" charset="0"/>
                <a:ea typeface="Times New Roman" panose="02020603050405020304" pitchFamily="18" charset="0"/>
              </a:rPr>
              <a:t>2</a:t>
            </a:r>
            <a:r>
              <a:rPr lang="en-US" sz="2000" dirty="0">
                <a:solidFill>
                  <a:srgbClr val="000000"/>
                </a:solidFill>
                <a:effectLst/>
                <a:latin typeface="Times New Roman" panose="02020603050405020304" pitchFamily="18" charset="0"/>
                <a:ea typeface="Times New Roman" panose="02020603050405020304" pitchFamily="18" charset="0"/>
              </a:rPr>
              <a:t>, opioid and benzodiazepine receptors</a:t>
            </a:r>
            <a:endParaRPr lang="ru-RU" sz="20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000" b="1" dirty="0">
                <a:solidFill>
                  <a:srgbClr val="C00000"/>
                </a:solidFill>
                <a:effectLst/>
                <a:latin typeface="Times New Roman" panose="02020603050405020304" pitchFamily="18" charset="0"/>
                <a:ea typeface="Times New Roman" panose="02020603050405020304" pitchFamily="18" charset="0"/>
              </a:rPr>
              <a:t>Side effects: </a:t>
            </a:r>
            <a:r>
              <a:rPr lang="en-US" sz="2000" dirty="0">
                <a:solidFill>
                  <a:srgbClr val="000000"/>
                </a:solidFill>
                <a:effectLst/>
                <a:latin typeface="Times New Roman" panose="02020603050405020304" pitchFamily="18" charset="0"/>
                <a:ea typeface="Times New Roman" panose="02020603050405020304" pitchFamily="18" charset="0"/>
              </a:rPr>
              <a:t>headache, dizziness, spontaneous motor disorders and convulsions, impaired visual acuity, extrapyramidal disorders (with parenteral use), bradycardia, arrhythmia, arterial hypotension, allergic reactions, increased levels of liver enzymes.</a:t>
            </a:r>
            <a:endParaRPr lang="ru-RU" sz="20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000" b="1" dirty="0">
                <a:solidFill>
                  <a:srgbClr val="C00000"/>
                </a:solidFill>
                <a:effectLst/>
                <a:latin typeface="Times New Roman" panose="02020603050405020304" pitchFamily="18" charset="0"/>
                <a:ea typeface="Times New Roman" panose="02020603050405020304" pitchFamily="18" charset="0"/>
              </a:rPr>
              <a:t>TROPISETRON</a:t>
            </a:r>
            <a:r>
              <a:rPr lang="en-US" sz="2000" dirty="0">
                <a:solidFill>
                  <a:srgbClr val="000000"/>
                </a:solidFill>
                <a:effectLst/>
                <a:latin typeface="Times New Roman" panose="02020603050405020304" pitchFamily="18" charset="0"/>
                <a:ea typeface="Times New Roman" panose="02020603050405020304" pitchFamily="18" charset="0"/>
              </a:rPr>
              <a:t> is a highly selective competitive antagonist of 5-HT</a:t>
            </a:r>
            <a:r>
              <a:rPr lang="en-US" sz="2000" baseline="-25000" dirty="0">
                <a:solidFill>
                  <a:srgbClr val="000000"/>
                </a:solidFill>
                <a:effectLst/>
                <a:latin typeface="Times New Roman" panose="02020603050405020304" pitchFamily="18" charset="0"/>
                <a:ea typeface="Times New Roman" panose="02020603050405020304" pitchFamily="18" charset="0"/>
              </a:rPr>
              <a:t>3</a:t>
            </a:r>
            <a:r>
              <a:rPr lang="en-US" sz="2000" dirty="0">
                <a:solidFill>
                  <a:srgbClr val="000000"/>
                </a:solidFill>
                <a:effectLst/>
                <a:latin typeface="Times New Roman" panose="02020603050405020304" pitchFamily="18" charset="0"/>
                <a:ea typeface="Times New Roman" panose="02020603050405020304" pitchFamily="18" charset="0"/>
              </a:rPr>
              <a:t> receptors located on peripheral neurons and in the central nervous system.</a:t>
            </a:r>
            <a:endParaRPr lang="ru-RU" sz="20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0197083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543C0AF-F0D8-BFEF-83F7-C5D66B16651F}"/>
              </a:ext>
            </a:extLst>
          </p:cNvPr>
          <p:cNvSpPr>
            <a:spLocks noGrp="1"/>
          </p:cNvSpPr>
          <p:nvPr>
            <p:ph idx="1"/>
          </p:nvPr>
        </p:nvSpPr>
        <p:spPr>
          <a:xfrm>
            <a:off x="926276" y="665018"/>
            <a:ext cx="9999023" cy="6192982"/>
          </a:xfrm>
        </p:spPr>
        <p:txBody>
          <a:bodyPr>
            <a:normAutofit fontScale="77500" lnSpcReduction="20000"/>
          </a:bodyPr>
          <a:lstStyle/>
          <a:p>
            <a:pPr marL="0" indent="0">
              <a:lnSpc>
                <a:spcPct val="120000"/>
              </a:lnSpc>
              <a:buNone/>
            </a:pPr>
            <a:r>
              <a:rPr lang="en-US" sz="3600" b="1" dirty="0">
                <a:effectLst/>
                <a:latin typeface="Times New Roman" panose="02020603050405020304" pitchFamily="18" charset="0"/>
                <a:ea typeface="Times New Roman" panose="02020603050405020304" pitchFamily="18" charset="0"/>
              </a:rPr>
              <a:t>ANTIEMETICS</a:t>
            </a:r>
            <a:br>
              <a:rPr lang="en-US" sz="4800" b="1" dirty="0">
                <a:solidFill>
                  <a:srgbClr val="C00000"/>
                </a:solidFill>
                <a:effectLst/>
                <a:latin typeface="Times New Roman" panose="02020603050405020304" pitchFamily="18" charset="0"/>
                <a:ea typeface="Times New Roman" panose="02020603050405020304" pitchFamily="18" charset="0"/>
              </a:rPr>
            </a:br>
            <a:r>
              <a:rPr lang="en-US" sz="3100" b="1" dirty="0">
                <a:solidFill>
                  <a:srgbClr val="C00000"/>
                </a:solidFill>
                <a:effectLst/>
                <a:latin typeface="Times New Roman" panose="02020603050405020304" pitchFamily="18" charset="0"/>
                <a:ea typeface="Times New Roman" panose="02020603050405020304" pitchFamily="18" charset="0"/>
              </a:rPr>
              <a:t>5-HT</a:t>
            </a:r>
            <a:r>
              <a:rPr lang="en-US" sz="3100" b="1" baseline="-25000" dirty="0">
                <a:solidFill>
                  <a:srgbClr val="C00000"/>
                </a:solidFill>
                <a:effectLst/>
                <a:latin typeface="Times New Roman" panose="02020603050405020304" pitchFamily="18" charset="0"/>
                <a:ea typeface="Times New Roman" panose="02020603050405020304" pitchFamily="18" charset="0"/>
              </a:rPr>
              <a:t>3</a:t>
            </a:r>
            <a:r>
              <a:rPr lang="en-US" sz="3100" b="1" dirty="0">
                <a:solidFill>
                  <a:srgbClr val="C00000"/>
                </a:solidFill>
                <a:effectLst/>
                <a:latin typeface="Times New Roman" panose="02020603050405020304" pitchFamily="18" charset="0"/>
                <a:ea typeface="Times New Roman" panose="02020603050405020304" pitchFamily="18" charset="0"/>
              </a:rPr>
              <a:t> RECEPTOR ANTAGONISTS</a:t>
            </a:r>
          </a:p>
          <a:p>
            <a:pPr marL="0" indent="0" algn="just">
              <a:lnSpc>
                <a:spcPct val="120000"/>
              </a:lnSpc>
              <a:buNone/>
            </a:pPr>
            <a:r>
              <a:rPr lang="en-US" sz="3100" b="1" dirty="0">
                <a:solidFill>
                  <a:srgbClr val="C00000"/>
                </a:solidFill>
                <a:effectLst/>
                <a:latin typeface="Times New Roman" panose="02020603050405020304" pitchFamily="18" charset="0"/>
                <a:ea typeface="Times New Roman" panose="02020603050405020304" pitchFamily="18" charset="0"/>
              </a:rPr>
              <a:t>GRANISETRON</a:t>
            </a:r>
            <a:r>
              <a:rPr lang="en-US" sz="4400" dirty="0">
                <a:solidFill>
                  <a:srgbClr val="000000"/>
                </a:solidFill>
                <a:effectLst/>
                <a:latin typeface="Times New Roman" panose="02020603050405020304" pitchFamily="18" charset="0"/>
                <a:ea typeface="Times New Roman" panose="02020603050405020304" pitchFamily="18" charset="0"/>
              </a:rPr>
              <a:t> </a:t>
            </a:r>
            <a:r>
              <a:rPr lang="en-US" sz="3600" dirty="0">
                <a:solidFill>
                  <a:srgbClr val="000000"/>
                </a:solidFill>
                <a:effectLst/>
                <a:latin typeface="Times New Roman" panose="02020603050405020304" pitchFamily="18" charset="0"/>
                <a:ea typeface="Times New Roman" panose="02020603050405020304" pitchFamily="18" charset="0"/>
              </a:rPr>
              <a:t>has high affinity for 5-HT</a:t>
            </a:r>
            <a:r>
              <a:rPr lang="en-US" sz="3600" baseline="-25000" dirty="0">
                <a:solidFill>
                  <a:srgbClr val="000000"/>
                </a:solidFill>
                <a:effectLst/>
                <a:latin typeface="Times New Roman" panose="02020603050405020304" pitchFamily="18" charset="0"/>
                <a:ea typeface="Times New Roman" panose="02020603050405020304" pitchFamily="18" charset="0"/>
              </a:rPr>
              <a:t>3</a:t>
            </a:r>
            <a:r>
              <a:rPr lang="en-US" sz="3600" dirty="0">
                <a:solidFill>
                  <a:srgbClr val="000000"/>
                </a:solidFill>
                <a:effectLst/>
                <a:latin typeface="Times New Roman" panose="02020603050405020304" pitchFamily="18" charset="0"/>
                <a:ea typeface="Times New Roman" panose="02020603050405020304" pitchFamily="18" charset="0"/>
              </a:rPr>
              <a:t> receptors of enterochromaffin cells of the gastrointestinal mucosa and greater selectivity for 5-HT</a:t>
            </a:r>
            <a:r>
              <a:rPr lang="en-US" sz="3600" baseline="-25000" dirty="0">
                <a:solidFill>
                  <a:srgbClr val="000000"/>
                </a:solidFill>
                <a:effectLst/>
                <a:latin typeface="Times New Roman" panose="02020603050405020304" pitchFamily="18" charset="0"/>
                <a:ea typeface="Times New Roman" panose="02020603050405020304" pitchFamily="18" charset="0"/>
              </a:rPr>
              <a:t>3</a:t>
            </a:r>
            <a:r>
              <a:rPr lang="en-US" sz="3600" dirty="0">
                <a:solidFill>
                  <a:srgbClr val="000000"/>
                </a:solidFill>
                <a:effectLst/>
                <a:latin typeface="Times New Roman" panose="02020603050405020304" pitchFamily="18" charset="0"/>
                <a:ea typeface="Times New Roman" panose="02020603050405020304" pitchFamily="18" charset="0"/>
              </a:rPr>
              <a:t> receptors than ondansetron and </a:t>
            </a:r>
            <a:r>
              <a:rPr lang="en-US" sz="3600" dirty="0" err="1">
                <a:solidFill>
                  <a:srgbClr val="000000"/>
                </a:solidFill>
                <a:effectLst/>
                <a:latin typeface="Times New Roman" panose="02020603050405020304" pitchFamily="18" charset="0"/>
                <a:ea typeface="Times New Roman" panose="02020603050405020304" pitchFamily="18" charset="0"/>
              </a:rPr>
              <a:t>tropisetron</a:t>
            </a:r>
            <a:r>
              <a:rPr lang="en-US" sz="3600" dirty="0">
                <a:solidFill>
                  <a:srgbClr val="000000"/>
                </a:solidFill>
                <a:effectLst/>
                <a:latin typeface="Times New Roman" panose="02020603050405020304" pitchFamily="18" charset="0"/>
                <a:ea typeface="Times New Roman" panose="02020603050405020304" pitchFamily="18" charset="0"/>
              </a:rPr>
              <a:t>. </a:t>
            </a:r>
          </a:p>
          <a:p>
            <a:pPr marL="0" indent="0" algn="just">
              <a:lnSpc>
                <a:spcPct val="120000"/>
              </a:lnSpc>
              <a:buNone/>
            </a:pPr>
            <a:r>
              <a:rPr lang="en-US" sz="3600" dirty="0">
                <a:solidFill>
                  <a:srgbClr val="000000"/>
                </a:solidFill>
                <a:effectLst/>
                <a:latin typeface="Times New Roman" panose="02020603050405020304" pitchFamily="18" charset="0"/>
                <a:ea typeface="Times New Roman" panose="02020603050405020304" pitchFamily="18" charset="0"/>
              </a:rPr>
              <a:t>During long-term chemotherapy a new form of </a:t>
            </a:r>
            <a:r>
              <a:rPr lang="en-US" sz="3600" dirty="0" err="1">
                <a:solidFill>
                  <a:srgbClr val="000000"/>
                </a:solidFill>
                <a:effectLst/>
                <a:latin typeface="Times New Roman" panose="02020603050405020304" pitchFamily="18" charset="0"/>
                <a:ea typeface="Times New Roman" panose="02020603050405020304" pitchFamily="18" charset="0"/>
              </a:rPr>
              <a:t>granisetron</a:t>
            </a:r>
            <a:r>
              <a:rPr lang="en-US" sz="3600" dirty="0">
                <a:solidFill>
                  <a:srgbClr val="000000"/>
                </a:solidFill>
                <a:effectLst/>
                <a:latin typeface="Times New Roman" panose="02020603050405020304" pitchFamily="18" charset="0"/>
                <a:ea typeface="Times New Roman" panose="02020603050405020304" pitchFamily="18" charset="0"/>
              </a:rPr>
              <a:t> is used - a </a:t>
            </a:r>
            <a:r>
              <a:rPr lang="en-US" sz="3600" b="1" dirty="0">
                <a:solidFill>
                  <a:srgbClr val="000000"/>
                </a:solidFill>
                <a:effectLst/>
                <a:latin typeface="Times New Roman" panose="02020603050405020304" pitchFamily="18" charset="0"/>
                <a:ea typeface="Times New Roman" panose="02020603050405020304" pitchFamily="18" charset="0"/>
              </a:rPr>
              <a:t>transdermal system </a:t>
            </a:r>
            <a:r>
              <a:rPr lang="en-US" sz="3600" dirty="0">
                <a:solidFill>
                  <a:srgbClr val="000000"/>
                </a:solidFill>
                <a:effectLst/>
                <a:latin typeface="Times New Roman" panose="02020603050405020304" pitchFamily="18" charset="0"/>
                <a:ea typeface="Times New Roman" panose="02020603050405020304" pitchFamily="18" charset="0"/>
              </a:rPr>
              <a:t>(patch), glued to the skin 24-48 hours before the start of chemotherapy, removed no earlier than 24 hours after chemotherapy, can remain on the skin for 7 days</a:t>
            </a:r>
            <a:endParaRPr lang="ru-RU" sz="4400" dirty="0">
              <a:effectLst/>
              <a:latin typeface="Times New Roman" panose="02020603050405020304" pitchFamily="18" charset="0"/>
              <a:ea typeface="Times New Roman" panose="02020603050405020304" pitchFamily="18" charset="0"/>
            </a:endParaRPr>
          </a:p>
          <a:p>
            <a:pPr marL="0" indent="0" algn="just">
              <a:lnSpc>
                <a:spcPct val="120000"/>
              </a:lnSpc>
              <a:buNone/>
            </a:pPr>
            <a:r>
              <a:rPr lang="en-US" sz="3100" b="1" dirty="0">
                <a:solidFill>
                  <a:srgbClr val="C00000"/>
                </a:solidFill>
                <a:effectLst/>
                <a:latin typeface="Times New Roman" panose="02020603050405020304" pitchFamily="18" charset="0"/>
                <a:ea typeface="Times New Roman" panose="02020603050405020304" pitchFamily="18" charset="0"/>
              </a:rPr>
              <a:t>PALONOSETRON</a:t>
            </a:r>
            <a:r>
              <a:rPr lang="en-US" sz="4400" dirty="0">
                <a:solidFill>
                  <a:srgbClr val="000000"/>
                </a:solidFill>
                <a:effectLst/>
                <a:latin typeface="Times New Roman" panose="02020603050405020304" pitchFamily="18" charset="0"/>
                <a:ea typeface="Times New Roman" panose="02020603050405020304" pitchFamily="18" charset="0"/>
              </a:rPr>
              <a:t> </a:t>
            </a:r>
            <a:r>
              <a:rPr lang="en-US" sz="3300" dirty="0">
                <a:solidFill>
                  <a:srgbClr val="000000"/>
                </a:solidFill>
                <a:effectLst/>
                <a:latin typeface="Times New Roman" panose="02020603050405020304" pitchFamily="18" charset="0"/>
                <a:ea typeface="Times New Roman" panose="02020603050405020304" pitchFamily="18" charset="0"/>
              </a:rPr>
              <a:t>is a new 5-HT</a:t>
            </a:r>
            <a:r>
              <a:rPr lang="en-US" sz="3300" baseline="-25000" dirty="0">
                <a:solidFill>
                  <a:srgbClr val="000000"/>
                </a:solidFill>
                <a:effectLst/>
                <a:latin typeface="Times New Roman" panose="02020603050405020304" pitchFamily="18" charset="0"/>
                <a:ea typeface="Times New Roman" panose="02020603050405020304" pitchFamily="18" charset="0"/>
              </a:rPr>
              <a:t>3</a:t>
            </a:r>
            <a:r>
              <a:rPr lang="en-US" sz="3300" dirty="0">
                <a:solidFill>
                  <a:srgbClr val="000000"/>
                </a:solidFill>
                <a:effectLst/>
                <a:latin typeface="Times New Roman" panose="02020603050405020304" pitchFamily="18" charset="0"/>
                <a:ea typeface="Times New Roman" panose="02020603050405020304" pitchFamily="18" charset="0"/>
              </a:rPr>
              <a:t> receptor antagonist that has a longer half-life than other 5-HT</a:t>
            </a:r>
            <a:r>
              <a:rPr lang="en-US" sz="3300" baseline="-25000" dirty="0">
                <a:solidFill>
                  <a:srgbClr val="000000"/>
                </a:solidFill>
                <a:effectLst/>
                <a:latin typeface="Times New Roman" panose="02020603050405020304" pitchFamily="18" charset="0"/>
                <a:ea typeface="Times New Roman" panose="02020603050405020304" pitchFamily="18" charset="0"/>
              </a:rPr>
              <a:t>3</a:t>
            </a:r>
            <a:r>
              <a:rPr lang="en-US" sz="3300" dirty="0">
                <a:solidFill>
                  <a:srgbClr val="000000"/>
                </a:solidFill>
                <a:effectLst/>
                <a:latin typeface="Times New Roman" panose="02020603050405020304" pitchFamily="18" charset="0"/>
                <a:ea typeface="Times New Roman" panose="02020603050405020304" pitchFamily="18" charset="0"/>
              </a:rPr>
              <a:t> antagonists.</a:t>
            </a:r>
            <a:endParaRPr lang="ru-RU" sz="3300" dirty="0">
              <a:effectLst/>
              <a:latin typeface="Times New Roman" panose="02020603050405020304" pitchFamily="18" charset="0"/>
              <a:ea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760421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026802D-FB1A-DD70-EE60-524026B8BF5D}"/>
              </a:ext>
            </a:extLst>
          </p:cNvPr>
          <p:cNvSpPr>
            <a:spLocks noGrp="1"/>
          </p:cNvSpPr>
          <p:nvPr>
            <p:ph idx="1"/>
          </p:nvPr>
        </p:nvSpPr>
        <p:spPr>
          <a:xfrm>
            <a:off x="665019" y="464950"/>
            <a:ext cx="10509260" cy="6028840"/>
          </a:xfrm>
        </p:spPr>
        <p:txBody>
          <a:bodyPr>
            <a:normAutofit/>
          </a:bodyPr>
          <a:lstStyle/>
          <a:p>
            <a:pPr marL="0" indent="0" algn="just">
              <a:lnSpc>
                <a:spcPct val="100000"/>
              </a:lnSpc>
              <a:buNone/>
            </a:pPr>
            <a:r>
              <a:rPr lang="en-US" sz="2400" b="1" dirty="0">
                <a:solidFill>
                  <a:srgbClr val="002060"/>
                </a:solidFill>
                <a:effectLst/>
                <a:latin typeface="Times New Roman" panose="02020603050405020304" pitchFamily="18" charset="0"/>
                <a:ea typeface="Times New Roman" panose="02020603050405020304" pitchFamily="18" charset="0"/>
              </a:rPr>
              <a:t>ANTIEMETICS</a:t>
            </a:r>
            <a:endParaRPr lang="en-US" sz="2400" b="1" dirty="0">
              <a:solidFill>
                <a:srgbClr val="000000"/>
              </a:solidFill>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400" b="1" dirty="0">
                <a:solidFill>
                  <a:srgbClr val="000000"/>
                </a:solidFill>
                <a:effectLst/>
                <a:latin typeface="Times New Roman" panose="02020603050405020304" pitchFamily="18" charset="0"/>
                <a:ea typeface="Times New Roman" panose="02020603050405020304" pitchFamily="18" charset="0"/>
              </a:rPr>
              <a:t>Standard antiemetic therapy is a </a:t>
            </a:r>
            <a:r>
              <a:rPr lang="en-US" sz="2400" b="1" dirty="0">
                <a:solidFill>
                  <a:srgbClr val="C00000"/>
                </a:solidFill>
                <a:effectLst/>
                <a:latin typeface="Times New Roman" panose="02020603050405020304" pitchFamily="18" charset="0"/>
                <a:ea typeface="Times New Roman" panose="02020603050405020304" pitchFamily="18" charset="0"/>
              </a:rPr>
              <a:t>combination of a 5-HT3 antagonist and glucocorticoids</a:t>
            </a:r>
            <a:r>
              <a:rPr lang="en-US" sz="2400" dirty="0">
                <a:solidFill>
                  <a:srgbClr val="000000"/>
                </a:solidFill>
                <a:effectLst/>
                <a:latin typeface="Times New Roman" panose="02020603050405020304" pitchFamily="18" charset="0"/>
                <a:ea typeface="Times New Roman" panose="02020603050405020304" pitchFamily="18" charset="0"/>
              </a:rPr>
              <a:t>  which enhances the antiemetic activity of 5HT</a:t>
            </a:r>
            <a:r>
              <a:rPr lang="en-US" sz="2400" baseline="-25000" dirty="0">
                <a:solidFill>
                  <a:srgbClr val="000000"/>
                </a:solidFill>
                <a:effectLst/>
                <a:latin typeface="Times New Roman" panose="02020603050405020304" pitchFamily="18" charset="0"/>
                <a:ea typeface="Times New Roman" panose="02020603050405020304" pitchFamily="18" charset="0"/>
              </a:rPr>
              <a:t>3 </a:t>
            </a:r>
            <a:r>
              <a:rPr lang="en-US" sz="2400" dirty="0">
                <a:solidFill>
                  <a:srgbClr val="000000"/>
                </a:solidFill>
                <a:effectLst/>
                <a:latin typeface="Times New Roman" panose="02020603050405020304" pitchFamily="18" charset="0"/>
                <a:ea typeface="Times New Roman" panose="02020603050405020304" pitchFamily="18" charset="0"/>
              </a:rPr>
              <a:t>receptor blockers. Corticosteroids act on the serotonin pathways </a:t>
            </a:r>
            <a:r>
              <a:rPr lang="en-US" sz="2400" dirty="0">
                <a:solidFill>
                  <a:srgbClr val="000000"/>
                </a:solidFill>
                <a:latin typeface="Times New Roman" panose="02020603050405020304" pitchFamily="18" charset="0"/>
                <a:ea typeface="Times New Roman" panose="02020603050405020304" pitchFamily="18" charset="0"/>
              </a:rPr>
              <a:t>of</a:t>
            </a:r>
            <a:r>
              <a:rPr lang="en-US" sz="2400" dirty="0">
                <a:solidFill>
                  <a:srgbClr val="000000"/>
                </a:solidFill>
                <a:effectLst/>
                <a:latin typeface="Times New Roman" panose="02020603050405020304" pitchFamily="18" charset="0"/>
                <a:ea typeface="Times New Roman" panose="02020603050405020304" pitchFamily="18" charset="0"/>
              </a:rPr>
              <a:t> emetogenic impulses and potentiate the effect of antiemetics.</a:t>
            </a:r>
            <a:endParaRPr lang="ru-RU" sz="24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400" dirty="0">
                <a:solidFill>
                  <a:srgbClr val="000000"/>
                </a:solidFill>
                <a:effectLst/>
                <a:latin typeface="Times New Roman" panose="02020603050405020304" pitchFamily="18" charset="0"/>
                <a:ea typeface="Times New Roman" panose="02020603050405020304" pitchFamily="18" charset="0"/>
              </a:rPr>
              <a:t>The mechanism of the antiemetic effect of glucocorticoids </a:t>
            </a:r>
            <a:r>
              <a:rPr lang="en-US" sz="2400" b="1" dirty="0">
                <a:solidFill>
                  <a:srgbClr val="000000"/>
                </a:solidFill>
                <a:effectLst/>
                <a:latin typeface="Times New Roman" panose="02020603050405020304" pitchFamily="18" charset="0"/>
                <a:ea typeface="Times New Roman" panose="02020603050405020304" pitchFamily="18" charset="0"/>
              </a:rPr>
              <a:t>is not completely clear</a:t>
            </a:r>
            <a:r>
              <a:rPr lang="en-US" sz="2400" dirty="0">
                <a:solidFill>
                  <a:srgbClr val="000000"/>
                </a:solidFill>
                <a:effectLst/>
                <a:latin typeface="Times New Roman" panose="02020603050405020304" pitchFamily="18" charset="0"/>
                <a:ea typeface="Times New Roman" panose="02020603050405020304" pitchFamily="18" charset="0"/>
              </a:rPr>
              <a:t>. It is believed to be associated with changes in the activity of prostaglandins in the brain.</a:t>
            </a:r>
            <a:endParaRPr lang="ru-RU" sz="24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400" dirty="0">
                <a:solidFill>
                  <a:srgbClr val="000000"/>
                </a:solidFill>
                <a:effectLst/>
                <a:latin typeface="Times New Roman" panose="02020603050405020304" pitchFamily="18" charset="0"/>
                <a:ea typeface="Times New Roman" panose="02020603050405020304" pitchFamily="18" charset="0"/>
              </a:rPr>
              <a:t>When treating with antitumor drugs with a moderate emetogenic risk, glucocorticoids are sometimes used as monotherapy, but more often they are used in combinations with other antiemetics</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44311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3E7D12-767F-F5AC-2806-FD2731076016}"/>
              </a:ext>
            </a:extLst>
          </p:cNvPr>
          <p:cNvSpPr>
            <a:spLocks noGrp="1"/>
          </p:cNvSpPr>
          <p:nvPr>
            <p:ph type="title"/>
          </p:nvPr>
        </p:nvSpPr>
        <p:spPr>
          <a:xfrm>
            <a:off x="838200" y="419489"/>
            <a:ext cx="10515600" cy="1088036"/>
          </a:xfrm>
        </p:spPr>
        <p:txBody>
          <a:bodyPr>
            <a:normAutofit fontScale="90000"/>
          </a:bodyPr>
          <a:lstStyle/>
          <a:p>
            <a:r>
              <a:rPr lang="en-US" sz="3100" b="1" dirty="0">
                <a:effectLst/>
                <a:latin typeface="Times New Roman" panose="02020603050405020304" pitchFamily="18" charset="0"/>
                <a:ea typeface="Times New Roman" panose="02020603050405020304" pitchFamily="18" charset="0"/>
              </a:rPr>
              <a:t>ANTIEMETICS</a:t>
            </a:r>
            <a:br>
              <a:rPr lang="en-US" sz="3600" b="1" dirty="0">
                <a:solidFill>
                  <a:srgbClr val="C00000"/>
                </a:solidFill>
                <a:effectLst/>
                <a:latin typeface="Times New Roman" panose="02020603050405020304" pitchFamily="18" charset="0"/>
                <a:ea typeface="Times New Roman" panose="02020603050405020304" pitchFamily="18" charset="0"/>
              </a:rPr>
            </a:br>
            <a:r>
              <a:rPr lang="en-US" sz="3100" b="1" dirty="0">
                <a:solidFill>
                  <a:srgbClr val="C00000"/>
                </a:solidFill>
                <a:effectLst/>
                <a:latin typeface="Times New Roman" panose="02020603050405020304" pitchFamily="18" charset="0"/>
                <a:ea typeface="Times New Roman" panose="02020603050405020304" pitchFamily="18" charset="0"/>
              </a:rPr>
              <a:t>Selective NK</a:t>
            </a:r>
            <a:r>
              <a:rPr lang="en-US" sz="3100" b="1" baseline="-25000" dirty="0">
                <a:solidFill>
                  <a:srgbClr val="C00000"/>
                </a:solidFill>
                <a:effectLst/>
                <a:latin typeface="Times New Roman" panose="02020603050405020304" pitchFamily="18" charset="0"/>
                <a:ea typeface="Times New Roman" panose="02020603050405020304" pitchFamily="18" charset="0"/>
              </a:rPr>
              <a:t>1 </a:t>
            </a:r>
            <a:r>
              <a:rPr lang="en-US" sz="3100" b="1" dirty="0">
                <a:solidFill>
                  <a:srgbClr val="C00000"/>
                </a:solidFill>
                <a:effectLst/>
                <a:latin typeface="Times New Roman" panose="02020603050405020304" pitchFamily="18" charset="0"/>
                <a:ea typeface="Times New Roman" panose="02020603050405020304" pitchFamily="18" charset="0"/>
              </a:rPr>
              <a:t>receptor blockers</a:t>
            </a:r>
            <a:br>
              <a:rPr lang="ru-RU" sz="3600" dirty="0">
                <a:effectLst/>
                <a:latin typeface="Times New Roman" panose="02020603050405020304" pitchFamily="18" charset="0"/>
                <a:ea typeface="Times New Roman" panose="02020603050405020304" pitchFamily="18" charset="0"/>
              </a:rPr>
            </a:br>
            <a:endParaRPr lang="ru-RU" sz="3600" dirty="0"/>
          </a:p>
        </p:txBody>
      </p:sp>
      <p:sp>
        <p:nvSpPr>
          <p:cNvPr id="3" name="Объект 2">
            <a:extLst>
              <a:ext uri="{FF2B5EF4-FFF2-40B4-BE49-F238E27FC236}">
                <a16:creationId xmlns:a16="http://schemas.microsoft.com/office/drawing/2014/main" id="{54F5A56A-B05B-0F19-0155-C605F2EBDCA4}"/>
              </a:ext>
            </a:extLst>
          </p:cNvPr>
          <p:cNvSpPr>
            <a:spLocks noGrp="1"/>
          </p:cNvSpPr>
          <p:nvPr>
            <p:ph idx="1"/>
          </p:nvPr>
        </p:nvSpPr>
        <p:spPr>
          <a:xfrm>
            <a:off x="838200" y="1507525"/>
            <a:ext cx="10324605" cy="4453247"/>
          </a:xfrm>
        </p:spPr>
        <p:txBody>
          <a:bodyPr>
            <a:normAutofit lnSpcReduction="10000"/>
          </a:bodyPr>
          <a:lstStyle/>
          <a:p>
            <a:pPr marL="0" marR="8890" indent="0" algn="just">
              <a:lnSpc>
                <a:spcPct val="100000"/>
              </a:lnSpc>
              <a:spcBef>
                <a:spcPts val="15"/>
              </a:spcBef>
              <a:spcAft>
                <a:spcPts val="0"/>
              </a:spcAft>
              <a:buNone/>
            </a:pPr>
            <a:r>
              <a:rPr lang="en-US" sz="2400" b="1" dirty="0">
                <a:solidFill>
                  <a:srgbClr val="000000"/>
                </a:solidFill>
                <a:effectLst/>
                <a:latin typeface="Times New Roman" panose="02020603050405020304" pitchFamily="18" charset="0"/>
                <a:ea typeface="Times New Roman" panose="02020603050405020304" pitchFamily="18" charset="0"/>
              </a:rPr>
              <a:t>A new class of antiemetic drugs, </a:t>
            </a:r>
            <a:r>
              <a:rPr lang="en-US" sz="2400" b="1" dirty="0">
                <a:solidFill>
                  <a:srgbClr val="C00000"/>
                </a:solidFill>
                <a:effectLst/>
                <a:latin typeface="Times New Roman" panose="02020603050405020304" pitchFamily="18" charset="0"/>
                <a:ea typeface="Times New Roman" panose="02020603050405020304" pitchFamily="18" charset="0"/>
              </a:rPr>
              <a:t>NK</a:t>
            </a:r>
            <a:r>
              <a:rPr lang="en-US" sz="2400" b="1" baseline="-25000" dirty="0">
                <a:solidFill>
                  <a:srgbClr val="C00000"/>
                </a:solidFill>
                <a:effectLst/>
                <a:latin typeface="Times New Roman" panose="02020603050405020304" pitchFamily="18" charset="0"/>
                <a:ea typeface="Times New Roman" panose="02020603050405020304" pitchFamily="18" charset="0"/>
              </a:rPr>
              <a:t>1</a:t>
            </a:r>
            <a:r>
              <a:rPr lang="en-US" sz="2400" b="1" dirty="0">
                <a:solidFill>
                  <a:srgbClr val="C00000"/>
                </a:solidFill>
                <a:effectLst/>
                <a:latin typeface="Times New Roman" panose="02020603050405020304" pitchFamily="18" charset="0"/>
                <a:ea typeface="Times New Roman" panose="02020603050405020304" pitchFamily="18" charset="0"/>
              </a:rPr>
              <a:t> (neurokinin</a:t>
            </a:r>
            <a:r>
              <a:rPr lang="en-US" sz="2400" b="1" dirty="0">
                <a:effectLst/>
                <a:latin typeface="Times New Roman" panose="02020603050405020304" pitchFamily="18" charset="0"/>
                <a:ea typeface="Times New Roman" panose="02020603050405020304" pitchFamily="18" charset="0"/>
              </a:rPr>
              <a:t> </a:t>
            </a:r>
            <a:r>
              <a:rPr lang="en-US" sz="2400" b="1" dirty="0">
                <a:solidFill>
                  <a:srgbClr val="C00000"/>
                </a:solidFill>
                <a:effectLst/>
                <a:latin typeface="Times New Roman" panose="02020603050405020304" pitchFamily="18" charset="0"/>
                <a:ea typeface="Times New Roman" panose="02020603050405020304" pitchFamily="18" charset="0"/>
              </a:rPr>
              <a:t>receptor antagonists</a:t>
            </a:r>
            <a:r>
              <a:rPr lang="en-US" sz="2400" b="1" dirty="0">
                <a:solidFill>
                  <a:srgbClr val="000000"/>
                </a:solidFill>
                <a:effectLst/>
                <a:latin typeface="Times New Roman" panose="02020603050405020304" pitchFamily="18" charset="0"/>
                <a:ea typeface="Times New Roman" panose="02020603050405020304" pitchFamily="18" charset="0"/>
              </a:rPr>
              <a:t>, effectively relieve delayed nausea and vomiting caused by chemotherapy.</a:t>
            </a:r>
          </a:p>
          <a:p>
            <a:pPr marL="0" marR="8890" indent="0" algn="just">
              <a:lnSpc>
                <a:spcPct val="100000"/>
              </a:lnSpc>
              <a:spcBef>
                <a:spcPts val="15"/>
              </a:spcBef>
              <a:spcAft>
                <a:spcPts val="0"/>
              </a:spcAft>
              <a:buNone/>
            </a:pPr>
            <a:endParaRPr lang="ru-RU" sz="2400" dirty="0">
              <a:effectLst/>
              <a:latin typeface="Times New Roman" panose="02020603050405020304" pitchFamily="18" charset="0"/>
              <a:ea typeface="Times New Roman" panose="02020603050405020304" pitchFamily="18" charset="0"/>
            </a:endParaRPr>
          </a:p>
          <a:p>
            <a:pPr marL="0" marR="8890" indent="0" algn="just">
              <a:lnSpc>
                <a:spcPct val="100000"/>
              </a:lnSpc>
              <a:spcBef>
                <a:spcPts val="15"/>
              </a:spcBef>
              <a:spcAft>
                <a:spcPts val="0"/>
              </a:spcAft>
              <a:buNone/>
            </a:pPr>
            <a:r>
              <a:rPr lang="en-US" sz="2400" dirty="0">
                <a:solidFill>
                  <a:srgbClr val="000000"/>
                </a:solidFill>
                <a:effectLst/>
                <a:latin typeface="Times New Roman" panose="02020603050405020304" pitchFamily="18" charset="0"/>
                <a:ea typeface="Times New Roman" panose="02020603050405020304" pitchFamily="18" charset="0"/>
              </a:rPr>
              <a:t>NK</a:t>
            </a:r>
            <a:r>
              <a:rPr lang="en-US" sz="2400" baseline="-25000" dirty="0">
                <a:solidFill>
                  <a:srgbClr val="000000"/>
                </a:solidFill>
                <a:effectLst/>
                <a:latin typeface="Times New Roman" panose="02020603050405020304" pitchFamily="18" charset="0"/>
                <a:ea typeface="Times New Roman" panose="02020603050405020304" pitchFamily="18" charset="0"/>
              </a:rPr>
              <a:t>1</a:t>
            </a:r>
            <a:r>
              <a:rPr lang="en-US" sz="2400" dirty="0">
                <a:solidFill>
                  <a:srgbClr val="000000"/>
                </a:solidFill>
                <a:effectLst/>
                <a:latin typeface="Times New Roman" panose="02020603050405020304" pitchFamily="18" charset="0"/>
                <a:ea typeface="Times New Roman" panose="02020603050405020304" pitchFamily="18" charset="0"/>
              </a:rPr>
              <a:t> receptors and their agonist </a:t>
            </a:r>
            <a:r>
              <a:rPr lang="en-US" sz="2400" b="1" dirty="0">
                <a:solidFill>
                  <a:srgbClr val="000000"/>
                </a:solidFill>
                <a:effectLst/>
                <a:latin typeface="Times New Roman" panose="02020603050405020304" pitchFamily="18" charset="0"/>
                <a:ea typeface="Times New Roman" panose="02020603050405020304" pitchFamily="18" charset="0"/>
              </a:rPr>
              <a:t>substance P </a:t>
            </a:r>
            <a:r>
              <a:rPr lang="en-US" sz="2400" dirty="0">
                <a:solidFill>
                  <a:srgbClr val="000000"/>
                </a:solidFill>
                <a:effectLst/>
                <a:latin typeface="Times New Roman" panose="02020603050405020304" pitchFamily="18" charset="0"/>
                <a:ea typeface="Times New Roman" panose="02020603050405020304" pitchFamily="18" charset="0"/>
              </a:rPr>
              <a:t>are involved in many physiological and pathological processes – pain, inflammation, depression, emotions, cancer progression and vomiting. NK</a:t>
            </a:r>
            <a:r>
              <a:rPr lang="en-US" sz="2400" baseline="-25000" dirty="0">
                <a:solidFill>
                  <a:srgbClr val="000000"/>
                </a:solidFill>
                <a:effectLst/>
                <a:latin typeface="Times New Roman" panose="02020603050405020304" pitchFamily="18" charset="0"/>
                <a:ea typeface="Times New Roman" panose="02020603050405020304" pitchFamily="18" charset="0"/>
              </a:rPr>
              <a:t>1</a:t>
            </a:r>
            <a:r>
              <a:rPr lang="en-US" sz="2400" dirty="0">
                <a:solidFill>
                  <a:srgbClr val="000000"/>
                </a:solidFill>
                <a:effectLst/>
                <a:latin typeface="Times New Roman" panose="02020603050405020304" pitchFamily="18" charset="0"/>
                <a:ea typeface="Times New Roman" panose="02020603050405020304" pitchFamily="18" charset="0"/>
              </a:rPr>
              <a:t> receptors and substance P have been found in areas of the brain involved in the gag reflex.</a:t>
            </a:r>
          </a:p>
          <a:p>
            <a:pPr marL="0" marR="8890" indent="0" algn="just">
              <a:lnSpc>
                <a:spcPct val="100000"/>
              </a:lnSpc>
              <a:spcBef>
                <a:spcPts val="15"/>
              </a:spcBef>
              <a:spcAft>
                <a:spcPts val="0"/>
              </a:spcAft>
              <a:buNone/>
            </a:pPr>
            <a:endParaRPr lang="ru-RU" sz="2400" dirty="0">
              <a:effectLst/>
              <a:latin typeface="Times New Roman" panose="02020603050405020304" pitchFamily="18" charset="0"/>
              <a:ea typeface="Times New Roman" panose="02020603050405020304" pitchFamily="18" charset="0"/>
            </a:endParaRPr>
          </a:p>
          <a:p>
            <a:pPr marL="0" marR="8890" indent="0" algn="just">
              <a:lnSpc>
                <a:spcPct val="100000"/>
              </a:lnSpc>
              <a:spcBef>
                <a:spcPts val="15"/>
              </a:spcBef>
              <a:spcAft>
                <a:spcPts val="0"/>
              </a:spcAft>
              <a:buNone/>
            </a:pPr>
            <a:r>
              <a:rPr lang="en-US" sz="2400" dirty="0">
                <a:solidFill>
                  <a:srgbClr val="000000"/>
                </a:solidFill>
                <a:effectLst/>
                <a:latin typeface="Times New Roman" panose="02020603050405020304" pitchFamily="18" charset="0"/>
                <a:ea typeface="Times New Roman" panose="02020603050405020304" pitchFamily="18" charset="0"/>
              </a:rPr>
              <a:t>Three NK</a:t>
            </a:r>
            <a:r>
              <a:rPr lang="en-US" sz="2400" baseline="-25000" dirty="0">
                <a:solidFill>
                  <a:srgbClr val="000000"/>
                </a:solidFill>
                <a:effectLst/>
                <a:latin typeface="Times New Roman" panose="02020603050405020304" pitchFamily="18" charset="0"/>
                <a:ea typeface="Times New Roman" panose="02020603050405020304" pitchFamily="18" charset="0"/>
              </a:rPr>
              <a:t>1 </a:t>
            </a:r>
            <a:r>
              <a:rPr lang="en-US" sz="2400" dirty="0">
                <a:solidFill>
                  <a:srgbClr val="000000"/>
                </a:solidFill>
                <a:effectLst/>
                <a:latin typeface="Times New Roman" panose="02020603050405020304" pitchFamily="18" charset="0"/>
                <a:ea typeface="Times New Roman" panose="02020603050405020304" pitchFamily="18" charset="0"/>
              </a:rPr>
              <a:t>receptor antagonist drugs are registered in Russia: </a:t>
            </a:r>
            <a:r>
              <a:rPr lang="en-US" sz="2400" b="1" dirty="0" err="1">
                <a:solidFill>
                  <a:srgbClr val="000000"/>
                </a:solidFill>
                <a:effectLst/>
                <a:latin typeface="Times New Roman" panose="02020603050405020304" pitchFamily="18" charset="0"/>
                <a:ea typeface="Times New Roman" panose="02020603050405020304" pitchFamily="18" charset="0"/>
              </a:rPr>
              <a:t>aprepitant</a:t>
            </a:r>
            <a:r>
              <a:rPr lang="en-US" sz="2400" dirty="0">
                <a:solidFill>
                  <a:srgbClr val="000000"/>
                </a:solidFill>
                <a:effectLst/>
                <a:latin typeface="Times New Roman" panose="02020603050405020304" pitchFamily="18" charset="0"/>
                <a:ea typeface="Times New Roman" panose="02020603050405020304" pitchFamily="18" charset="0"/>
              </a:rPr>
              <a:t>, its water-soluble injectable form </a:t>
            </a:r>
            <a:r>
              <a:rPr lang="en-US" sz="2400" dirty="0" err="1">
                <a:solidFill>
                  <a:srgbClr val="000000"/>
                </a:solidFill>
                <a:effectLst/>
                <a:latin typeface="Times New Roman" panose="02020603050405020304" pitchFamily="18" charset="0"/>
                <a:ea typeface="Times New Roman" panose="02020603050405020304" pitchFamily="18" charset="0"/>
              </a:rPr>
              <a:t>fosaprepitant</a:t>
            </a:r>
            <a:r>
              <a:rPr lang="en-US" sz="2400" dirty="0">
                <a:solidFill>
                  <a:srgbClr val="000000"/>
                </a:solidFill>
                <a:effectLst/>
                <a:latin typeface="Times New Roman" panose="02020603050405020304" pitchFamily="18" charset="0"/>
                <a:ea typeface="Times New Roman" panose="02020603050405020304" pitchFamily="18" charset="0"/>
              </a:rPr>
              <a:t> and the combination drug </a:t>
            </a:r>
            <a:r>
              <a:rPr lang="en-US" sz="2400" b="1" dirty="0">
                <a:solidFill>
                  <a:srgbClr val="000000"/>
                </a:solidFill>
                <a:effectLst/>
                <a:latin typeface="Times New Roman" panose="02020603050405020304" pitchFamily="18" charset="0"/>
                <a:ea typeface="Times New Roman" panose="02020603050405020304" pitchFamily="18" charset="0"/>
              </a:rPr>
              <a:t>NEPA</a:t>
            </a:r>
            <a:r>
              <a:rPr lang="en-US" sz="2400" dirty="0">
                <a:solidFill>
                  <a:srgbClr val="000000"/>
                </a:solidFill>
                <a:effectLst/>
                <a:latin typeface="Times New Roman" panose="02020603050405020304" pitchFamily="18" charset="0"/>
                <a:ea typeface="Times New Roman" panose="02020603050405020304" pitchFamily="18" charset="0"/>
              </a:rPr>
              <a:t>, which consists of the NK</a:t>
            </a:r>
            <a:r>
              <a:rPr lang="en-US" sz="2400" baseline="-25000" dirty="0">
                <a:solidFill>
                  <a:srgbClr val="000000"/>
                </a:solidFill>
                <a:effectLst/>
                <a:latin typeface="Times New Roman" panose="02020603050405020304" pitchFamily="18" charset="0"/>
                <a:ea typeface="Times New Roman" panose="02020603050405020304" pitchFamily="18" charset="0"/>
              </a:rPr>
              <a:t>1</a:t>
            </a:r>
            <a:r>
              <a:rPr lang="en-US" sz="2400" dirty="0">
                <a:solidFill>
                  <a:srgbClr val="000000"/>
                </a:solidFill>
                <a:effectLst/>
                <a:latin typeface="Times New Roman" panose="02020603050405020304" pitchFamily="18" charset="0"/>
                <a:ea typeface="Times New Roman" panose="02020603050405020304" pitchFamily="18" charset="0"/>
              </a:rPr>
              <a:t>-receptor antagonist </a:t>
            </a:r>
            <a:r>
              <a:rPr lang="en-US" sz="2400" b="1" dirty="0" err="1">
                <a:solidFill>
                  <a:srgbClr val="000000"/>
                </a:solidFill>
                <a:effectLst/>
                <a:latin typeface="Times New Roman" panose="02020603050405020304" pitchFamily="18" charset="0"/>
                <a:ea typeface="Times New Roman" panose="02020603050405020304" pitchFamily="18" charset="0"/>
              </a:rPr>
              <a:t>netupitant</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and the 5-HT</a:t>
            </a:r>
            <a:r>
              <a:rPr lang="en-US" sz="2400" baseline="-25000" dirty="0">
                <a:solidFill>
                  <a:srgbClr val="000000"/>
                </a:solidFill>
                <a:effectLst/>
                <a:latin typeface="Times New Roman" panose="02020603050405020304" pitchFamily="18" charset="0"/>
                <a:ea typeface="Times New Roman" panose="02020603050405020304" pitchFamily="18" charset="0"/>
              </a:rPr>
              <a:t>3</a:t>
            </a:r>
            <a:r>
              <a:rPr lang="en-US" sz="2400" dirty="0">
                <a:solidFill>
                  <a:srgbClr val="000000"/>
                </a:solidFill>
                <a:effectLst/>
                <a:latin typeface="Times New Roman" panose="02020603050405020304" pitchFamily="18" charset="0"/>
                <a:ea typeface="Times New Roman" panose="02020603050405020304" pitchFamily="18" charset="0"/>
              </a:rPr>
              <a:t> receptor antagonist </a:t>
            </a:r>
            <a:r>
              <a:rPr lang="en-US" sz="2400" b="1" dirty="0">
                <a:solidFill>
                  <a:srgbClr val="000000"/>
                </a:solidFill>
                <a:effectLst/>
                <a:latin typeface="Times New Roman" panose="02020603050405020304" pitchFamily="18" charset="0"/>
                <a:ea typeface="Times New Roman" panose="02020603050405020304" pitchFamily="18" charset="0"/>
              </a:rPr>
              <a:t>palonosetron</a:t>
            </a:r>
            <a:r>
              <a:rPr lang="en-US" sz="2400" dirty="0">
                <a:solidFill>
                  <a:srgbClr val="000000"/>
                </a:solidFill>
                <a:effectLst/>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3445687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58C3431-4CE9-E00D-47BB-E0AC926BE9E8}"/>
              </a:ext>
            </a:extLst>
          </p:cNvPr>
          <p:cNvSpPr>
            <a:spLocks noGrp="1"/>
          </p:cNvSpPr>
          <p:nvPr>
            <p:ph idx="1"/>
          </p:nvPr>
        </p:nvSpPr>
        <p:spPr>
          <a:xfrm>
            <a:off x="1268680" y="807522"/>
            <a:ext cx="9921096" cy="5345305"/>
          </a:xfrm>
        </p:spPr>
        <p:txBody>
          <a:bodyPr>
            <a:normAutofit/>
          </a:bodyPr>
          <a:lstStyle/>
          <a:p>
            <a:pPr marL="0" marR="8890" indent="0">
              <a:lnSpc>
                <a:spcPct val="100000"/>
              </a:lnSpc>
              <a:spcBef>
                <a:spcPts val="15"/>
              </a:spcBef>
              <a:spcAft>
                <a:spcPts val="0"/>
              </a:spcAft>
              <a:buNone/>
            </a:pPr>
            <a:r>
              <a:rPr lang="en-US" sz="2800" b="1" dirty="0">
                <a:effectLst/>
                <a:latin typeface="Times New Roman" panose="02020603050405020304" pitchFamily="18" charset="0"/>
                <a:ea typeface="Times New Roman" panose="02020603050405020304" pitchFamily="18" charset="0"/>
              </a:rPr>
              <a:t>ANTIEMETICS</a:t>
            </a:r>
            <a:br>
              <a:rPr lang="en-US" sz="3200" b="1" dirty="0">
                <a:solidFill>
                  <a:srgbClr val="C00000"/>
                </a:solidFill>
                <a:effectLst/>
                <a:latin typeface="Times New Roman" panose="02020603050405020304" pitchFamily="18" charset="0"/>
                <a:ea typeface="Times New Roman" panose="02020603050405020304" pitchFamily="18" charset="0"/>
              </a:rPr>
            </a:br>
            <a:r>
              <a:rPr lang="en-US" sz="2800" b="1" dirty="0">
                <a:solidFill>
                  <a:srgbClr val="C00000"/>
                </a:solidFill>
                <a:effectLst/>
                <a:latin typeface="Times New Roman" panose="02020603050405020304" pitchFamily="18" charset="0"/>
                <a:ea typeface="Times New Roman" panose="02020603050405020304" pitchFamily="18" charset="0"/>
              </a:rPr>
              <a:t>Selective NK</a:t>
            </a:r>
            <a:r>
              <a:rPr lang="en-US" sz="2800" b="1" baseline="-25000" dirty="0">
                <a:solidFill>
                  <a:srgbClr val="C00000"/>
                </a:solidFill>
                <a:effectLst/>
                <a:latin typeface="Times New Roman" panose="02020603050405020304" pitchFamily="18" charset="0"/>
                <a:ea typeface="Times New Roman" panose="02020603050405020304" pitchFamily="18" charset="0"/>
              </a:rPr>
              <a:t>1 </a:t>
            </a:r>
            <a:r>
              <a:rPr lang="en-US" sz="2800" b="1" dirty="0">
                <a:solidFill>
                  <a:srgbClr val="C00000"/>
                </a:solidFill>
                <a:effectLst/>
                <a:latin typeface="Times New Roman" panose="02020603050405020304" pitchFamily="18" charset="0"/>
                <a:ea typeface="Times New Roman" panose="02020603050405020304" pitchFamily="18" charset="0"/>
              </a:rPr>
              <a:t>receptor blockers</a:t>
            </a:r>
            <a:br>
              <a:rPr lang="ru-RU" sz="3200" dirty="0">
                <a:effectLst/>
                <a:latin typeface="Times New Roman" panose="02020603050405020304" pitchFamily="18" charset="0"/>
                <a:ea typeface="Times New Roman" panose="02020603050405020304" pitchFamily="18" charset="0"/>
              </a:rPr>
            </a:br>
            <a:endParaRPr lang="en-US" b="1" dirty="0">
              <a:solidFill>
                <a:srgbClr val="C00000"/>
              </a:solidFill>
              <a:effectLst/>
              <a:latin typeface="Times New Roman" panose="02020603050405020304" pitchFamily="18" charset="0"/>
              <a:ea typeface="Times New Roman" panose="02020603050405020304" pitchFamily="18" charset="0"/>
            </a:endParaRPr>
          </a:p>
          <a:p>
            <a:pPr marL="0" marR="8890" indent="0" algn="just">
              <a:lnSpc>
                <a:spcPct val="100000"/>
              </a:lnSpc>
              <a:spcBef>
                <a:spcPts val="15"/>
              </a:spcBef>
              <a:spcAft>
                <a:spcPts val="0"/>
              </a:spcAft>
              <a:buNone/>
            </a:pPr>
            <a:r>
              <a:rPr lang="en-US" sz="2400" b="1" dirty="0">
                <a:solidFill>
                  <a:srgbClr val="C00000"/>
                </a:solidFill>
                <a:effectLst/>
                <a:latin typeface="Times New Roman" panose="02020603050405020304" pitchFamily="18" charset="0"/>
                <a:ea typeface="Times New Roman" panose="02020603050405020304" pitchFamily="18" charset="0"/>
              </a:rPr>
              <a:t>APREPITANT</a:t>
            </a:r>
          </a:p>
          <a:p>
            <a:pPr marL="0" marR="8890" indent="0" algn="just">
              <a:lnSpc>
                <a:spcPct val="100000"/>
              </a:lnSpc>
              <a:spcBef>
                <a:spcPts val="15"/>
              </a:spcBef>
              <a:spcAft>
                <a:spcPts val="0"/>
              </a:spcAft>
              <a:buNone/>
            </a:pPr>
            <a:endParaRPr lang="ru-RU" sz="2400" dirty="0">
              <a:effectLst/>
              <a:latin typeface="Times New Roman" panose="02020603050405020304" pitchFamily="18" charset="0"/>
              <a:ea typeface="Times New Roman" panose="02020603050405020304" pitchFamily="18" charset="0"/>
            </a:endParaRPr>
          </a:p>
          <a:p>
            <a:pPr marR="8890" algn="just">
              <a:lnSpc>
                <a:spcPct val="100000"/>
              </a:lnSpc>
              <a:spcBef>
                <a:spcPts val="15"/>
              </a:spcBef>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actively metabolized in the liver by a system of microsomal enzymes, with the participation of the cytochrome P-450 isoenzyme CYP</a:t>
            </a:r>
            <a:r>
              <a:rPr lang="en-US" sz="2400" baseline="-25000" dirty="0">
                <a:effectLst/>
                <a:latin typeface="Times New Roman" panose="02020603050405020304" pitchFamily="18" charset="0"/>
                <a:ea typeface="Times New Roman" panose="02020603050405020304" pitchFamily="18" charset="0"/>
              </a:rPr>
              <a:t>3</a:t>
            </a:r>
            <a:r>
              <a:rPr lang="en-US" sz="2400" dirty="0">
                <a:solidFill>
                  <a:srgbClr val="000000"/>
                </a:solidFill>
                <a:effectLst/>
                <a:latin typeface="Times New Roman" panose="02020603050405020304" pitchFamily="18" charset="0"/>
                <a:ea typeface="Times New Roman" panose="02020603050405020304" pitchFamily="18" charset="0"/>
              </a:rPr>
              <a:t>A</a:t>
            </a:r>
            <a:r>
              <a:rPr lang="en-US" sz="2400" baseline="-25000" dirty="0">
                <a:solidFill>
                  <a:srgbClr val="000000"/>
                </a:solidFill>
                <a:effectLst/>
                <a:latin typeface="Times New Roman" panose="02020603050405020304" pitchFamily="18" charset="0"/>
                <a:ea typeface="Times New Roman" panose="02020603050405020304" pitchFamily="18" charset="0"/>
              </a:rPr>
              <a:t>4</a:t>
            </a:r>
            <a:r>
              <a:rPr lang="en-US" sz="2400" dirty="0">
                <a:solidFill>
                  <a:srgbClr val="000000"/>
                </a:solidFill>
                <a:effectLst/>
                <a:latin typeface="Times New Roman" panose="02020603050405020304" pitchFamily="18" charset="0"/>
                <a:ea typeface="Times New Roman" panose="02020603050405020304" pitchFamily="18" charset="0"/>
              </a:rPr>
              <a:t> (the risk of drug interactions at the level of microsomal metabolism should be considered </a:t>
            </a:r>
            <a:endParaRPr lang="ru-RU" sz="2400" dirty="0">
              <a:effectLst/>
              <a:latin typeface="Times New Roman" panose="02020603050405020304" pitchFamily="18" charset="0"/>
              <a:ea typeface="Times New Roman" panose="02020603050405020304" pitchFamily="18" charset="0"/>
            </a:endParaRPr>
          </a:p>
          <a:p>
            <a:pPr marR="8890" algn="just">
              <a:lnSpc>
                <a:spcPct val="100000"/>
              </a:lnSpc>
              <a:spcBef>
                <a:spcPts val="15"/>
              </a:spcBef>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more than 90% binds to plasma proteins</a:t>
            </a:r>
            <a:endParaRPr lang="ru-RU" sz="2400" dirty="0">
              <a:effectLst/>
              <a:latin typeface="Times New Roman" panose="02020603050405020304" pitchFamily="18" charset="0"/>
              <a:ea typeface="Times New Roman" panose="02020603050405020304" pitchFamily="18" charset="0"/>
            </a:endParaRPr>
          </a:p>
          <a:p>
            <a:pPr marR="8890" algn="just">
              <a:lnSpc>
                <a:spcPct val="100000"/>
              </a:lnSpc>
              <a:spcBef>
                <a:spcPts val="15"/>
              </a:spcBef>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does not affect the pharmacokinetics of 5-HT</a:t>
            </a:r>
            <a:r>
              <a:rPr lang="en-US" sz="2400" baseline="-25000" dirty="0">
                <a:solidFill>
                  <a:srgbClr val="000000"/>
                </a:solidFill>
                <a:effectLst/>
                <a:latin typeface="Times New Roman" panose="02020603050405020304" pitchFamily="18" charset="0"/>
                <a:ea typeface="Times New Roman" panose="02020603050405020304" pitchFamily="18" charset="0"/>
              </a:rPr>
              <a:t>3</a:t>
            </a:r>
            <a:r>
              <a:rPr lang="en-US" sz="2400" dirty="0">
                <a:solidFill>
                  <a:srgbClr val="000000"/>
                </a:solidFill>
                <a:effectLst/>
                <a:latin typeface="Times New Roman" panose="02020603050405020304" pitchFamily="18" charset="0"/>
                <a:ea typeface="Times New Roman" panose="02020603050405020304" pitchFamily="18" charset="0"/>
              </a:rPr>
              <a:t> antagonists</a:t>
            </a:r>
            <a:endParaRPr lang="ru-RU" sz="2400" dirty="0">
              <a:effectLst/>
              <a:latin typeface="Times New Roman" panose="02020603050405020304" pitchFamily="18" charset="0"/>
              <a:ea typeface="Times New Roman" panose="02020603050405020304" pitchFamily="18" charset="0"/>
            </a:endParaRPr>
          </a:p>
          <a:p>
            <a:pPr marR="8890" algn="just">
              <a:lnSpc>
                <a:spcPct val="100000"/>
              </a:lnSpc>
              <a:spcBef>
                <a:spcPts val="15"/>
              </a:spcBef>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increases the concentration of corticosteroids in the blood by 2 times, so the dose of dexamethasone should be reduced by 50% when they are prescribed simultaneously</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438844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A4065B-4902-64AF-F428-203DF1E42F17}"/>
              </a:ext>
            </a:extLst>
          </p:cNvPr>
          <p:cNvSpPr>
            <a:spLocks noGrp="1"/>
          </p:cNvSpPr>
          <p:nvPr>
            <p:ph type="title"/>
          </p:nvPr>
        </p:nvSpPr>
        <p:spPr>
          <a:xfrm>
            <a:off x="466485" y="356259"/>
            <a:ext cx="10515600" cy="621421"/>
          </a:xfrm>
        </p:spPr>
        <p:txBody>
          <a:bodyPr>
            <a:normAutofit/>
          </a:bodyPr>
          <a:lstStyle/>
          <a:p>
            <a:r>
              <a:rPr lang="en-US" sz="2600" b="1" dirty="0">
                <a:solidFill>
                  <a:srgbClr val="C00000"/>
                </a:solidFill>
                <a:effectLst/>
                <a:latin typeface="Times New Roman" panose="02020603050405020304" pitchFamily="18" charset="0"/>
                <a:ea typeface="Times New Roman" panose="02020603050405020304" pitchFamily="18" charset="0"/>
              </a:rPr>
              <a:t>THE MAIN SIDE EFFECTS OF CYTOTOXIC DRUGS</a:t>
            </a:r>
            <a:endParaRPr lang="ru-RU" sz="2600" dirty="0">
              <a:solidFill>
                <a:srgbClr val="C00000"/>
              </a:solidFill>
            </a:endParaRPr>
          </a:p>
        </p:txBody>
      </p:sp>
      <p:sp>
        <p:nvSpPr>
          <p:cNvPr id="3" name="Объект 2">
            <a:extLst>
              <a:ext uri="{FF2B5EF4-FFF2-40B4-BE49-F238E27FC236}">
                <a16:creationId xmlns:a16="http://schemas.microsoft.com/office/drawing/2014/main" id="{2D44E6C6-1DA3-AFAD-A1DC-6E5CDAF7EA59}"/>
              </a:ext>
            </a:extLst>
          </p:cNvPr>
          <p:cNvSpPr>
            <a:spLocks noGrp="1"/>
          </p:cNvSpPr>
          <p:nvPr>
            <p:ph idx="1"/>
          </p:nvPr>
        </p:nvSpPr>
        <p:spPr>
          <a:xfrm>
            <a:off x="336911" y="1068780"/>
            <a:ext cx="11542983" cy="5872536"/>
          </a:xfrm>
        </p:spPr>
        <p:txBody>
          <a:bodyPr>
            <a:normAutofit lnSpcReduction="10000"/>
          </a:bodyPr>
          <a:lstStyle/>
          <a:p>
            <a:pPr algn="just">
              <a:lnSpc>
                <a:spcPct val="100000"/>
              </a:lnSpc>
              <a:buClr>
                <a:srgbClr val="C00000"/>
              </a:buClr>
            </a:pPr>
            <a:r>
              <a:rPr lang="en-US" sz="2000" b="1" dirty="0">
                <a:solidFill>
                  <a:srgbClr val="000000"/>
                </a:solidFill>
                <a:effectLst/>
                <a:latin typeface="Times New Roman" panose="02020603050405020304" pitchFamily="18" charset="0"/>
                <a:ea typeface="Times New Roman" panose="02020603050405020304" pitchFamily="18" charset="0"/>
              </a:rPr>
              <a:t>Hematopoietic inhibition</a:t>
            </a:r>
            <a:r>
              <a:rPr lang="en-US" sz="2000" dirty="0">
                <a:solidFill>
                  <a:srgbClr val="000000"/>
                </a:solidFill>
                <a:effectLst/>
                <a:latin typeface="Times New Roman" panose="02020603050405020304" pitchFamily="18" charset="0"/>
                <a:ea typeface="Times New Roman" panose="02020603050405020304" pitchFamily="18" charset="0"/>
              </a:rPr>
              <a:t> - leukopenia, thrombocytopenia, anemia</a:t>
            </a:r>
            <a:endParaRPr lang="ru-RU" sz="20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b="1" dirty="0">
                <a:solidFill>
                  <a:srgbClr val="000000"/>
                </a:solidFill>
                <a:effectLst/>
                <a:latin typeface="Times New Roman" panose="02020603050405020304" pitchFamily="18" charset="0"/>
                <a:ea typeface="Times New Roman" panose="02020603050405020304" pitchFamily="18" charset="0"/>
              </a:rPr>
              <a:t>Suppression of immunity</a:t>
            </a:r>
            <a:r>
              <a:rPr lang="en-US" sz="2000" dirty="0">
                <a:solidFill>
                  <a:srgbClr val="000000"/>
                </a:solidFill>
                <a:effectLst/>
                <a:latin typeface="Times New Roman" panose="02020603050405020304" pitchFamily="18" charset="0"/>
                <a:ea typeface="Times New Roman" panose="02020603050405020304" pitchFamily="18" charset="0"/>
              </a:rPr>
              <a:t> - the development  of infectious complications ( bacterial, fungal and protozoal pneumonia and postoperative infections, fever of unknown origin)</a:t>
            </a:r>
            <a:endParaRPr lang="ru-RU" sz="20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b="1" dirty="0">
                <a:solidFill>
                  <a:srgbClr val="000000"/>
                </a:solidFill>
                <a:effectLst/>
                <a:latin typeface="Times New Roman" panose="02020603050405020304" pitchFamily="18" charset="0"/>
                <a:ea typeface="Times New Roman" panose="02020603050405020304" pitchFamily="18" charset="0"/>
              </a:rPr>
              <a:t>Gastrointestinal </a:t>
            </a:r>
            <a:r>
              <a:rPr lang="en-US" sz="2000" b="1" dirty="0">
                <a:solidFill>
                  <a:srgbClr val="000000"/>
                </a:solidFill>
                <a:latin typeface="Times New Roman" panose="02020603050405020304" pitchFamily="18" charset="0"/>
                <a:ea typeface="Times New Roman" panose="02020603050405020304" pitchFamily="18" charset="0"/>
              </a:rPr>
              <a:t>disturbances-</a:t>
            </a:r>
            <a:r>
              <a:rPr lang="en-US" sz="2000" dirty="0">
                <a:solidFill>
                  <a:srgbClr val="000000"/>
                </a:solidFill>
                <a:effectLst/>
                <a:latin typeface="Times New Roman" panose="02020603050405020304" pitchFamily="18" charset="0"/>
                <a:ea typeface="Times New Roman" panose="02020603050405020304" pitchFamily="18" charset="0"/>
              </a:rPr>
              <a:t> nausea, vomiting, diarrhea, erosive and ulcerative lesions of the mucous membrane</a:t>
            </a:r>
            <a:endParaRPr lang="ru-RU" sz="20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b="1" dirty="0">
                <a:solidFill>
                  <a:srgbClr val="000000"/>
                </a:solidFill>
                <a:effectLst/>
                <a:latin typeface="Times New Roman" panose="02020603050405020304" pitchFamily="18" charset="0"/>
                <a:ea typeface="Times New Roman" panose="02020603050405020304" pitchFamily="18" charset="0"/>
              </a:rPr>
              <a:t>Nephrotoxicity</a:t>
            </a:r>
            <a:r>
              <a:rPr lang="en-US" sz="2000" b="1" dirty="0">
                <a:solidFill>
                  <a:srgbClr val="000000"/>
                </a:solidFill>
                <a:latin typeface="Times New Roman" panose="02020603050405020304" pitchFamily="18" charset="0"/>
                <a:ea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rPr>
              <a:t> convoluted tubule necrosis, interstitial nephritis</a:t>
            </a:r>
            <a:endParaRPr lang="ru-RU" sz="20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b="1" dirty="0">
                <a:solidFill>
                  <a:srgbClr val="000000"/>
                </a:solidFill>
                <a:effectLst/>
                <a:latin typeface="Times New Roman" panose="02020603050405020304" pitchFamily="18" charset="0"/>
                <a:ea typeface="Times New Roman" panose="02020603050405020304" pitchFamily="18" charset="0"/>
              </a:rPr>
              <a:t>Reproductive </a:t>
            </a:r>
            <a:r>
              <a:rPr lang="en-US" sz="2000" b="1" dirty="0" err="1">
                <a:solidFill>
                  <a:srgbClr val="000000"/>
                </a:solidFill>
                <a:effectLst/>
                <a:latin typeface="Times New Roman" panose="02020603050405020304" pitchFamily="18" charset="0"/>
                <a:ea typeface="Times New Roman" panose="02020603050405020304" pitchFamily="18" charset="0"/>
              </a:rPr>
              <a:t>disoders</a:t>
            </a:r>
            <a:r>
              <a:rPr lang="en-US" sz="2000" dirty="0">
                <a:solidFill>
                  <a:srgbClr val="000000"/>
                </a:solidFill>
                <a:effectLst/>
                <a:latin typeface="Times New Roman" panose="02020603050405020304" pitchFamily="18" charset="0"/>
                <a:ea typeface="Times New Roman" panose="02020603050405020304" pitchFamily="18" charset="0"/>
              </a:rPr>
              <a:t>: in women - amenorrhea, in men - impaired spermatogenesis and decreased potency</a:t>
            </a:r>
            <a:endParaRPr lang="ru-RU" sz="20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b="1" dirty="0">
                <a:solidFill>
                  <a:srgbClr val="000000"/>
                </a:solidFill>
                <a:effectLst/>
                <a:latin typeface="Times New Roman" panose="02020603050405020304" pitchFamily="18" charset="0"/>
                <a:ea typeface="Times New Roman" panose="02020603050405020304" pitchFamily="18" charset="0"/>
              </a:rPr>
              <a:t>Neurotoxicity -</a:t>
            </a:r>
            <a:r>
              <a:rPr lang="en-US" sz="2000" dirty="0">
                <a:solidFill>
                  <a:srgbClr val="000000"/>
                </a:solidFill>
                <a:effectLst/>
                <a:latin typeface="Times New Roman" panose="02020603050405020304" pitchFamily="18" charset="0"/>
                <a:ea typeface="Times New Roman" panose="02020603050405020304" pitchFamily="18" charset="0"/>
              </a:rPr>
              <a:t> memory impairment, paresthesia, disturbances of sensitivity and motor functions, damage to the auditory (ototoxicity) or optic nerve.</a:t>
            </a:r>
            <a:endParaRPr lang="ru-RU" sz="20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b="1" dirty="0">
                <a:solidFill>
                  <a:srgbClr val="000000"/>
                </a:solidFill>
                <a:effectLst/>
                <a:latin typeface="Times New Roman" panose="02020603050405020304" pitchFamily="18" charset="0"/>
                <a:ea typeface="Times New Roman" panose="02020603050405020304" pitchFamily="18" charset="0"/>
              </a:rPr>
              <a:t>Hepatotoxicity </a:t>
            </a:r>
            <a:r>
              <a:rPr lang="en-US" sz="2000" dirty="0">
                <a:solidFill>
                  <a:srgbClr val="000000"/>
                </a:solidFill>
                <a:effectLst/>
                <a:latin typeface="Times New Roman" panose="02020603050405020304" pitchFamily="18" charset="0"/>
                <a:ea typeface="Times New Roman" panose="02020603050405020304" pitchFamily="18" charset="0"/>
              </a:rPr>
              <a:t>- liver dysfunction, cholestasis, liver cirrhosis</a:t>
            </a:r>
            <a:endParaRPr lang="ru-RU" sz="20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b="1" dirty="0">
                <a:solidFill>
                  <a:srgbClr val="000000"/>
                </a:solidFill>
                <a:effectLst/>
                <a:latin typeface="Times New Roman" panose="02020603050405020304" pitchFamily="18" charset="0"/>
                <a:ea typeface="Times New Roman" panose="02020603050405020304" pitchFamily="18" charset="0"/>
              </a:rPr>
              <a:t>Cardiotoxicity </a:t>
            </a:r>
            <a:r>
              <a:rPr lang="en-US" sz="2000" dirty="0">
                <a:solidFill>
                  <a:srgbClr val="000000"/>
                </a:solidFill>
                <a:effectLst/>
                <a:latin typeface="Times New Roman" panose="02020603050405020304" pitchFamily="18" charset="0"/>
                <a:ea typeface="Times New Roman" panose="02020603050405020304" pitchFamily="18" charset="0"/>
              </a:rPr>
              <a:t>- pain in the left half of the chest, tachycardia, arrhythmias, shortness of breath at rest, myocarditis</a:t>
            </a:r>
            <a:endParaRPr lang="ru-RU" sz="20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b="1" dirty="0">
                <a:solidFill>
                  <a:srgbClr val="000000"/>
                </a:solidFill>
                <a:effectLst/>
                <a:latin typeface="Times New Roman" panose="02020603050405020304" pitchFamily="18" charset="0"/>
                <a:ea typeface="Times New Roman" panose="02020603050405020304" pitchFamily="18" charset="0"/>
              </a:rPr>
              <a:t>Thrombophlebitis </a:t>
            </a:r>
            <a:r>
              <a:rPr lang="en-US" sz="2000" dirty="0">
                <a:solidFill>
                  <a:srgbClr val="000000"/>
                </a:solidFill>
                <a:effectLst/>
                <a:latin typeface="Times New Roman" panose="02020603050405020304" pitchFamily="18" charset="0"/>
                <a:ea typeface="Times New Roman" panose="02020603050405020304" pitchFamily="18" charset="0"/>
              </a:rPr>
              <a:t>with intravenous administration (due to irritating effect)</a:t>
            </a:r>
            <a:endParaRPr lang="ru-RU" sz="20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b="1" dirty="0">
                <a:solidFill>
                  <a:srgbClr val="000000"/>
                </a:solidFill>
                <a:effectLst/>
                <a:latin typeface="Times New Roman" panose="02020603050405020304" pitchFamily="18" charset="0"/>
                <a:ea typeface="Times New Roman" panose="02020603050405020304" pitchFamily="18" charset="0"/>
              </a:rPr>
              <a:t>Hair loss (alopecia), nail damage</a:t>
            </a:r>
            <a:endParaRPr lang="ru-RU" sz="20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000" b="1" dirty="0">
                <a:solidFill>
                  <a:srgbClr val="000000"/>
                </a:solidFill>
                <a:effectLst/>
                <a:latin typeface="Times New Roman" panose="02020603050405020304" pitchFamily="18" charset="0"/>
                <a:ea typeface="Times New Roman" panose="02020603050405020304" pitchFamily="18" charset="0"/>
              </a:rPr>
              <a:t>Allergic reactions  -</a:t>
            </a:r>
            <a:r>
              <a:rPr lang="en-US" sz="2000" dirty="0">
                <a:solidFill>
                  <a:srgbClr val="000000"/>
                </a:solidFill>
                <a:effectLst/>
                <a:latin typeface="Times New Roman" panose="02020603050405020304" pitchFamily="18" charset="0"/>
                <a:ea typeface="Times New Roman" panose="02020603050405020304" pitchFamily="18" charset="0"/>
              </a:rPr>
              <a:t>urticaria, Quincke's edema, anaphylaxis </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298499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A03684F-D0AC-139C-13B2-1E57A025EEE1}"/>
              </a:ext>
            </a:extLst>
          </p:cNvPr>
          <p:cNvSpPr>
            <a:spLocks noGrp="1"/>
          </p:cNvSpPr>
          <p:nvPr>
            <p:ph idx="1"/>
          </p:nvPr>
        </p:nvSpPr>
        <p:spPr>
          <a:xfrm>
            <a:off x="483225" y="624130"/>
            <a:ext cx="9777056" cy="3872627"/>
          </a:xfrm>
        </p:spPr>
        <p:txBody>
          <a:bodyPr>
            <a:normAutofit fontScale="85000" lnSpcReduction="10000"/>
          </a:bodyPr>
          <a:lstStyle/>
          <a:p>
            <a:pPr marL="0" marR="8890" indent="0">
              <a:lnSpc>
                <a:spcPct val="110000"/>
              </a:lnSpc>
              <a:spcBef>
                <a:spcPts val="15"/>
              </a:spcBef>
              <a:spcAft>
                <a:spcPts val="0"/>
              </a:spcAft>
              <a:buNone/>
            </a:pPr>
            <a:r>
              <a:rPr lang="en-US" sz="2800" b="1" dirty="0">
                <a:effectLst/>
                <a:latin typeface="Times New Roman" panose="02020603050405020304" pitchFamily="18" charset="0"/>
                <a:ea typeface="Times New Roman" panose="02020603050405020304" pitchFamily="18" charset="0"/>
              </a:rPr>
              <a:t>ANTIEMETICS</a:t>
            </a:r>
            <a:br>
              <a:rPr lang="en-US" sz="3200" b="1" dirty="0">
                <a:solidFill>
                  <a:srgbClr val="C00000"/>
                </a:solidFill>
                <a:effectLst/>
                <a:latin typeface="Times New Roman" panose="02020603050405020304" pitchFamily="18" charset="0"/>
                <a:ea typeface="Times New Roman" panose="02020603050405020304" pitchFamily="18" charset="0"/>
              </a:rPr>
            </a:br>
            <a:r>
              <a:rPr lang="en-US" sz="2800" b="1" dirty="0">
                <a:solidFill>
                  <a:srgbClr val="C00000"/>
                </a:solidFill>
                <a:effectLst/>
                <a:latin typeface="Times New Roman" panose="02020603050405020304" pitchFamily="18" charset="0"/>
                <a:ea typeface="Times New Roman" panose="02020603050405020304" pitchFamily="18" charset="0"/>
              </a:rPr>
              <a:t>Selective NK</a:t>
            </a:r>
            <a:r>
              <a:rPr lang="en-US" sz="2800" b="1" baseline="-25000" dirty="0">
                <a:solidFill>
                  <a:srgbClr val="C00000"/>
                </a:solidFill>
                <a:effectLst/>
                <a:latin typeface="Times New Roman" panose="02020603050405020304" pitchFamily="18" charset="0"/>
                <a:ea typeface="Times New Roman" panose="02020603050405020304" pitchFamily="18" charset="0"/>
              </a:rPr>
              <a:t>1 </a:t>
            </a:r>
            <a:r>
              <a:rPr lang="en-US" sz="2800" b="1" dirty="0">
                <a:solidFill>
                  <a:srgbClr val="C00000"/>
                </a:solidFill>
                <a:effectLst/>
                <a:latin typeface="Times New Roman" panose="02020603050405020304" pitchFamily="18" charset="0"/>
                <a:ea typeface="Times New Roman" panose="02020603050405020304" pitchFamily="18" charset="0"/>
              </a:rPr>
              <a:t>receptor blockers</a:t>
            </a:r>
          </a:p>
          <a:p>
            <a:pPr marL="0" marR="8890" indent="0">
              <a:lnSpc>
                <a:spcPct val="110000"/>
              </a:lnSpc>
              <a:spcBef>
                <a:spcPts val="15"/>
              </a:spcBef>
              <a:spcAft>
                <a:spcPts val="0"/>
              </a:spcAft>
              <a:buNone/>
            </a:pPr>
            <a:endParaRPr lang="en-US" b="1" dirty="0">
              <a:solidFill>
                <a:srgbClr val="C00000"/>
              </a:solidFill>
              <a:effectLst/>
              <a:latin typeface="Times New Roman" panose="02020603050405020304" pitchFamily="18" charset="0"/>
              <a:ea typeface="Times New Roman" panose="02020603050405020304" pitchFamily="18" charset="0"/>
            </a:endParaRPr>
          </a:p>
          <a:p>
            <a:pPr marL="0" marR="8890" indent="0" algn="just">
              <a:lnSpc>
                <a:spcPct val="110000"/>
              </a:lnSpc>
              <a:spcBef>
                <a:spcPts val="15"/>
              </a:spcBef>
              <a:spcAft>
                <a:spcPts val="0"/>
              </a:spcAft>
              <a:buNone/>
            </a:pPr>
            <a:r>
              <a:rPr lang="en-US" sz="2200" b="1" dirty="0">
                <a:solidFill>
                  <a:srgbClr val="C00000"/>
                </a:solidFill>
                <a:effectLst/>
                <a:latin typeface="Times New Roman" panose="02020603050405020304" pitchFamily="18" charset="0"/>
                <a:ea typeface="Times New Roman" panose="02020603050405020304" pitchFamily="18" charset="0"/>
              </a:rPr>
              <a:t>FOSAPREPITANT</a:t>
            </a:r>
            <a:r>
              <a:rPr lang="en-US" sz="2400" dirty="0">
                <a:solidFill>
                  <a:srgbClr val="000000"/>
                </a:solidFill>
                <a:effectLst/>
                <a:latin typeface="Times New Roman" panose="02020603050405020304" pitchFamily="18" charset="0"/>
                <a:ea typeface="Times New Roman" panose="02020603050405020304" pitchFamily="18" charset="0"/>
              </a:rPr>
              <a:t> (for intravenous administration) is a </a:t>
            </a:r>
            <a:r>
              <a:rPr lang="en-US" sz="2400" dirty="0" err="1">
                <a:solidFill>
                  <a:srgbClr val="000000"/>
                </a:solidFill>
                <a:effectLst/>
                <a:latin typeface="Times New Roman" panose="02020603050405020304" pitchFamily="18" charset="0"/>
                <a:ea typeface="Times New Roman" panose="02020603050405020304" pitchFamily="18" charset="0"/>
              </a:rPr>
              <a:t>lyophilisate</a:t>
            </a:r>
            <a:r>
              <a:rPr lang="en-US" sz="2400" dirty="0">
                <a:solidFill>
                  <a:srgbClr val="000000"/>
                </a:solidFill>
                <a:effectLst/>
                <a:latin typeface="Times New Roman" panose="02020603050405020304" pitchFamily="18" charset="0"/>
                <a:ea typeface="Times New Roman" panose="02020603050405020304" pitchFamily="18" charset="0"/>
              </a:rPr>
              <a:t> for the preparation of a solution for infusion. The active metabolite of </a:t>
            </a:r>
            <a:r>
              <a:rPr lang="en-US" sz="2400" dirty="0" err="1">
                <a:solidFill>
                  <a:srgbClr val="000000"/>
                </a:solidFill>
                <a:effectLst/>
                <a:latin typeface="Times New Roman" panose="02020603050405020304" pitchFamily="18" charset="0"/>
                <a:ea typeface="Times New Roman" panose="02020603050405020304" pitchFamily="18" charset="0"/>
              </a:rPr>
              <a:t>fosaprepitant</a:t>
            </a:r>
            <a:r>
              <a:rPr lang="en-US" sz="2400" dirty="0">
                <a:solidFill>
                  <a:srgbClr val="000000"/>
                </a:solidFill>
                <a:effectLst/>
                <a:latin typeface="Times New Roman" panose="02020603050405020304" pitchFamily="18" charset="0"/>
                <a:ea typeface="Times New Roman" panose="02020603050405020304" pitchFamily="18" charset="0"/>
              </a:rPr>
              <a:t> is </a:t>
            </a:r>
            <a:r>
              <a:rPr lang="en-US" sz="2400" b="1" dirty="0" err="1">
                <a:solidFill>
                  <a:srgbClr val="000000"/>
                </a:solidFill>
                <a:effectLst/>
                <a:latin typeface="Times New Roman" panose="02020603050405020304" pitchFamily="18" charset="0"/>
                <a:ea typeface="Times New Roman" panose="02020603050405020304" pitchFamily="18" charset="0"/>
              </a:rPr>
              <a:t>aprepitant</a:t>
            </a:r>
            <a:r>
              <a:rPr lang="en-US" sz="2400" dirty="0">
                <a:solidFill>
                  <a:srgbClr val="000000"/>
                </a:solidFill>
                <a:effectLst/>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a:p>
            <a:pPr marL="0" marR="8890" indent="0" algn="just">
              <a:lnSpc>
                <a:spcPct val="110000"/>
              </a:lnSpc>
              <a:spcBef>
                <a:spcPts val="15"/>
              </a:spcBef>
              <a:spcAft>
                <a:spcPts val="0"/>
              </a:spcAft>
              <a:buNone/>
            </a:pPr>
            <a:r>
              <a:rPr lang="en-US" sz="2400" dirty="0">
                <a:solidFill>
                  <a:srgbClr val="000000"/>
                </a:solidFill>
                <a:effectLst/>
                <a:latin typeface="Times New Roman" panose="02020603050405020304" pitchFamily="18"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a:p>
            <a:pPr marL="0" marR="8890" indent="0" algn="just">
              <a:lnSpc>
                <a:spcPct val="110000"/>
              </a:lnSpc>
              <a:spcBef>
                <a:spcPts val="15"/>
              </a:spcBef>
              <a:spcAft>
                <a:spcPts val="0"/>
              </a:spcAft>
              <a:buNone/>
            </a:pPr>
            <a:r>
              <a:rPr lang="en-US" sz="2200" b="1" dirty="0">
                <a:solidFill>
                  <a:srgbClr val="C00000"/>
                </a:solidFill>
                <a:effectLst/>
                <a:latin typeface="Times New Roman" panose="02020603050405020304" pitchFamily="18" charset="0"/>
                <a:ea typeface="Times New Roman" panose="02020603050405020304" pitchFamily="18" charset="0"/>
              </a:rPr>
              <a:t>NETUPITANT + PALONOSETRON (NEPA)</a:t>
            </a:r>
            <a:r>
              <a:rPr lang="en-US" sz="2200" dirty="0">
                <a:solidFill>
                  <a:srgbClr val="C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is a fixed-dose combination of </a:t>
            </a:r>
            <a:r>
              <a:rPr lang="en-US" sz="2400" dirty="0" err="1">
                <a:solidFill>
                  <a:srgbClr val="000000"/>
                </a:solidFill>
                <a:effectLst/>
                <a:latin typeface="Times New Roman" panose="02020603050405020304" pitchFamily="18" charset="0"/>
                <a:ea typeface="Times New Roman" panose="02020603050405020304" pitchFamily="18" charset="0"/>
              </a:rPr>
              <a:t>netupitant</a:t>
            </a:r>
            <a:r>
              <a:rPr lang="en-US" sz="2400" dirty="0">
                <a:solidFill>
                  <a:srgbClr val="000000"/>
                </a:solidFill>
                <a:effectLst/>
                <a:latin typeface="Times New Roman" panose="02020603050405020304" pitchFamily="18" charset="0"/>
                <a:ea typeface="Times New Roman" panose="02020603050405020304" pitchFamily="18" charset="0"/>
              </a:rPr>
              <a:t> and </a:t>
            </a:r>
            <a:r>
              <a:rPr lang="en-US" sz="2400" dirty="0" err="1">
                <a:solidFill>
                  <a:srgbClr val="000000"/>
                </a:solidFill>
                <a:effectLst/>
                <a:latin typeface="Times New Roman" panose="02020603050405020304" pitchFamily="18" charset="0"/>
                <a:ea typeface="Times New Roman" panose="02020603050405020304" pitchFamily="18" charset="0"/>
              </a:rPr>
              <a:t>polosetron</a:t>
            </a:r>
            <a:r>
              <a:rPr lang="en-US" sz="2400" dirty="0">
                <a:solidFill>
                  <a:srgbClr val="000000"/>
                </a:solidFill>
                <a:effectLst/>
                <a:latin typeface="Times New Roman" panose="02020603050405020304" pitchFamily="18" charset="0"/>
                <a:ea typeface="Times New Roman" panose="02020603050405020304" pitchFamily="18" charset="0"/>
              </a:rPr>
              <a:t> that targets both NK</a:t>
            </a:r>
            <a:r>
              <a:rPr lang="en-US" sz="2400" baseline="-25000" dirty="0">
                <a:solidFill>
                  <a:srgbClr val="000000"/>
                </a:solidFill>
                <a:effectLst/>
                <a:latin typeface="Times New Roman" panose="02020603050405020304" pitchFamily="18" charset="0"/>
                <a:ea typeface="Times New Roman" panose="02020603050405020304" pitchFamily="18" charset="0"/>
              </a:rPr>
              <a:t>1</a:t>
            </a:r>
            <a:r>
              <a:rPr lang="en-US" sz="2400" dirty="0">
                <a:solidFill>
                  <a:srgbClr val="000000"/>
                </a:solidFill>
                <a:effectLst/>
                <a:latin typeface="Times New Roman" panose="02020603050405020304" pitchFamily="18" charset="0"/>
                <a:ea typeface="Times New Roman" panose="02020603050405020304" pitchFamily="18" charset="0"/>
              </a:rPr>
              <a:t> and 5-HT</a:t>
            </a:r>
            <a:r>
              <a:rPr lang="en-US" sz="2400" baseline="-25000" dirty="0">
                <a:solidFill>
                  <a:srgbClr val="000000"/>
                </a:solidFill>
                <a:effectLst/>
                <a:latin typeface="Times New Roman" panose="02020603050405020304" pitchFamily="18" charset="0"/>
                <a:ea typeface="Times New Roman" panose="02020603050405020304" pitchFamily="18" charset="0"/>
              </a:rPr>
              <a:t>3</a:t>
            </a:r>
            <a:r>
              <a:rPr lang="en-US" sz="2400" dirty="0">
                <a:solidFill>
                  <a:srgbClr val="000000"/>
                </a:solidFill>
                <a:effectLst/>
                <a:latin typeface="Times New Roman" panose="02020603050405020304" pitchFamily="18" charset="0"/>
                <a:ea typeface="Times New Roman" panose="02020603050405020304" pitchFamily="18" charset="0"/>
              </a:rPr>
              <a:t> receptor-mediated vomiting and has received FDA approval. In Russia, this drug combination is registered under the trade name “</a:t>
            </a:r>
            <a:r>
              <a:rPr lang="en-US" sz="2400" dirty="0" err="1">
                <a:solidFill>
                  <a:srgbClr val="000000"/>
                </a:solidFill>
                <a:effectLst/>
                <a:latin typeface="Times New Roman" panose="02020603050405020304" pitchFamily="18" charset="0"/>
                <a:ea typeface="Times New Roman" panose="02020603050405020304" pitchFamily="18" charset="0"/>
              </a:rPr>
              <a:t>Akinesio</a:t>
            </a:r>
            <a:r>
              <a:rPr lang="en-US" sz="2400" dirty="0">
                <a:solidFill>
                  <a:srgbClr val="000000"/>
                </a:solidFill>
                <a:effectLst/>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a:p>
            <a:pPr marL="0" marR="8890" indent="0" algn="just">
              <a:lnSpc>
                <a:spcPct val="110000"/>
              </a:lnSpc>
              <a:spcBef>
                <a:spcPts val="15"/>
              </a:spcBef>
              <a:spcAft>
                <a:spcPts val="0"/>
              </a:spcAft>
              <a:buNone/>
            </a:pPr>
            <a:r>
              <a:rPr lang="en-US" sz="2400" b="1" dirty="0">
                <a:solidFill>
                  <a:srgbClr val="C00000"/>
                </a:solidFill>
                <a:effectLst/>
                <a:latin typeface="Times New Roman" panose="02020603050405020304" pitchFamily="18" charset="0"/>
                <a:ea typeface="Times New Roman" panose="02020603050405020304" pitchFamily="18" charset="0"/>
              </a:rPr>
              <a:t>Side effects:</a:t>
            </a:r>
            <a:r>
              <a:rPr lang="en-US" sz="2400" dirty="0">
                <a:solidFill>
                  <a:srgbClr val="C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headache, fatigue, constipation and neutropenia</a:t>
            </a:r>
          </a:p>
          <a:p>
            <a:pPr marL="0" marR="8890" indent="0" algn="just">
              <a:lnSpc>
                <a:spcPct val="150000"/>
              </a:lnSpc>
              <a:spcBef>
                <a:spcPts val="15"/>
              </a:spcBef>
              <a:spcAft>
                <a:spcPts val="0"/>
              </a:spcAft>
              <a:buNone/>
            </a:pPr>
            <a:endParaRPr lang="ru-RU" sz="1800" dirty="0">
              <a:effectLst/>
              <a:latin typeface="Times New Roman" panose="02020603050405020304" pitchFamily="18" charset="0"/>
              <a:ea typeface="Times New Roman" panose="02020603050405020304" pitchFamily="18" charset="0"/>
            </a:endParaRPr>
          </a:p>
          <a:p>
            <a:pPr marL="0" indent="0">
              <a:lnSpc>
                <a:spcPct val="150000"/>
              </a:lnSpc>
              <a:buNone/>
            </a:pPr>
            <a:endParaRPr lang="ru-RU" dirty="0"/>
          </a:p>
        </p:txBody>
      </p:sp>
      <p:sp>
        <p:nvSpPr>
          <p:cNvPr id="7" name="TextBox 6">
            <a:extLst>
              <a:ext uri="{FF2B5EF4-FFF2-40B4-BE49-F238E27FC236}">
                <a16:creationId xmlns:a16="http://schemas.microsoft.com/office/drawing/2014/main" id="{10A5FD89-5C75-672E-B207-511A21F26AE6}"/>
              </a:ext>
            </a:extLst>
          </p:cNvPr>
          <p:cNvSpPr txBox="1"/>
          <p:nvPr/>
        </p:nvSpPr>
        <p:spPr>
          <a:xfrm>
            <a:off x="483226" y="4496757"/>
            <a:ext cx="10087848" cy="830997"/>
          </a:xfrm>
          <a:prstGeom prst="rect">
            <a:avLst/>
          </a:prstGeom>
          <a:noFill/>
        </p:spPr>
        <p:txBody>
          <a:bodyPr wrap="square">
            <a:spAutoFit/>
          </a:bodyPr>
          <a:lstStyle/>
          <a:p>
            <a:pPr marL="0" marR="8890" indent="0" algn="just">
              <a:spcBef>
                <a:spcPts val="15"/>
              </a:spcBef>
              <a:spcAft>
                <a:spcPts val="0"/>
              </a:spcAft>
              <a:buNone/>
            </a:pPr>
            <a:r>
              <a:rPr lang="en-US" sz="2400" dirty="0">
                <a:solidFill>
                  <a:srgbClr val="C00000"/>
                </a:solidFill>
                <a:effectLst/>
                <a:latin typeface="Times New Roman" panose="02020603050405020304" pitchFamily="18" charset="0"/>
                <a:ea typeface="Times New Roman" panose="02020603050405020304" pitchFamily="18" charset="0"/>
              </a:rPr>
              <a:t>Currently, the most effective antiemetic combination  -</a:t>
            </a:r>
            <a:r>
              <a:rPr lang="en-US" sz="2400" b="1" dirty="0">
                <a:solidFill>
                  <a:srgbClr val="C00000"/>
                </a:solidFill>
                <a:effectLst/>
                <a:latin typeface="Times New Roman" panose="02020603050405020304" pitchFamily="18" charset="0"/>
                <a:ea typeface="Times New Roman" panose="02020603050405020304" pitchFamily="18" charset="0"/>
              </a:rPr>
              <a:t>NK</a:t>
            </a:r>
            <a:r>
              <a:rPr lang="en-US" sz="2400" b="1" baseline="-25000" dirty="0">
                <a:solidFill>
                  <a:srgbClr val="C00000"/>
                </a:solidFill>
                <a:effectLst/>
                <a:latin typeface="Times New Roman" panose="02020603050405020304" pitchFamily="18" charset="0"/>
                <a:ea typeface="Times New Roman" panose="02020603050405020304" pitchFamily="18" charset="0"/>
              </a:rPr>
              <a:t>1</a:t>
            </a:r>
            <a:r>
              <a:rPr lang="en-US" sz="2400" b="1" dirty="0">
                <a:solidFill>
                  <a:srgbClr val="C00000"/>
                </a:solidFill>
                <a:effectLst/>
                <a:latin typeface="Times New Roman" panose="02020603050405020304" pitchFamily="18" charset="0"/>
                <a:ea typeface="Times New Roman" panose="02020603050405020304" pitchFamily="18" charset="0"/>
              </a:rPr>
              <a:t> receptor antagonist + serotonin receptor antagonist (5-HT</a:t>
            </a:r>
            <a:r>
              <a:rPr lang="en-US" sz="2400" b="1" baseline="-25000" dirty="0">
                <a:solidFill>
                  <a:srgbClr val="C00000"/>
                </a:solidFill>
                <a:effectLst/>
                <a:latin typeface="Times New Roman" panose="02020603050405020304" pitchFamily="18" charset="0"/>
                <a:ea typeface="Times New Roman" panose="02020603050405020304" pitchFamily="18" charset="0"/>
              </a:rPr>
              <a:t>3</a:t>
            </a:r>
            <a:r>
              <a:rPr lang="en-US" sz="2400" b="1" dirty="0">
                <a:solidFill>
                  <a:srgbClr val="C00000"/>
                </a:solidFill>
                <a:effectLst/>
                <a:latin typeface="Times New Roman" panose="02020603050405020304" pitchFamily="18" charset="0"/>
                <a:ea typeface="Times New Roman" panose="02020603050405020304" pitchFamily="18" charset="0"/>
              </a:rPr>
              <a:t>) + dexamethasone.</a:t>
            </a:r>
            <a:endParaRPr lang="ru-RU" sz="2400" dirty="0">
              <a:solidFill>
                <a:srgbClr val="C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94945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F2FD4E2-0195-4934-6D13-A736AA8DE6AD}"/>
              </a:ext>
            </a:extLst>
          </p:cNvPr>
          <p:cNvSpPr>
            <a:spLocks noGrp="1"/>
          </p:cNvSpPr>
          <p:nvPr>
            <p:ph idx="1"/>
          </p:nvPr>
        </p:nvSpPr>
        <p:spPr>
          <a:xfrm>
            <a:off x="1286414" y="2336778"/>
            <a:ext cx="8950116" cy="4449279"/>
          </a:xfrm>
        </p:spPr>
        <p:txBody>
          <a:bodyPr>
            <a:normAutofit/>
          </a:bodyPr>
          <a:lstStyle/>
          <a:p>
            <a:pPr marL="0" marR="8890" indent="0" algn="just">
              <a:lnSpc>
                <a:spcPct val="110000"/>
              </a:lnSpc>
              <a:spcBef>
                <a:spcPts val="15"/>
              </a:spcBef>
              <a:spcAft>
                <a:spcPts val="0"/>
              </a:spcAft>
              <a:buNone/>
            </a:pPr>
            <a:r>
              <a:rPr lang="en-US" sz="2000" b="1" dirty="0">
                <a:solidFill>
                  <a:srgbClr val="C00000"/>
                </a:solidFill>
                <a:effectLst/>
                <a:latin typeface="Times New Roman" panose="02020603050405020304" pitchFamily="18" charset="0"/>
                <a:ea typeface="Times New Roman" panose="02020603050405020304" pitchFamily="18" charset="0"/>
              </a:rPr>
              <a:t> THIETHYLPERAZINE (TOREKAN)</a:t>
            </a:r>
            <a:endParaRPr lang="ru-RU" sz="2000" b="1" dirty="0">
              <a:solidFill>
                <a:srgbClr val="C00000"/>
              </a:solidFill>
              <a:effectLst/>
              <a:latin typeface="Times New Roman" panose="02020603050405020304" pitchFamily="18" charset="0"/>
              <a:ea typeface="Times New Roman" panose="02020603050405020304" pitchFamily="18" charset="0"/>
            </a:endParaRPr>
          </a:p>
          <a:p>
            <a:pPr marR="8890" algn="just">
              <a:lnSpc>
                <a:spcPct val="110000"/>
              </a:lnSpc>
              <a:spcBef>
                <a:spcPts val="15"/>
              </a:spcBef>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blocks dopamine receptors in the chemoreceptor zone;</a:t>
            </a:r>
            <a:endParaRPr lang="ru-RU" sz="2000" dirty="0">
              <a:effectLst/>
              <a:latin typeface="Times New Roman" panose="02020603050405020304" pitchFamily="18" charset="0"/>
              <a:ea typeface="Times New Roman" panose="02020603050405020304" pitchFamily="18" charset="0"/>
            </a:endParaRPr>
          </a:p>
          <a:p>
            <a:pPr marR="8890" algn="just">
              <a:lnSpc>
                <a:spcPct val="110000"/>
              </a:lnSpc>
              <a:spcBef>
                <a:spcPts val="15"/>
              </a:spcBef>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has a depressing effect directly on the vomiting center</a:t>
            </a:r>
            <a:endParaRPr lang="ru-RU" sz="2000" dirty="0">
              <a:effectLst/>
              <a:latin typeface="Times New Roman" panose="02020603050405020304" pitchFamily="18" charset="0"/>
              <a:ea typeface="Times New Roman" panose="02020603050405020304" pitchFamily="18" charset="0"/>
            </a:endParaRPr>
          </a:p>
          <a:p>
            <a:pPr marL="0" marR="8890" indent="0" algn="just">
              <a:lnSpc>
                <a:spcPct val="110000"/>
              </a:lnSpc>
              <a:spcBef>
                <a:spcPts val="15"/>
              </a:spcBef>
              <a:spcAft>
                <a:spcPts val="0"/>
              </a:spcAft>
              <a:buNone/>
            </a:pPr>
            <a:r>
              <a:rPr lang="en-US" sz="2000" b="1" dirty="0">
                <a:solidFill>
                  <a:srgbClr val="C00000"/>
                </a:solidFill>
                <a:effectLst/>
                <a:latin typeface="Times New Roman" panose="02020603050405020304" pitchFamily="18" charset="0"/>
                <a:ea typeface="Times New Roman" panose="02020603050405020304" pitchFamily="18" charset="0"/>
              </a:rPr>
              <a:t>Side effects: </a:t>
            </a:r>
            <a:r>
              <a:rPr lang="en-US" sz="2000" dirty="0">
                <a:solidFill>
                  <a:srgbClr val="000000"/>
                </a:solidFill>
                <a:effectLst/>
                <a:latin typeface="Times New Roman" panose="02020603050405020304" pitchFamily="18" charset="0"/>
                <a:ea typeface="Times New Roman" panose="02020603050405020304" pitchFamily="18" charset="0"/>
              </a:rPr>
              <a:t>dry mouth, drowsiness, tachycardia, hypotension, and with long-term use, parkinsonism.</a:t>
            </a:r>
            <a:endParaRPr lang="ru-RU" sz="2000" dirty="0">
              <a:effectLst/>
              <a:latin typeface="Times New Roman" panose="02020603050405020304" pitchFamily="18" charset="0"/>
              <a:ea typeface="Times New Roman" panose="02020603050405020304" pitchFamily="18" charset="0"/>
            </a:endParaRPr>
          </a:p>
          <a:p>
            <a:pPr marL="0" marR="8890" indent="0" algn="just">
              <a:lnSpc>
                <a:spcPct val="110000"/>
              </a:lnSpc>
              <a:spcBef>
                <a:spcPts val="15"/>
              </a:spcBef>
              <a:spcAft>
                <a:spcPts val="0"/>
              </a:spcAft>
              <a:buNone/>
            </a:pPr>
            <a:r>
              <a:rPr lang="en-US" sz="2000" dirty="0">
                <a:solidFill>
                  <a:srgbClr val="000000"/>
                </a:solidFill>
                <a:effectLst/>
                <a:latin typeface="Times New Roman" panose="02020603050405020304" pitchFamily="18" charset="0"/>
                <a:ea typeface="Times New Roman" panose="02020603050405020304" pitchFamily="18" charset="0"/>
              </a:rPr>
              <a:t> </a:t>
            </a:r>
            <a:endParaRPr lang="ru-RU" sz="2000" dirty="0">
              <a:effectLst/>
              <a:latin typeface="Times New Roman" panose="02020603050405020304" pitchFamily="18" charset="0"/>
              <a:ea typeface="Times New Roman" panose="02020603050405020304" pitchFamily="18" charset="0"/>
            </a:endParaRPr>
          </a:p>
          <a:p>
            <a:pPr marL="0" marR="8890" indent="0" algn="just">
              <a:lnSpc>
                <a:spcPct val="110000"/>
              </a:lnSpc>
              <a:spcBef>
                <a:spcPts val="15"/>
              </a:spcBef>
              <a:spcAft>
                <a:spcPts val="0"/>
              </a:spcAft>
              <a:buNone/>
            </a:pPr>
            <a:r>
              <a:rPr lang="en-US" sz="2000" b="1" dirty="0">
                <a:solidFill>
                  <a:srgbClr val="C00000"/>
                </a:solidFill>
                <a:effectLst/>
                <a:latin typeface="Times New Roman" panose="02020603050405020304" pitchFamily="18" charset="0"/>
                <a:ea typeface="Times New Roman" panose="02020603050405020304" pitchFamily="18" charset="0"/>
              </a:rPr>
              <a:t>PROCHLORPERAZINE</a:t>
            </a:r>
            <a:endParaRPr lang="ru-RU" sz="2000" b="1" dirty="0">
              <a:solidFill>
                <a:srgbClr val="C00000"/>
              </a:solidFill>
              <a:effectLst/>
              <a:latin typeface="Times New Roman" panose="02020603050405020304" pitchFamily="18" charset="0"/>
              <a:ea typeface="Times New Roman" panose="02020603050405020304" pitchFamily="18" charset="0"/>
            </a:endParaRPr>
          </a:p>
          <a:p>
            <a:pPr marR="8890" algn="just">
              <a:lnSpc>
                <a:spcPct val="110000"/>
              </a:lnSpc>
              <a:spcBef>
                <a:spcPts val="15"/>
              </a:spcBef>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blocks dopaminergic transmission in trigger zone chemoreceptors</a:t>
            </a:r>
            <a:endParaRPr lang="ru-RU" sz="2000" dirty="0">
              <a:effectLst/>
              <a:latin typeface="Times New Roman" panose="02020603050405020304" pitchFamily="18" charset="0"/>
              <a:ea typeface="Times New Roman" panose="02020603050405020304" pitchFamily="18" charset="0"/>
            </a:endParaRPr>
          </a:p>
          <a:p>
            <a:pPr marR="8890" algn="just">
              <a:lnSpc>
                <a:spcPct val="110000"/>
              </a:lnSpc>
              <a:spcBef>
                <a:spcPts val="15"/>
              </a:spcBef>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has antihistamine, anticholinergic effect</a:t>
            </a:r>
            <a:endParaRPr lang="ru-RU" sz="2000" dirty="0">
              <a:effectLst/>
              <a:latin typeface="Times New Roman" panose="02020603050405020304" pitchFamily="18" charset="0"/>
              <a:ea typeface="Times New Roman" panose="02020603050405020304" pitchFamily="18" charset="0"/>
            </a:endParaRPr>
          </a:p>
          <a:p>
            <a:pPr marL="0" marR="8890" indent="0" algn="just">
              <a:lnSpc>
                <a:spcPct val="110000"/>
              </a:lnSpc>
              <a:spcBef>
                <a:spcPts val="15"/>
              </a:spcBef>
              <a:spcAft>
                <a:spcPts val="0"/>
              </a:spcAft>
              <a:buNone/>
            </a:pPr>
            <a:r>
              <a:rPr lang="en-US" sz="2000" b="1" dirty="0">
                <a:solidFill>
                  <a:srgbClr val="C00000"/>
                </a:solidFill>
                <a:effectLst/>
                <a:latin typeface="Times New Roman" panose="02020603050405020304" pitchFamily="18" charset="0"/>
                <a:ea typeface="Times New Roman" panose="02020603050405020304" pitchFamily="18" charset="0"/>
              </a:rPr>
              <a:t>Side effects: </a:t>
            </a:r>
            <a:r>
              <a:rPr lang="en-US" sz="2000" dirty="0">
                <a:solidFill>
                  <a:srgbClr val="000000"/>
                </a:solidFill>
                <a:effectLst/>
                <a:latin typeface="Times New Roman" panose="02020603050405020304" pitchFamily="18" charset="0"/>
                <a:ea typeface="Times New Roman" panose="02020603050405020304" pitchFamily="18" charset="0"/>
              </a:rPr>
              <a:t>moderate sedation, dystonia, parkinsonian symptoms, akathisia, orthostatic hypotension, dry mouth, blurred vision.</a:t>
            </a:r>
            <a:endParaRPr lang="ru-RU" sz="3200" dirty="0"/>
          </a:p>
        </p:txBody>
      </p:sp>
      <p:sp>
        <p:nvSpPr>
          <p:cNvPr id="5" name="TextBox 4">
            <a:extLst>
              <a:ext uri="{FF2B5EF4-FFF2-40B4-BE49-F238E27FC236}">
                <a16:creationId xmlns:a16="http://schemas.microsoft.com/office/drawing/2014/main" id="{385D8267-BEAE-A0D1-33D0-DB90E54E3F59}"/>
              </a:ext>
            </a:extLst>
          </p:cNvPr>
          <p:cNvSpPr txBox="1"/>
          <p:nvPr/>
        </p:nvSpPr>
        <p:spPr>
          <a:xfrm>
            <a:off x="1013282" y="414842"/>
            <a:ext cx="9223248" cy="1754326"/>
          </a:xfrm>
          <a:prstGeom prst="rect">
            <a:avLst/>
          </a:prstGeom>
          <a:noFill/>
        </p:spPr>
        <p:txBody>
          <a:bodyPr wrap="square">
            <a:spAutoFit/>
          </a:bodyPr>
          <a:lstStyle/>
          <a:p>
            <a:pPr marR="8890" algn="just">
              <a:spcBef>
                <a:spcPts val="15"/>
              </a:spcBef>
              <a:spcAft>
                <a:spcPts val="0"/>
              </a:spcAft>
            </a:pPr>
            <a:r>
              <a:rPr lang="en-US" sz="2400" b="1" dirty="0">
                <a:effectLst/>
                <a:latin typeface="Times New Roman" panose="02020603050405020304" pitchFamily="18" charset="0"/>
                <a:ea typeface="Times New Roman" panose="02020603050405020304" pitchFamily="18" charset="0"/>
              </a:rPr>
              <a:t>ANTIEMETICS</a:t>
            </a:r>
          </a:p>
          <a:p>
            <a:pPr marR="8890" algn="just">
              <a:spcBef>
                <a:spcPts val="15"/>
              </a:spcBef>
              <a:spcAft>
                <a:spcPts val="0"/>
              </a:spcAft>
            </a:pPr>
            <a:r>
              <a:rPr lang="en-US" sz="2400" b="1" dirty="0">
                <a:solidFill>
                  <a:srgbClr val="000000"/>
                </a:solidFill>
                <a:latin typeface="Times New Roman" panose="02020603050405020304" pitchFamily="18" charset="0"/>
                <a:ea typeface="Times New Roman" panose="02020603050405020304" pitchFamily="18" charset="0"/>
              </a:rPr>
              <a:t>D</a:t>
            </a:r>
            <a:r>
              <a:rPr lang="en-US" sz="2400" b="1" dirty="0">
                <a:solidFill>
                  <a:srgbClr val="000000"/>
                </a:solidFill>
                <a:effectLst/>
                <a:latin typeface="Times New Roman" panose="02020603050405020304" pitchFamily="18" charset="0"/>
                <a:ea typeface="Times New Roman" panose="02020603050405020304" pitchFamily="18" charset="0"/>
              </a:rPr>
              <a:t>opamine D</a:t>
            </a:r>
            <a:r>
              <a:rPr lang="en-US" sz="2400" b="1" baseline="-25000" dirty="0">
                <a:solidFill>
                  <a:srgbClr val="000000"/>
                </a:solidFill>
                <a:effectLst/>
                <a:latin typeface="Times New Roman" panose="02020603050405020304" pitchFamily="18" charset="0"/>
                <a:ea typeface="Times New Roman" panose="02020603050405020304" pitchFamily="18" charset="0"/>
              </a:rPr>
              <a:t>2- </a:t>
            </a:r>
            <a:r>
              <a:rPr lang="en-US" sz="2400" b="1" dirty="0">
                <a:solidFill>
                  <a:srgbClr val="000000"/>
                </a:solidFill>
                <a:effectLst/>
                <a:latin typeface="Times New Roman" panose="02020603050405020304" pitchFamily="18" charset="0"/>
                <a:ea typeface="Times New Roman" panose="02020603050405020304" pitchFamily="18" charset="0"/>
              </a:rPr>
              <a:t>receptors blocker</a:t>
            </a:r>
            <a:endParaRPr lang="en-US" sz="2400" b="1" dirty="0">
              <a:effectLst/>
              <a:latin typeface="Times New Roman" panose="02020603050405020304" pitchFamily="18" charset="0"/>
              <a:ea typeface="Times New Roman" panose="02020603050405020304" pitchFamily="18" charset="0"/>
            </a:endParaRPr>
          </a:p>
          <a:p>
            <a:pPr marR="8890" algn="just">
              <a:spcBef>
                <a:spcPts val="15"/>
              </a:spcBef>
              <a:spcAft>
                <a:spcPts val="0"/>
              </a:spcAft>
            </a:pPr>
            <a:r>
              <a:rPr lang="en-US" sz="2000" b="1" dirty="0">
                <a:effectLst/>
                <a:latin typeface="Times New Roman" panose="02020603050405020304" pitchFamily="18" charset="0"/>
                <a:ea typeface="Times New Roman" panose="02020603050405020304" pitchFamily="18" charset="0"/>
              </a:rPr>
              <a:t>Phenothiazines</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thiethylperazine</a:t>
            </a:r>
            <a:r>
              <a:rPr lang="en-US" sz="2000" dirty="0">
                <a:effectLst/>
                <a:latin typeface="Times New Roman" panose="02020603050405020304" pitchFamily="18" charset="0"/>
                <a:ea typeface="Times New Roman" panose="02020603050405020304" pitchFamily="18" charset="0"/>
              </a:rPr>
              <a:t>, prochlorperazine), </a:t>
            </a:r>
            <a:r>
              <a:rPr lang="en-US" sz="2000" b="1" dirty="0">
                <a:effectLst/>
                <a:latin typeface="Times New Roman" panose="02020603050405020304" pitchFamily="18" charset="0"/>
                <a:ea typeface="Times New Roman" panose="02020603050405020304" pitchFamily="18" charset="0"/>
              </a:rPr>
              <a:t>butyrophenones</a:t>
            </a:r>
            <a:r>
              <a:rPr lang="en-US" sz="2000" dirty="0">
                <a:effectLst/>
                <a:latin typeface="Times New Roman" panose="02020603050405020304" pitchFamily="18" charset="0"/>
                <a:ea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rPr>
              <a:t>droperidol</a:t>
            </a:r>
            <a:r>
              <a:rPr lang="en-US" sz="2000" dirty="0">
                <a:effectLst/>
                <a:latin typeface="Times New Roman" panose="02020603050405020304" pitchFamily="18" charset="0"/>
                <a:ea typeface="Times New Roman" panose="02020603050405020304" pitchFamily="18" charset="0"/>
              </a:rPr>
              <a:t>) and </a:t>
            </a:r>
            <a:r>
              <a:rPr lang="en-US" sz="2000" b="1" dirty="0">
                <a:effectLst/>
                <a:latin typeface="Times New Roman" panose="02020603050405020304" pitchFamily="18" charset="0"/>
                <a:ea typeface="Times New Roman" panose="02020603050405020304" pitchFamily="18" charset="0"/>
              </a:rPr>
              <a:t>substituted benzamides </a:t>
            </a:r>
            <a:r>
              <a:rPr lang="en-US" sz="2000" dirty="0">
                <a:effectLst/>
                <a:latin typeface="Times New Roman" panose="02020603050405020304" pitchFamily="18" charset="0"/>
                <a:ea typeface="Times New Roman" panose="02020603050405020304" pitchFamily="18" charset="0"/>
              </a:rPr>
              <a:t>(metoclopramide), having pronounced antidopaminergic activity, are also widely used to treat chemotherapy-induced vomiting.</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799195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8D2EC59-6915-62F8-E63D-27E4DD61B3A9}"/>
              </a:ext>
            </a:extLst>
          </p:cNvPr>
          <p:cNvSpPr>
            <a:spLocks noGrp="1"/>
          </p:cNvSpPr>
          <p:nvPr>
            <p:ph idx="1"/>
          </p:nvPr>
        </p:nvSpPr>
        <p:spPr>
          <a:xfrm>
            <a:off x="1045029" y="965819"/>
            <a:ext cx="9364015" cy="4926362"/>
          </a:xfrm>
        </p:spPr>
        <p:txBody>
          <a:bodyPr>
            <a:normAutofit fontScale="77500" lnSpcReduction="20000"/>
          </a:bodyPr>
          <a:lstStyle/>
          <a:p>
            <a:pPr marL="0" marR="8890" indent="0" algn="just">
              <a:spcBef>
                <a:spcPts val="15"/>
              </a:spcBef>
              <a:spcAft>
                <a:spcPts val="0"/>
              </a:spcAft>
              <a:buNone/>
            </a:pPr>
            <a:r>
              <a:rPr lang="en-US" sz="3300" b="1" dirty="0">
                <a:effectLst/>
                <a:latin typeface="Times New Roman" panose="02020603050405020304" pitchFamily="18" charset="0"/>
                <a:ea typeface="Times New Roman" panose="02020603050405020304" pitchFamily="18" charset="0"/>
              </a:rPr>
              <a:t>ANTIEMETICS</a:t>
            </a:r>
          </a:p>
          <a:p>
            <a:pPr marL="0" marR="8890" indent="0" algn="just">
              <a:spcBef>
                <a:spcPts val="15"/>
              </a:spcBef>
              <a:spcAft>
                <a:spcPts val="0"/>
              </a:spcAft>
              <a:buNone/>
            </a:pPr>
            <a:endParaRPr lang="en-US" sz="3300" b="1" dirty="0">
              <a:effectLst/>
              <a:latin typeface="Times New Roman" panose="02020603050405020304" pitchFamily="18" charset="0"/>
              <a:ea typeface="Times New Roman" panose="02020603050405020304" pitchFamily="18" charset="0"/>
            </a:endParaRPr>
          </a:p>
          <a:p>
            <a:pPr marL="0" marR="8890" indent="0" algn="just">
              <a:spcBef>
                <a:spcPts val="15"/>
              </a:spcBef>
              <a:spcAft>
                <a:spcPts val="0"/>
              </a:spcAft>
              <a:buNone/>
            </a:pPr>
            <a:r>
              <a:rPr lang="en-US" sz="3300" b="1" dirty="0">
                <a:solidFill>
                  <a:srgbClr val="000000"/>
                </a:solidFill>
                <a:latin typeface="Times New Roman" panose="02020603050405020304" pitchFamily="18" charset="0"/>
                <a:ea typeface="Times New Roman" panose="02020603050405020304" pitchFamily="18" charset="0"/>
              </a:rPr>
              <a:t>D</a:t>
            </a:r>
            <a:r>
              <a:rPr lang="en-US" sz="3300" b="1" dirty="0">
                <a:solidFill>
                  <a:srgbClr val="000000"/>
                </a:solidFill>
                <a:effectLst/>
                <a:latin typeface="Times New Roman" panose="02020603050405020304" pitchFamily="18" charset="0"/>
                <a:ea typeface="Times New Roman" panose="02020603050405020304" pitchFamily="18" charset="0"/>
              </a:rPr>
              <a:t>opamine D</a:t>
            </a:r>
            <a:r>
              <a:rPr lang="en-US" sz="3300" b="1" baseline="-25000" dirty="0">
                <a:solidFill>
                  <a:srgbClr val="000000"/>
                </a:solidFill>
                <a:effectLst/>
                <a:latin typeface="Times New Roman" panose="02020603050405020304" pitchFamily="18" charset="0"/>
                <a:ea typeface="Times New Roman" panose="02020603050405020304" pitchFamily="18" charset="0"/>
              </a:rPr>
              <a:t>2- </a:t>
            </a:r>
            <a:r>
              <a:rPr lang="en-US" sz="3300" b="1" dirty="0">
                <a:solidFill>
                  <a:srgbClr val="000000"/>
                </a:solidFill>
                <a:effectLst/>
                <a:latin typeface="Times New Roman" panose="02020603050405020304" pitchFamily="18" charset="0"/>
                <a:ea typeface="Times New Roman" panose="02020603050405020304" pitchFamily="18" charset="0"/>
              </a:rPr>
              <a:t>receptors blocker</a:t>
            </a:r>
            <a:endParaRPr lang="en-US" sz="3300" b="1" dirty="0">
              <a:effectLst/>
              <a:latin typeface="Times New Roman" panose="02020603050405020304" pitchFamily="18" charset="0"/>
              <a:ea typeface="Times New Roman" panose="02020603050405020304" pitchFamily="18" charset="0"/>
            </a:endParaRPr>
          </a:p>
          <a:p>
            <a:pPr marL="0" marR="8890" indent="0" algn="just">
              <a:lnSpc>
                <a:spcPct val="120000"/>
              </a:lnSpc>
              <a:spcBef>
                <a:spcPts val="15"/>
              </a:spcBef>
              <a:spcAft>
                <a:spcPts val="0"/>
              </a:spcAft>
              <a:buNone/>
            </a:pPr>
            <a:endParaRPr lang="en-US" sz="2400" b="1" dirty="0">
              <a:solidFill>
                <a:srgbClr val="C00000"/>
              </a:solidFill>
              <a:effectLst/>
              <a:latin typeface="Times New Roman" panose="02020603050405020304" pitchFamily="18" charset="0"/>
              <a:ea typeface="Times New Roman" panose="02020603050405020304" pitchFamily="18" charset="0"/>
            </a:endParaRPr>
          </a:p>
          <a:p>
            <a:pPr marL="0" marR="8890" indent="0" algn="just">
              <a:lnSpc>
                <a:spcPct val="120000"/>
              </a:lnSpc>
              <a:spcBef>
                <a:spcPts val="15"/>
              </a:spcBef>
              <a:spcAft>
                <a:spcPts val="0"/>
              </a:spcAft>
              <a:buNone/>
            </a:pPr>
            <a:r>
              <a:rPr lang="en-US" sz="2400" b="1" dirty="0">
                <a:solidFill>
                  <a:srgbClr val="C00000"/>
                </a:solidFill>
                <a:effectLst/>
                <a:latin typeface="Times New Roman" panose="02020603050405020304" pitchFamily="18" charset="0"/>
                <a:ea typeface="Times New Roman" panose="02020603050405020304" pitchFamily="18" charset="0"/>
              </a:rPr>
              <a:t>METOCLOPRAMIDE:</a:t>
            </a:r>
            <a:endParaRPr lang="ru-RU" sz="2400" dirty="0">
              <a:solidFill>
                <a:srgbClr val="C00000"/>
              </a:solidFill>
              <a:effectLst/>
              <a:latin typeface="Times New Roman" panose="02020603050405020304" pitchFamily="18" charset="0"/>
              <a:ea typeface="Times New Roman" panose="02020603050405020304" pitchFamily="18" charset="0"/>
            </a:endParaRPr>
          </a:p>
          <a:p>
            <a:pPr marR="8890" algn="just">
              <a:lnSpc>
                <a:spcPct val="120000"/>
              </a:lnSpc>
              <a:spcBef>
                <a:spcPts val="15"/>
              </a:spcBef>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penetrates the blood-brain barrier</a:t>
            </a:r>
            <a:endParaRPr lang="ru-RU" sz="2400" dirty="0">
              <a:effectLst/>
              <a:latin typeface="Times New Roman" panose="02020603050405020304" pitchFamily="18" charset="0"/>
              <a:ea typeface="Times New Roman" panose="02020603050405020304" pitchFamily="18" charset="0"/>
            </a:endParaRPr>
          </a:p>
          <a:p>
            <a:pPr marR="8890" algn="just">
              <a:lnSpc>
                <a:spcPct val="120000"/>
              </a:lnSpc>
              <a:spcBef>
                <a:spcPts val="15"/>
              </a:spcBef>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an antagonist of D</a:t>
            </a:r>
            <a:r>
              <a:rPr lang="en-US" sz="2400" baseline="-25000" dirty="0">
                <a:solidFill>
                  <a:srgbClr val="000000"/>
                </a:solidFill>
                <a:effectLst/>
                <a:latin typeface="Times New Roman" panose="02020603050405020304" pitchFamily="18" charset="0"/>
                <a:ea typeface="Times New Roman" panose="02020603050405020304" pitchFamily="18" charset="0"/>
              </a:rPr>
              <a:t>2</a:t>
            </a:r>
            <a:r>
              <a:rPr lang="en-US" sz="2400" dirty="0">
                <a:solidFill>
                  <a:srgbClr val="000000"/>
                </a:solidFill>
                <a:effectLst/>
                <a:latin typeface="Times New Roman" panose="02020603050405020304" pitchFamily="18" charset="0"/>
                <a:ea typeface="Times New Roman" panose="02020603050405020304" pitchFamily="18" charset="0"/>
              </a:rPr>
              <a:t>-receptors in the trigger zone chemoreceptors, in large doses - and serotonin 5-HT</a:t>
            </a:r>
            <a:r>
              <a:rPr lang="en-US" sz="2400" baseline="-25000" dirty="0">
                <a:solidFill>
                  <a:srgbClr val="000000"/>
                </a:solidFill>
                <a:effectLst/>
                <a:latin typeface="Times New Roman" panose="02020603050405020304" pitchFamily="18" charset="0"/>
                <a:ea typeface="Times New Roman" panose="02020603050405020304" pitchFamily="18" charset="0"/>
              </a:rPr>
              <a:t>3</a:t>
            </a:r>
            <a:r>
              <a:rPr lang="en-US" sz="2400" dirty="0">
                <a:solidFill>
                  <a:srgbClr val="000000"/>
                </a:solidFill>
                <a:effectLst/>
                <a:latin typeface="Times New Roman" panose="02020603050405020304" pitchFamily="18" charset="0"/>
                <a:ea typeface="Times New Roman" panose="02020603050405020304" pitchFamily="18" charset="0"/>
              </a:rPr>
              <a:t>-receptors.</a:t>
            </a:r>
            <a:endParaRPr lang="ru-RU" sz="2400" dirty="0">
              <a:effectLst/>
              <a:latin typeface="Times New Roman" panose="02020603050405020304" pitchFamily="18" charset="0"/>
              <a:ea typeface="Times New Roman" panose="02020603050405020304" pitchFamily="18" charset="0"/>
            </a:endParaRPr>
          </a:p>
          <a:p>
            <a:pPr marR="8890" algn="just">
              <a:lnSpc>
                <a:spcPct val="120000"/>
              </a:lnSpc>
              <a:spcBef>
                <a:spcPts val="15"/>
              </a:spcBef>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has an anticholinergic effect</a:t>
            </a:r>
            <a:endParaRPr lang="ru-RU" sz="2400" dirty="0">
              <a:effectLst/>
              <a:latin typeface="Times New Roman" panose="02020603050405020304" pitchFamily="18" charset="0"/>
              <a:ea typeface="Times New Roman" panose="02020603050405020304" pitchFamily="18" charset="0"/>
            </a:endParaRPr>
          </a:p>
          <a:p>
            <a:pPr marR="8890" algn="just">
              <a:lnSpc>
                <a:spcPct val="120000"/>
              </a:lnSpc>
              <a:spcBef>
                <a:spcPts val="15"/>
              </a:spcBef>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has a prokinetic effect on the gastrointestinal tract</a:t>
            </a:r>
            <a:endParaRPr lang="ru-RU" sz="2400" dirty="0">
              <a:effectLst/>
              <a:latin typeface="Times New Roman" panose="02020603050405020304" pitchFamily="18" charset="0"/>
              <a:ea typeface="Times New Roman" panose="02020603050405020304" pitchFamily="18" charset="0"/>
            </a:endParaRPr>
          </a:p>
          <a:p>
            <a:pPr marL="0" marR="8890" indent="0" algn="just">
              <a:lnSpc>
                <a:spcPct val="120000"/>
              </a:lnSpc>
              <a:spcBef>
                <a:spcPts val="15"/>
              </a:spcBef>
              <a:spcAft>
                <a:spcPts val="0"/>
              </a:spcAft>
              <a:buNone/>
            </a:pPr>
            <a:r>
              <a:rPr lang="en-US" sz="2400" b="1" dirty="0">
                <a:solidFill>
                  <a:srgbClr val="C00000"/>
                </a:solidFill>
                <a:effectLst/>
                <a:latin typeface="Times New Roman" panose="02020603050405020304" pitchFamily="18" charset="0"/>
                <a:ea typeface="Times New Roman" panose="02020603050405020304" pitchFamily="18" charset="0"/>
              </a:rPr>
              <a:t>Side effects:</a:t>
            </a:r>
            <a:r>
              <a:rPr lang="en-US" sz="2400" dirty="0">
                <a:solidFill>
                  <a:srgbClr val="C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drowsiness, increased fatigue, with long-term use - parkinsonism and tardive dyskinesia, hyperprolactinemia, gynecomastia</a:t>
            </a:r>
            <a:endParaRPr lang="ru-RU" sz="2400" dirty="0">
              <a:effectLst/>
              <a:latin typeface="Times New Roman" panose="02020603050405020304" pitchFamily="18" charset="0"/>
              <a:ea typeface="Times New Roman" panose="02020603050405020304" pitchFamily="18" charset="0"/>
            </a:endParaRPr>
          </a:p>
          <a:p>
            <a:pPr marL="0" marR="8890" indent="0" algn="just">
              <a:lnSpc>
                <a:spcPct val="120000"/>
              </a:lnSpc>
              <a:spcBef>
                <a:spcPts val="15"/>
              </a:spcBef>
              <a:spcAft>
                <a:spcPts val="0"/>
              </a:spcAft>
              <a:buNone/>
            </a:pPr>
            <a:r>
              <a:rPr lang="en-US" sz="2400" dirty="0">
                <a:solidFill>
                  <a:srgbClr val="000000"/>
                </a:solidFill>
                <a:effectLst/>
                <a:latin typeface="Times New Roman" panose="02020603050405020304" pitchFamily="18" charset="0"/>
                <a:ea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endParaRPr>
          </a:p>
          <a:p>
            <a:pPr marL="0" marR="8890" indent="0" algn="just">
              <a:lnSpc>
                <a:spcPct val="120000"/>
              </a:lnSpc>
              <a:spcBef>
                <a:spcPts val="15"/>
              </a:spcBef>
              <a:spcAft>
                <a:spcPts val="0"/>
              </a:spcAft>
              <a:buNone/>
            </a:pPr>
            <a:r>
              <a:rPr lang="en-US" sz="2400" b="1" dirty="0">
                <a:solidFill>
                  <a:srgbClr val="C00000"/>
                </a:solidFill>
                <a:effectLst/>
                <a:latin typeface="Times New Roman" panose="02020603050405020304" pitchFamily="18" charset="0"/>
                <a:ea typeface="Times New Roman" panose="02020603050405020304" pitchFamily="18" charset="0"/>
              </a:rPr>
              <a:t>DOMPERIDONE (MOTILIUM)</a:t>
            </a:r>
            <a:r>
              <a:rPr lang="en-US" sz="2400" dirty="0">
                <a:solidFill>
                  <a:srgbClr val="C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is a selective blocker of dopamine D</a:t>
            </a:r>
            <a:r>
              <a:rPr lang="en-US" sz="2400" baseline="-25000" dirty="0">
                <a:solidFill>
                  <a:srgbClr val="000000"/>
                </a:solidFill>
                <a:effectLst/>
                <a:latin typeface="Times New Roman" panose="02020603050405020304" pitchFamily="18" charset="0"/>
                <a:ea typeface="Times New Roman" panose="02020603050405020304" pitchFamily="18" charset="0"/>
              </a:rPr>
              <a:t>2</a:t>
            </a:r>
            <a:r>
              <a:rPr lang="en-US" sz="2400" dirty="0">
                <a:solidFill>
                  <a:srgbClr val="000000"/>
                </a:solidFill>
                <a:effectLst/>
                <a:latin typeface="Times New Roman" panose="02020603050405020304" pitchFamily="18" charset="0"/>
                <a:ea typeface="Times New Roman" panose="02020603050405020304" pitchFamily="18" charset="0"/>
              </a:rPr>
              <a:t>-receptors, has an antiemetic and prokinetic effect, and does not penetrate the blood-brain barrier well.</a:t>
            </a:r>
            <a:endParaRPr lang="ru-RU" sz="2400" dirty="0">
              <a:effectLst/>
              <a:latin typeface="Times New Roman" panose="02020603050405020304" pitchFamily="18" charset="0"/>
              <a:ea typeface="Times New Roman" panose="02020603050405020304" pitchFamily="18" charset="0"/>
            </a:endParaRPr>
          </a:p>
          <a:p>
            <a:pPr marL="0" marR="8890" indent="0" algn="just">
              <a:lnSpc>
                <a:spcPct val="120000"/>
              </a:lnSpc>
              <a:spcBef>
                <a:spcPts val="15"/>
              </a:spcBef>
              <a:spcAft>
                <a:spcPts val="0"/>
              </a:spcAft>
              <a:buNone/>
            </a:pPr>
            <a:r>
              <a:rPr lang="en-US" sz="2400" dirty="0">
                <a:solidFill>
                  <a:srgbClr val="C00000"/>
                </a:solidFill>
                <a:effectLst/>
                <a:latin typeface="Times New Roman" panose="02020603050405020304" pitchFamily="18" charset="0"/>
                <a:ea typeface="Times New Roman" panose="02020603050405020304" pitchFamily="18" charset="0"/>
              </a:rPr>
              <a:t>Side effects</a:t>
            </a:r>
            <a:r>
              <a:rPr lang="en-US" sz="2400" dirty="0">
                <a:solidFill>
                  <a:srgbClr val="000000"/>
                </a:solidFill>
                <a:effectLst/>
                <a:latin typeface="Times New Roman" panose="02020603050405020304" pitchFamily="18" charset="0"/>
                <a:ea typeface="Times New Roman" panose="02020603050405020304" pitchFamily="18" charset="0"/>
              </a:rPr>
              <a:t>: gynecomastia, galactorrhea, allergic reactions.</a:t>
            </a:r>
            <a:endParaRPr lang="ru-RU" sz="2400" dirty="0">
              <a:effectLst/>
              <a:latin typeface="Times New Roman" panose="02020603050405020304" pitchFamily="18" charset="0"/>
              <a:ea typeface="Times New Roman" panose="02020603050405020304" pitchFamily="18" charset="0"/>
            </a:endParaRPr>
          </a:p>
          <a:p>
            <a:pPr marL="0" indent="0">
              <a:lnSpc>
                <a:spcPct val="150000"/>
              </a:lnSpc>
              <a:buNone/>
            </a:pPr>
            <a:endParaRPr lang="ru-RU" dirty="0"/>
          </a:p>
        </p:txBody>
      </p:sp>
    </p:spTree>
    <p:extLst>
      <p:ext uri="{BB962C8B-B14F-4D97-AF65-F5344CB8AC3E}">
        <p14:creationId xmlns:p14="http://schemas.microsoft.com/office/powerpoint/2010/main" val="4252710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94191AE-A35C-6701-244E-5C93D58A9500}"/>
              </a:ext>
            </a:extLst>
          </p:cNvPr>
          <p:cNvSpPr>
            <a:spLocks noGrp="1"/>
          </p:cNvSpPr>
          <p:nvPr>
            <p:ph type="title"/>
          </p:nvPr>
        </p:nvSpPr>
        <p:spPr>
          <a:xfrm>
            <a:off x="838199" y="146647"/>
            <a:ext cx="10515600" cy="1325563"/>
          </a:xfrm>
        </p:spPr>
        <p:txBody>
          <a:bodyPr>
            <a:normAutofit/>
          </a:bodyPr>
          <a:lstStyle/>
          <a:p>
            <a:r>
              <a:rPr lang="en-US" sz="2800" b="1" dirty="0">
                <a:effectLst/>
                <a:latin typeface="Times New Roman" panose="02020603050405020304" pitchFamily="18" charset="0"/>
                <a:ea typeface="Times New Roman" panose="02020603050405020304" pitchFamily="18" charset="0"/>
              </a:rPr>
              <a:t> CYTOPROTECTIVE AGENTS</a:t>
            </a:r>
            <a:endParaRPr lang="ru-RU" sz="2800" dirty="0"/>
          </a:p>
        </p:txBody>
      </p:sp>
      <p:sp>
        <p:nvSpPr>
          <p:cNvPr id="3" name="Объект 2">
            <a:extLst>
              <a:ext uri="{FF2B5EF4-FFF2-40B4-BE49-F238E27FC236}">
                <a16:creationId xmlns:a16="http://schemas.microsoft.com/office/drawing/2014/main" id="{47CAE474-288C-5A0C-E3A9-9A0B8F6D92B2}"/>
              </a:ext>
            </a:extLst>
          </p:cNvPr>
          <p:cNvSpPr>
            <a:spLocks noGrp="1"/>
          </p:cNvSpPr>
          <p:nvPr>
            <p:ph idx="1"/>
          </p:nvPr>
        </p:nvSpPr>
        <p:spPr>
          <a:xfrm>
            <a:off x="838199" y="1472210"/>
            <a:ext cx="10515599" cy="5131934"/>
          </a:xfrm>
        </p:spPr>
        <p:txBody>
          <a:bodyPr>
            <a:normAutofit/>
          </a:bodyPr>
          <a:lstStyle/>
          <a:p>
            <a:pPr marL="0" indent="0" algn="just" fontAlgn="t">
              <a:lnSpc>
                <a:spcPct val="100000"/>
              </a:lnSpc>
              <a:buNone/>
            </a:pPr>
            <a:r>
              <a:rPr lang="en-US" sz="2000" b="1" dirty="0">
                <a:solidFill>
                  <a:srgbClr val="C00000"/>
                </a:solidFill>
                <a:effectLst/>
                <a:latin typeface="Times New Roman" panose="02020603050405020304" pitchFamily="18" charset="0"/>
                <a:ea typeface="Times New Roman" panose="02020603050405020304" pitchFamily="18" charset="0"/>
              </a:rPr>
              <a:t>Cardiotoxicity</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rPr>
              <a:t>most often occurs during treatment with anthracyclines, less often when using </a:t>
            </a:r>
            <a:r>
              <a:rPr lang="en-US" sz="2000" dirty="0" err="1">
                <a:solidFill>
                  <a:srgbClr val="000000"/>
                </a:solidFill>
                <a:effectLst/>
                <a:latin typeface="Times New Roman" panose="02020603050405020304" pitchFamily="18" charset="0"/>
                <a:ea typeface="Times New Roman" panose="02020603050405020304" pitchFamily="18" charset="0"/>
              </a:rPr>
              <a:t>taxanes</a:t>
            </a:r>
            <a:r>
              <a:rPr lang="en-US" sz="2000" dirty="0">
                <a:solidFill>
                  <a:srgbClr val="000000"/>
                </a:solidFill>
                <a:effectLst/>
                <a:latin typeface="Times New Roman" panose="02020603050405020304" pitchFamily="18" charset="0"/>
                <a:ea typeface="Times New Roman" panose="02020603050405020304" pitchFamily="18" charset="0"/>
              </a:rPr>
              <a:t>, etoposide, and cyclophosphamide. </a:t>
            </a:r>
            <a:r>
              <a:rPr lang="en-US" sz="2000" b="1" dirty="0">
                <a:solidFill>
                  <a:srgbClr val="000000"/>
                </a:solidFill>
                <a:effectLst/>
                <a:latin typeface="Times New Roman" panose="02020603050405020304" pitchFamily="18" charset="0"/>
                <a:ea typeface="Times New Roman" panose="02020603050405020304" pitchFamily="18" charset="0"/>
              </a:rPr>
              <a:t>Early manifestations</a:t>
            </a:r>
            <a:r>
              <a:rPr lang="en-US" sz="2000" dirty="0">
                <a:solidFill>
                  <a:srgbClr val="000000"/>
                </a:solidFill>
                <a:effectLst/>
                <a:latin typeface="Times New Roman" panose="02020603050405020304" pitchFamily="18" charset="0"/>
                <a:ea typeface="Times New Roman" panose="02020603050405020304" pitchFamily="18" charset="0"/>
              </a:rPr>
              <a:t>: decreased blood pressure, tachycardia, arrhythmias, pain in the heart, left ventricular dysfunction, changes in the ECG. </a:t>
            </a:r>
            <a:r>
              <a:rPr lang="en-US" sz="2000" b="1" dirty="0">
                <a:solidFill>
                  <a:srgbClr val="000000"/>
                </a:solidFill>
                <a:effectLst/>
                <a:latin typeface="Times New Roman" panose="02020603050405020304" pitchFamily="18" charset="0"/>
                <a:ea typeface="Times New Roman" panose="02020603050405020304" pitchFamily="18" charset="0"/>
              </a:rPr>
              <a:t>Late manifestations:</a:t>
            </a:r>
            <a:r>
              <a:rPr lang="en-US" sz="2000" dirty="0">
                <a:solidFill>
                  <a:srgbClr val="000000"/>
                </a:solidFill>
                <a:effectLst/>
                <a:latin typeface="Times New Roman" panose="02020603050405020304" pitchFamily="18" charset="0"/>
                <a:ea typeface="Times New Roman" panose="02020603050405020304" pitchFamily="18" charset="0"/>
              </a:rPr>
              <a:t> myocarditis, pericarditis, myocardial infarction, degenerative cardiomyopathy.</a:t>
            </a:r>
            <a:endParaRPr lang="ru-RU" sz="2000" dirty="0">
              <a:effectLst/>
              <a:latin typeface="Times New Roman" panose="02020603050405020304" pitchFamily="18" charset="0"/>
              <a:ea typeface="Times New Roman" panose="02020603050405020304" pitchFamily="18" charset="0"/>
            </a:endParaRPr>
          </a:p>
          <a:p>
            <a:pPr marL="0" indent="0" algn="just" fontAlgn="t">
              <a:lnSpc>
                <a:spcPct val="100000"/>
              </a:lnSpc>
              <a:buNone/>
            </a:pPr>
            <a:r>
              <a:rPr lang="en-US" sz="2000" b="1" dirty="0">
                <a:solidFill>
                  <a:srgbClr val="C00000"/>
                </a:solidFill>
                <a:effectLst/>
                <a:latin typeface="Times New Roman" panose="02020603050405020304" pitchFamily="18" charset="0"/>
                <a:ea typeface="Times New Roman" panose="02020603050405020304" pitchFamily="18" charset="0"/>
              </a:rPr>
              <a:t>Dexrazoxane (</a:t>
            </a:r>
            <a:r>
              <a:rPr lang="en-US" sz="2000" b="1" dirty="0" err="1">
                <a:solidFill>
                  <a:srgbClr val="C00000"/>
                </a:solidFill>
                <a:effectLst/>
                <a:latin typeface="Times New Roman" panose="02020603050405020304" pitchFamily="18" charset="0"/>
                <a:ea typeface="Times New Roman" panose="02020603050405020304" pitchFamily="18" charset="0"/>
              </a:rPr>
              <a:t>cardioxan</a:t>
            </a:r>
            <a:r>
              <a:rPr lang="en-US" sz="2000" b="1" dirty="0">
                <a:solidFill>
                  <a:srgbClr val="C00000"/>
                </a:solidFill>
                <a:effectLst/>
                <a:latin typeface="Times New Roman" panose="02020603050405020304" pitchFamily="18" charset="0"/>
                <a:ea typeface="Times New Roman" panose="02020603050405020304" pitchFamily="18" charset="0"/>
              </a:rPr>
              <a:t>) is a cardioprotective agent</a:t>
            </a:r>
            <a:endParaRPr lang="ru-RU" sz="2000" dirty="0">
              <a:solidFill>
                <a:srgbClr val="C00000"/>
              </a:solidFill>
              <a:effectLst/>
              <a:latin typeface="Times New Roman" panose="02020603050405020304" pitchFamily="18" charset="0"/>
              <a:ea typeface="Times New Roman" panose="02020603050405020304" pitchFamily="18" charset="0"/>
            </a:endParaRPr>
          </a:p>
          <a:p>
            <a:pPr algn="just" fontAlgn="t">
              <a:lnSpc>
                <a:spcPct val="100000"/>
              </a:lnSpc>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-an analogue of EDTA (ethylenediaminetetraacetic acid), hydrolyzed in cardiomyocytes to form an active metabolite;</a:t>
            </a:r>
            <a:endParaRPr lang="ru-RU" sz="2000" dirty="0">
              <a:effectLst/>
              <a:latin typeface="Times New Roman" panose="02020603050405020304" pitchFamily="18" charset="0"/>
              <a:ea typeface="Times New Roman" panose="02020603050405020304" pitchFamily="18" charset="0"/>
            </a:endParaRPr>
          </a:p>
          <a:p>
            <a:pPr algn="just" fontAlgn="t">
              <a:lnSpc>
                <a:spcPct val="100000"/>
              </a:lnSpc>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forms chelate compounds with metal ions, prevents the formation of the Fe3+-anthracycline complex</a:t>
            </a:r>
            <a:endParaRPr lang="ru-RU" sz="2000" dirty="0">
              <a:effectLst/>
              <a:latin typeface="Times New Roman" panose="02020603050405020304" pitchFamily="18" charset="0"/>
              <a:ea typeface="Times New Roman" panose="02020603050405020304" pitchFamily="18" charset="0"/>
            </a:endParaRPr>
          </a:p>
          <a:p>
            <a:pPr algn="just" fontAlgn="t">
              <a:lnSpc>
                <a:spcPct val="100000"/>
              </a:lnSpc>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reduces the production of free radicals in cardiomyocytes caused by the use of antitumor antibiotics of the anthracycline group.</a:t>
            </a:r>
            <a:endParaRPr lang="ru-RU" sz="2000" dirty="0">
              <a:effectLst/>
              <a:latin typeface="Times New Roman" panose="02020603050405020304" pitchFamily="18" charset="0"/>
              <a:ea typeface="Times New Roman" panose="02020603050405020304" pitchFamily="18" charset="0"/>
            </a:endParaRPr>
          </a:p>
          <a:p>
            <a:pPr marL="0" indent="0" algn="just" fontAlgn="t">
              <a:lnSpc>
                <a:spcPct val="100000"/>
              </a:lnSpc>
              <a:buNone/>
            </a:pPr>
            <a:r>
              <a:rPr lang="en-US" sz="2000" dirty="0">
                <a:solidFill>
                  <a:srgbClr val="000000"/>
                </a:solidFill>
                <a:effectLst/>
                <a:latin typeface="Times New Roman" panose="02020603050405020304" pitchFamily="18" charset="0"/>
                <a:ea typeface="Times New Roman" panose="02020603050405020304" pitchFamily="18" charset="0"/>
              </a:rPr>
              <a:t>To prevent cardiotoxicity, treatment with </a:t>
            </a:r>
            <a:r>
              <a:rPr lang="en-US" sz="2000" b="1" dirty="0" err="1">
                <a:solidFill>
                  <a:srgbClr val="000000"/>
                </a:solidFill>
                <a:effectLst/>
                <a:latin typeface="Times New Roman" panose="02020603050405020304" pitchFamily="18" charset="0"/>
                <a:ea typeface="Times New Roman" panose="02020603050405020304" pitchFamily="18" charset="0"/>
              </a:rPr>
              <a:t>cytostatics</a:t>
            </a:r>
            <a:r>
              <a:rPr lang="en-US" sz="2000" dirty="0">
                <a:solidFill>
                  <a:srgbClr val="000000"/>
                </a:solidFill>
                <a:effectLst/>
                <a:latin typeface="Times New Roman" panose="02020603050405020304" pitchFamily="18" charset="0"/>
                <a:ea typeface="Times New Roman" panose="02020603050405020304" pitchFamily="18" charset="0"/>
              </a:rPr>
              <a:t> is combined with agents that improve metabolic processes in the myocardium: </a:t>
            </a:r>
            <a:r>
              <a:rPr lang="en-US" sz="2000" b="1" dirty="0" err="1">
                <a:solidFill>
                  <a:srgbClr val="000000"/>
                </a:solidFill>
                <a:effectLst/>
                <a:latin typeface="Times New Roman" panose="02020603050405020304" pitchFamily="18" charset="0"/>
                <a:ea typeface="Times New Roman" panose="02020603050405020304" pitchFamily="18" charset="0"/>
              </a:rPr>
              <a:t>riboxin</a:t>
            </a:r>
            <a:r>
              <a:rPr lang="en-US" sz="2000" b="1" dirty="0">
                <a:solidFill>
                  <a:srgbClr val="000000"/>
                </a:solidFill>
                <a:effectLst/>
                <a:latin typeface="Times New Roman" panose="02020603050405020304" pitchFamily="18" charset="0"/>
                <a:ea typeface="Times New Roman" panose="02020603050405020304" pitchFamily="18" charset="0"/>
              </a:rPr>
              <a:t>, ATP, </a:t>
            </a:r>
            <a:r>
              <a:rPr lang="en-US" sz="2000" b="1" dirty="0" err="1">
                <a:solidFill>
                  <a:srgbClr val="000000"/>
                </a:solidFill>
                <a:effectLst/>
                <a:latin typeface="Times New Roman" panose="02020603050405020304" pitchFamily="18" charset="0"/>
                <a:ea typeface="Times New Roman" panose="02020603050405020304" pitchFamily="18" charset="0"/>
              </a:rPr>
              <a:t>cocarboxylase</a:t>
            </a:r>
            <a:r>
              <a:rPr lang="en-US" sz="2000" b="1" dirty="0">
                <a:solidFill>
                  <a:srgbClr val="000000"/>
                </a:solidFill>
                <a:effectLst/>
                <a:latin typeface="Times New Roman" panose="02020603050405020304" pitchFamily="18" charset="0"/>
                <a:ea typeface="Times New Roman" panose="02020603050405020304" pitchFamily="18" charset="0"/>
              </a:rPr>
              <a:t>.</a:t>
            </a:r>
            <a:endParaRPr lang="ru-RU" sz="2000" b="1"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812477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75F2493-C483-D596-ADE3-8AAE0934CDA0}"/>
              </a:ext>
            </a:extLst>
          </p:cNvPr>
          <p:cNvSpPr>
            <a:spLocks noGrp="1"/>
          </p:cNvSpPr>
          <p:nvPr>
            <p:ph idx="1"/>
          </p:nvPr>
        </p:nvSpPr>
        <p:spPr>
          <a:xfrm>
            <a:off x="536275" y="3028208"/>
            <a:ext cx="9486497" cy="3081532"/>
          </a:xfrm>
        </p:spPr>
        <p:txBody>
          <a:bodyPr>
            <a:normAutofit fontScale="92500" lnSpcReduction="20000"/>
          </a:bodyPr>
          <a:lstStyle/>
          <a:p>
            <a:pPr marL="0" indent="0" algn="just" fontAlgn="t">
              <a:lnSpc>
                <a:spcPct val="110000"/>
              </a:lnSpc>
              <a:buNone/>
            </a:pPr>
            <a:r>
              <a:rPr lang="en-US" sz="2400" b="1" dirty="0">
                <a:solidFill>
                  <a:srgbClr val="C00000"/>
                </a:solidFill>
                <a:effectLst/>
                <a:latin typeface="Times New Roman" panose="02020603050405020304" pitchFamily="18" charset="0"/>
                <a:ea typeface="Times New Roman" panose="02020603050405020304" pitchFamily="18" charset="0"/>
              </a:rPr>
              <a:t>MESNA (UROMITEXAN)</a:t>
            </a:r>
            <a:r>
              <a:rPr lang="en-US" sz="2400" dirty="0">
                <a:solidFill>
                  <a:srgbClr val="C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C00000"/>
                </a:solidFill>
                <a:effectLst/>
                <a:latin typeface="Times New Roman" panose="02020603050405020304" pitchFamily="18" charset="0"/>
                <a:ea typeface="Times New Roman" panose="02020603050405020304" pitchFamily="18" charset="0"/>
              </a:rPr>
              <a:t>uroprotector</a:t>
            </a:r>
            <a:endParaRPr lang="ru-RU" sz="2400" dirty="0">
              <a:solidFill>
                <a:srgbClr val="C00000"/>
              </a:solidFill>
              <a:effectLst/>
              <a:latin typeface="Times New Roman" panose="02020603050405020304" pitchFamily="18" charset="0"/>
              <a:ea typeface="Times New Roman" panose="02020603050405020304" pitchFamily="18" charset="0"/>
            </a:endParaRPr>
          </a:p>
          <a:p>
            <a:pPr algn="just" fontAlgn="t">
              <a:lnSpc>
                <a:spcPct val="110000"/>
              </a:lnSpc>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is an </a:t>
            </a:r>
            <a:r>
              <a:rPr lang="en-US" sz="2400" b="1" dirty="0">
                <a:solidFill>
                  <a:srgbClr val="000000"/>
                </a:solidFill>
                <a:effectLst/>
                <a:latin typeface="Times New Roman" panose="02020603050405020304" pitchFamily="18" charset="0"/>
                <a:ea typeface="Times New Roman" panose="02020603050405020304" pitchFamily="18" charset="0"/>
              </a:rPr>
              <a:t>antidote to acrolein</a:t>
            </a:r>
            <a:r>
              <a:rPr lang="en-US" sz="2400" dirty="0">
                <a:solidFill>
                  <a:srgbClr val="000000"/>
                </a:solidFill>
                <a:effectLst/>
                <a:latin typeface="Times New Roman" panose="02020603050405020304" pitchFamily="18" charset="0"/>
                <a:ea typeface="Times New Roman" panose="02020603050405020304" pitchFamily="18" charset="0"/>
              </a:rPr>
              <a:t>, a metabolite of antitumor drugs from the </a:t>
            </a:r>
            <a:r>
              <a:rPr lang="en-US" sz="2400" dirty="0" err="1">
                <a:solidFill>
                  <a:srgbClr val="000000"/>
                </a:solidFill>
                <a:effectLst/>
                <a:latin typeface="Times New Roman" panose="02020603050405020304" pitchFamily="18" charset="0"/>
                <a:ea typeface="Times New Roman" panose="02020603050405020304" pitchFamily="18" charset="0"/>
              </a:rPr>
              <a:t>oxazaphosphorine</a:t>
            </a:r>
            <a:r>
              <a:rPr lang="en-US" sz="2400" dirty="0">
                <a:solidFill>
                  <a:srgbClr val="000000"/>
                </a:solidFill>
                <a:effectLst/>
                <a:latin typeface="Times New Roman" panose="02020603050405020304" pitchFamily="18" charset="0"/>
                <a:ea typeface="Times New Roman" panose="02020603050405020304" pitchFamily="18" charset="0"/>
              </a:rPr>
              <a:t> group (</a:t>
            </a:r>
            <a:r>
              <a:rPr lang="en-US" sz="2400" dirty="0" err="1">
                <a:solidFill>
                  <a:srgbClr val="000000"/>
                </a:solidFill>
                <a:effectLst/>
                <a:latin typeface="Times New Roman" panose="02020603050405020304" pitchFamily="18" charset="0"/>
                <a:ea typeface="Times New Roman" panose="02020603050405020304" pitchFamily="18" charset="0"/>
              </a:rPr>
              <a:t>ifosfamide</a:t>
            </a:r>
            <a:r>
              <a:rPr lang="en-US" sz="2400" dirty="0">
                <a:solidFill>
                  <a:srgbClr val="000000"/>
                </a:solidFill>
                <a:effectLst/>
                <a:latin typeface="Times New Roman" panose="02020603050405020304" pitchFamily="18" charset="0"/>
                <a:ea typeface="Times New Roman" panose="02020603050405020304" pitchFamily="18" charset="0"/>
              </a:rPr>
              <a:t>, cyclophosphamide), which has an irritating effect on the mucous membrane of the bladder.</a:t>
            </a:r>
            <a:endParaRPr lang="ru-RU" sz="2400" dirty="0">
              <a:effectLst/>
              <a:latin typeface="Times New Roman" panose="02020603050405020304" pitchFamily="18" charset="0"/>
              <a:ea typeface="Times New Roman" panose="02020603050405020304" pitchFamily="18" charset="0"/>
            </a:endParaRPr>
          </a:p>
          <a:p>
            <a:pPr algn="just" fontAlgn="t">
              <a:lnSpc>
                <a:spcPct val="110000"/>
              </a:lnSpc>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interacts with the double bond of the acrolein molecule, which leads to the formation of a stable non-toxic thioester</a:t>
            </a:r>
            <a:endParaRPr lang="ru-RU" sz="2400" dirty="0">
              <a:effectLst/>
              <a:latin typeface="Times New Roman" panose="02020603050405020304" pitchFamily="18" charset="0"/>
              <a:ea typeface="Times New Roman" panose="02020603050405020304" pitchFamily="18" charset="0"/>
            </a:endParaRPr>
          </a:p>
          <a:p>
            <a:pPr algn="just" fontAlgn="t">
              <a:lnSpc>
                <a:spcPct val="110000"/>
              </a:lnSpc>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by reducing the cytotoxic effect of </a:t>
            </a:r>
            <a:r>
              <a:rPr lang="en-US" sz="2400" dirty="0" err="1">
                <a:solidFill>
                  <a:srgbClr val="000000"/>
                </a:solidFill>
                <a:effectLst/>
                <a:latin typeface="Times New Roman" panose="02020603050405020304" pitchFamily="18" charset="0"/>
                <a:ea typeface="Times New Roman" panose="02020603050405020304" pitchFamily="18" charset="0"/>
              </a:rPr>
              <a:t>oxazaphosphorines</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mesna</a:t>
            </a:r>
            <a:r>
              <a:rPr lang="en-US" sz="2400" dirty="0">
                <a:solidFill>
                  <a:srgbClr val="000000"/>
                </a:solidFill>
                <a:effectLst/>
                <a:latin typeface="Times New Roman" panose="02020603050405020304" pitchFamily="18" charset="0"/>
                <a:ea typeface="Times New Roman" panose="02020603050405020304" pitchFamily="18" charset="0"/>
              </a:rPr>
              <a:t> does not weaken their antitumor effect.</a:t>
            </a:r>
            <a:endParaRPr lang="ru-RU" sz="2400" dirty="0">
              <a:effectLst/>
              <a:latin typeface="Times New Roman" panose="02020603050405020304" pitchFamily="18" charset="0"/>
              <a:ea typeface="Times New Roman" panose="02020603050405020304" pitchFamily="18" charset="0"/>
            </a:endParaRPr>
          </a:p>
          <a:p>
            <a:endParaRPr lang="ru-RU" dirty="0"/>
          </a:p>
        </p:txBody>
      </p:sp>
      <p:sp>
        <p:nvSpPr>
          <p:cNvPr id="5" name="TextBox 4">
            <a:extLst>
              <a:ext uri="{FF2B5EF4-FFF2-40B4-BE49-F238E27FC236}">
                <a16:creationId xmlns:a16="http://schemas.microsoft.com/office/drawing/2014/main" id="{93E5BDD5-A673-A0D7-0758-7A0FFBC949D6}"/>
              </a:ext>
            </a:extLst>
          </p:cNvPr>
          <p:cNvSpPr txBox="1"/>
          <p:nvPr/>
        </p:nvSpPr>
        <p:spPr>
          <a:xfrm>
            <a:off x="379969" y="396611"/>
            <a:ext cx="11257849" cy="2523768"/>
          </a:xfrm>
          <a:prstGeom prst="rect">
            <a:avLst/>
          </a:prstGeom>
          <a:noFill/>
        </p:spPr>
        <p:txBody>
          <a:bodyPr wrap="square">
            <a:spAutoFit/>
          </a:bodyPr>
          <a:lstStyle/>
          <a:p>
            <a:pPr marL="0" indent="0" algn="just" fontAlgn="t">
              <a:buNone/>
            </a:pPr>
            <a:r>
              <a:rPr lang="en-US" sz="2400" b="1" dirty="0">
                <a:effectLst/>
                <a:latin typeface="Times New Roman" panose="02020603050405020304" pitchFamily="18" charset="0"/>
                <a:ea typeface="Times New Roman" panose="02020603050405020304" pitchFamily="18" charset="0"/>
              </a:rPr>
              <a:t> CYTOPROTECTIVE AGENTS</a:t>
            </a:r>
            <a:endParaRPr lang="en-US" sz="2400" b="1" dirty="0">
              <a:solidFill>
                <a:srgbClr val="C00000"/>
              </a:solidFill>
              <a:effectLst/>
              <a:latin typeface="Times New Roman" panose="02020603050405020304" pitchFamily="18" charset="0"/>
              <a:ea typeface="Times New Roman" panose="02020603050405020304" pitchFamily="18" charset="0"/>
            </a:endParaRPr>
          </a:p>
          <a:p>
            <a:pPr marL="0" indent="0" algn="just" fontAlgn="t">
              <a:buNone/>
            </a:pPr>
            <a:r>
              <a:rPr lang="en-US" sz="2000" b="1" dirty="0">
                <a:solidFill>
                  <a:srgbClr val="C00000"/>
                </a:solidFill>
                <a:effectLst/>
                <a:latin typeface="Times New Roman" panose="02020603050405020304" pitchFamily="18" charset="0"/>
                <a:ea typeface="Times New Roman" panose="02020603050405020304" pitchFamily="18" charset="0"/>
              </a:rPr>
              <a:t>DAMAGE TO THE URINARY SYSTEM</a:t>
            </a:r>
            <a:r>
              <a:rPr lang="en-US" sz="2000" dirty="0">
                <a:solidFill>
                  <a:srgbClr val="C00000"/>
                </a:solidFill>
                <a:effectLst/>
                <a:latin typeface="Times New Roman" panose="02020603050405020304" pitchFamily="18" charset="0"/>
                <a:ea typeface="Times New Roman" panose="02020603050405020304" pitchFamily="18" charset="0"/>
              </a:rPr>
              <a:t> </a:t>
            </a:r>
            <a:endParaRPr lang="en-US" sz="2000" dirty="0">
              <a:solidFill>
                <a:srgbClr val="000000"/>
              </a:solidFill>
              <a:latin typeface="Times New Roman" panose="02020603050405020304" pitchFamily="18" charset="0"/>
              <a:ea typeface="Times New Roman" panose="02020603050405020304" pitchFamily="18" charset="0"/>
            </a:endParaRPr>
          </a:p>
          <a:p>
            <a:pPr marL="0" indent="0" algn="just" fontAlgn="t">
              <a:buNone/>
            </a:pPr>
            <a:r>
              <a:rPr lang="en-US" sz="2200" dirty="0">
                <a:solidFill>
                  <a:srgbClr val="000000"/>
                </a:solidFill>
                <a:effectLst/>
                <a:latin typeface="Times New Roman" panose="02020603050405020304" pitchFamily="18" charset="0"/>
                <a:ea typeface="Times New Roman" panose="02020603050405020304" pitchFamily="18" charset="0"/>
              </a:rPr>
              <a:t>(glomerular vasculitis, acute hemorrhagic cystitis, chronic interstitial nephritis) </a:t>
            </a:r>
            <a:r>
              <a:rPr lang="en-US" sz="2200" b="1" dirty="0">
                <a:solidFill>
                  <a:srgbClr val="000000"/>
                </a:solidFill>
                <a:effectLst/>
                <a:latin typeface="Times New Roman" panose="02020603050405020304" pitchFamily="18" charset="0"/>
                <a:ea typeface="Times New Roman" panose="02020603050405020304" pitchFamily="18" charset="0"/>
              </a:rPr>
              <a:t>occurs due to the fact that most </a:t>
            </a:r>
            <a:r>
              <a:rPr lang="en-US" sz="2200" b="1" dirty="0" err="1">
                <a:solidFill>
                  <a:srgbClr val="000000"/>
                </a:solidFill>
                <a:effectLst/>
                <a:latin typeface="Times New Roman" panose="02020603050405020304" pitchFamily="18" charset="0"/>
                <a:ea typeface="Times New Roman" panose="02020603050405020304" pitchFamily="18" charset="0"/>
              </a:rPr>
              <a:t>cytostatics</a:t>
            </a:r>
            <a:r>
              <a:rPr lang="en-US" sz="2200" b="1" dirty="0">
                <a:solidFill>
                  <a:srgbClr val="000000"/>
                </a:solidFill>
                <a:effectLst/>
                <a:latin typeface="Times New Roman" panose="02020603050405020304" pitchFamily="18" charset="0"/>
                <a:ea typeface="Times New Roman" panose="02020603050405020304" pitchFamily="18" charset="0"/>
              </a:rPr>
              <a:t> are excreted by the kidneys</a:t>
            </a:r>
            <a:r>
              <a:rPr lang="en-US" sz="2200" dirty="0">
                <a:solidFill>
                  <a:srgbClr val="000000"/>
                </a:solidFill>
                <a:effectLst/>
                <a:latin typeface="Times New Roman" panose="02020603050405020304" pitchFamily="18" charset="0"/>
                <a:ea typeface="Times New Roman" panose="02020603050405020304" pitchFamily="18" charset="0"/>
              </a:rPr>
              <a:t>, some of them (</a:t>
            </a:r>
            <a:r>
              <a:rPr lang="en-US" sz="2200" dirty="0" err="1">
                <a:solidFill>
                  <a:srgbClr val="000000"/>
                </a:solidFill>
                <a:effectLst/>
                <a:latin typeface="Times New Roman" panose="02020603050405020304" pitchFamily="18" charset="0"/>
                <a:ea typeface="Times New Roman" panose="02020603050405020304" pitchFamily="18" charset="0"/>
              </a:rPr>
              <a:t>thioteph</a:t>
            </a:r>
            <a:r>
              <a:rPr lang="en-US" sz="2200" dirty="0">
                <a:solidFill>
                  <a:srgbClr val="000000"/>
                </a:solidFill>
                <a:effectLst/>
                <a:latin typeface="Times New Roman" panose="02020603050405020304" pitchFamily="18" charset="0"/>
                <a:ea typeface="Times New Roman" panose="02020603050405020304" pitchFamily="18" charset="0"/>
              </a:rPr>
              <a:t>, methotrexate, bleomycin, cisplatin) are metabolized in </a:t>
            </a:r>
            <a:r>
              <a:rPr lang="en-US" sz="2200" dirty="0">
                <a:solidFill>
                  <a:srgbClr val="000000"/>
                </a:solidFill>
                <a:latin typeface="Times New Roman" panose="02020603050405020304" pitchFamily="18" charset="0"/>
                <a:ea typeface="Times New Roman" panose="02020603050405020304" pitchFamily="18" charset="0"/>
              </a:rPr>
              <a:t>the kidneys</a:t>
            </a:r>
            <a:r>
              <a:rPr lang="en-US" sz="2200" dirty="0">
                <a:solidFill>
                  <a:srgbClr val="000000"/>
                </a:solidFill>
                <a:effectLst/>
                <a:latin typeface="Times New Roman" panose="02020603050405020304" pitchFamily="18" charset="0"/>
                <a:ea typeface="Times New Roman" panose="02020603050405020304" pitchFamily="18" charset="0"/>
              </a:rPr>
              <a:t>. The degree of cytostatic toxicity depends on the dose of the drug, </a:t>
            </a:r>
            <a:r>
              <a:rPr lang="en-US" sz="2200" dirty="0">
                <a:solidFill>
                  <a:srgbClr val="000000"/>
                </a:solidFill>
                <a:latin typeface="Times New Roman" panose="02020603050405020304" pitchFamily="18" charset="0"/>
                <a:ea typeface="Times New Roman" panose="02020603050405020304" pitchFamily="18" charset="0"/>
              </a:rPr>
              <a:t>renal comorbidity</a:t>
            </a:r>
            <a:r>
              <a:rPr lang="en-US" sz="2200" dirty="0">
                <a:solidFill>
                  <a:srgbClr val="000000"/>
                </a:solidFill>
                <a:effectLst/>
                <a:latin typeface="Times New Roman" panose="02020603050405020304" pitchFamily="18" charset="0"/>
                <a:ea typeface="Times New Roman" panose="02020603050405020304" pitchFamily="18" charset="0"/>
              </a:rPr>
              <a:t>, creatinine clearance, diuresis, and changes in the metabolism of </a:t>
            </a:r>
            <a:r>
              <a:rPr lang="en-US" sz="2200" dirty="0" err="1">
                <a:solidFill>
                  <a:srgbClr val="000000"/>
                </a:solidFill>
                <a:effectLst/>
                <a:latin typeface="Times New Roman" panose="02020603050405020304" pitchFamily="18" charset="0"/>
                <a:ea typeface="Times New Roman" panose="02020603050405020304" pitchFamily="18" charset="0"/>
              </a:rPr>
              <a:t>cytostatics</a:t>
            </a:r>
            <a:r>
              <a:rPr lang="en-US" sz="2200" dirty="0">
                <a:solidFill>
                  <a:srgbClr val="000000"/>
                </a:solidFill>
                <a:effectLst/>
                <a:latin typeface="Times New Roman" panose="02020603050405020304" pitchFamily="18" charset="0"/>
                <a:ea typeface="Times New Roman" panose="02020603050405020304" pitchFamily="18" charset="0"/>
              </a:rPr>
              <a:t> in the liver.</a:t>
            </a:r>
            <a:endParaRPr lang="ru-RU"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516790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E80B07B-0CC8-A6E0-D2A8-B2A4FC8A5188}"/>
              </a:ext>
            </a:extLst>
          </p:cNvPr>
          <p:cNvSpPr>
            <a:spLocks noGrp="1"/>
          </p:cNvSpPr>
          <p:nvPr>
            <p:ph idx="1"/>
          </p:nvPr>
        </p:nvSpPr>
        <p:spPr>
          <a:xfrm>
            <a:off x="755815" y="855024"/>
            <a:ext cx="10680370" cy="5319504"/>
          </a:xfrm>
        </p:spPr>
        <p:txBody>
          <a:bodyPr>
            <a:normAutofit lnSpcReduction="10000"/>
          </a:bodyPr>
          <a:lstStyle/>
          <a:p>
            <a:pPr marL="0" indent="0" algn="just" fontAlgn="t">
              <a:lnSpc>
                <a:spcPct val="100000"/>
              </a:lnSpc>
              <a:buNone/>
            </a:pPr>
            <a:r>
              <a:rPr lang="en-US" sz="2400" b="1" dirty="0">
                <a:effectLst/>
                <a:latin typeface="Times New Roman" panose="02020603050405020304" pitchFamily="18" charset="0"/>
                <a:ea typeface="Times New Roman" panose="02020603050405020304" pitchFamily="18" charset="0"/>
              </a:rPr>
              <a:t>CYTOPROTECTIVE AGENTS</a:t>
            </a:r>
            <a:endParaRPr lang="en-US" sz="2400" b="1" dirty="0">
              <a:solidFill>
                <a:srgbClr val="C00000"/>
              </a:solidFill>
              <a:effectLst/>
              <a:latin typeface="Times New Roman" panose="02020603050405020304" pitchFamily="18" charset="0"/>
              <a:ea typeface="Times New Roman" panose="02020603050405020304" pitchFamily="18" charset="0"/>
            </a:endParaRPr>
          </a:p>
          <a:p>
            <a:pPr marL="0" indent="0" algn="just" fontAlgn="t">
              <a:lnSpc>
                <a:spcPct val="100000"/>
              </a:lnSpc>
              <a:buNone/>
            </a:pPr>
            <a:r>
              <a:rPr lang="en-US" sz="2400" b="1" dirty="0">
                <a:solidFill>
                  <a:srgbClr val="C00000"/>
                </a:solidFill>
                <a:effectLst/>
                <a:latin typeface="Times New Roman" panose="02020603050405020304" pitchFamily="18" charset="0"/>
                <a:ea typeface="Times New Roman" panose="02020603050405020304" pitchFamily="18" charset="0"/>
              </a:rPr>
              <a:t>AMIFOSTINE</a:t>
            </a:r>
            <a:r>
              <a:rPr lang="en-US" sz="2200" dirty="0">
                <a:solidFill>
                  <a:srgbClr val="000000"/>
                </a:solidFill>
                <a:effectLst/>
                <a:latin typeface="Times New Roman" panose="02020603050405020304" pitchFamily="18" charset="0"/>
                <a:ea typeface="Times New Roman" panose="02020603050405020304" pitchFamily="18" charset="0"/>
              </a:rPr>
              <a:t> is a </a:t>
            </a:r>
            <a:r>
              <a:rPr lang="en-US" sz="2200" b="1" dirty="0">
                <a:solidFill>
                  <a:srgbClr val="000000"/>
                </a:solidFill>
                <a:effectLst/>
                <a:latin typeface="Times New Roman" panose="02020603050405020304" pitchFamily="18" charset="0"/>
                <a:ea typeface="Times New Roman" panose="02020603050405020304" pitchFamily="18" charset="0"/>
              </a:rPr>
              <a:t>cytoprotective agent</a:t>
            </a:r>
            <a:r>
              <a:rPr lang="en-US" sz="2200" dirty="0">
                <a:solidFill>
                  <a:srgbClr val="000000"/>
                </a:solidFill>
                <a:effectLst/>
                <a:latin typeface="Times New Roman" panose="02020603050405020304" pitchFamily="18" charset="0"/>
                <a:ea typeface="Times New Roman" panose="02020603050405020304" pitchFamily="18" charset="0"/>
              </a:rPr>
              <a:t> that has the ability to protect normal cells due to the development of a state of acquired drug resistance in them.</a:t>
            </a:r>
            <a:endParaRPr lang="ru-RU" sz="2200" dirty="0">
              <a:effectLst/>
              <a:latin typeface="Times New Roman" panose="02020603050405020304" pitchFamily="18" charset="0"/>
              <a:ea typeface="Times New Roman" panose="02020603050405020304" pitchFamily="18" charset="0"/>
            </a:endParaRPr>
          </a:p>
          <a:p>
            <a:pPr marL="0" indent="0" algn="just" fontAlgn="t">
              <a:lnSpc>
                <a:spcPct val="100000"/>
              </a:lnSpc>
              <a:buNone/>
            </a:pPr>
            <a:r>
              <a:rPr lang="en-US" sz="2200" dirty="0">
                <a:solidFill>
                  <a:srgbClr val="000000"/>
                </a:solidFill>
                <a:effectLst/>
                <a:latin typeface="Times New Roman" panose="02020603050405020304" pitchFamily="18" charset="0"/>
                <a:ea typeface="Times New Roman" panose="02020603050405020304" pitchFamily="18" charset="0"/>
              </a:rPr>
              <a:t>It is a thiophosphate and is dephosphorylated by alkaline phosphatase to form three active thiol metabolites that reduce cytotoxicity. </a:t>
            </a:r>
          </a:p>
          <a:p>
            <a:pPr marL="0" indent="0" algn="just" fontAlgn="t">
              <a:lnSpc>
                <a:spcPct val="100000"/>
              </a:lnSpc>
              <a:buNone/>
            </a:pPr>
            <a:r>
              <a:rPr lang="en-US" sz="2200" dirty="0">
                <a:solidFill>
                  <a:srgbClr val="000000"/>
                </a:solidFill>
                <a:effectLst/>
                <a:latin typeface="Times New Roman" panose="02020603050405020304" pitchFamily="18" charset="0"/>
                <a:ea typeface="Times New Roman" panose="02020603050405020304" pitchFamily="18" charset="0"/>
              </a:rPr>
              <a:t>Binds to reactive metabolites of cisplatin, mitomycin and alkylating drugs, neutralizes them by scavenging free radicals. These effects are more pronounced in normal tissues than in tumors due to higher phosphatase activity, pH and better vascularization of normal tissues, which reduces the likelihood of </a:t>
            </a:r>
            <a:r>
              <a:rPr lang="en-US" sz="2200" dirty="0" err="1">
                <a:solidFill>
                  <a:srgbClr val="000000"/>
                </a:solidFill>
                <a:effectLst/>
                <a:latin typeface="Times New Roman" panose="02020603050405020304" pitchFamily="18" charset="0"/>
                <a:ea typeface="Times New Roman" panose="02020603050405020304" pitchFamily="18" charset="0"/>
              </a:rPr>
              <a:t>nephro</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err="1">
                <a:solidFill>
                  <a:srgbClr val="000000"/>
                </a:solidFill>
                <a:effectLst/>
                <a:latin typeface="Times New Roman" panose="02020603050405020304" pitchFamily="18" charset="0"/>
                <a:ea typeface="Times New Roman" panose="02020603050405020304" pitchFamily="18" charset="0"/>
              </a:rPr>
              <a:t>hemato</a:t>
            </a:r>
            <a:r>
              <a:rPr lang="en-US" sz="2200" dirty="0">
                <a:solidFill>
                  <a:srgbClr val="000000"/>
                </a:solidFill>
                <a:effectLst/>
                <a:latin typeface="Times New Roman" panose="02020603050405020304" pitchFamily="18" charset="0"/>
                <a:ea typeface="Times New Roman" panose="02020603050405020304" pitchFamily="18" charset="0"/>
              </a:rPr>
              <a:t>-, neuro- and ototoxic reactions observed during chemotherapy</a:t>
            </a:r>
            <a:endParaRPr lang="ru-RU" sz="2200" dirty="0">
              <a:effectLst/>
              <a:latin typeface="Times New Roman" panose="02020603050405020304" pitchFamily="18" charset="0"/>
              <a:ea typeface="Times New Roman" panose="02020603050405020304" pitchFamily="18" charset="0"/>
            </a:endParaRPr>
          </a:p>
          <a:p>
            <a:pPr marL="0" indent="0" algn="just" fontAlgn="t">
              <a:lnSpc>
                <a:spcPct val="100000"/>
              </a:lnSpc>
              <a:buNone/>
            </a:pPr>
            <a:r>
              <a:rPr lang="en-US" sz="2200" b="1" dirty="0">
                <a:solidFill>
                  <a:srgbClr val="C00000"/>
                </a:solidFill>
                <a:effectLst/>
                <a:latin typeface="Times New Roman" panose="02020603050405020304" pitchFamily="18" charset="0"/>
                <a:ea typeface="Times New Roman" panose="02020603050405020304" pitchFamily="18" charset="0"/>
              </a:rPr>
              <a:t>Indications</a:t>
            </a:r>
            <a:endParaRPr lang="ru-RU" sz="2200" dirty="0">
              <a:solidFill>
                <a:srgbClr val="C00000"/>
              </a:solidFill>
              <a:effectLst/>
              <a:latin typeface="Times New Roman" panose="02020603050405020304" pitchFamily="18" charset="0"/>
              <a:ea typeface="Times New Roman" panose="02020603050405020304" pitchFamily="18" charset="0"/>
            </a:endParaRPr>
          </a:p>
          <a:p>
            <a:pPr marL="0" indent="0" algn="just" fontAlgn="t">
              <a:lnSpc>
                <a:spcPct val="100000"/>
              </a:lnSpc>
              <a:buNone/>
            </a:pPr>
            <a:r>
              <a:rPr lang="en-US" sz="2200" dirty="0">
                <a:solidFill>
                  <a:srgbClr val="000000"/>
                </a:solidFill>
                <a:effectLst/>
                <a:latin typeface="Times New Roman" panose="02020603050405020304" pitchFamily="18" charset="0"/>
                <a:ea typeface="Times New Roman" panose="02020603050405020304" pitchFamily="18" charset="0"/>
              </a:rPr>
              <a:t>Prevention of nephrotoxic, neurotoxic and ototoxic effects associated with basic therapy with platinum drugs, prevention of </a:t>
            </a:r>
            <a:r>
              <a:rPr lang="en-US" sz="2200" dirty="0" err="1">
                <a:solidFill>
                  <a:srgbClr val="000000"/>
                </a:solidFill>
                <a:effectLst/>
                <a:latin typeface="Times New Roman" panose="02020603050405020304" pitchFamily="18" charset="0"/>
                <a:ea typeface="Times New Roman" panose="02020603050405020304" pitchFamily="18" charset="0"/>
              </a:rPr>
              <a:t>hematotoxic</a:t>
            </a:r>
            <a:r>
              <a:rPr lang="en-US" sz="2200" dirty="0">
                <a:solidFill>
                  <a:srgbClr val="000000"/>
                </a:solidFill>
                <a:effectLst/>
                <a:latin typeface="Times New Roman" panose="02020603050405020304" pitchFamily="18" charset="0"/>
                <a:ea typeface="Times New Roman" panose="02020603050405020304" pitchFamily="18" charset="0"/>
              </a:rPr>
              <a:t> effects caused by DNA-binding chemotherapeutic agents.</a:t>
            </a:r>
            <a:endParaRPr lang="ru-RU" sz="22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4669633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E8A313B-F15A-4DF5-DEB2-23EE83055DAB}"/>
              </a:ext>
            </a:extLst>
          </p:cNvPr>
          <p:cNvSpPr>
            <a:spLocks noGrp="1"/>
          </p:cNvSpPr>
          <p:nvPr>
            <p:ph idx="1"/>
          </p:nvPr>
        </p:nvSpPr>
        <p:spPr>
          <a:xfrm>
            <a:off x="575953" y="1959429"/>
            <a:ext cx="11616047" cy="4352306"/>
          </a:xfrm>
        </p:spPr>
        <p:txBody>
          <a:bodyPr>
            <a:normAutofit/>
          </a:bodyPr>
          <a:lstStyle/>
          <a:p>
            <a:pPr marL="0" indent="0" algn="just" fontAlgn="t">
              <a:buNone/>
            </a:pPr>
            <a:r>
              <a:rPr lang="en-US" sz="2000" b="1" dirty="0">
                <a:solidFill>
                  <a:srgbClr val="C00000"/>
                </a:solidFill>
                <a:effectLst/>
                <a:latin typeface="Times New Roman" panose="02020603050405020304" pitchFamily="18" charset="0"/>
                <a:ea typeface="Times New Roman" panose="02020603050405020304" pitchFamily="18" charset="0"/>
              </a:rPr>
              <a:t>HEPTRAL (ADEMETIONINE)</a:t>
            </a:r>
            <a:r>
              <a:rPr lang="en-US" sz="2200" b="1" dirty="0">
                <a:solidFill>
                  <a:srgbClr val="000000"/>
                </a:solidFill>
                <a:effectLst/>
                <a:latin typeface="Times New Roman" panose="02020603050405020304" pitchFamily="18" charset="0"/>
                <a:ea typeface="Times New Roman" panose="02020603050405020304" pitchFamily="18" charset="0"/>
              </a:rPr>
              <a:t> </a:t>
            </a:r>
            <a:r>
              <a:rPr lang="en-US" sz="2200" b="1" dirty="0">
                <a:solidFill>
                  <a:srgbClr val="C00000"/>
                </a:solidFill>
                <a:effectLst/>
                <a:latin typeface="Times New Roman" panose="02020603050405020304" pitchFamily="18" charset="0"/>
                <a:ea typeface="Times New Roman" panose="02020603050405020304" pitchFamily="18" charset="0"/>
              </a:rPr>
              <a:t>– </a:t>
            </a:r>
            <a:r>
              <a:rPr lang="en-US" sz="2200" b="1" dirty="0" err="1">
                <a:solidFill>
                  <a:srgbClr val="C00000"/>
                </a:solidFill>
                <a:effectLst/>
                <a:latin typeface="Times New Roman" panose="02020603050405020304" pitchFamily="18" charset="0"/>
                <a:ea typeface="Times New Roman" panose="02020603050405020304" pitchFamily="18" charset="0"/>
              </a:rPr>
              <a:t>hepatoprotector</a:t>
            </a:r>
            <a:endParaRPr lang="ru-RU" sz="2200" dirty="0">
              <a:solidFill>
                <a:srgbClr val="C00000"/>
              </a:solidFill>
              <a:effectLst/>
              <a:latin typeface="Times New Roman" panose="02020603050405020304" pitchFamily="18" charset="0"/>
              <a:ea typeface="Times New Roman" panose="02020603050405020304" pitchFamily="18" charset="0"/>
            </a:endParaRPr>
          </a:p>
          <a:p>
            <a:pPr algn="just" fontAlgn="t">
              <a:lnSpc>
                <a:spcPct val="100000"/>
              </a:lnSpc>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has antidepressant activity, detoxification, regenerating, antioxidant, </a:t>
            </a:r>
            <a:r>
              <a:rPr lang="en-US" sz="2000" dirty="0" err="1">
                <a:solidFill>
                  <a:srgbClr val="000000"/>
                </a:solidFill>
                <a:effectLst/>
                <a:latin typeface="Times New Roman" panose="02020603050405020304" pitchFamily="18" charset="0"/>
                <a:ea typeface="Times New Roman" panose="02020603050405020304" pitchFamily="18" charset="0"/>
              </a:rPr>
              <a:t>antifibrosing</a:t>
            </a:r>
            <a:r>
              <a:rPr lang="en-US" sz="2000" dirty="0">
                <a:solidFill>
                  <a:srgbClr val="000000"/>
                </a:solidFill>
                <a:effectLst/>
                <a:latin typeface="Times New Roman" panose="02020603050405020304" pitchFamily="18" charset="0"/>
                <a:ea typeface="Times New Roman" panose="02020603050405020304" pitchFamily="18" charset="0"/>
              </a:rPr>
              <a:t> and neuroprotective effects;</a:t>
            </a:r>
            <a:endParaRPr lang="ru-RU" sz="2000" dirty="0">
              <a:effectLst/>
              <a:latin typeface="Times New Roman" panose="02020603050405020304" pitchFamily="18" charset="0"/>
              <a:ea typeface="Times New Roman" panose="02020603050405020304" pitchFamily="18" charset="0"/>
            </a:endParaRPr>
          </a:p>
          <a:p>
            <a:pPr algn="just" fontAlgn="t">
              <a:lnSpc>
                <a:spcPct val="100000"/>
              </a:lnSpc>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stimulates the production of endogenous ademetionine, which is involved in the methylation of phospholipids in the lipid layer of cell membranes,</a:t>
            </a:r>
            <a:endParaRPr lang="ru-RU" sz="2000" dirty="0">
              <a:effectLst/>
              <a:latin typeface="Times New Roman" panose="02020603050405020304" pitchFamily="18" charset="0"/>
              <a:ea typeface="Times New Roman" panose="02020603050405020304" pitchFamily="18" charset="0"/>
            </a:endParaRPr>
          </a:p>
          <a:p>
            <a:pPr algn="just" fontAlgn="t">
              <a:lnSpc>
                <a:spcPct val="100000"/>
              </a:lnSpc>
              <a:buClr>
                <a:srgbClr val="C00000"/>
              </a:buClr>
            </a:pPr>
            <a:r>
              <a:rPr lang="en-US" sz="2000" dirty="0">
                <a:solidFill>
                  <a:srgbClr val="000000"/>
                </a:solidFill>
                <a:effectLst/>
                <a:latin typeface="Times New Roman" panose="02020603050405020304" pitchFamily="18" charset="0"/>
                <a:ea typeface="Times New Roman" panose="02020603050405020304" pitchFamily="18" charset="0"/>
              </a:rPr>
              <a:t>is a precursor of thiol compounds, participates in the formation of polyamines (putrescine), which stimulates cell regeneration and hepatocyte proliferation.</a:t>
            </a:r>
          </a:p>
          <a:p>
            <a:pPr algn="just" fontAlgn="t">
              <a:lnSpc>
                <a:spcPct val="100000"/>
              </a:lnSpc>
              <a:buFontTx/>
              <a:buChar char="-"/>
            </a:pPr>
            <a:endParaRPr lang="ru-RU" sz="2000" dirty="0">
              <a:effectLst/>
              <a:latin typeface="Times New Roman" panose="02020603050405020304" pitchFamily="18" charset="0"/>
              <a:ea typeface="Times New Roman" panose="02020603050405020304" pitchFamily="18" charset="0"/>
            </a:endParaRPr>
          </a:p>
          <a:p>
            <a:pPr marL="0" indent="0" algn="just" fontAlgn="t">
              <a:lnSpc>
                <a:spcPct val="100000"/>
              </a:lnSpc>
              <a:buNone/>
            </a:pPr>
            <a:r>
              <a:rPr lang="en-US" sz="2000" dirty="0">
                <a:solidFill>
                  <a:srgbClr val="000000"/>
                </a:solidFill>
                <a:effectLst/>
                <a:latin typeface="Times New Roman" panose="02020603050405020304" pitchFamily="18" charset="0"/>
                <a:ea typeface="Times New Roman" panose="02020603050405020304" pitchFamily="18" charset="0"/>
              </a:rPr>
              <a:t>In the treatment of less pronounced hepatotoxic reactions, it is possible to prescribe </a:t>
            </a:r>
            <a:r>
              <a:rPr lang="en-US" sz="2000" b="1" dirty="0" err="1">
                <a:solidFill>
                  <a:srgbClr val="000000"/>
                </a:solidFill>
                <a:effectLst/>
                <a:latin typeface="Times New Roman" panose="02020603050405020304" pitchFamily="18" charset="0"/>
                <a:ea typeface="Times New Roman" panose="02020603050405020304" pitchFamily="18" charset="0"/>
              </a:rPr>
              <a:t>Essentiale</a:t>
            </a:r>
            <a:r>
              <a:rPr lang="en-US" sz="2000" b="1" dirty="0">
                <a:solidFill>
                  <a:srgbClr val="000000"/>
                </a:solidFill>
                <a:effectLst/>
                <a:latin typeface="Times New Roman" panose="02020603050405020304" pitchFamily="18" charset="0"/>
                <a:ea typeface="Times New Roman" panose="02020603050405020304" pitchFamily="18" charset="0"/>
              </a:rPr>
              <a:t> Forte, </a:t>
            </a:r>
            <a:r>
              <a:rPr lang="en-US" sz="2000" b="1" dirty="0" err="1">
                <a:solidFill>
                  <a:srgbClr val="000000"/>
                </a:solidFill>
                <a:effectLst/>
                <a:latin typeface="Times New Roman" panose="02020603050405020304" pitchFamily="18" charset="0"/>
                <a:ea typeface="Times New Roman" panose="02020603050405020304" pitchFamily="18" charset="0"/>
              </a:rPr>
              <a:t>Karsil</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Legalon</a:t>
            </a:r>
            <a:r>
              <a:rPr lang="en-US" sz="2000" dirty="0">
                <a:solidFill>
                  <a:srgbClr val="000000"/>
                </a:solidFill>
                <a:effectLst/>
                <a:latin typeface="Times New Roman" panose="02020603050405020304" pitchFamily="18" charset="0"/>
                <a:ea typeface="Times New Roman" panose="02020603050405020304" pitchFamily="18" charset="0"/>
              </a:rPr>
              <a:t>. Herbal medicine includes the use of </a:t>
            </a:r>
            <a:r>
              <a:rPr lang="en-US" sz="2000" b="1" dirty="0">
                <a:solidFill>
                  <a:srgbClr val="000000"/>
                </a:solidFill>
                <a:effectLst/>
                <a:latin typeface="Times New Roman" panose="02020603050405020304" pitchFamily="18" charset="0"/>
                <a:ea typeface="Times New Roman" panose="02020603050405020304" pitchFamily="18" charset="0"/>
              </a:rPr>
              <a:t>milk thistle, LIV-52, yarrow, chicory, and black nightshade.</a:t>
            </a:r>
            <a:endParaRPr lang="ru-RU" sz="2000" b="1" dirty="0">
              <a:effectLst/>
              <a:latin typeface="Times New Roman" panose="02020603050405020304" pitchFamily="18" charset="0"/>
              <a:ea typeface="Times New Roman" panose="02020603050405020304" pitchFamily="18" charset="0"/>
            </a:endParaRPr>
          </a:p>
          <a:p>
            <a:pPr marL="0" indent="0" algn="just" fontAlgn="t">
              <a:lnSpc>
                <a:spcPct val="100000"/>
              </a:lnSpc>
              <a:buNone/>
            </a:pPr>
            <a:r>
              <a:rPr lang="en-US" sz="2000" dirty="0">
                <a:solidFill>
                  <a:srgbClr val="000000"/>
                </a:solidFill>
                <a:effectLst/>
                <a:latin typeface="Times New Roman" panose="02020603050405020304" pitchFamily="18" charset="0"/>
                <a:ea typeface="Times New Roman" panose="02020603050405020304" pitchFamily="18" charset="0"/>
              </a:rPr>
              <a:t>In the treatment of peripheral neuropathies, the following are used: </a:t>
            </a:r>
            <a:r>
              <a:rPr lang="en-US" sz="2000" b="1" dirty="0">
                <a:solidFill>
                  <a:srgbClr val="000000"/>
                </a:solidFill>
                <a:effectLst/>
                <a:latin typeface="Times New Roman" panose="02020603050405020304" pitchFamily="18" charset="0"/>
                <a:ea typeface="Times New Roman" panose="02020603050405020304" pitchFamily="18" charset="0"/>
              </a:rPr>
              <a:t>neuropeptides (</a:t>
            </a:r>
            <a:r>
              <a:rPr lang="en-US" sz="2000" b="1" dirty="0" err="1">
                <a:solidFill>
                  <a:srgbClr val="000000"/>
                </a:solidFill>
                <a:effectLst/>
                <a:latin typeface="Times New Roman" panose="02020603050405020304" pitchFamily="18" charset="0"/>
                <a:ea typeface="Times New Roman" panose="02020603050405020304" pitchFamily="18" charset="0"/>
              </a:rPr>
              <a:t>Semax</a:t>
            </a:r>
            <a:r>
              <a:rPr lang="en-US" sz="2000" b="1" dirty="0">
                <a:solidFill>
                  <a:srgbClr val="000000"/>
                </a:solidFill>
                <a:effectLst/>
                <a:latin typeface="Times New Roman" panose="02020603050405020304" pitchFamily="18" charset="0"/>
                <a:ea typeface="Times New Roman" panose="02020603050405020304" pitchFamily="18" charset="0"/>
              </a:rPr>
              <a:t>), calcium channel blockers (</a:t>
            </a:r>
            <a:r>
              <a:rPr lang="en-US" sz="2000" b="1" dirty="0" err="1">
                <a:solidFill>
                  <a:srgbClr val="000000"/>
                </a:solidFill>
                <a:effectLst/>
                <a:latin typeface="Times New Roman" panose="02020603050405020304" pitchFamily="18" charset="0"/>
                <a:ea typeface="Times New Roman" panose="02020603050405020304" pitchFamily="18" charset="0"/>
              </a:rPr>
              <a:t>Nimotop</a:t>
            </a:r>
            <a:r>
              <a:rPr lang="en-US" sz="2000" b="1" dirty="0">
                <a:solidFill>
                  <a:srgbClr val="000000"/>
                </a:solidFill>
                <a:effectLst/>
                <a:latin typeface="Times New Roman" panose="02020603050405020304" pitchFamily="18" charset="0"/>
                <a:ea typeface="Times New Roman" panose="02020603050405020304" pitchFamily="18" charset="0"/>
              </a:rPr>
              <a:t>), B vitamins, glutamic acid, </a:t>
            </a:r>
            <a:r>
              <a:rPr lang="en-US" sz="2000" b="1" dirty="0" err="1">
                <a:solidFill>
                  <a:srgbClr val="000000"/>
                </a:solidFill>
                <a:effectLst/>
                <a:latin typeface="Times New Roman" panose="02020603050405020304" pitchFamily="18" charset="0"/>
                <a:ea typeface="Times New Roman" panose="02020603050405020304" pitchFamily="18" charset="0"/>
              </a:rPr>
              <a:t>proserin</a:t>
            </a:r>
            <a:r>
              <a:rPr lang="en-US" sz="2000" b="1" dirty="0">
                <a:solidFill>
                  <a:srgbClr val="000000"/>
                </a:solidFill>
                <a:effectLst/>
                <a:latin typeface="Times New Roman" panose="02020603050405020304" pitchFamily="18" charset="0"/>
                <a:ea typeface="Times New Roman" panose="02020603050405020304" pitchFamily="18" charset="0"/>
              </a:rPr>
              <a:t>, vascular drugs, nootropics.</a:t>
            </a:r>
            <a:endParaRPr lang="ru-RU" sz="2000" b="1" dirty="0">
              <a:effectLst/>
              <a:latin typeface="Times New Roman" panose="02020603050405020304" pitchFamily="18" charset="0"/>
              <a:ea typeface="Times New Roman" panose="02020603050405020304" pitchFamily="18" charset="0"/>
            </a:endParaRPr>
          </a:p>
          <a:p>
            <a:endParaRPr lang="ru-RU" dirty="0"/>
          </a:p>
        </p:txBody>
      </p:sp>
      <p:sp>
        <p:nvSpPr>
          <p:cNvPr id="5" name="TextBox 4">
            <a:extLst>
              <a:ext uri="{FF2B5EF4-FFF2-40B4-BE49-F238E27FC236}">
                <a16:creationId xmlns:a16="http://schemas.microsoft.com/office/drawing/2014/main" id="{7FC33AB1-E3F6-6AD7-B76C-24C97C619923}"/>
              </a:ext>
            </a:extLst>
          </p:cNvPr>
          <p:cNvSpPr txBox="1"/>
          <p:nvPr/>
        </p:nvSpPr>
        <p:spPr>
          <a:xfrm>
            <a:off x="575953" y="463138"/>
            <a:ext cx="10515600" cy="1477328"/>
          </a:xfrm>
          <a:prstGeom prst="rect">
            <a:avLst/>
          </a:prstGeom>
          <a:noFill/>
        </p:spPr>
        <p:txBody>
          <a:bodyPr wrap="square">
            <a:spAutoFit/>
          </a:bodyPr>
          <a:lstStyle/>
          <a:p>
            <a:pPr algn="just" fontAlgn="t">
              <a:lnSpc>
                <a:spcPct val="150000"/>
              </a:lnSpc>
            </a:pPr>
            <a:r>
              <a:rPr lang="en-US" sz="2000" b="1" dirty="0">
                <a:effectLst/>
                <a:latin typeface="Times New Roman" panose="02020603050405020304" pitchFamily="18" charset="0"/>
                <a:ea typeface="Times New Roman" panose="02020603050405020304" pitchFamily="18" charset="0"/>
              </a:rPr>
              <a:t>CYTOPROTECTIVE AGENTS</a:t>
            </a:r>
            <a:endParaRPr lang="en-US" sz="2000" b="1" dirty="0">
              <a:solidFill>
                <a:srgbClr val="C00000"/>
              </a:solidFill>
              <a:effectLst/>
              <a:latin typeface="Times New Roman" panose="02020603050405020304" pitchFamily="18" charset="0"/>
              <a:ea typeface="Times New Roman" panose="02020603050405020304" pitchFamily="18" charset="0"/>
            </a:endParaRPr>
          </a:p>
          <a:p>
            <a:pPr algn="just" fontAlgn="t">
              <a:lnSpc>
                <a:spcPct val="150000"/>
              </a:lnSpc>
            </a:pPr>
            <a:r>
              <a:rPr lang="en-US" b="1" dirty="0">
                <a:solidFill>
                  <a:srgbClr val="C00000"/>
                </a:solidFill>
                <a:effectLst/>
                <a:latin typeface="Times New Roman" panose="02020603050405020304" pitchFamily="18" charset="0"/>
                <a:ea typeface="Times New Roman" panose="02020603050405020304" pitchFamily="18" charset="0"/>
              </a:rPr>
              <a:t>HEPATOTOXIC REACTIONS</a:t>
            </a:r>
            <a:r>
              <a:rPr lang="en-US" dirty="0">
                <a:solidFill>
                  <a:srgbClr val="C00000"/>
                </a:solidFill>
                <a:effectLst/>
                <a:latin typeface="Times New Roman" panose="02020603050405020304" pitchFamily="18" charset="0"/>
                <a:ea typeface="Times New Roman" panose="02020603050405020304" pitchFamily="18" charset="0"/>
              </a:rPr>
              <a:t> </a:t>
            </a:r>
            <a:r>
              <a:rPr lang="en-US" b="1" dirty="0">
                <a:solidFill>
                  <a:srgbClr val="000000"/>
                </a:solidFill>
                <a:effectLst/>
                <a:latin typeface="Times New Roman" panose="02020603050405020304" pitchFamily="18" charset="0"/>
                <a:ea typeface="Times New Roman" panose="02020603050405020304" pitchFamily="18" charset="0"/>
              </a:rPr>
              <a:t>–</a:t>
            </a:r>
            <a:r>
              <a:rPr lang="en-US" dirty="0">
                <a:solidFill>
                  <a:srgbClr val="000000"/>
                </a:solidFill>
                <a:effectLst/>
                <a:latin typeface="Times New Roman" panose="02020603050405020304" pitchFamily="18" charset="0"/>
                <a:ea typeface="Times New Roman" panose="02020603050405020304" pitchFamily="18" charset="0"/>
              </a:rPr>
              <a:t> </a:t>
            </a:r>
            <a:r>
              <a:rPr lang="en-US" sz="2000" dirty="0">
                <a:solidFill>
                  <a:srgbClr val="000000"/>
                </a:solidFill>
                <a:effectLst/>
                <a:latin typeface="Times New Roman" panose="02020603050405020304" pitchFamily="18" charset="0"/>
                <a:ea typeface="Times New Roman" panose="02020603050405020304" pitchFamily="18" charset="0"/>
              </a:rPr>
              <a:t>hepatitis, increased transaminases, bilirubin, alkaline phosphatase, cholestasis.</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677623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5175462-4441-4581-F6BE-1F21837C83FF}"/>
              </a:ext>
            </a:extLst>
          </p:cNvPr>
          <p:cNvSpPr>
            <a:spLocks noGrp="1"/>
          </p:cNvSpPr>
          <p:nvPr>
            <p:ph idx="1"/>
          </p:nvPr>
        </p:nvSpPr>
        <p:spPr>
          <a:xfrm>
            <a:off x="816923" y="855023"/>
            <a:ext cx="10558153" cy="4750130"/>
          </a:xfrm>
        </p:spPr>
        <p:txBody>
          <a:bodyPr>
            <a:normAutofit fontScale="92500"/>
          </a:bodyPr>
          <a:lstStyle/>
          <a:p>
            <a:pPr marL="0" indent="0" algn="just" fontAlgn="t">
              <a:buNone/>
            </a:pPr>
            <a:r>
              <a:rPr lang="en-US" sz="2400" b="1" dirty="0">
                <a:effectLst/>
                <a:latin typeface="Times New Roman" panose="02020603050405020304" pitchFamily="18" charset="0"/>
                <a:ea typeface="Times New Roman" panose="02020603050405020304" pitchFamily="18" charset="0"/>
              </a:rPr>
              <a:t>CYTOPROTECTIVE AGENTS</a:t>
            </a:r>
            <a:endParaRPr lang="en-US" sz="2400" b="1" dirty="0">
              <a:solidFill>
                <a:srgbClr val="C00000"/>
              </a:solidFill>
              <a:effectLst/>
              <a:latin typeface="Times New Roman" panose="02020603050405020304" pitchFamily="18" charset="0"/>
              <a:ea typeface="Times New Roman" panose="02020603050405020304" pitchFamily="18" charset="0"/>
            </a:endParaRPr>
          </a:p>
          <a:p>
            <a:pPr marL="0" indent="0" algn="just" fontAlgn="t">
              <a:buNone/>
            </a:pPr>
            <a:endParaRPr lang="en-US" sz="2400" b="1" dirty="0">
              <a:solidFill>
                <a:srgbClr val="000000"/>
              </a:solidFill>
              <a:effectLst/>
              <a:highlight>
                <a:srgbClr val="FF0000"/>
              </a:highlight>
              <a:latin typeface="Times New Roman" panose="02020603050405020304" pitchFamily="18" charset="0"/>
              <a:ea typeface="Times New Roman" panose="02020603050405020304" pitchFamily="18" charset="0"/>
            </a:endParaRPr>
          </a:p>
          <a:p>
            <a:pPr marL="0" indent="0" algn="just" fontAlgn="t">
              <a:buNone/>
            </a:pPr>
            <a:r>
              <a:rPr lang="en-US" sz="2400" b="1" dirty="0">
                <a:effectLst/>
                <a:latin typeface="Times New Roman" panose="02020603050405020304" pitchFamily="18" charset="0"/>
                <a:ea typeface="Times New Roman" panose="02020603050405020304" pitchFamily="18" charset="0"/>
              </a:rPr>
              <a:t>Toxic phlebitis</a:t>
            </a:r>
            <a:r>
              <a:rPr lang="en-US" sz="2400" dirty="0">
                <a:effectLst/>
                <a:latin typeface="Times New Roman" panose="02020603050405020304" pitchFamily="18" charset="0"/>
                <a:ea typeface="Times New Roman" panose="02020603050405020304" pitchFamily="18" charset="0"/>
              </a:rPr>
              <a:t> develops </a:t>
            </a:r>
            <a:r>
              <a:rPr lang="en-US" sz="2400" dirty="0">
                <a:solidFill>
                  <a:srgbClr val="000000"/>
                </a:solidFill>
                <a:effectLst/>
                <a:latin typeface="Times New Roman" panose="02020603050405020304" pitchFamily="18" charset="0"/>
                <a:ea typeface="Times New Roman" panose="02020603050405020304" pitchFamily="18" charset="0"/>
              </a:rPr>
              <a:t>after several injections of </a:t>
            </a:r>
            <a:r>
              <a:rPr lang="en-US" sz="2400" dirty="0" err="1">
                <a:solidFill>
                  <a:srgbClr val="000000"/>
                </a:solidFill>
                <a:effectLst/>
                <a:latin typeface="Times New Roman" panose="02020603050405020304" pitchFamily="18" charset="0"/>
                <a:ea typeface="Times New Roman" panose="02020603050405020304" pitchFamily="18" charset="0"/>
              </a:rPr>
              <a:t>cytostatics</a:t>
            </a:r>
            <a:r>
              <a:rPr lang="en-US" sz="2400" dirty="0">
                <a:solidFill>
                  <a:srgbClr val="000000"/>
                </a:solidFill>
                <a:effectLst/>
                <a:latin typeface="Times New Roman" panose="02020603050405020304" pitchFamily="18" charset="0"/>
                <a:ea typeface="Times New Roman" panose="02020603050405020304" pitchFamily="18" charset="0"/>
              </a:rPr>
              <a:t> and can manifest as various complications - from severe pain along the vessels, to subacute phlebitis, thrombophlebitis, phlebothrombosis resulting in obliteration of the veins. Most often, </a:t>
            </a:r>
            <a:r>
              <a:rPr lang="en-US" sz="2400" b="1" dirty="0">
                <a:solidFill>
                  <a:srgbClr val="000000"/>
                </a:solidFill>
                <a:effectLst/>
                <a:latin typeface="Times New Roman" panose="02020603050405020304" pitchFamily="18" charset="0"/>
                <a:ea typeface="Times New Roman" panose="02020603050405020304" pitchFamily="18" charset="0"/>
              </a:rPr>
              <a:t>this complication is caused by the administration of </a:t>
            </a:r>
            <a:r>
              <a:rPr lang="en-US" sz="2400" b="1" dirty="0" err="1">
                <a:solidFill>
                  <a:srgbClr val="000000"/>
                </a:solidFill>
                <a:effectLst/>
                <a:latin typeface="Times New Roman" panose="02020603050405020304" pitchFamily="18" charset="0"/>
                <a:ea typeface="Times New Roman" panose="02020603050405020304" pitchFamily="18" charset="0"/>
              </a:rPr>
              <a:t>embiquin</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cytosar</a:t>
            </a:r>
            <a:r>
              <a:rPr lang="en-US" sz="2400" b="1" dirty="0">
                <a:solidFill>
                  <a:srgbClr val="000000"/>
                </a:solidFill>
                <a:effectLst/>
                <a:latin typeface="Times New Roman" panose="02020603050405020304" pitchFamily="18" charset="0"/>
                <a:ea typeface="Times New Roman" panose="02020603050405020304" pitchFamily="18" charset="0"/>
              </a:rPr>
              <a:t>, vinblastine, anthracyclines, dacarbazine, </a:t>
            </a:r>
            <a:r>
              <a:rPr lang="en-US" sz="2400" b="1" dirty="0" err="1">
                <a:solidFill>
                  <a:srgbClr val="000000"/>
                </a:solidFill>
                <a:effectLst/>
                <a:latin typeface="Times New Roman" panose="02020603050405020304" pitchFamily="18" charset="0"/>
                <a:ea typeface="Times New Roman" panose="02020603050405020304" pitchFamily="18" charset="0"/>
              </a:rPr>
              <a:t>taxanes</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navelbine</a:t>
            </a:r>
            <a:r>
              <a:rPr lang="en-US" sz="2400" b="1" dirty="0">
                <a:solidFill>
                  <a:srgbClr val="000000"/>
                </a:solidFill>
                <a:effectLst/>
                <a:latin typeface="Times New Roman" panose="02020603050405020304" pitchFamily="18" charset="0"/>
                <a:ea typeface="Times New Roman" panose="02020603050405020304" pitchFamily="18" charset="0"/>
              </a:rPr>
              <a:t>.</a:t>
            </a:r>
          </a:p>
          <a:p>
            <a:pPr algn="just" fontAlgn="t"/>
            <a:endParaRPr lang="ru-RU" sz="2400" b="1" dirty="0">
              <a:effectLst/>
              <a:latin typeface="Times New Roman" panose="02020603050405020304" pitchFamily="18" charset="0"/>
              <a:ea typeface="Times New Roman" panose="02020603050405020304" pitchFamily="18" charset="0"/>
            </a:endParaRPr>
          </a:p>
          <a:p>
            <a:pPr marL="0" indent="0" algn="just" fontAlgn="t">
              <a:spcBef>
                <a:spcPts val="750"/>
              </a:spcBef>
              <a:buNone/>
            </a:pPr>
            <a:r>
              <a:rPr lang="en-US" sz="2400" dirty="0">
                <a:solidFill>
                  <a:srgbClr val="000000"/>
                </a:solidFill>
                <a:effectLst/>
                <a:latin typeface="Times New Roman" panose="02020603050405020304" pitchFamily="18" charset="0"/>
                <a:ea typeface="Times New Roman" panose="02020603050405020304" pitchFamily="18" charset="0"/>
              </a:rPr>
              <a:t>For the purpose of prevention, after injecting the listed drugs, it is necessary to rinse the vein with an isotonic solution of sodium chloride. </a:t>
            </a:r>
          </a:p>
          <a:p>
            <a:pPr marL="0" indent="0" algn="just" fontAlgn="t">
              <a:spcBef>
                <a:spcPts val="750"/>
              </a:spcBef>
              <a:buNone/>
            </a:pPr>
            <a:r>
              <a:rPr lang="en-US" sz="2400" dirty="0">
                <a:solidFill>
                  <a:srgbClr val="C00000"/>
                </a:solidFill>
                <a:effectLst/>
                <a:latin typeface="Times New Roman" panose="02020603050405020304" pitchFamily="18" charset="0"/>
                <a:ea typeface="Times New Roman" panose="02020603050405020304" pitchFamily="18" charset="0"/>
              </a:rPr>
              <a:t>Depending on the severity of phlebitis, the following are used:</a:t>
            </a:r>
            <a:r>
              <a:rPr lang="en-US" sz="2400" dirty="0">
                <a:solidFill>
                  <a:srgbClr val="000000"/>
                </a:solidFill>
                <a:effectLst/>
                <a:latin typeface="Times New Roman" panose="02020603050405020304" pitchFamily="18" charset="0"/>
                <a:ea typeface="Times New Roman" panose="02020603050405020304" pitchFamily="18" charset="0"/>
              </a:rPr>
              <a:t> heparin, low molecular weight heparins (</a:t>
            </a:r>
            <a:r>
              <a:rPr lang="en-US" sz="2400" dirty="0" err="1">
                <a:solidFill>
                  <a:srgbClr val="000000"/>
                </a:solidFill>
                <a:effectLst/>
                <a:latin typeface="Times New Roman" panose="02020603050405020304" pitchFamily="18" charset="0"/>
                <a:ea typeface="Times New Roman" panose="02020603050405020304" pitchFamily="18" charset="0"/>
              </a:rPr>
              <a:t>fraxiparin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clexane</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fragmin</a:t>
            </a:r>
            <a:r>
              <a:rPr lang="en-US" sz="2400" dirty="0">
                <a:solidFill>
                  <a:srgbClr val="000000"/>
                </a:solidFill>
                <a:effectLst/>
                <a:latin typeface="Times New Roman" panose="02020603050405020304" pitchFamily="18" charset="0"/>
                <a:ea typeface="Times New Roman" panose="02020603050405020304" pitchFamily="18" charset="0"/>
              </a:rPr>
              <a:t>), indirect anticoagulants (warfarin), antiplatelet agents (aspirin), drugs used to treat chronic venous insufficiency (</a:t>
            </a:r>
            <a:r>
              <a:rPr lang="en-US" sz="2400" dirty="0" err="1">
                <a:solidFill>
                  <a:srgbClr val="000000"/>
                </a:solidFill>
                <a:effectLst/>
                <a:latin typeface="Times New Roman" panose="02020603050405020304" pitchFamily="18" charset="0"/>
                <a:ea typeface="Times New Roman" panose="02020603050405020304" pitchFamily="18" charset="0"/>
              </a:rPr>
              <a:t>detralex</a:t>
            </a:r>
            <a:r>
              <a:rPr lang="en-US" sz="2400" dirty="0">
                <a:solidFill>
                  <a:srgbClr val="000000"/>
                </a:solidFill>
                <a:effectLst/>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365914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808A08-0309-69DB-B6B1-4F4A2FAFE5FF}"/>
              </a:ext>
            </a:extLst>
          </p:cNvPr>
          <p:cNvSpPr>
            <a:spLocks noGrp="1"/>
          </p:cNvSpPr>
          <p:nvPr>
            <p:ph type="title"/>
          </p:nvPr>
        </p:nvSpPr>
        <p:spPr>
          <a:xfrm>
            <a:off x="838200" y="681038"/>
            <a:ext cx="10515600" cy="1144588"/>
          </a:xfrm>
        </p:spPr>
        <p:txBody>
          <a:bodyPr>
            <a:normAutofit/>
          </a:bodyPr>
          <a:lstStyle/>
          <a:p>
            <a:r>
              <a:rPr lang="en-US" sz="2400" b="1" dirty="0">
                <a:effectLst/>
                <a:latin typeface="Times New Roman" panose="02020603050405020304" pitchFamily="18" charset="0"/>
                <a:ea typeface="Times New Roman" panose="02020603050405020304" pitchFamily="18" charset="0"/>
              </a:rPr>
              <a:t>ANTIALLERGIC DRUGS </a:t>
            </a:r>
            <a:endParaRPr lang="ru-RU" sz="2400" dirty="0"/>
          </a:p>
        </p:txBody>
      </p:sp>
      <p:sp>
        <p:nvSpPr>
          <p:cNvPr id="3" name="Объект 2">
            <a:extLst>
              <a:ext uri="{FF2B5EF4-FFF2-40B4-BE49-F238E27FC236}">
                <a16:creationId xmlns:a16="http://schemas.microsoft.com/office/drawing/2014/main" id="{068E3DA9-C128-A0F2-0662-0E711DE6B88D}"/>
              </a:ext>
            </a:extLst>
          </p:cNvPr>
          <p:cNvSpPr>
            <a:spLocks noGrp="1"/>
          </p:cNvSpPr>
          <p:nvPr>
            <p:ph idx="1"/>
          </p:nvPr>
        </p:nvSpPr>
        <p:spPr>
          <a:xfrm>
            <a:off x="1294410" y="1825626"/>
            <a:ext cx="9096498" cy="3716977"/>
          </a:xfrm>
        </p:spPr>
        <p:txBody>
          <a:bodyPr>
            <a:normAutofit lnSpcReduction="10000"/>
          </a:bodyPr>
          <a:lstStyle/>
          <a:p>
            <a:pPr marL="0" indent="0" algn="just" fontAlgn="base">
              <a:lnSpc>
                <a:spcPct val="160000"/>
              </a:lnSpc>
              <a:buNone/>
            </a:pPr>
            <a:r>
              <a:rPr lang="en-US" sz="2400" b="1" dirty="0">
                <a:solidFill>
                  <a:srgbClr val="000000"/>
                </a:solidFill>
                <a:effectLst/>
                <a:latin typeface="Times New Roman" panose="02020603050405020304" pitchFamily="18" charset="0"/>
                <a:ea typeface="Times New Roman" panose="02020603050405020304" pitchFamily="18" charset="0"/>
              </a:rPr>
              <a:t>Many chemotherapeutic agents </a:t>
            </a:r>
            <a:r>
              <a:rPr lang="en-US" sz="2400"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C00000"/>
                </a:solidFill>
                <a:effectLst/>
                <a:latin typeface="Times New Roman" panose="02020603050405020304" pitchFamily="18" charset="0"/>
                <a:ea typeface="Times New Roman" panose="02020603050405020304" pitchFamily="18" charset="0"/>
              </a:rPr>
              <a:t>L-asparaginase, cisplatin, melphalan, mechlorethamine, </a:t>
            </a:r>
            <a:r>
              <a:rPr lang="en-US" sz="2400" dirty="0" err="1">
                <a:solidFill>
                  <a:srgbClr val="C00000"/>
                </a:solidFill>
                <a:effectLst/>
                <a:latin typeface="Times New Roman" panose="02020603050405020304" pitchFamily="18" charset="0"/>
                <a:ea typeface="Times New Roman" panose="02020603050405020304" pitchFamily="18" charset="0"/>
              </a:rPr>
              <a:t>teniposide</a:t>
            </a:r>
            <a:r>
              <a:rPr lang="en-US" sz="2400" dirty="0">
                <a:solidFill>
                  <a:srgbClr val="000000"/>
                </a:solidFill>
                <a:effectLst/>
                <a:latin typeface="Times New Roman" panose="02020603050405020304" pitchFamily="18" charset="0"/>
                <a:ea typeface="Times New Roman" panose="02020603050405020304" pitchFamily="18" charset="0"/>
              </a:rPr>
              <a:t>) cause the development of type I hypersensitivity reactions – urticaria, angioedema, anaphylactic reaction, bronchospasm.</a:t>
            </a:r>
            <a:endParaRPr lang="ru-RU" sz="2400" dirty="0">
              <a:effectLst/>
              <a:latin typeface="Times New Roman" panose="02020603050405020304" pitchFamily="18" charset="0"/>
              <a:ea typeface="Times New Roman" panose="02020603050405020304" pitchFamily="18" charset="0"/>
            </a:endParaRPr>
          </a:p>
          <a:p>
            <a:pPr marL="0" indent="0" algn="just" fontAlgn="base">
              <a:lnSpc>
                <a:spcPct val="160000"/>
              </a:lnSpc>
              <a:buNone/>
            </a:pPr>
            <a:r>
              <a:rPr lang="en-US" sz="2400" dirty="0">
                <a:solidFill>
                  <a:srgbClr val="000000"/>
                </a:solidFill>
                <a:effectLst/>
                <a:latin typeface="Times New Roman" panose="02020603050405020304" pitchFamily="18" charset="0"/>
                <a:ea typeface="Times New Roman" panose="02020603050405020304" pitchFamily="18" charset="0"/>
              </a:rPr>
              <a:t>If these reactions occur, patients must be administered glucocorticoids, antihistamines, and bronchodilators.</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940928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D3F4BCB-3255-3865-6474-00CBEF030A1B}"/>
              </a:ext>
            </a:extLst>
          </p:cNvPr>
          <p:cNvSpPr>
            <a:spLocks noGrp="1"/>
          </p:cNvSpPr>
          <p:nvPr>
            <p:ph idx="1"/>
          </p:nvPr>
        </p:nvSpPr>
        <p:spPr>
          <a:xfrm>
            <a:off x="769917" y="708653"/>
            <a:ext cx="10652166" cy="5440693"/>
          </a:xfrm>
        </p:spPr>
        <p:txBody>
          <a:bodyPr>
            <a:normAutofit lnSpcReduction="10000"/>
          </a:bodyPr>
          <a:lstStyle/>
          <a:p>
            <a:pPr marL="0" indent="0" algn="just" fontAlgn="base">
              <a:lnSpc>
                <a:spcPct val="100000"/>
              </a:lnSpc>
              <a:buNone/>
            </a:pPr>
            <a:r>
              <a:rPr lang="en-US" sz="2400" b="1" dirty="0">
                <a:effectLst/>
                <a:latin typeface="Times New Roman" panose="02020603050405020304" pitchFamily="18" charset="0"/>
                <a:ea typeface="Times New Roman" panose="02020603050405020304" pitchFamily="18" charset="0"/>
              </a:rPr>
              <a:t>CLASSIFICATION OF ANTIALLERGIC DRUGS FOR IMMEDIATE TYPE HYPERSENSITIVITY</a:t>
            </a:r>
            <a:endParaRPr lang="ru-RU" sz="2400" dirty="0">
              <a:effectLst/>
              <a:latin typeface="Times New Roman" panose="02020603050405020304" pitchFamily="18" charset="0"/>
              <a:ea typeface="Times New Roman" panose="02020603050405020304" pitchFamily="18" charset="0"/>
            </a:endParaRPr>
          </a:p>
          <a:p>
            <a:pPr algn="just" fontAlgn="base">
              <a:lnSpc>
                <a:spcPct val="100000"/>
              </a:lnSpc>
              <a:buClr>
                <a:srgbClr val="C00000"/>
              </a:buClr>
            </a:pPr>
            <a:r>
              <a:rPr lang="en-US" sz="2400" b="1" dirty="0">
                <a:solidFill>
                  <a:srgbClr val="000000"/>
                </a:solidFill>
                <a:effectLst/>
                <a:latin typeface="Times New Roman" panose="02020603050405020304" pitchFamily="18" charset="0"/>
                <a:ea typeface="Times New Roman" panose="02020603050405020304" pitchFamily="18" charset="0"/>
              </a:rPr>
              <a:t>Agents that prevent the release of histamine and other biologically active substances from sensitized mast cells and basophils – </a:t>
            </a:r>
            <a:r>
              <a:rPr lang="en-US" sz="2400" dirty="0">
                <a:solidFill>
                  <a:srgbClr val="000000"/>
                </a:solidFill>
                <a:effectLst/>
                <a:latin typeface="Times New Roman" panose="02020603050405020304" pitchFamily="18" charset="0"/>
                <a:ea typeface="Times New Roman" panose="02020603050405020304" pitchFamily="18" charset="0"/>
              </a:rPr>
              <a:t>glucocorticoids, adrenaline</a:t>
            </a:r>
            <a:endParaRPr lang="ru-RU" sz="2400" dirty="0">
              <a:effectLst/>
              <a:latin typeface="Times New Roman" panose="02020603050405020304" pitchFamily="18" charset="0"/>
              <a:ea typeface="Times New Roman" panose="02020603050405020304" pitchFamily="18" charset="0"/>
            </a:endParaRPr>
          </a:p>
          <a:p>
            <a:pPr algn="just" fontAlgn="base">
              <a:lnSpc>
                <a:spcPct val="100000"/>
              </a:lnSpc>
              <a:buClr>
                <a:srgbClr val="C00000"/>
              </a:buClr>
            </a:pPr>
            <a:r>
              <a:rPr lang="en-US" sz="2400" b="1" dirty="0">
                <a:solidFill>
                  <a:srgbClr val="000000"/>
                </a:solidFill>
                <a:effectLst/>
                <a:latin typeface="Times New Roman" panose="02020603050405020304" pitchFamily="18" charset="0"/>
                <a:ea typeface="Times New Roman" panose="02020603050405020304" pitchFamily="18" charset="0"/>
              </a:rPr>
              <a:t>Agents that prevent the interaction of free histamine with tissue receptors sensitive to it</a:t>
            </a:r>
            <a:r>
              <a:rPr lang="en-US" sz="2400" dirty="0">
                <a:solidFill>
                  <a:srgbClr val="000000"/>
                </a:solidFill>
                <a:effectLst/>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a:p>
            <a:pPr algn="just" fontAlgn="base">
              <a:lnSpc>
                <a:spcPct val="100000"/>
              </a:lnSpc>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antihistamines </a:t>
            </a:r>
            <a:r>
              <a:rPr lang="en-US" sz="2400" b="1"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histamine H</a:t>
            </a:r>
            <a:r>
              <a:rPr lang="en-US" sz="2400" baseline="-25000" dirty="0">
                <a:solidFill>
                  <a:srgbClr val="000000"/>
                </a:solidFill>
                <a:effectLst/>
                <a:latin typeface="Times New Roman" panose="02020603050405020304" pitchFamily="18" charset="0"/>
                <a:ea typeface="Times New Roman" panose="02020603050405020304" pitchFamily="18" charset="0"/>
              </a:rPr>
              <a:t>1</a:t>
            </a:r>
            <a:r>
              <a:rPr lang="en-US" sz="2400" dirty="0">
                <a:solidFill>
                  <a:srgbClr val="000000"/>
                </a:solidFill>
                <a:effectLst/>
                <a:latin typeface="Times New Roman" panose="02020603050405020304" pitchFamily="18" charset="0"/>
                <a:ea typeface="Times New Roman" panose="02020603050405020304" pitchFamily="18" charset="0"/>
              </a:rPr>
              <a:t> receptor blockers </a:t>
            </a:r>
            <a:r>
              <a:rPr lang="en-US" sz="2400" b="1"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diphenhydramine, </a:t>
            </a:r>
            <a:r>
              <a:rPr lang="en-US" sz="2400" dirty="0" err="1">
                <a:solidFill>
                  <a:srgbClr val="000000"/>
                </a:solidFill>
                <a:effectLst/>
                <a:latin typeface="Times New Roman" panose="02020603050405020304" pitchFamily="18" charset="0"/>
                <a:ea typeface="Times New Roman" panose="02020603050405020304" pitchFamily="18" charset="0"/>
              </a:rPr>
              <a:t>claritin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semprex</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telfast</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clarotadine</a:t>
            </a:r>
            <a:endParaRPr lang="ru-RU" sz="2400" dirty="0">
              <a:effectLst/>
              <a:latin typeface="Times New Roman" panose="02020603050405020304" pitchFamily="18" charset="0"/>
              <a:ea typeface="Times New Roman" panose="02020603050405020304" pitchFamily="18" charset="0"/>
            </a:endParaRPr>
          </a:p>
          <a:p>
            <a:pPr algn="just" fontAlgn="base">
              <a:lnSpc>
                <a:spcPct val="100000"/>
              </a:lnSpc>
              <a:buClr>
                <a:srgbClr val="C00000"/>
              </a:buClr>
            </a:pPr>
            <a:r>
              <a:rPr lang="en-US" sz="2400" b="1" dirty="0">
                <a:solidFill>
                  <a:srgbClr val="000000"/>
                </a:solidFill>
                <a:effectLst/>
                <a:latin typeface="Times New Roman" panose="02020603050405020304" pitchFamily="18" charset="0"/>
                <a:ea typeface="Times New Roman" panose="02020603050405020304" pitchFamily="18" charset="0"/>
              </a:rPr>
              <a:t>Drugs that eliminate general manifestations of allergic reactions such as anaphylactic shock</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dirty="0">
                <a:solidFill>
                  <a:srgbClr val="000000"/>
                </a:solidFill>
                <a:effectLst/>
                <a:latin typeface="Times New Roman" panose="02020603050405020304" pitchFamily="18" charset="0"/>
                <a:ea typeface="Times New Roman" panose="02020603050405020304" pitchFamily="18" charset="0"/>
              </a:rPr>
              <a:t>– </a:t>
            </a:r>
          </a:p>
          <a:p>
            <a:pPr algn="just" fontAlgn="base">
              <a:lnSpc>
                <a:spcPct val="100000"/>
              </a:lnSpc>
              <a:buClr>
                <a:srgbClr val="C00000"/>
              </a:buClr>
            </a:pPr>
            <a:r>
              <a:rPr lang="en-US" sz="2400" dirty="0" err="1">
                <a:solidFill>
                  <a:srgbClr val="000000"/>
                </a:solidFill>
                <a:effectLst/>
                <a:latin typeface="Times New Roman" panose="02020603050405020304" pitchFamily="18" charset="0"/>
                <a:ea typeface="Times New Roman" panose="02020603050405020304" pitchFamily="18" charset="0"/>
              </a:rPr>
              <a:t>adrenomimetics</a:t>
            </a:r>
            <a:r>
              <a:rPr lang="en-US" sz="2400" dirty="0">
                <a:solidFill>
                  <a:srgbClr val="000000"/>
                </a:solidFill>
                <a:effectLst/>
                <a:latin typeface="Times New Roman" panose="02020603050405020304" pitchFamily="18" charset="0"/>
                <a:ea typeface="Times New Roman" panose="02020603050405020304" pitchFamily="18" charset="0"/>
              </a:rPr>
              <a:t> (adrenaline)</a:t>
            </a:r>
            <a:endParaRPr lang="ru-RU" sz="2400" dirty="0">
              <a:effectLst/>
              <a:latin typeface="Times New Roman" panose="02020603050405020304" pitchFamily="18" charset="0"/>
              <a:ea typeface="Times New Roman" panose="02020603050405020304" pitchFamily="18" charset="0"/>
            </a:endParaRPr>
          </a:p>
          <a:p>
            <a:pPr algn="just" fontAlgn="base">
              <a:lnSpc>
                <a:spcPct val="100000"/>
              </a:lnSpc>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myotropic bronchodilators </a:t>
            </a:r>
            <a:r>
              <a:rPr lang="en-US" sz="2400" b="1"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aminophylline</a:t>
            </a:r>
            <a:endParaRPr lang="ru-RU" sz="2400" dirty="0">
              <a:effectLst/>
              <a:latin typeface="Times New Roman" panose="02020603050405020304" pitchFamily="18" charset="0"/>
              <a:ea typeface="Times New Roman" panose="02020603050405020304" pitchFamily="18" charset="0"/>
            </a:endParaRPr>
          </a:p>
          <a:p>
            <a:pPr algn="just" fontAlgn="base">
              <a:lnSpc>
                <a:spcPct val="100000"/>
              </a:lnSpc>
              <a:buClr>
                <a:srgbClr val="C00000"/>
              </a:buClr>
            </a:pPr>
            <a:r>
              <a:rPr lang="en-US" sz="2400" b="1" dirty="0">
                <a:solidFill>
                  <a:srgbClr val="000000"/>
                </a:solidFill>
                <a:effectLst/>
                <a:latin typeface="Times New Roman" panose="02020603050405020304" pitchFamily="18" charset="0"/>
                <a:ea typeface="Times New Roman" panose="02020603050405020304" pitchFamily="18" charset="0"/>
              </a:rPr>
              <a:t>Agents that reduce tissue damage - </a:t>
            </a:r>
            <a:r>
              <a:rPr lang="en-US" sz="2400" dirty="0">
                <a:effectLst/>
                <a:latin typeface="Times New Roman" panose="02020603050405020304" pitchFamily="18" charset="0"/>
                <a:ea typeface="Times New Roman" panose="02020603050405020304" pitchFamily="18" charset="0"/>
              </a:rPr>
              <a:t>glucocorticoids</a:t>
            </a:r>
            <a:endParaRPr lang="ru-RU" sz="2400" dirty="0">
              <a:effectLst/>
              <a:latin typeface="Times New Roman" panose="02020603050405020304" pitchFamily="18" charset="0"/>
              <a:ea typeface="Times New Roman" panose="02020603050405020304" pitchFamily="18" charset="0"/>
            </a:endParaRPr>
          </a:p>
          <a:p>
            <a:pPr algn="just" fontAlgn="base">
              <a:lnSpc>
                <a:spcPct val="100000"/>
              </a:lnSpc>
              <a:buClr>
                <a:srgbClr val="C00000"/>
              </a:buClr>
            </a:pPr>
            <a:endParaRPr lang="en-US" sz="2400" b="1" dirty="0">
              <a:solidFill>
                <a:srgbClr val="000000"/>
              </a:solidFill>
              <a:effectLst/>
              <a:latin typeface="Times New Roman" panose="02020603050405020304" pitchFamily="18" charset="0"/>
              <a:ea typeface="Times New Roman" panose="02020603050405020304" pitchFamily="18" charset="0"/>
            </a:endParaRPr>
          </a:p>
          <a:p>
            <a:pPr algn="just" fontAlgn="base">
              <a:lnSpc>
                <a:spcPct val="100000"/>
              </a:lnSpc>
              <a:buClr>
                <a:srgbClr val="C00000"/>
              </a:buClr>
            </a:pPr>
            <a:endParaRPr lang="ru-RU" sz="2400" b="1"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987051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95CB1D9-66AA-E2DC-AF7C-88BA24A4416D}"/>
              </a:ext>
            </a:extLst>
          </p:cNvPr>
          <p:cNvSpPr>
            <a:spLocks noGrp="1"/>
          </p:cNvSpPr>
          <p:nvPr>
            <p:ph idx="1"/>
          </p:nvPr>
        </p:nvSpPr>
        <p:spPr>
          <a:xfrm>
            <a:off x="592094" y="258440"/>
            <a:ext cx="11007811" cy="886121"/>
          </a:xfrm>
        </p:spPr>
        <p:txBody>
          <a:bodyPr>
            <a:normAutofit lnSpcReduction="10000"/>
          </a:bodyPr>
          <a:lstStyle/>
          <a:p>
            <a:pPr marL="0" indent="0">
              <a:lnSpc>
                <a:spcPct val="100000"/>
              </a:lnSpc>
              <a:buNone/>
            </a:pPr>
            <a:r>
              <a:rPr lang="en-US" b="1" dirty="0">
                <a:solidFill>
                  <a:srgbClr val="C00000"/>
                </a:solidFill>
                <a:effectLst/>
                <a:latin typeface="Times New Roman" panose="02020603050405020304" pitchFamily="18" charset="0"/>
                <a:ea typeface="Times New Roman" panose="02020603050405020304" pitchFamily="18" charset="0"/>
              </a:rPr>
              <a:t>Classification of chemotherapy complications  according to the timing of development</a:t>
            </a:r>
            <a:endParaRPr lang="ru-RU" dirty="0">
              <a:solidFill>
                <a:srgbClr val="C00000"/>
              </a:solidFill>
              <a:effectLst/>
              <a:latin typeface="Times New Roman" panose="02020603050405020304" pitchFamily="18" charset="0"/>
              <a:ea typeface="Times New Roman" panose="02020603050405020304" pitchFamily="18" charset="0"/>
            </a:endParaRPr>
          </a:p>
          <a:p>
            <a:pPr marL="0" indent="0" algn="ctr">
              <a:buNone/>
            </a:pPr>
            <a:endParaRPr lang="ru-RU" dirty="0">
              <a:solidFill>
                <a:srgbClr val="C00000"/>
              </a:solidFill>
            </a:endParaRPr>
          </a:p>
        </p:txBody>
      </p:sp>
      <p:sp>
        <p:nvSpPr>
          <p:cNvPr id="5" name="TextBox 4">
            <a:extLst>
              <a:ext uri="{FF2B5EF4-FFF2-40B4-BE49-F238E27FC236}">
                <a16:creationId xmlns:a16="http://schemas.microsoft.com/office/drawing/2014/main" id="{3DCE1F7C-51A0-5CAF-B85E-E03CDACE90E1}"/>
              </a:ext>
            </a:extLst>
          </p:cNvPr>
          <p:cNvSpPr txBox="1"/>
          <p:nvPr/>
        </p:nvSpPr>
        <p:spPr>
          <a:xfrm>
            <a:off x="592094" y="1356465"/>
            <a:ext cx="10782115" cy="2677656"/>
          </a:xfrm>
          <a:prstGeom prst="rect">
            <a:avLst/>
          </a:prstGeom>
          <a:noFill/>
        </p:spPr>
        <p:txBody>
          <a:bodyPr wrap="square">
            <a:spAutoFit/>
          </a:bodyPr>
          <a:lstStyle/>
          <a:p>
            <a:pPr algn="just"/>
            <a:r>
              <a:rPr lang="en-US" sz="2400" b="1" dirty="0">
                <a:solidFill>
                  <a:srgbClr val="000000"/>
                </a:solidFill>
                <a:effectLst/>
                <a:latin typeface="Times New Roman" panose="02020603050405020304" pitchFamily="18" charset="0"/>
                <a:ea typeface="Times New Roman" panose="02020603050405020304" pitchFamily="18" charset="0"/>
              </a:rPr>
              <a:t>Immediate</a:t>
            </a:r>
            <a:r>
              <a:rPr lang="en-US" sz="2400" dirty="0">
                <a:solidFill>
                  <a:srgbClr val="000000"/>
                </a:solidFill>
                <a:effectLst/>
                <a:latin typeface="Times New Roman" panose="02020603050405020304" pitchFamily="18" charset="0"/>
                <a:ea typeface="Times New Roman" panose="02020603050405020304" pitchFamily="18" charset="0"/>
              </a:rPr>
              <a:t> complications are observed within 1-2 days, the first hours after administration of the drug (vomiting, nausea, drug fever, hypotension, various types of allergic reactions)</a:t>
            </a:r>
            <a:endParaRPr lang="ru-RU" sz="2400" dirty="0">
              <a:effectLst/>
              <a:latin typeface="Times New Roman" panose="02020603050405020304" pitchFamily="18" charset="0"/>
              <a:ea typeface="Times New Roman" panose="02020603050405020304" pitchFamily="18" charset="0"/>
            </a:endParaRPr>
          </a:p>
          <a:p>
            <a:pPr algn="just"/>
            <a:r>
              <a:rPr lang="en-US" sz="2400" dirty="0">
                <a:solidFill>
                  <a:srgbClr val="000000"/>
                </a:solidFill>
                <a:effectLst/>
                <a:latin typeface="Times New Roman" panose="02020603050405020304" pitchFamily="18" charset="0"/>
                <a:ea typeface="Times New Roman" panose="02020603050405020304" pitchFamily="18" charset="0"/>
              </a:rPr>
              <a:t>Immediate side effects appear during chemotherapy, in the middle or at the end of the course of treatment, due to the achievement of a certain total dose of the cytostatic agent (myelosuppression, dyspeptic syndrome, neurological disorders, toxic lesions of the urinary system, pancreas, damage to the lungs, myocardium, immunosuppression)</a:t>
            </a:r>
          </a:p>
        </p:txBody>
      </p:sp>
      <p:sp>
        <p:nvSpPr>
          <p:cNvPr id="7" name="TextBox 6">
            <a:extLst>
              <a:ext uri="{FF2B5EF4-FFF2-40B4-BE49-F238E27FC236}">
                <a16:creationId xmlns:a16="http://schemas.microsoft.com/office/drawing/2014/main" id="{6D031087-E7BA-A41D-112B-6DDBDF533428}"/>
              </a:ext>
            </a:extLst>
          </p:cNvPr>
          <p:cNvSpPr txBox="1"/>
          <p:nvPr/>
        </p:nvSpPr>
        <p:spPr>
          <a:xfrm>
            <a:off x="592094" y="4246025"/>
            <a:ext cx="8872474" cy="2308324"/>
          </a:xfrm>
          <a:prstGeom prst="rect">
            <a:avLst/>
          </a:prstGeom>
          <a:noFill/>
        </p:spPr>
        <p:txBody>
          <a:bodyPr wrap="square">
            <a:spAutoFit/>
          </a:bodyPr>
          <a:lstStyle/>
          <a:p>
            <a:pPr algn="just"/>
            <a:r>
              <a:rPr lang="en-US" sz="2400" b="1" dirty="0">
                <a:solidFill>
                  <a:srgbClr val="000000"/>
                </a:solidFill>
                <a:effectLst/>
                <a:latin typeface="Times New Roman" panose="02020603050405020304" pitchFamily="18" charset="0"/>
                <a:ea typeface="Times New Roman" panose="02020603050405020304" pitchFamily="18" charset="0"/>
              </a:rPr>
              <a:t>Delayed</a:t>
            </a:r>
            <a:r>
              <a:rPr lang="en-US" sz="2400" dirty="0">
                <a:solidFill>
                  <a:srgbClr val="000000"/>
                </a:solidFill>
                <a:effectLst/>
                <a:latin typeface="Times New Roman" panose="02020603050405020304" pitchFamily="18" charset="0"/>
                <a:ea typeface="Times New Roman" panose="02020603050405020304" pitchFamily="18" charset="0"/>
              </a:rPr>
              <a:t> (late) reactions that appear 1.5-2 months after the end of the course of treatment (dysfunction of the liver, myocardium, bone marrow).</a:t>
            </a:r>
          </a:p>
          <a:p>
            <a:pPr algn="just"/>
            <a:endParaRPr lang="ru-RU" sz="2400" dirty="0">
              <a:effectLst/>
              <a:latin typeface="Times New Roman" panose="02020603050405020304" pitchFamily="18" charset="0"/>
              <a:ea typeface="Times New Roman" panose="02020603050405020304" pitchFamily="18" charset="0"/>
            </a:endParaRPr>
          </a:p>
          <a:p>
            <a:pPr algn="just"/>
            <a:r>
              <a:rPr lang="en-US" sz="2400" b="1" dirty="0">
                <a:solidFill>
                  <a:srgbClr val="000000"/>
                </a:solidFill>
                <a:effectLst/>
                <a:latin typeface="Times New Roman" panose="02020603050405020304" pitchFamily="18" charset="0"/>
                <a:ea typeface="Times New Roman" panose="02020603050405020304" pitchFamily="18" charset="0"/>
              </a:rPr>
              <a:t>Long-term </a:t>
            </a:r>
            <a:r>
              <a:rPr lang="en-US" sz="2400" dirty="0">
                <a:solidFill>
                  <a:srgbClr val="000000"/>
                </a:solidFill>
                <a:effectLst/>
                <a:latin typeface="Times New Roman" panose="02020603050405020304" pitchFamily="18" charset="0"/>
                <a:ea typeface="Times New Roman" panose="02020603050405020304" pitchFamily="18" charset="0"/>
              </a:rPr>
              <a:t>complications can develop several years after completion of treatment (cardiotoxicity, teratogenic, carcinogenic effects).</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79727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985E63C-742B-01EB-C875-E4CA6508A3CD}"/>
              </a:ext>
            </a:extLst>
          </p:cNvPr>
          <p:cNvSpPr>
            <a:spLocks noGrp="1"/>
          </p:cNvSpPr>
          <p:nvPr>
            <p:ph idx="1"/>
          </p:nvPr>
        </p:nvSpPr>
        <p:spPr>
          <a:xfrm>
            <a:off x="344384" y="807522"/>
            <a:ext cx="10997540" cy="5899068"/>
          </a:xfrm>
        </p:spPr>
        <p:txBody>
          <a:bodyPr>
            <a:normAutofit/>
          </a:bodyPr>
          <a:lstStyle/>
          <a:p>
            <a:pPr algn="just" fontAlgn="base">
              <a:buClr>
                <a:srgbClr val="C00000"/>
              </a:buClr>
            </a:pPr>
            <a:r>
              <a:rPr lang="en-US" sz="2400" b="1" dirty="0">
                <a:effectLst/>
                <a:latin typeface="Times New Roman" panose="02020603050405020304" pitchFamily="18" charset="0"/>
                <a:ea typeface="Times New Roman" panose="02020603050405020304" pitchFamily="18" charset="0"/>
              </a:rPr>
              <a:t>ANTIALLERGIC DRUGS </a:t>
            </a:r>
            <a:endParaRPr lang="en-US" sz="2400" b="1" dirty="0">
              <a:solidFill>
                <a:srgbClr val="000000"/>
              </a:solidFill>
              <a:effectLst/>
              <a:latin typeface="Times New Roman" panose="02020603050405020304" pitchFamily="18" charset="0"/>
              <a:ea typeface="Times New Roman" panose="02020603050405020304" pitchFamily="18" charset="0"/>
            </a:endParaRPr>
          </a:p>
          <a:p>
            <a:pPr algn="just" fontAlgn="base">
              <a:buClr>
                <a:srgbClr val="C00000"/>
              </a:buClr>
            </a:pPr>
            <a:r>
              <a:rPr lang="en-US" sz="2400" b="1" dirty="0">
                <a:solidFill>
                  <a:srgbClr val="000000"/>
                </a:solidFill>
                <a:effectLst/>
                <a:latin typeface="Times New Roman" panose="02020603050405020304" pitchFamily="18" charset="0"/>
                <a:ea typeface="Times New Roman" panose="02020603050405020304" pitchFamily="18" charset="0"/>
              </a:rPr>
              <a:t>In case of a reaction to a drug administered parenterally</a:t>
            </a:r>
            <a:r>
              <a:rPr lang="en-US" sz="2400" dirty="0">
                <a:solidFill>
                  <a:srgbClr val="000000"/>
                </a:solidFill>
                <a:effectLst/>
                <a:latin typeface="Times New Roman" panose="02020603050405020304" pitchFamily="18" charset="0"/>
                <a:ea typeface="Times New Roman" panose="02020603050405020304" pitchFamily="18" charset="0"/>
              </a:rPr>
              <a:t>, it is necessary to apply a tourniquet above the injection site and inject the injection site with a solution of adrenaline with 4.5 ml of isotonic sodium chloride solution.</a:t>
            </a:r>
            <a:endParaRPr lang="ru-RU" sz="2400" dirty="0">
              <a:effectLst/>
              <a:latin typeface="Times New Roman" panose="02020603050405020304" pitchFamily="18" charset="0"/>
              <a:ea typeface="Times New Roman" panose="02020603050405020304" pitchFamily="18" charset="0"/>
            </a:endParaRPr>
          </a:p>
          <a:p>
            <a:pPr algn="just" fontAlgn="base">
              <a:buClr>
                <a:srgbClr val="C00000"/>
              </a:buClr>
            </a:pPr>
            <a:r>
              <a:rPr lang="en-US" sz="2400" b="1" dirty="0">
                <a:solidFill>
                  <a:srgbClr val="000000"/>
                </a:solidFill>
                <a:effectLst/>
                <a:latin typeface="Times New Roman" panose="02020603050405020304" pitchFamily="18" charset="0"/>
                <a:ea typeface="Times New Roman" panose="02020603050405020304" pitchFamily="18" charset="0"/>
              </a:rPr>
              <a:t>In case of anaphylactic shock</a:t>
            </a:r>
            <a:r>
              <a:rPr lang="en-US" sz="2400" dirty="0">
                <a:solidFill>
                  <a:srgbClr val="000000"/>
                </a:solidFill>
                <a:effectLst/>
                <a:latin typeface="Times New Roman" panose="02020603050405020304" pitchFamily="18" charset="0"/>
                <a:ea typeface="Times New Roman" panose="02020603050405020304" pitchFamily="18" charset="0"/>
              </a:rPr>
              <a:t>, adrenaline or prednisolone is administered intravenously, infusion therapy is carried out to replenish the volume of circulating blood, eliminate hemoconcentration and restore blood pressure levels. Symptomatic treatment includes the use of antihistamines, bronchodilators, diuretics (according to strict indications and after stabilization of blood pressure).</a:t>
            </a:r>
            <a:endParaRPr lang="ru-RU" sz="2400" dirty="0">
              <a:effectLst/>
              <a:latin typeface="Times New Roman" panose="02020603050405020304" pitchFamily="18" charset="0"/>
              <a:ea typeface="Times New Roman" panose="02020603050405020304" pitchFamily="18" charset="0"/>
            </a:endParaRPr>
          </a:p>
          <a:p>
            <a:pPr algn="just" fontAlgn="base">
              <a:buClr>
                <a:srgbClr val="C00000"/>
              </a:buClr>
            </a:pPr>
            <a:r>
              <a:rPr lang="en-US" sz="2400" b="1" dirty="0">
                <a:solidFill>
                  <a:srgbClr val="000000"/>
                </a:solidFill>
                <a:effectLst/>
                <a:latin typeface="Times New Roman" panose="02020603050405020304" pitchFamily="18" charset="0"/>
                <a:ea typeface="Times New Roman" panose="02020603050405020304" pitchFamily="18" charset="0"/>
              </a:rPr>
              <a:t>In case of Quincke's edema</a:t>
            </a:r>
            <a:r>
              <a:rPr lang="en-US" sz="2400" dirty="0">
                <a:solidFill>
                  <a:srgbClr val="000000"/>
                </a:solidFill>
                <a:effectLst/>
                <a:latin typeface="Times New Roman" panose="02020603050405020304" pitchFamily="18" charset="0"/>
                <a:ea typeface="Times New Roman" panose="02020603050405020304" pitchFamily="18" charset="0"/>
              </a:rPr>
              <a:t>, to prevent the effect of histamine on tissues, it is necessary to combine antihistamines (</a:t>
            </a:r>
            <a:r>
              <a:rPr lang="en-US" sz="2400" dirty="0" err="1">
                <a:solidFill>
                  <a:srgbClr val="000000"/>
                </a:solidFill>
                <a:effectLst/>
                <a:latin typeface="Times New Roman" panose="02020603050405020304" pitchFamily="18" charset="0"/>
                <a:ea typeface="Times New Roman" panose="02020603050405020304" pitchFamily="18" charset="0"/>
              </a:rPr>
              <a:t>Semprex</a:t>
            </a:r>
            <a:r>
              <a:rPr lang="en-US" sz="2400" dirty="0">
                <a:solidFill>
                  <a:srgbClr val="000000"/>
                </a:solidFill>
                <a:effectLst/>
                <a:latin typeface="Times New Roman" panose="02020603050405020304" pitchFamily="18" charset="0"/>
                <a:ea typeface="Times New Roman" panose="02020603050405020304" pitchFamily="18" charset="0"/>
              </a:rPr>
              <a:t>, Claritin, </a:t>
            </a:r>
            <a:r>
              <a:rPr lang="en-US" sz="2400" dirty="0" err="1">
                <a:solidFill>
                  <a:srgbClr val="000000"/>
                </a:solidFill>
                <a:effectLst/>
                <a:latin typeface="Times New Roman" panose="02020603050405020304" pitchFamily="18" charset="0"/>
                <a:ea typeface="Times New Roman" panose="02020603050405020304" pitchFamily="18" charset="0"/>
              </a:rPr>
              <a:t>Clarotadine</a:t>
            </a:r>
            <a:r>
              <a:rPr lang="en-US" sz="2400" dirty="0">
                <a:solidFill>
                  <a:srgbClr val="000000"/>
                </a:solidFill>
                <a:effectLst/>
                <a:latin typeface="Times New Roman" panose="02020603050405020304" pitchFamily="18" charset="0"/>
                <a:ea typeface="Times New Roman" panose="02020603050405020304" pitchFamily="18" charset="0"/>
              </a:rPr>
              <a:t>) with </a:t>
            </a:r>
            <a:r>
              <a:rPr lang="en-US" sz="2400" dirty="0" err="1">
                <a:solidFill>
                  <a:srgbClr val="000000"/>
                </a:solidFill>
                <a:effectLst/>
                <a:latin typeface="Times New Roman" panose="02020603050405020304" pitchFamily="18" charset="0"/>
                <a:ea typeface="Times New Roman" panose="02020603050405020304" pitchFamily="18" charset="0"/>
              </a:rPr>
              <a:t>glucocorticosteroids</a:t>
            </a:r>
            <a:r>
              <a:rPr lang="en-US" sz="2400" dirty="0">
                <a:solidFill>
                  <a:srgbClr val="000000"/>
                </a:solidFill>
                <a:effectLst/>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a:p>
            <a:pPr marL="0" indent="0" algn="just" fontAlgn="base">
              <a:spcBef>
                <a:spcPts val="750"/>
              </a:spcBef>
              <a:spcAft>
                <a:spcPts val="150"/>
              </a:spcAft>
              <a:buNone/>
            </a:pPr>
            <a:endParaRPr lang="en-US" sz="1800" dirty="0">
              <a:solidFill>
                <a:srgbClr val="000000"/>
              </a:solidFill>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06149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6205C0-B943-8E83-DB89-1C4BE4A9828C}"/>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Times New Roman" panose="02020603050405020304" pitchFamily="18" charset="0"/>
              </a:rPr>
              <a:t>DRUGS THAT INCREASE THE BODY'S IMMUNE DEFENSE. </a:t>
            </a:r>
            <a:endParaRPr lang="ru-RU" sz="2400" dirty="0"/>
          </a:p>
        </p:txBody>
      </p:sp>
      <p:sp>
        <p:nvSpPr>
          <p:cNvPr id="3" name="Объект 2">
            <a:extLst>
              <a:ext uri="{FF2B5EF4-FFF2-40B4-BE49-F238E27FC236}">
                <a16:creationId xmlns:a16="http://schemas.microsoft.com/office/drawing/2014/main" id="{65415FBF-E736-AE20-54F5-1B2FB53663DD}"/>
              </a:ext>
            </a:extLst>
          </p:cNvPr>
          <p:cNvSpPr>
            <a:spLocks noGrp="1"/>
          </p:cNvSpPr>
          <p:nvPr>
            <p:ph idx="1"/>
          </p:nvPr>
        </p:nvSpPr>
        <p:spPr/>
        <p:txBody>
          <a:bodyPr/>
          <a:lstStyle/>
          <a:p>
            <a:pPr marL="0" indent="0" algn="just">
              <a:buNone/>
            </a:pPr>
            <a:r>
              <a:rPr lang="en-US" sz="2000" dirty="0">
                <a:effectLst/>
                <a:latin typeface="Times New Roman" panose="02020603050405020304" pitchFamily="18" charset="0"/>
                <a:ea typeface="Times New Roman" panose="02020603050405020304" pitchFamily="18" charset="0"/>
              </a:rPr>
              <a:t>In the complex therapy of cancer patients </a:t>
            </a:r>
            <a:r>
              <a:rPr lang="en-US" b="1" dirty="0">
                <a:solidFill>
                  <a:srgbClr val="C00000"/>
                </a:solidFill>
                <a:effectLst/>
                <a:latin typeface="Times New Roman" panose="02020603050405020304" pitchFamily="18" charset="0"/>
                <a:ea typeface="Times New Roman" panose="02020603050405020304" pitchFamily="18" charset="0"/>
              </a:rPr>
              <a:t>immunomodulators</a:t>
            </a:r>
            <a:r>
              <a:rPr lang="en-US" sz="2000" dirty="0">
                <a:effectLst/>
                <a:latin typeface="Times New Roman" panose="02020603050405020304" pitchFamily="18" charset="0"/>
                <a:ea typeface="Times New Roman" panose="02020603050405020304" pitchFamily="18" charset="0"/>
              </a:rPr>
              <a:t> are used to correct immune system disorders </a:t>
            </a:r>
            <a:r>
              <a:rPr lang="en-US" sz="2000" dirty="0">
                <a:latin typeface="Times New Roman" panose="02020603050405020304" pitchFamily="18" charset="0"/>
                <a:ea typeface="Times New Roman" panose="02020603050405020304" pitchFamily="18" charset="0"/>
              </a:rPr>
              <a:t>caused by </a:t>
            </a:r>
            <a:r>
              <a:rPr lang="en-US" sz="2000" dirty="0" err="1">
                <a:latin typeface="Times New Roman" panose="02020603050405020304" pitchFamily="18" charset="0"/>
                <a:ea typeface="Times New Roman" panose="02020603050405020304" pitchFamily="18" charset="0"/>
              </a:rPr>
              <a:t>antiblastomic</a:t>
            </a:r>
            <a:r>
              <a:rPr lang="en-US" sz="2000" dirty="0">
                <a:latin typeface="Times New Roman" panose="02020603050405020304" pitchFamily="18" charset="0"/>
                <a:ea typeface="Times New Roman" panose="02020603050405020304" pitchFamily="18" charset="0"/>
              </a:rPr>
              <a:t> agents</a:t>
            </a:r>
            <a:endParaRPr lang="en-US" sz="2000" dirty="0">
              <a:effectLst/>
              <a:latin typeface="Times New Roman" panose="02020603050405020304" pitchFamily="18" charset="0"/>
              <a:ea typeface="Times New Roman" panose="02020603050405020304" pitchFamily="18" charset="0"/>
            </a:endParaRPr>
          </a:p>
          <a:p>
            <a:pPr algn="just"/>
            <a:endParaRPr lang="en-US" sz="2000" dirty="0">
              <a:solidFill>
                <a:srgbClr val="000000"/>
              </a:solidFill>
              <a:latin typeface="Times New Roman" panose="02020603050405020304" pitchFamily="18" charset="0"/>
              <a:ea typeface="Times New Roman" panose="02020603050405020304" pitchFamily="18" charset="0"/>
            </a:endParaRPr>
          </a:p>
          <a:p>
            <a:pPr algn="just">
              <a:buClr>
                <a:srgbClr val="C00000"/>
              </a:buClr>
            </a:pPr>
            <a:r>
              <a:rPr lang="en-US" sz="1800" b="1" dirty="0">
                <a:solidFill>
                  <a:srgbClr val="000000"/>
                </a:solidFill>
                <a:effectLst/>
                <a:latin typeface="Times New Roman" panose="02020603050405020304" pitchFamily="18" charset="0"/>
                <a:ea typeface="Times New Roman" panose="02020603050405020304" pitchFamily="18" charset="0"/>
              </a:rPr>
              <a:t>drugs of microbial origin </a:t>
            </a:r>
            <a:r>
              <a:rPr lang="en-US" sz="1800" dirty="0">
                <a:solidFill>
                  <a:srgbClr val="000000"/>
                </a:solidFill>
                <a:effectLst/>
                <a:latin typeface="Times New Roman" panose="02020603050405020304" pitchFamily="18" charset="0"/>
                <a:ea typeface="Times New Roman" panose="02020603050405020304" pitchFamily="18" charset="0"/>
              </a:rPr>
              <a:t>(</a:t>
            </a:r>
            <a:r>
              <a:rPr lang="en-US" sz="1800" dirty="0" err="1">
                <a:solidFill>
                  <a:srgbClr val="000000"/>
                </a:solidFill>
                <a:effectLst/>
                <a:latin typeface="Times New Roman" panose="02020603050405020304" pitchFamily="18" charset="0"/>
                <a:ea typeface="Times New Roman" panose="02020603050405020304" pitchFamily="18" charset="0"/>
              </a:rPr>
              <a:t>ribomunil</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imudon</a:t>
            </a:r>
            <a:r>
              <a:rPr lang="en-US" sz="1800" dirty="0">
                <a:solidFill>
                  <a:srgbClr val="000000"/>
                </a:solidFill>
                <a:effectLst/>
                <a:latin typeface="Times New Roman" panose="02020603050405020304" pitchFamily="18" charset="0"/>
                <a:ea typeface="Times New Roman" panose="02020603050405020304" pitchFamily="18" charset="0"/>
              </a:rPr>
              <a:t>, sodium </a:t>
            </a:r>
            <a:r>
              <a:rPr lang="en-US" sz="1800" dirty="0" err="1">
                <a:solidFill>
                  <a:srgbClr val="000000"/>
                </a:solidFill>
                <a:effectLst/>
                <a:latin typeface="Times New Roman" panose="02020603050405020304" pitchFamily="18" charset="0"/>
                <a:ea typeface="Times New Roman" panose="02020603050405020304" pitchFamily="18" charset="0"/>
              </a:rPr>
              <a:t>nucleinate</a:t>
            </a:r>
            <a:r>
              <a:rPr lang="en-US" sz="1800" dirty="0">
                <a:solidFill>
                  <a:srgbClr val="000000"/>
                </a:solidFill>
                <a:effectLst/>
                <a:latin typeface="Times New Roman" panose="02020603050405020304" pitchFamily="18" charset="0"/>
                <a:ea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endParaRPr>
          </a:p>
          <a:p>
            <a:pPr algn="just">
              <a:buClr>
                <a:srgbClr val="C00000"/>
              </a:buClr>
            </a:pPr>
            <a:r>
              <a:rPr lang="en-US" sz="1800" b="1" dirty="0">
                <a:solidFill>
                  <a:srgbClr val="000000"/>
                </a:solidFill>
                <a:effectLst/>
                <a:latin typeface="Times New Roman" panose="02020603050405020304" pitchFamily="18" charset="0"/>
                <a:ea typeface="Times New Roman" panose="02020603050405020304" pitchFamily="18" charset="0"/>
              </a:rPr>
              <a:t>peptide drugs </a:t>
            </a:r>
            <a:r>
              <a:rPr lang="en-US" sz="1800" dirty="0">
                <a:solidFill>
                  <a:srgbClr val="000000"/>
                </a:solidFill>
                <a:effectLst/>
                <a:latin typeface="Times New Roman" panose="02020603050405020304" pitchFamily="18" charset="0"/>
                <a:ea typeface="Times New Roman" panose="02020603050405020304" pitchFamily="18" charset="0"/>
              </a:rPr>
              <a:t>(</a:t>
            </a:r>
            <a:r>
              <a:rPr lang="en-US" sz="1800" dirty="0" err="1">
                <a:solidFill>
                  <a:srgbClr val="000000"/>
                </a:solidFill>
                <a:effectLst/>
                <a:latin typeface="Times New Roman" panose="02020603050405020304" pitchFamily="18" charset="0"/>
                <a:ea typeface="Times New Roman" panose="02020603050405020304" pitchFamily="18" charset="0"/>
              </a:rPr>
              <a:t>tactivin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thymalin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myelopid</a:t>
            </a:r>
            <a:r>
              <a:rPr lang="en-US" sz="1800" dirty="0">
                <a:solidFill>
                  <a:srgbClr val="000000"/>
                </a:solidFill>
                <a:effectLst/>
                <a:latin typeface="Times New Roman" panose="02020603050405020304" pitchFamily="18" charset="0"/>
                <a:ea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endParaRPr>
          </a:p>
          <a:p>
            <a:pPr algn="just">
              <a:buClr>
                <a:srgbClr val="C00000"/>
              </a:buClr>
            </a:pPr>
            <a:r>
              <a:rPr lang="en-US" sz="1800" b="1" dirty="0">
                <a:solidFill>
                  <a:srgbClr val="000000"/>
                </a:solidFill>
                <a:effectLst/>
                <a:latin typeface="Times New Roman" panose="02020603050405020304" pitchFamily="18" charset="0"/>
                <a:ea typeface="Times New Roman" panose="02020603050405020304" pitchFamily="18" charset="0"/>
              </a:rPr>
              <a:t>synthetic drugs </a:t>
            </a:r>
            <a:r>
              <a:rPr lang="en-US" sz="1800" dirty="0">
                <a:solidFill>
                  <a:srgbClr val="000000"/>
                </a:solidFill>
                <a:effectLst/>
                <a:latin typeface="Times New Roman" panose="02020603050405020304" pitchFamily="18" charset="0"/>
                <a:ea typeface="Times New Roman" panose="02020603050405020304" pitchFamily="18" charset="0"/>
              </a:rPr>
              <a:t>(</a:t>
            </a:r>
            <a:r>
              <a:rPr lang="en-US" sz="1800" dirty="0" err="1">
                <a:solidFill>
                  <a:srgbClr val="000000"/>
                </a:solidFill>
                <a:effectLst/>
                <a:latin typeface="Times New Roman" panose="02020603050405020304" pitchFamily="18" charset="0"/>
                <a:ea typeface="Times New Roman" panose="02020603050405020304" pitchFamily="18" charset="0"/>
              </a:rPr>
              <a:t>lykopid</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imunofan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polyoxidonium</a:t>
            </a:r>
            <a:r>
              <a:rPr lang="en-US" sz="1800" dirty="0">
                <a:solidFill>
                  <a:srgbClr val="000000"/>
                </a:solidFill>
                <a:effectLst/>
                <a:latin typeface="Times New Roman" panose="02020603050405020304" pitchFamily="18" charset="0"/>
                <a:ea typeface="Times New Roman" panose="02020603050405020304" pitchFamily="18" charset="0"/>
              </a:rPr>
              <a:t>, levamisole, </a:t>
            </a:r>
            <a:r>
              <a:rPr lang="en-US" sz="1800" dirty="0" err="1">
                <a:solidFill>
                  <a:srgbClr val="000000"/>
                </a:solidFill>
                <a:effectLst/>
                <a:latin typeface="Times New Roman" panose="02020603050405020304" pitchFamily="18" charset="0"/>
                <a:ea typeface="Times New Roman" panose="02020603050405020304" pitchFamily="18" charset="0"/>
              </a:rPr>
              <a:t>galavit</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cycloferon</a:t>
            </a:r>
            <a:r>
              <a:rPr lang="en-US" sz="1800" dirty="0">
                <a:solidFill>
                  <a:srgbClr val="000000"/>
                </a:solidFill>
                <a:effectLst/>
                <a:latin typeface="Times New Roman" panose="02020603050405020304" pitchFamily="18" charset="0"/>
                <a:ea typeface="Times New Roman" panose="02020603050405020304" pitchFamily="18" charset="0"/>
              </a:rPr>
              <a:t>);</a:t>
            </a:r>
            <a:endParaRPr lang="ru-RU" sz="1800" dirty="0">
              <a:effectLst/>
              <a:latin typeface="Times New Roman" panose="02020603050405020304" pitchFamily="18" charset="0"/>
              <a:ea typeface="Times New Roman" panose="02020603050405020304" pitchFamily="18" charset="0"/>
            </a:endParaRPr>
          </a:p>
          <a:p>
            <a:pPr algn="just">
              <a:buClr>
                <a:srgbClr val="C00000"/>
              </a:buClr>
            </a:pPr>
            <a:r>
              <a:rPr lang="en-US" sz="1800" b="1" dirty="0">
                <a:solidFill>
                  <a:srgbClr val="000000"/>
                </a:solidFill>
                <a:effectLst/>
                <a:latin typeface="Times New Roman" panose="02020603050405020304" pitchFamily="18" charset="0"/>
                <a:ea typeface="Times New Roman" panose="02020603050405020304" pitchFamily="18" charset="0"/>
              </a:rPr>
              <a:t>preparations based on cytokines</a:t>
            </a:r>
            <a:r>
              <a:rPr lang="en-US" sz="1800" dirty="0">
                <a:solidFill>
                  <a:srgbClr val="000000"/>
                </a:solidFill>
                <a:effectLst/>
                <a:latin typeface="Times New Roman" panose="02020603050405020304" pitchFamily="18" charset="0"/>
                <a:ea typeface="Times New Roman" panose="02020603050405020304" pitchFamily="18" charset="0"/>
              </a:rPr>
              <a:t> (interferons (IF), interleukins (IL), colony-stimulating factors (CSF);</a:t>
            </a:r>
            <a:endParaRPr lang="ru-RU" sz="1800" dirty="0">
              <a:effectLst/>
              <a:latin typeface="Times New Roman" panose="02020603050405020304" pitchFamily="18" charset="0"/>
              <a:ea typeface="Times New Roman" panose="02020603050405020304" pitchFamily="18" charset="0"/>
            </a:endParaRPr>
          </a:p>
          <a:p>
            <a:pPr algn="just">
              <a:buClr>
                <a:srgbClr val="C00000"/>
              </a:buClr>
            </a:pPr>
            <a:r>
              <a:rPr lang="en-US" sz="1800" b="1" dirty="0">
                <a:solidFill>
                  <a:srgbClr val="000000"/>
                </a:solidFill>
                <a:effectLst/>
                <a:latin typeface="Times New Roman" panose="02020603050405020304" pitchFamily="18" charset="0"/>
                <a:ea typeface="Times New Roman" panose="02020603050405020304" pitchFamily="18" charset="0"/>
              </a:rPr>
              <a:t>preparations based on natural factors </a:t>
            </a:r>
            <a:r>
              <a:rPr lang="en-US" sz="1800" dirty="0">
                <a:solidFill>
                  <a:srgbClr val="000000"/>
                </a:solidFill>
                <a:effectLst/>
                <a:latin typeface="Times New Roman" panose="02020603050405020304" pitchFamily="18" charset="0"/>
                <a:ea typeface="Times New Roman" panose="02020603050405020304" pitchFamily="18" charset="0"/>
              </a:rPr>
              <a:t>(</a:t>
            </a:r>
            <a:r>
              <a:rPr lang="en-US" sz="1800" dirty="0" err="1">
                <a:solidFill>
                  <a:srgbClr val="000000"/>
                </a:solidFill>
                <a:effectLst/>
                <a:latin typeface="Times New Roman" panose="02020603050405020304" pitchFamily="18" charset="0"/>
                <a:ea typeface="Times New Roman" panose="02020603050405020304" pitchFamily="18" charset="0"/>
              </a:rPr>
              <a:t>biobran</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derinat</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dirty="0" err="1">
                <a:solidFill>
                  <a:srgbClr val="000000"/>
                </a:solidFill>
                <a:effectLst/>
                <a:latin typeface="Times New Roman" panose="02020603050405020304" pitchFamily="18" charset="0"/>
                <a:ea typeface="Times New Roman" panose="02020603050405020304" pitchFamily="18" charset="0"/>
              </a:rPr>
              <a:t>erbisol</a:t>
            </a:r>
            <a:r>
              <a:rPr lang="en-US" sz="1800" dirty="0">
                <a:solidFill>
                  <a:srgbClr val="000000"/>
                </a:solidFill>
                <a:effectLst/>
                <a:latin typeface="Times New Roman" panose="02020603050405020304" pitchFamily="18" charset="0"/>
                <a:ea typeface="Times New Roman" panose="02020603050405020304" pitchFamily="18" charset="0"/>
              </a:rPr>
              <a:t>, plant extracts).</a:t>
            </a:r>
            <a:endParaRPr lang="ru-RU" sz="18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8866269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B33FD62-56B7-A68B-AA70-B175B39C1A8F}"/>
              </a:ext>
            </a:extLst>
          </p:cNvPr>
          <p:cNvSpPr>
            <a:spLocks noGrp="1"/>
          </p:cNvSpPr>
          <p:nvPr>
            <p:ph idx="1"/>
          </p:nvPr>
        </p:nvSpPr>
        <p:spPr>
          <a:xfrm>
            <a:off x="809006" y="1246909"/>
            <a:ext cx="10573987" cy="4156364"/>
          </a:xfrm>
        </p:spPr>
        <p:txBody>
          <a:bodyPr/>
          <a:lstStyle/>
          <a:p>
            <a:pPr marL="0" indent="0" algn="just">
              <a:buNone/>
            </a:pPr>
            <a:r>
              <a:rPr lang="en-US" sz="2400" b="1" dirty="0">
                <a:effectLst/>
                <a:latin typeface="Times New Roman" panose="02020603050405020304" pitchFamily="18" charset="0"/>
                <a:ea typeface="Times New Roman" panose="02020603050405020304" pitchFamily="18" charset="0"/>
              </a:rPr>
              <a:t>DRUGS THAT INCREASE THE BODY'S IMMUNE DEFENSE</a:t>
            </a:r>
            <a:endParaRPr lang="en-US" sz="2400" b="1" dirty="0">
              <a:solidFill>
                <a:srgbClr val="C00000"/>
              </a:solidFill>
              <a:effectLst/>
              <a:latin typeface="Times New Roman" panose="02020603050405020304" pitchFamily="18" charset="0"/>
              <a:ea typeface="Times New Roman" panose="02020603050405020304" pitchFamily="18" charset="0"/>
            </a:endParaRPr>
          </a:p>
          <a:p>
            <a:pPr marL="0" indent="0" algn="just">
              <a:buNone/>
            </a:pPr>
            <a:r>
              <a:rPr lang="en-US" b="1" dirty="0">
                <a:solidFill>
                  <a:srgbClr val="C00000"/>
                </a:solidFill>
                <a:effectLst/>
                <a:latin typeface="Times New Roman" panose="02020603050405020304" pitchFamily="18" charset="0"/>
                <a:ea typeface="Times New Roman" panose="02020603050405020304" pitchFamily="18" charset="0"/>
              </a:rPr>
              <a:t>Preparations of microbial origin</a:t>
            </a:r>
            <a:r>
              <a:rPr lang="en-US" dirty="0">
                <a:solidFill>
                  <a:srgbClr val="C00000"/>
                </a:solidFill>
                <a:effectLst/>
                <a:latin typeface="Times New Roman" panose="02020603050405020304" pitchFamily="18" charset="0"/>
                <a:ea typeface="Times New Roman" panose="02020603050405020304" pitchFamily="18" charset="0"/>
              </a:rPr>
              <a:t> </a:t>
            </a:r>
            <a:r>
              <a:rPr lang="en-US" sz="2600" dirty="0">
                <a:solidFill>
                  <a:srgbClr val="000000"/>
                </a:solidFill>
                <a:effectLst/>
                <a:latin typeface="Times New Roman" panose="02020603050405020304" pitchFamily="18" charset="0"/>
                <a:ea typeface="Times New Roman" panose="02020603050405020304" pitchFamily="18" charset="0"/>
              </a:rPr>
              <a:t>(</a:t>
            </a:r>
            <a:r>
              <a:rPr lang="en-US" sz="2600" dirty="0" err="1">
                <a:solidFill>
                  <a:srgbClr val="000000"/>
                </a:solidFill>
                <a:effectLst/>
                <a:latin typeface="Times New Roman" panose="02020603050405020304" pitchFamily="18" charset="0"/>
                <a:ea typeface="Times New Roman" panose="02020603050405020304" pitchFamily="18" charset="0"/>
              </a:rPr>
              <a:t>ribomunil</a:t>
            </a:r>
            <a:r>
              <a:rPr lang="en-US" sz="2600" dirty="0">
                <a:solidFill>
                  <a:srgbClr val="000000"/>
                </a:solidFill>
                <a:effectLst/>
                <a:latin typeface="Times New Roman" panose="02020603050405020304" pitchFamily="18" charset="0"/>
                <a:ea typeface="Times New Roman" panose="02020603050405020304" pitchFamily="18" charset="0"/>
              </a:rPr>
              <a:t>, </a:t>
            </a:r>
            <a:r>
              <a:rPr lang="en-US" sz="2600" dirty="0" err="1">
                <a:solidFill>
                  <a:srgbClr val="000000"/>
                </a:solidFill>
                <a:effectLst/>
                <a:latin typeface="Times New Roman" panose="02020603050405020304" pitchFamily="18" charset="0"/>
                <a:ea typeface="Times New Roman" panose="02020603050405020304" pitchFamily="18" charset="0"/>
              </a:rPr>
              <a:t>imudon</a:t>
            </a:r>
            <a:r>
              <a:rPr lang="en-US" sz="2600" dirty="0">
                <a:solidFill>
                  <a:srgbClr val="000000"/>
                </a:solidFill>
                <a:effectLst/>
                <a:latin typeface="Times New Roman" panose="02020603050405020304" pitchFamily="18" charset="0"/>
                <a:ea typeface="Times New Roman" panose="02020603050405020304" pitchFamily="18" charset="0"/>
              </a:rPr>
              <a:t>, sodium </a:t>
            </a:r>
            <a:r>
              <a:rPr lang="en-US" sz="2600" dirty="0" err="1">
                <a:solidFill>
                  <a:srgbClr val="000000"/>
                </a:solidFill>
                <a:effectLst/>
                <a:latin typeface="Times New Roman" panose="02020603050405020304" pitchFamily="18" charset="0"/>
                <a:ea typeface="Times New Roman" panose="02020603050405020304" pitchFamily="18" charset="0"/>
              </a:rPr>
              <a:t>nucleinate</a:t>
            </a:r>
            <a:r>
              <a:rPr lang="en-US" sz="2600" dirty="0">
                <a:solidFill>
                  <a:srgbClr val="000000"/>
                </a:solidFill>
                <a:effectLst/>
                <a:latin typeface="Times New Roman" panose="02020603050405020304" pitchFamily="18" charset="0"/>
                <a:ea typeface="Times New Roman" panose="02020603050405020304" pitchFamily="18" charset="0"/>
              </a:rPr>
              <a:t>)</a:t>
            </a:r>
          </a:p>
          <a:p>
            <a:pPr marL="0" indent="0" algn="just">
              <a:buNone/>
            </a:pPr>
            <a:endParaRPr lang="ru-RU" sz="2600" dirty="0">
              <a:effectLst/>
              <a:latin typeface="Times New Roman" panose="02020603050405020304" pitchFamily="18" charset="0"/>
              <a:ea typeface="Times New Roman" panose="02020603050405020304" pitchFamily="18" charset="0"/>
            </a:endParaRPr>
          </a:p>
          <a:p>
            <a:pPr algn="just">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activate natural resistance factors - mononuclear phagocytes, neutrophil granulocytes and natural killer cells (NK).</a:t>
            </a:r>
            <a:endParaRPr lang="ru-RU" sz="2400" dirty="0">
              <a:effectLst/>
              <a:latin typeface="Times New Roman" panose="02020603050405020304" pitchFamily="18" charset="0"/>
              <a:ea typeface="Times New Roman" panose="02020603050405020304" pitchFamily="18" charset="0"/>
            </a:endParaRPr>
          </a:p>
          <a:p>
            <a:pPr algn="just">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 enhance the cytotoxic function of macrophages, which is manifested by their ability to destroy tumor cells in vitro.</a:t>
            </a:r>
            <a:endParaRPr lang="ru-RU" sz="2400" dirty="0">
              <a:effectLst/>
              <a:latin typeface="Times New Roman" panose="02020603050405020304" pitchFamily="18" charset="0"/>
              <a:ea typeface="Times New Roman" panose="02020603050405020304" pitchFamily="18" charset="0"/>
            </a:endParaRPr>
          </a:p>
          <a:p>
            <a:pPr algn="just">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activated monocytes and macrophages synthesize a number of cytokines: IL-1, IL-2, tumor necrosis factor, colony-stimulating factors, which leads to an increase in the body’s antitumor resistance.</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4234400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B1DA83-B78B-AF1F-6F3E-B388E58120D5}"/>
              </a:ext>
            </a:extLst>
          </p:cNvPr>
          <p:cNvSpPr>
            <a:spLocks noGrp="1"/>
          </p:cNvSpPr>
          <p:nvPr>
            <p:ph type="title"/>
          </p:nvPr>
        </p:nvSpPr>
        <p:spPr/>
        <p:txBody>
          <a:bodyPr>
            <a:normAutofit fontScale="90000"/>
          </a:bodyPr>
          <a:lstStyle/>
          <a:p>
            <a:r>
              <a:rPr lang="en-US" sz="3200" b="1" dirty="0">
                <a:effectLst/>
                <a:latin typeface="Times New Roman" panose="02020603050405020304" pitchFamily="18" charset="0"/>
                <a:ea typeface="Times New Roman" panose="02020603050405020304" pitchFamily="18" charset="0"/>
              </a:rPr>
              <a:t>DRUGS THAT INCREASE THE BODY'S IMMUNE DEFENSE</a:t>
            </a:r>
            <a:br>
              <a:rPr lang="en-US" sz="3200" b="1" dirty="0">
                <a:solidFill>
                  <a:srgbClr val="C00000"/>
                </a:solidFill>
                <a:effectLst/>
                <a:latin typeface="Times New Roman" panose="02020603050405020304" pitchFamily="18" charset="0"/>
                <a:ea typeface="Times New Roman" panose="02020603050405020304" pitchFamily="18" charset="0"/>
              </a:rPr>
            </a:br>
            <a:r>
              <a:rPr lang="en-US" sz="3100" b="1" dirty="0">
                <a:solidFill>
                  <a:srgbClr val="C00000"/>
                </a:solidFill>
                <a:effectLst/>
                <a:latin typeface="Times New Roman" panose="02020603050405020304" pitchFamily="18" charset="0"/>
                <a:ea typeface="Times New Roman" panose="02020603050405020304" pitchFamily="18" charset="0"/>
              </a:rPr>
              <a:t>Peptide drugs of thymic origin</a:t>
            </a:r>
            <a:r>
              <a:rPr lang="en-US" sz="3100" dirty="0">
                <a:solidFill>
                  <a:srgbClr val="C00000"/>
                </a:solidFill>
                <a:effectLst/>
                <a:latin typeface="Times New Roman" panose="02020603050405020304" pitchFamily="18" charset="0"/>
                <a:ea typeface="Times New Roman" panose="02020603050405020304" pitchFamily="18" charset="0"/>
              </a:rPr>
              <a:t> </a:t>
            </a:r>
            <a:r>
              <a:rPr lang="en-US" sz="3100" dirty="0">
                <a:effectLst/>
                <a:latin typeface="Times New Roman" panose="02020603050405020304" pitchFamily="18" charset="0"/>
                <a:ea typeface="Times New Roman" panose="02020603050405020304" pitchFamily="18" charset="0"/>
              </a:rPr>
              <a:t>(</a:t>
            </a:r>
            <a:r>
              <a:rPr lang="en-US" sz="3100" dirty="0" err="1">
                <a:effectLst/>
                <a:latin typeface="Times New Roman" panose="02020603050405020304" pitchFamily="18" charset="0"/>
                <a:ea typeface="Times New Roman" panose="02020603050405020304" pitchFamily="18" charset="0"/>
              </a:rPr>
              <a:t>thymalin</a:t>
            </a:r>
            <a:r>
              <a:rPr lang="en-US" sz="3100" dirty="0">
                <a:effectLst/>
                <a:latin typeface="Times New Roman" panose="02020603050405020304" pitchFamily="18" charset="0"/>
                <a:ea typeface="Times New Roman" panose="02020603050405020304" pitchFamily="18" charset="0"/>
              </a:rPr>
              <a:t>, </a:t>
            </a:r>
            <a:r>
              <a:rPr lang="en-US" sz="3100" dirty="0" err="1">
                <a:effectLst/>
                <a:latin typeface="Times New Roman" panose="02020603050405020304" pitchFamily="18" charset="0"/>
                <a:ea typeface="Times New Roman" panose="02020603050405020304" pitchFamily="18" charset="0"/>
              </a:rPr>
              <a:t>tactivin</a:t>
            </a:r>
            <a:r>
              <a:rPr lang="en-US" sz="3100" dirty="0">
                <a:effectLst/>
                <a:latin typeface="Times New Roman" panose="02020603050405020304" pitchFamily="18" charset="0"/>
                <a:ea typeface="Times New Roman" panose="02020603050405020304" pitchFamily="18" charset="0"/>
              </a:rPr>
              <a:t>, </a:t>
            </a:r>
            <a:r>
              <a:rPr lang="en-US" sz="3100" dirty="0" err="1">
                <a:effectLst/>
                <a:latin typeface="Times New Roman" panose="02020603050405020304" pitchFamily="18" charset="0"/>
                <a:ea typeface="Times New Roman" panose="02020603050405020304" pitchFamily="18" charset="0"/>
              </a:rPr>
              <a:t>timoptin</a:t>
            </a:r>
            <a:r>
              <a:rPr lang="en-US" sz="3100" dirty="0">
                <a:effectLst/>
                <a:latin typeface="Times New Roman" panose="02020603050405020304" pitchFamily="18" charset="0"/>
                <a:ea typeface="Times New Roman" panose="02020603050405020304" pitchFamily="18" charset="0"/>
              </a:rPr>
              <a:t>)</a:t>
            </a:r>
            <a:br>
              <a:rPr lang="ru-RU" sz="4400" dirty="0">
                <a:effectLst/>
                <a:latin typeface="Times New Roman" panose="02020603050405020304" pitchFamily="18" charset="0"/>
                <a:ea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F1FD99CA-F3F9-063E-F070-64A4282E4B9E}"/>
              </a:ext>
            </a:extLst>
          </p:cNvPr>
          <p:cNvSpPr>
            <a:spLocks noGrp="1"/>
          </p:cNvSpPr>
          <p:nvPr>
            <p:ph idx="1"/>
          </p:nvPr>
        </p:nvSpPr>
        <p:spPr>
          <a:xfrm>
            <a:off x="838200" y="1690688"/>
            <a:ext cx="10515600" cy="4351338"/>
          </a:xfrm>
        </p:spPr>
        <p:txBody>
          <a:bodyPr>
            <a:normAutofit/>
          </a:bodyPr>
          <a:lstStyle/>
          <a:p>
            <a:pPr algn="just"/>
            <a:r>
              <a:rPr lang="en-US" b="1" dirty="0">
                <a:solidFill>
                  <a:srgbClr val="000000"/>
                </a:solidFill>
                <a:effectLst/>
                <a:latin typeface="Times New Roman" panose="02020603050405020304" pitchFamily="18" charset="0"/>
                <a:ea typeface="Times New Roman" panose="02020603050405020304" pitchFamily="18" charset="0"/>
              </a:rPr>
              <a:t>Thymic drugs </a:t>
            </a:r>
            <a:r>
              <a:rPr lang="en-US" dirty="0">
                <a:solidFill>
                  <a:srgbClr val="000000"/>
                </a:solidFill>
                <a:effectLst/>
                <a:latin typeface="Times New Roman" panose="02020603050405020304" pitchFamily="18" charset="0"/>
                <a:ea typeface="Times New Roman" panose="02020603050405020304" pitchFamily="18" charset="0"/>
              </a:rPr>
              <a:t>(the main target cell for drugs of thymic origin are </a:t>
            </a:r>
            <a:r>
              <a:rPr lang="en-US" b="1" dirty="0">
                <a:solidFill>
                  <a:srgbClr val="000000"/>
                </a:solidFill>
                <a:effectLst/>
                <a:latin typeface="Times New Roman" panose="02020603050405020304" pitchFamily="18" charset="0"/>
                <a:ea typeface="Times New Roman" panose="02020603050405020304" pitchFamily="18" charset="0"/>
              </a:rPr>
              <a:t>T-lymphocytes)</a:t>
            </a:r>
            <a:r>
              <a:rPr lang="en-US" dirty="0">
                <a:solidFill>
                  <a:srgbClr val="000000"/>
                </a:solidFill>
                <a:effectLst/>
                <a:latin typeface="Times New Roman" panose="02020603050405020304" pitchFamily="18" charset="0"/>
                <a:ea typeface="Times New Roman" panose="02020603050405020304" pitchFamily="18" charset="0"/>
              </a:rPr>
              <a:t> </a:t>
            </a:r>
            <a:endParaRPr lang="en-US" b="1" dirty="0">
              <a:solidFill>
                <a:srgbClr val="000000"/>
              </a:solidFill>
              <a:effectLst/>
              <a:latin typeface="Times New Roman" panose="02020603050405020304" pitchFamily="18" charset="0"/>
              <a:ea typeface="Times New Roman" panose="02020603050405020304" pitchFamily="18" charset="0"/>
            </a:endParaRPr>
          </a:p>
          <a:p>
            <a:pPr algn="just"/>
            <a:r>
              <a:rPr lang="en-US" dirty="0">
                <a:solidFill>
                  <a:srgbClr val="000000"/>
                </a:solidFill>
                <a:effectLst/>
                <a:latin typeface="Times New Roman" panose="02020603050405020304" pitchFamily="18" charset="0"/>
                <a:ea typeface="Times New Roman" panose="02020603050405020304" pitchFamily="18" charset="0"/>
              </a:rPr>
              <a:t>affect the proliferation and differentiation of T cells</a:t>
            </a:r>
            <a:endParaRPr lang="ru-RU" dirty="0">
              <a:effectLst/>
              <a:latin typeface="Times New Roman" panose="02020603050405020304" pitchFamily="18" charset="0"/>
              <a:ea typeface="Times New Roman" panose="02020603050405020304" pitchFamily="18" charset="0"/>
            </a:endParaRPr>
          </a:p>
          <a:p>
            <a:pPr algn="just"/>
            <a:r>
              <a:rPr lang="en-US" dirty="0">
                <a:solidFill>
                  <a:srgbClr val="000000"/>
                </a:solidFill>
                <a:effectLst/>
                <a:latin typeface="Times New Roman" panose="02020603050405020304" pitchFamily="18" charset="0"/>
                <a:ea typeface="Times New Roman" panose="02020603050405020304" pitchFamily="18" charset="0"/>
              </a:rPr>
              <a:t> induce the production in the body of substances with thymosin-like activity, interferons and tumor necrosis factor.</a:t>
            </a:r>
          </a:p>
          <a:p>
            <a:pPr algn="just"/>
            <a:r>
              <a:rPr lang="en-US" dirty="0">
                <a:solidFill>
                  <a:srgbClr val="000000"/>
                </a:solidFill>
                <a:effectLst/>
                <a:latin typeface="Times New Roman" panose="02020603050405020304" pitchFamily="18" charset="0"/>
                <a:ea typeface="Times New Roman" panose="02020603050405020304" pitchFamily="18" charset="0"/>
              </a:rPr>
              <a:t>increase the stability of leuko- and lymphopoiesis, preservation or restoration of the level of response of lymphocytes to mitogenic stimuli and a decrease in the frequency of complications during chemotherapy.</a:t>
            </a:r>
            <a:endParaRPr lang="ru-RU" dirty="0">
              <a:effectLst/>
              <a:latin typeface="Times New Roman" panose="02020603050405020304" pitchFamily="18" charset="0"/>
              <a:ea typeface="Times New Roman" panose="02020603050405020304" pitchFamily="18" charset="0"/>
            </a:endParaRPr>
          </a:p>
          <a:p>
            <a:pPr algn="just"/>
            <a:endParaRPr lang="ru-RU" dirty="0">
              <a:effectLst/>
              <a:latin typeface="Times New Roman" panose="02020603050405020304" pitchFamily="18" charset="0"/>
              <a:ea typeface="Times New Roman" panose="02020603050405020304" pitchFamily="18" charset="0"/>
            </a:endParaRPr>
          </a:p>
          <a:p>
            <a:pPr marL="0" indent="0" algn="just">
              <a:buNone/>
            </a:pPr>
            <a:endParaRPr lang="ru-RU" dirty="0"/>
          </a:p>
        </p:txBody>
      </p:sp>
    </p:spTree>
    <p:extLst>
      <p:ext uri="{BB962C8B-B14F-4D97-AF65-F5344CB8AC3E}">
        <p14:creationId xmlns:p14="http://schemas.microsoft.com/office/powerpoint/2010/main" val="7328766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E65B2FD-80AE-4D0A-535B-3F7B529D974C}"/>
              </a:ext>
            </a:extLst>
          </p:cNvPr>
          <p:cNvSpPr>
            <a:spLocks noGrp="1"/>
          </p:cNvSpPr>
          <p:nvPr>
            <p:ph type="title"/>
          </p:nvPr>
        </p:nvSpPr>
        <p:spPr>
          <a:xfrm>
            <a:off x="838200" y="756847"/>
            <a:ext cx="10515600" cy="1068778"/>
          </a:xfrm>
        </p:spPr>
        <p:txBody>
          <a:bodyPr>
            <a:normAutofit fontScale="90000"/>
          </a:bodyPr>
          <a:lstStyle/>
          <a:p>
            <a:br>
              <a:rPr lang="en-US" sz="4400" b="1" dirty="0">
                <a:solidFill>
                  <a:srgbClr val="C00000"/>
                </a:solidFill>
                <a:effectLst/>
                <a:latin typeface="Times New Roman" panose="02020603050405020304" pitchFamily="18" charset="0"/>
                <a:ea typeface="Times New Roman" panose="02020603050405020304" pitchFamily="18" charset="0"/>
              </a:rPr>
            </a:br>
            <a:r>
              <a:rPr lang="en-US" sz="3100" b="1" dirty="0">
                <a:effectLst/>
                <a:latin typeface="Times New Roman" panose="02020603050405020304" pitchFamily="18" charset="0"/>
                <a:ea typeface="Times New Roman" panose="02020603050405020304" pitchFamily="18" charset="0"/>
              </a:rPr>
              <a:t>DRUGS THAT INCREASE THE BODY'S IMMUNE DEFENSE</a:t>
            </a:r>
            <a:br>
              <a:rPr lang="en-US" sz="3100" b="1" dirty="0">
                <a:solidFill>
                  <a:srgbClr val="C00000"/>
                </a:solidFill>
                <a:effectLst/>
                <a:latin typeface="Times New Roman" panose="02020603050405020304" pitchFamily="18" charset="0"/>
                <a:ea typeface="Times New Roman" panose="02020603050405020304" pitchFamily="18" charset="0"/>
              </a:rPr>
            </a:br>
            <a:r>
              <a:rPr lang="en-US" sz="2700" b="1" dirty="0">
                <a:solidFill>
                  <a:srgbClr val="C00000"/>
                </a:solidFill>
                <a:effectLst/>
                <a:latin typeface="Times New Roman" panose="02020603050405020304" pitchFamily="18" charset="0"/>
                <a:ea typeface="Times New Roman" panose="02020603050405020304" pitchFamily="18" charset="0"/>
              </a:rPr>
              <a:t>Synthetic or chemically pure immunomodulators </a:t>
            </a:r>
            <a:br>
              <a:rPr lang="ru-RU" sz="2200" dirty="0">
                <a:effectLst/>
                <a:latin typeface="Times New Roman" panose="02020603050405020304" pitchFamily="18" charset="0"/>
                <a:ea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77C698B6-C54D-9F2A-76D9-BF6F8B38654A}"/>
              </a:ext>
            </a:extLst>
          </p:cNvPr>
          <p:cNvSpPr>
            <a:spLocks noGrp="1"/>
          </p:cNvSpPr>
          <p:nvPr>
            <p:ph idx="1"/>
          </p:nvPr>
        </p:nvSpPr>
        <p:spPr/>
        <p:txBody>
          <a:bodyPr/>
          <a:lstStyle/>
          <a:p>
            <a:pPr algn="just"/>
            <a:r>
              <a:rPr lang="en-US" sz="2400" b="1" dirty="0">
                <a:solidFill>
                  <a:srgbClr val="000000"/>
                </a:solidFill>
                <a:effectLst/>
                <a:latin typeface="Times New Roman" panose="02020603050405020304" pitchFamily="18" charset="0"/>
                <a:ea typeface="Times New Roman" panose="02020603050405020304" pitchFamily="18" charset="0"/>
              </a:rPr>
              <a:t>synthetic drugs of various groups with immunotropic properties</a:t>
            </a:r>
            <a:r>
              <a:rPr lang="en-US" sz="2400" dirty="0">
                <a:solidFill>
                  <a:srgbClr val="000000"/>
                </a:solidFill>
                <a:effectLst/>
                <a:latin typeface="Times New Roman" panose="02020603050405020304" pitchFamily="18" charset="0"/>
                <a:ea typeface="Times New Roman" panose="02020603050405020304" pitchFamily="18" charset="0"/>
              </a:rPr>
              <a:t> (levamisole, </a:t>
            </a:r>
            <a:r>
              <a:rPr lang="en-US" sz="2400" dirty="0" err="1">
                <a:solidFill>
                  <a:srgbClr val="000000"/>
                </a:solidFill>
                <a:effectLst/>
                <a:latin typeface="Times New Roman" panose="02020603050405020304" pitchFamily="18" charset="0"/>
                <a:ea typeface="Times New Roman" panose="02020603050405020304" pitchFamily="18" charset="0"/>
              </a:rPr>
              <a:t>diucifon</a:t>
            </a:r>
            <a:r>
              <a:rPr lang="en-US" sz="2400" dirty="0">
                <a:solidFill>
                  <a:srgbClr val="000000"/>
                </a:solidFill>
                <a:effectLst/>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a:p>
            <a:pPr algn="just"/>
            <a:r>
              <a:rPr lang="en-US" sz="2400" b="1" dirty="0">
                <a:solidFill>
                  <a:srgbClr val="000000"/>
                </a:solidFill>
                <a:effectLst/>
                <a:latin typeface="Times New Roman" panose="02020603050405020304" pitchFamily="18" charset="0"/>
                <a:ea typeface="Times New Roman" panose="02020603050405020304" pitchFamily="18" charset="0"/>
              </a:rPr>
              <a:t>analogues of drugs of microbial or animal origin </a:t>
            </a:r>
            <a:r>
              <a:rPr lang="en-US" sz="2400" dirty="0">
                <a:solidFill>
                  <a:srgbClr val="000000"/>
                </a:solidFill>
                <a:effectLst/>
                <a:latin typeface="Times New Roman" panose="02020603050405020304" pitchFamily="18" charset="0"/>
                <a:ea typeface="Times New Roman" panose="02020603050405020304" pitchFamily="18" charset="0"/>
              </a:rPr>
              <a:t>(</a:t>
            </a:r>
            <a:r>
              <a:rPr lang="en-US" sz="2400" dirty="0" err="1">
                <a:solidFill>
                  <a:srgbClr val="000000"/>
                </a:solidFill>
                <a:effectLst/>
                <a:latin typeface="Times New Roman" panose="02020603050405020304" pitchFamily="18" charset="0"/>
                <a:ea typeface="Times New Roman" panose="02020603050405020304" pitchFamily="18" charset="0"/>
              </a:rPr>
              <a:t>thymogen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lykopid</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imunofan</a:t>
            </a:r>
            <a:r>
              <a:rPr lang="en-US" sz="2400" dirty="0">
                <a:solidFill>
                  <a:srgbClr val="000000"/>
                </a:solidFill>
                <a:effectLst/>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a:p>
            <a:pPr algn="just"/>
            <a:r>
              <a:rPr lang="en-US" sz="2400" b="1" dirty="0">
                <a:solidFill>
                  <a:srgbClr val="000000"/>
                </a:solidFill>
                <a:effectLst/>
                <a:latin typeface="Times New Roman" panose="02020603050405020304" pitchFamily="18" charset="0"/>
                <a:ea typeface="Times New Roman" panose="02020603050405020304" pitchFamily="18" charset="0"/>
              </a:rPr>
              <a:t>obtained as a result of directed chemical synthesis and having no natural analogues</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polyoxidonium</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galavit</a:t>
            </a:r>
            <a:r>
              <a:rPr lang="en-US" sz="2400" dirty="0">
                <a:solidFill>
                  <a:srgbClr val="000000"/>
                </a:solidFill>
                <a:effectLst/>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a:p>
            <a:pPr algn="just"/>
            <a:r>
              <a:rPr lang="en-US" sz="2400" dirty="0">
                <a:solidFill>
                  <a:srgbClr val="000000"/>
                </a:solidFill>
                <a:effectLst/>
                <a:latin typeface="Times New Roman" panose="02020603050405020304" pitchFamily="18" charset="0"/>
                <a:ea typeface="Times New Roman" panose="02020603050405020304" pitchFamily="18" charset="0"/>
              </a:rPr>
              <a:t>The drugs of the first subgroup, </a:t>
            </a:r>
            <a:r>
              <a:rPr lang="en-US" sz="2400" b="1" dirty="0">
                <a:solidFill>
                  <a:srgbClr val="C00000"/>
                </a:solidFill>
                <a:effectLst/>
                <a:latin typeface="Times New Roman" panose="02020603050405020304" pitchFamily="18" charset="0"/>
                <a:ea typeface="Times New Roman" panose="02020603050405020304" pitchFamily="18" charset="0"/>
              </a:rPr>
              <a:t>levamisole</a:t>
            </a:r>
            <a:r>
              <a:rPr lang="en-US" sz="2400" dirty="0">
                <a:solidFill>
                  <a:srgbClr val="C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(an anthelmintic drug) and </a:t>
            </a:r>
            <a:r>
              <a:rPr lang="en-US" sz="2400" b="1" dirty="0" err="1">
                <a:solidFill>
                  <a:srgbClr val="C00000"/>
                </a:solidFill>
                <a:effectLst/>
                <a:latin typeface="Times New Roman" panose="02020603050405020304" pitchFamily="18" charset="0"/>
                <a:ea typeface="Times New Roman" panose="02020603050405020304" pitchFamily="18" charset="0"/>
              </a:rPr>
              <a:t>diucifon</a:t>
            </a:r>
            <a:r>
              <a:rPr lang="en-US" sz="2400" dirty="0">
                <a:solidFill>
                  <a:srgbClr val="C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(an anti -leprosy drug) have a corrective effect on the T-system of immunity. Levamisole is also an IL-2 inducer; an increase in the antitumor effect is observed when using a combination of 5-fluorouracil and levamisole in patients with colorectal cancer.</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9076407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C00935A-146F-CF87-81ED-13E2FCC87E45}"/>
              </a:ext>
            </a:extLst>
          </p:cNvPr>
          <p:cNvSpPr>
            <a:spLocks noGrp="1"/>
          </p:cNvSpPr>
          <p:nvPr>
            <p:ph idx="1"/>
          </p:nvPr>
        </p:nvSpPr>
        <p:spPr>
          <a:xfrm>
            <a:off x="783771" y="688769"/>
            <a:ext cx="10570029" cy="5488194"/>
          </a:xfrm>
        </p:spPr>
        <p:txBody>
          <a:bodyPr/>
          <a:lstStyle/>
          <a:p>
            <a:pPr marL="0" indent="0" algn="just">
              <a:buNone/>
            </a:pPr>
            <a:r>
              <a:rPr lang="en-US" sz="2800" b="1" dirty="0">
                <a:effectLst/>
                <a:latin typeface="Times New Roman" panose="02020603050405020304" pitchFamily="18" charset="0"/>
                <a:ea typeface="Times New Roman" panose="02020603050405020304" pitchFamily="18" charset="0"/>
              </a:rPr>
              <a:t>DRUGS THAT INCREASE THE BODY'S IMMUNE DEFENSE</a:t>
            </a:r>
            <a:endParaRPr lang="en-US" sz="2600" b="1" dirty="0">
              <a:solidFill>
                <a:srgbClr val="C00000"/>
              </a:solidFill>
              <a:effectLst/>
              <a:latin typeface="Times New Roman" panose="02020603050405020304" pitchFamily="18" charset="0"/>
              <a:ea typeface="Times New Roman" panose="02020603050405020304" pitchFamily="18" charset="0"/>
            </a:endParaRPr>
          </a:p>
          <a:p>
            <a:pPr marL="0" indent="0" algn="just">
              <a:buNone/>
            </a:pPr>
            <a:r>
              <a:rPr lang="en-US" sz="2600" b="1" dirty="0">
                <a:solidFill>
                  <a:srgbClr val="C00000"/>
                </a:solidFill>
                <a:effectLst/>
                <a:latin typeface="Times New Roman" panose="02020603050405020304" pitchFamily="18" charset="0"/>
                <a:ea typeface="Times New Roman" panose="02020603050405020304" pitchFamily="18" charset="0"/>
              </a:rPr>
              <a:t>LYKOPID</a:t>
            </a:r>
            <a:r>
              <a:rPr lang="en-US" sz="2400" dirty="0">
                <a:solidFill>
                  <a:srgbClr val="000000"/>
                </a:solidFill>
                <a:effectLst/>
                <a:latin typeface="Times New Roman" panose="02020603050405020304" pitchFamily="18" charset="0"/>
                <a:ea typeface="Times New Roman" panose="02020603050405020304" pitchFamily="18" charset="0"/>
              </a:rPr>
              <a:t> is a </a:t>
            </a:r>
            <a:r>
              <a:rPr lang="en-US" sz="2400" b="1" dirty="0">
                <a:solidFill>
                  <a:srgbClr val="000000"/>
                </a:solidFill>
                <a:effectLst/>
                <a:latin typeface="Times New Roman" panose="02020603050405020304" pitchFamily="18" charset="0"/>
                <a:ea typeface="Times New Roman" panose="02020603050405020304" pitchFamily="18" charset="0"/>
              </a:rPr>
              <a:t>synthetic analogue of muramyl tripeptide</a:t>
            </a:r>
            <a:r>
              <a:rPr lang="en-US" sz="2400" dirty="0">
                <a:solidFill>
                  <a:srgbClr val="000000"/>
                </a:solidFill>
                <a:effectLst/>
                <a:latin typeface="Times New Roman" panose="02020603050405020304" pitchFamily="18" charset="0"/>
                <a:ea typeface="Times New Roman" panose="02020603050405020304" pitchFamily="18" charset="0"/>
              </a:rPr>
              <a:t>, a component of the cell wall of all bacteria. </a:t>
            </a:r>
            <a:endParaRPr lang="en-US" sz="2400" dirty="0">
              <a:solidFill>
                <a:srgbClr val="000000"/>
              </a:solidFill>
              <a:latin typeface="Times New Roman" panose="02020603050405020304" pitchFamily="18" charset="0"/>
              <a:ea typeface="Times New Roman" panose="02020603050405020304" pitchFamily="18" charset="0"/>
            </a:endParaRPr>
          </a:p>
          <a:p>
            <a:pPr marL="0" indent="0" algn="just">
              <a:buNone/>
            </a:pPr>
            <a:r>
              <a:rPr lang="en-US" sz="2400" dirty="0">
                <a:solidFill>
                  <a:srgbClr val="000000"/>
                </a:solidFill>
                <a:effectLst/>
                <a:latin typeface="Times New Roman" panose="02020603050405020304" pitchFamily="18" charset="0"/>
                <a:ea typeface="Times New Roman" panose="02020603050405020304" pitchFamily="18" charset="0"/>
              </a:rPr>
              <a:t>In low doses, it enhances the absorption and destruction of microbes and tumor cells by phagocytes in vitro, stimulates the synthesis of IL-1 and TNF, which activate B and T lymphocytes, resulting in increased antibody formation and cellular immunity reactions.</a:t>
            </a:r>
            <a:endParaRPr lang="ru-RU" sz="2400" dirty="0">
              <a:effectLst/>
              <a:latin typeface="Times New Roman" panose="02020603050405020304" pitchFamily="18" charset="0"/>
              <a:ea typeface="Times New Roman" panose="02020603050405020304" pitchFamily="18" charset="0"/>
            </a:endParaRPr>
          </a:p>
          <a:p>
            <a:pPr marL="0" indent="0" algn="just">
              <a:buNone/>
            </a:pPr>
            <a:r>
              <a:rPr lang="en-US" sz="2600" b="1" dirty="0">
                <a:solidFill>
                  <a:srgbClr val="C00000"/>
                </a:solidFill>
                <a:effectLst/>
                <a:latin typeface="Times New Roman" panose="02020603050405020304" pitchFamily="18" charset="0"/>
                <a:ea typeface="Times New Roman" panose="02020603050405020304" pitchFamily="18" charset="0"/>
              </a:rPr>
              <a:t>IMUNOFAN</a:t>
            </a:r>
            <a:r>
              <a:rPr lang="en-US" sz="2400" dirty="0">
                <a:solidFill>
                  <a:srgbClr val="000000"/>
                </a:solidFill>
                <a:effectLst/>
                <a:latin typeface="Times New Roman" panose="02020603050405020304" pitchFamily="18" charset="0"/>
                <a:ea typeface="Times New Roman" panose="02020603050405020304" pitchFamily="18" charset="0"/>
              </a:rPr>
              <a:t> is a </a:t>
            </a:r>
            <a:r>
              <a:rPr lang="en-US" sz="2400" b="1" dirty="0">
                <a:solidFill>
                  <a:srgbClr val="000000"/>
                </a:solidFill>
                <a:effectLst/>
                <a:latin typeface="Times New Roman" panose="02020603050405020304" pitchFamily="18" charset="0"/>
                <a:ea typeface="Times New Roman" panose="02020603050405020304" pitchFamily="18" charset="0"/>
              </a:rPr>
              <a:t>fourth-generation peptide drug </a:t>
            </a:r>
            <a:r>
              <a:rPr lang="en-US" sz="2400" dirty="0">
                <a:solidFill>
                  <a:srgbClr val="000000"/>
                </a:solidFill>
                <a:effectLst/>
                <a:latin typeface="Times New Roman" panose="02020603050405020304" pitchFamily="18" charset="0"/>
                <a:ea typeface="Times New Roman" panose="02020603050405020304" pitchFamily="18" charset="0"/>
              </a:rPr>
              <a:t>that has a wide spectrum of regulatory effects</a:t>
            </a:r>
            <a:r>
              <a:rPr lang="en-US" sz="2400" dirty="0">
                <a:solidFill>
                  <a:srgbClr val="000000"/>
                </a:solidFill>
                <a:latin typeface="Times New Roman" panose="02020603050405020304" pitchFamily="18" charset="0"/>
                <a:ea typeface="Times New Roman" panose="02020603050405020304" pitchFamily="18" charset="0"/>
              </a:rPr>
              <a:t>.</a:t>
            </a:r>
          </a:p>
          <a:p>
            <a:pPr marL="0" indent="0" algn="just">
              <a:buNone/>
            </a:pPr>
            <a:r>
              <a:rPr lang="en-US" sz="2400" dirty="0">
                <a:solidFill>
                  <a:srgbClr val="000000"/>
                </a:solidFill>
                <a:effectLst/>
                <a:latin typeface="Times New Roman" panose="02020603050405020304" pitchFamily="18" charset="0"/>
                <a:ea typeface="Times New Roman" panose="02020603050405020304" pitchFamily="18" charset="0"/>
              </a:rPr>
              <a:t>It restores indicators of T-cell, phagocytic immunity, normalizes the production of pro-inflammatory mediators, reduces the suppression of antitumor immunity, which is achieved by increased production of PGE</a:t>
            </a:r>
            <a:r>
              <a:rPr lang="en-US" sz="2400" baseline="-25000" dirty="0">
                <a:solidFill>
                  <a:srgbClr val="000000"/>
                </a:solidFill>
                <a:effectLst/>
                <a:latin typeface="Times New Roman" panose="02020603050405020304" pitchFamily="18" charset="0"/>
                <a:ea typeface="Times New Roman" panose="02020603050405020304" pitchFamily="18" charset="0"/>
              </a:rPr>
              <a:t>2</a:t>
            </a:r>
            <a:r>
              <a:rPr lang="en-US" sz="2400" dirty="0">
                <a:solidFill>
                  <a:srgbClr val="000000"/>
                </a:solidFill>
                <a:effectLst/>
                <a:latin typeface="Times New Roman" panose="02020603050405020304" pitchFamily="18" charset="0"/>
                <a:ea typeface="Times New Roman" panose="02020603050405020304" pitchFamily="18" charset="0"/>
              </a:rPr>
              <a:t> by malignant cells, provides correction of oxidative-antioxidative system and lipid metabolism, reduces the hepato- and myelotoxicity of antitumor drugs.</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2613682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D0A5D11-3EEB-F579-EB09-46077C48CF4E}"/>
              </a:ext>
            </a:extLst>
          </p:cNvPr>
          <p:cNvSpPr>
            <a:spLocks noGrp="1"/>
          </p:cNvSpPr>
          <p:nvPr>
            <p:ph idx="1"/>
          </p:nvPr>
        </p:nvSpPr>
        <p:spPr>
          <a:xfrm>
            <a:off x="427512" y="308758"/>
            <a:ext cx="11483439" cy="6549242"/>
          </a:xfrm>
        </p:spPr>
        <p:txBody>
          <a:bodyPr>
            <a:normAutofit fontScale="92500" lnSpcReduction="20000"/>
          </a:bodyPr>
          <a:lstStyle/>
          <a:p>
            <a:pPr marL="0" indent="0" algn="just">
              <a:lnSpc>
                <a:spcPct val="120000"/>
              </a:lnSpc>
              <a:buNone/>
            </a:pPr>
            <a:r>
              <a:rPr lang="en-US" sz="2800" b="1" dirty="0">
                <a:effectLst/>
                <a:latin typeface="Times New Roman" panose="02020603050405020304" pitchFamily="18" charset="0"/>
                <a:ea typeface="Times New Roman" panose="02020603050405020304" pitchFamily="18" charset="0"/>
              </a:rPr>
              <a:t>DRUGS THAT INCREASE THE BODY'S IMMUNE DEFENSE</a:t>
            </a:r>
            <a:endParaRPr lang="en-US" b="1" dirty="0">
              <a:solidFill>
                <a:srgbClr val="C00000"/>
              </a:solidFill>
              <a:effectLst/>
              <a:latin typeface="Times New Roman" panose="02020603050405020304" pitchFamily="18" charset="0"/>
              <a:ea typeface="Times New Roman" panose="02020603050405020304" pitchFamily="18" charset="0"/>
            </a:endParaRPr>
          </a:p>
          <a:p>
            <a:pPr marL="0" indent="0" algn="just">
              <a:lnSpc>
                <a:spcPct val="120000"/>
              </a:lnSpc>
              <a:buNone/>
            </a:pPr>
            <a:r>
              <a:rPr lang="en-US" b="1" dirty="0">
                <a:solidFill>
                  <a:srgbClr val="C00000"/>
                </a:solidFill>
                <a:effectLst/>
                <a:latin typeface="Times New Roman" panose="02020603050405020304" pitchFamily="18" charset="0"/>
                <a:ea typeface="Times New Roman" panose="02020603050405020304" pitchFamily="18" charset="0"/>
              </a:rPr>
              <a:t>POLYOXIDONIUM</a:t>
            </a:r>
            <a:r>
              <a:rPr lang="en-US" sz="2600" dirty="0">
                <a:solidFill>
                  <a:srgbClr val="000000"/>
                </a:solidFill>
                <a:effectLst/>
                <a:latin typeface="Times New Roman" panose="02020603050405020304" pitchFamily="18" charset="0"/>
                <a:ea typeface="Times New Roman" panose="02020603050405020304" pitchFamily="18" charset="0"/>
              </a:rPr>
              <a:t> is a </a:t>
            </a:r>
            <a:r>
              <a:rPr lang="en-US" sz="2600" b="1" dirty="0">
                <a:solidFill>
                  <a:srgbClr val="000000"/>
                </a:solidFill>
                <a:effectLst/>
                <a:latin typeface="Times New Roman" panose="02020603050405020304" pitchFamily="18" charset="0"/>
                <a:ea typeface="Times New Roman" panose="02020603050405020304" pitchFamily="18" charset="0"/>
              </a:rPr>
              <a:t>high-molecular compound with pronounced immunotropic activity</a:t>
            </a:r>
            <a:r>
              <a:rPr lang="en-US" sz="2600" dirty="0">
                <a:solidFill>
                  <a:srgbClr val="000000"/>
                </a:solidFill>
                <a:effectLst/>
                <a:latin typeface="Times New Roman" panose="02020603050405020304" pitchFamily="18" charset="0"/>
                <a:ea typeface="Times New Roman" panose="02020603050405020304" pitchFamily="18" charset="0"/>
              </a:rPr>
              <a:t>. The immunomodulatory effect of </a:t>
            </a:r>
            <a:r>
              <a:rPr lang="en-US" sz="2600" dirty="0" err="1">
                <a:solidFill>
                  <a:srgbClr val="000000"/>
                </a:solidFill>
                <a:effectLst/>
                <a:latin typeface="Times New Roman" panose="02020603050405020304" pitchFamily="18" charset="0"/>
                <a:ea typeface="Times New Roman" panose="02020603050405020304" pitchFamily="18" charset="0"/>
              </a:rPr>
              <a:t>polyoxidonium</a:t>
            </a:r>
            <a:r>
              <a:rPr lang="en-US" sz="2600" dirty="0">
                <a:solidFill>
                  <a:srgbClr val="000000"/>
                </a:solidFill>
                <a:effectLst/>
                <a:latin typeface="Times New Roman" panose="02020603050405020304" pitchFamily="18" charset="0"/>
                <a:ea typeface="Times New Roman" panose="02020603050405020304" pitchFamily="18" charset="0"/>
              </a:rPr>
              <a:t> is associated with its predominant effect on neutrophils, monocytes/macrophages, natural killer cells and indirectly on B and T lymphocytes. In addition to the immunomodulatory effect, </a:t>
            </a:r>
            <a:r>
              <a:rPr lang="en-US" sz="2600" dirty="0" err="1">
                <a:solidFill>
                  <a:srgbClr val="000000"/>
                </a:solidFill>
                <a:effectLst/>
                <a:latin typeface="Times New Roman" panose="02020603050405020304" pitchFamily="18" charset="0"/>
                <a:ea typeface="Times New Roman" panose="02020603050405020304" pitchFamily="18" charset="0"/>
              </a:rPr>
              <a:t>polyoxidonium</a:t>
            </a:r>
            <a:r>
              <a:rPr lang="en-US" sz="2600" dirty="0">
                <a:solidFill>
                  <a:srgbClr val="000000"/>
                </a:solidFill>
                <a:effectLst/>
                <a:latin typeface="Times New Roman" panose="02020603050405020304" pitchFamily="18" charset="0"/>
                <a:ea typeface="Times New Roman" panose="02020603050405020304" pitchFamily="18" charset="0"/>
              </a:rPr>
              <a:t> has a detoxifying, antioxidant and membrane-stabilizing effect.</a:t>
            </a:r>
            <a:endParaRPr lang="ru-RU" sz="2600" dirty="0">
              <a:effectLst/>
              <a:latin typeface="Times New Roman" panose="02020603050405020304" pitchFamily="18" charset="0"/>
              <a:ea typeface="Times New Roman" panose="02020603050405020304" pitchFamily="18" charset="0"/>
            </a:endParaRPr>
          </a:p>
          <a:p>
            <a:pPr marL="0" indent="0" algn="just">
              <a:lnSpc>
                <a:spcPct val="120000"/>
              </a:lnSpc>
              <a:buNone/>
            </a:pPr>
            <a:r>
              <a:rPr lang="en-US" sz="2600" dirty="0">
                <a:solidFill>
                  <a:srgbClr val="000000"/>
                </a:solidFill>
                <a:effectLst/>
                <a:latin typeface="Times New Roman" panose="02020603050405020304" pitchFamily="18" charset="0"/>
                <a:ea typeface="Times New Roman" panose="02020603050405020304" pitchFamily="18" charset="0"/>
              </a:rPr>
              <a:t>The drug can be used both during and after chemotherapy </a:t>
            </a:r>
            <a:r>
              <a:rPr lang="en-US" sz="2600" dirty="0">
                <a:solidFill>
                  <a:srgbClr val="000000"/>
                </a:solidFill>
                <a:latin typeface="Times New Roman" panose="02020603050405020304" pitchFamily="18" charset="0"/>
                <a:ea typeface="Times New Roman" panose="02020603050405020304" pitchFamily="18" charset="0"/>
              </a:rPr>
              <a:t>to</a:t>
            </a:r>
            <a:r>
              <a:rPr lang="en-US" sz="2600" dirty="0">
                <a:solidFill>
                  <a:srgbClr val="000000"/>
                </a:solidFill>
                <a:effectLst/>
                <a:latin typeface="Times New Roman" panose="02020603050405020304" pitchFamily="18" charset="0"/>
                <a:ea typeface="Times New Roman" panose="02020603050405020304" pitchFamily="18" charset="0"/>
              </a:rPr>
              <a:t> reduce the toxic effect of chemotherapy, and improve the quality of life of patients.</a:t>
            </a:r>
            <a:endParaRPr lang="ru-RU" sz="2600" dirty="0">
              <a:effectLst/>
              <a:latin typeface="Times New Roman" panose="02020603050405020304" pitchFamily="18" charset="0"/>
              <a:ea typeface="Times New Roman" panose="02020603050405020304" pitchFamily="18" charset="0"/>
            </a:endParaRPr>
          </a:p>
          <a:p>
            <a:pPr marL="0" indent="0" algn="just">
              <a:lnSpc>
                <a:spcPct val="120000"/>
              </a:lnSpc>
              <a:buNone/>
            </a:pPr>
            <a:r>
              <a:rPr lang="en-US" b="1" dirty="0">
                <a:solidFill>
                  <a:srgbClr val="C00000"/>
                </a:solidFill>
                <a:effectLst/>
                <a:latin typeface="Times New Roman" panose="02020603050405020304" pitchFamily="18" charset="0"/>
                <a:ea typeface="Times New Roman" panose="02020603050405020304" pitchFamily="18" charset="0"/>
              </a:rPr>
              <a:t>GALAVIT</a:t>
            </a:r>
            <a:r>
              <a:rPr lang="en-US" sz="2600" dirty="0">
                <a:solidFill>
                  <a:srgbClr val="000000"/>
                </a:solidFill>
                <a:effectLst/>
                <a:latin typeface="Times New Roman" panose="02020603050405020304" pitchFamily="18" charset="0"/>
                <a:ea typeface="Times New Roman" panose="02020603050405020304" pitchFamily="18" charset="0"/>
              </a:rPr>
              <a:t> is a </a:t>
            </a:r>
            <a:r>
              <a:rPr lang="en-US" sz="2600" b="1" dirty="0">
                <a:solidFill>
                  <a:srgbClr val="000000"/>
                </a:solidFill>
                <a:effectLst/>
                <a:latin typeface="Times New Roman" panose="02020603050405020304" pitchFamily="18" charset="0"/>
                <a:ea typeface="Times New Roman" panose="02020603050405020304" pitchFamily="18" charset="0"/>
              </a:rPr>
              <a:t>derivative of </a:t>
            </a:r>
            <a:r>
              <a:rPr lang="en-US" sz="2600" b="1" dirty="0" err="1">
                <a:solidFill>
                  <a:srgbClr val="000000"/>
                </a:solidFill>
                <a:effectLst/>
                <a:latin typeface="Times New Roman" panose="02020603050405020304" pitchFamily="18" charset="0"/>
                <a:ea typeface="Times New Roman" panose="02020603050405020304" pitchFamily="18" charset="0"/>
              </a:rPr>
              <a:t>aminophthalhydroside</a:t>
            </a:r>
            <a:r>
              <a:rPr lang="en-US" sz="2600" dirty="0">
                <a:solidFill>
                  <a:srgbClr val="000000"/>
                </a:solidFill>
                <a:effectLst/>
                <a:latin typeface="Times New Roman" panose="02020603050405020304" pitchFamily="18" charset="0"/>
                <a:ea typeface="Times New Roman" panose="02020603050405020304" pitchFamily="18" charset="0"/>
              </a:rPr>
              <a:t>. </a:t>
            </a:r>
          </a:p>
          <a:p>
            <a:pPr marL="0" indent="0" algn="just">
              <a:lnSpc>
                <a:spcPct val="120000"/>
              </a:lnSpc>
              <a:buNone/>
            </a:pPr>
            <a:r>
              <a:rPr lang="en-US" sz="2600" dirty="0">
                <a:solidFill>
                  <a:srgbClr val="000000"/>
                </a:solidFill>
                <a:latin typeface="Times New Roman" panose="02020603050405020304" pitchFamily="18" charset="0"/>
                <a:ea typeface="Times New Roman" panose="02020603050405020304" pitchFamily="18" charset="0"/>
              </a:rPr>
              <a:t>It </a:t>
            </a:r>
            <a:r>
              <a:rPr lang="en-US" sz="2600" b="1" dirty="0">
                <a:solidFill>
                  <a:srgbClr val="000000"/>
                </a:solidFill>
                <a:effectLst/>
                <a:latin typeface="Times New Roman" panose="02020603050405020304" pitchFamily="18" charset="0"/>
                <a:ea typeface="Times New Roman" panose="02020603050405020304" pitchFamily="18" charset="0"/>
              </a:rPr>
              <a:t>enhances antitumor immunity </a:t>
            </a:r>
            <a:r>
              <a:rPr lang="en-US" sz="2600" dirty="0">
                <a:solidFill>
                  <a:srgbClr val="000000"/>
                </a:solidFill>
                <a:effectLst/>
                <a:latin typeface="Times New Roman" panose="02020603050405020304" pitchFamily="18" charset="0"/>
                <a:ea typeface="Times New Roman" panose="02020603050405020304" pitchFamily="18" charset="0"/>
              </a:rPr>
              <a:t>by regulating the synthesis of IL-1, tumor necrosis factor, IL-2, restores the suppressed phagocytic function of macrophages and neutrophils and, consequently, anti-infective protection. </a:t>
            </a:r>
          </a:p>
          <a:p>
            <a:pPr marL="0" indent="0" algn="just">
              <a:lnSpc>
                <a:spcPct val="120000"/>
              </a:lnSpc>
              <a:buNone/>
            </a:pPr>
            <a:r>
              <a:rPr lang="en-US" sz="2600" dirty="0">
                <a:solidFill>
                  <a:srgbClr val="000000"/>
                </a:solidFill>
                <a:effectLst/>
                <a:latin typeface="Times New Roman" panose="02020603050405020304" pitchFamily="18" charset="0"/>
                <a:ea typeface="Times New Roman" panose="02020603050405020304" pitchFamily="18" charset="0"/>
              </a:rPr>
              <a:t>At the same time, the processes of repair of damaged tissues are activated, the clinical symptoms of intoxication are relieved, and the functioning of the immune system is normalized.</a:t>
            </a:r>
            <a:endParaRPr lang="ru-RU" sz="26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40245640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95D9E63-1204-F7E4-E557-C30C456144D0}"/>
              </a:ext>
            </a:extLst>
          </p:cNvPr>
          <p:cNvSpPr>
            <a:spLocks noGrp="1"/>
          </p:cNvSpPr>
          <p:nvPr>
            <p:ph idx="1"/>
          </p:nvPr>
        </p:nvSpPr>
        <p:spPr>
          <a:xfrm>
            <a:off x="391886" y="192974"/>
            <a:ext cx="11199421" cy="6472051"/>
          </a:xfrm>
        </p:spPr>
        <p:txBody>
          <a:bodyPr>
            <a:normAutofit fontScale="85000" lnSpcReduction="20000"/>
          </a:bodyPr>
          <a:lstStyle/>
          <a:p>
            <a:pPr marL="0" indent="0" algn="just">
              <a:lnSpc>
                <a:spcPct val="120000"/>
              </a:lnSpc>
              <a:buNone/>
            </a:pPr>
            <a:r>
              <a:rPr lang="en-US" sz="2800" b="1" dirty="0">
                <a:effectLst/>
                <a:latin typeface="Times New Roman" panose="02020603050405020304" pitchFamily="18" charset="0"/>
                <a:ea typeface="Times New Roman" panose="02020603050405020304" pitchFamily="18" charset="0"/>
              </a:rPr>
              <a:t>DRUGS THAT INCREASE THE BODY'S IMMUNE DEFENSE </a:t>
            </a:r>
          </a:p>
          <a:p>
            <a:pPr marL="0" indent="0" algn="just">
              <a:lnSpc>
                <a:spcPct val="120000"/>
              </a:lnSpc>
              <a:buNone/>
            </a:pPr>
            <a:r>
              <a:rPr lang="en-US" sz="2100" b="1" dirty="0">
                <a:solidFill>
                  <a:srgbClr val="C00000"/>
                </a:solidFill>
                <a:effectLst/>
                <a:latin typeface="Times New Roman" panose="02020603050405020304" pitchFamily="18" charset="0"/>
                <a:ea typeface="Times New Roman" panose="02020603050405020304" pitchFamily="18" charset="0"/>
              </a:rPr>
              <a:t>GLUTOXIM</a:t>
            </a:r>
            <a:r>
              <a:rPr lang="en-US" sz="2400" dirty="0">
                <a:solidFill>
                  <a:srgbClr val="000000"/>
                </a:solidFill>
                <a:effectLst/>
                <a:latin typeface="Times New Roman" panose="02020603050405020304" pitchFamily="18" charset="0"/>
                <a:ea typeface="Times New Roman" panose="02020603050405020304" pitchFamily="18" charset="0"/>
              </a:rPr>
              <a:t> is a representative of a new class of </a:t>
            </a:r>
            <a:r>
              <a:rPr lang="en-US" sz="2400" b="1" dirty="0">
                <a:solidFill>
                  <a:srgbClr val="000000"/>
                </a:solidFill>
                <a:effectLst/>
                <a:latin typeface="Times New Roman" panose="02020603050405020304" pitchFamily="18" charset="0"/>
                <a:ea typeface="Times New Roman" panose="02020603050405020304" pitchFamily="18" charset="0"/>
              </a:rPr>
              <a:t>synthetic immunomodulators –</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thiopoietins</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it stimulates proliferation, promotes the differentiation of normal cells, and activates the processes of apoptosis of transformed cells. In relation to normal cells of the organs of immuno- and hematopoiesis, </a:t>
            </a:r>
            <a:r>
              <a:rPr lang="en-US" sz="2400" b="1" dirty="0" err="1">
                <a:solidFill>
                  <a:srgbClr val="000000"/>
                </a:solidFill>
                <a:effectLst/>
                <a:latin typeface="Times New Roman" panose="02020603050405020304" pitchFamily="18" charset="0"/>
                <a:ea typeface="Times New Roman" panose="02020603050405020304" pitchFamily="18" charset="0"/>
              </a:rPr>
              <a:t>glutoxim</a:t>
            </a:r>
            <a:r>
              <a:rPr lang="en-US" sz="2400" b="1" dirty="0">
                <a:solidFill>
                  <a:srgbClr val="000000"/>
                </a:solidFill>
                <a:effectLst/>
                <a:latin typeface="Times New Roman" panose="02020603050405020304" pitchFamily="18" charset="0"/>
                <a:ea typeface="Times New Roman" panose="02020603050405020304" pitchFamily="18" charset="0"/>
              </a:rPr>
              <a:t> initiates the cytokine system and regulates the endogenous production of interleukins and erythropoietin</a:t>
            </a:r>
            <a:r>
              <a:rPr lang="en-US" sz="2400" dirty="0">
                <a:solidFill>
                  <a:srgbClr val="000000"/>
                </a:solidFill>
                <a:effectLst/>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a:p>
            <a:pPr marL="0" indent="0" algn="just">
              <a:lnSpc>
                <a:spcPct val="120000"/>
              </a:lnSpc>
              <a:buNone/>
            </a:pPr>
            <a:r>
              <a:rPr lang="en-US" sz="2400" dirty="0">
                <a:solidFill>
                  <a:srgbClr val="000000"/>
                </a:solidFill>
                <a:effectLst/>
                <a:latin typeface="Times New Roman" panose="02020603050405020304" pitchFamily="18" charset="0"/>
                <a:ea typeface="Times New Roman" panose="02020603050405020304" pitchFamily="18" charset="0"/>
              </a:rPr>
              <a:t>The </a:t>
            </a:r>
            <a:r>
              <a:rPr lang="en-US" sz="2400" b="1" dirty="0">
                <a:solidFill>
                  <a:srgbClr val="000000"/>
                </a:solidFill>
                <a:effectLst/>
                <a:latin typeface="Times New Roman" panose="02020603050405020304" pitchFamily="18" charset="0"/>
                <a:ea typeface="Times New Roman" panose="02020603050405020304" pitchFamily="18" charset="0"/>
              </a:rPr>
              <a:t>group of chemically pure </a:t>
            </a:r>
            <a:r>
              <a:rPr lang="en-US" sz="2400" b="1" dirty="0">
                <a:effectLst/>
                <a:latin typeface="Times New Roman" panose="02020603050405020304" pitchFamily="18" charset="0"/>
                <a:ea typeface="Times New Roman" panose="02020603050405020304" pitchFamily="18" charset="0"/>
              </a:rPr>
              <a:t>immunomodulators </a:t>
            </a:r>
            <a:r>
              <a:rPr lang="en-US" sz="2400" dirty="0">
                <a:effectLst/>
                <a:latin typeface="Times New Roman" panose="02020603050405020304" pitchFamily="18" charset="0"/>
                <a:ea typeface="Times New Roman" panose="02020603050405020304" pitchFamily="18" charset="0"/>
              </a:rPr>
              <a:t>a</a:t>
            </a:r>
            <a:r>
              <a:rPr lang="en-US" sz="2400" dirty="0">
                <a:solidFill>
                  <a:srgbClr val="000000"/>
                </a:solidFill>
                <a:effectLst/>
                <a:latin typeface="Times New Roman" panose="02020603050405020304" pitchFamily="18" charset="0"/>
                <a:ea typeface="Times New Roman" panose="02020603050405020304" pitchFamily="18" charset="0"/>
              </a:rPr>
              <a:t>lso </a:t>
            </a:r>
            <a:r>
              <a:rPr lang="en-US" sz="2600" dirty="0">
                <a:effectLst/>
                <a:latin typeface="Times New Roman" panose="02020603050405020304" pitchFamily="18" charset="0"/>
                <a:ea typeface="Times New Roman" panose="02020603050405020304" pitchFamily="18" charset="0"/>
              </a:rPr>
              <a:t>includes </a:t>
            </a:r>
            <a:r>
              <a:rPr lang="en-US" sz="2600" b="1" dirty="0">
                <a:effectLst/>
                <a:latin typeface="Times New Roman" panose="02020603050405020304" pitchFamily="18" charset="0"/>
                <a:ea typeface="Times New Roman" panose="02020603050405020304" pitchFamily="18" charset="0"/>
              </a:rPr>
              <a:t>inducers of endogenous interferon</a:t>
            </a:r>
            <a:r>
              <a:rPr lang="en-US" sz="3100" b="1" dirty="0">
                <a:solidFill>
                  <a:srgbClr val="C00000"/>
                </a:solidFill>
                <a:effectLst/>
                <a:latin typeface="Times New Roman" panose="02020603050405020304" pitchFamily="18" charset="0"/>
                <a:ea typeface="Times New Roman" panose="02020603050405020304" pitchFamily="18" charset="0"/>
              </a:rPr>
              <a:t> </a:t>
            </a:r>
            <a:r>
              <a:rPr lang="en-US" sz="2400" dirty="0">
                <a:solidFill>
                  <a:srgbClr val="C00000"/>
                </a:solidFill>
                <a:effectLst/>
                <a:latin typeface="Times New Roman" panose="02020603050405020304" pitchFamily="18" charset="0"/>
                <a:ea typeface="Times New Roman" panose="02020603050405020304" pitchFamily="18" charset="0"/>
              </a:rPr>
              <a:t>(</a:t>
            </a:r>
            <a:r>
              <a:rPr lang="en-US" sz="2400" dirty="0" err="1">
                <a:solidFill>
                  <a:srgbClr val="C00000"/>
                </a:solidFill>
                <a:effectLst/>
                <a:latin typeface="Times New Roman" panose="02020603050405020304" pitchFamily="18" charset="0"/>
                <a:ea typeface="Times New Roman" panose="02020603050405020304" pitchFamily="18" charset="0"/>
              </a:rPr>
              <a:t>cycloferon</a:t>
            </a:r>
            <a:r>
              <a:rPr lang="en-US" sz="2400" dirty="0">
                <a:solidFill>
                  <a:srgbClr val="C00000"/>
                </a:solidFill>
                <a:effectLst/>
                <a:latin typeface="Times New Roman" panose="02020603050405020304" pitchFamily="18" charset="0"/>
                <a:ea typeface="Times New Roman" panose="02020603050405020304" pitchFamily="18" charset="0"/>
              </a:rPr>
              <a:t>, </a:t>
            </a:r>
            <a:r>
              <a:rPr lang="en-US" sz="2400" dirty="0" err="1">
                <a:solidFill>
                  <a:srgbClr val="C00000"/>
                </a:solidFill>
                <a:effectLst/>
                <a:latin typeface="Times New Roman" panose="02020603050405020304" pitchFamily="18" charset="0"/>
                <a:ea typeface="Times New Roman" panose="02020603050405020304" pitchFamily="18" charset="0"/>
              </a:rPr>
              <a:t>ridostin</a:t>
            </a:r>
            <a:r>
              <a:rPr lang="en-US" sz="2400" dirty="0">
                <a:solidFill>
                  <a:srgbClr val="C00000"/>
                </a:solidFill>
                <a:effectLst/>
                <a:latin typeface="Times New Roman" panose="02020603050405020304" pitchFamily="18" charset="0"/>
                <a:ea typeface="Times New Roman" panose="02020603050405020304" pitchFamily="18" charset="0"/>
              </a:rPr>
              <a:t>, </a:t>
            </a:r>
            <a:r>
              <a:rPr lang="en-US" sz="2400" dirty="0" err="1">
                <a:solidFill>
                  <a:srgbClr val="C00000"/>
                </a:solidFill>
                <a:effectLst/>
                <a:latin typeface="Times New Roman" panose="02020603050405020304" pitchFamily="18" charset="0"/>
                <a:ea typeface="Times New Roman" panose="02020603050405020304" pitchFamily="18" charset="0"/>
              </a:rPr>
              <a:t>larifan</a:t>
            </a:r>
            <a:r>
              <a:rPr lang="en-US" sz="2400" dirty="0">
                <a:solidFill>
                  <a:srgbClr val="C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They have antiviral, antitumor, immunomodulatory and activating effects on bone marrow stem cells. They induce the production of cytokines that control hematopoiesis and </a:t>
            </a:r>
            <a:r>
              <a:rPr lang="en-US" sz="2400" dirty="0" err="1">
                <a:solidFill>
                  <a:srgbClr val="000000"/>
                </a:solidFill>
                <a:effectLst/>
                <a:latin typeface="Times New Roman" panose="02020603050405020304" pitchFamily="18" charset="0"/>
                <a:ea typeface="Times New Roman" panose="02020603050405020304" pitchFamily="18" charset="0"/>
              </a:rPr>
              <a:t>immunogenesis</a:t>
            </a:r>
            <a:r>
              <a:rPr lang="en-US" sz="2400" dirty="0">
                <a:solidFill>
                  <a:srgbClr val="000000"/>
                </a:solidFill>
                <a:effectLst/>
                <a:latin typeface="Times New Roman" panose="02020603050405020304" pitchFamily="18" charset="0"/>
                <a:ea typeface="Times New Roman" panose="02020603050405020304" pitchFamily="18" charset="0"/>
              </a:rPr>
              <a:t> processes.</a:t>
            </a:r>
            <a:endParaRPr lang="ru-RU" sz="2400" dirty="0">
              <a:effectLst/>
              <a:latin typeface="Times New Roman" panose="02020603050405020304" pitchFamily="18" charset="0"/>
              <a:ea typeface="Times New Roman" panose="02020603050405020304" pitchFamily="18" charset="0"/>
            </a:endParaRPr>
          </a:p>
          <a:p>
            <a:pPr marL="0" indent="0" algn="just">
              <a:lnSpc>
                <a:spcPct val="120000"/>
              </a:lnSpc>
              <a:buNone/>
            </a:pPr>
            <a:r>
              <a:rPr lang="en-US" b="1" dirty="0">
                <a:solidFill>
                  <a:srgbClr val="C00000"/>
                </a:solidFill>
                <a:effectLst/>
                <a:latin typeface="Times New Roman" panose="02020603050405020304" pitchFamily="18" charset="0"/>
                <a:ea typeface="Times New Roman" panose="02020603050405020304" pitchFamily="18" charset="0"/>
              </a:rPr>
              <a:t>CYTOKINES</a:t>
            </a:r>
            <a:r>
              <a:rPr lang="en-US" sz="2400" dirty="0">
                <a:solidFill>
                  <a:srgbClr val="000000"/>
                </a:solidFill>
                <a:effectLst/>
                <a:latin typeface="Times New Roman" panose="02020603050405020304" pitchFamily="18" charset="0"/>
                <a:ea typeface="Times New Roman" panose="02020603050405020304" pitchFamily="18" charset="0"/>
              </a:rPr>
              <a:t> are biologically </a:t>
            </a:r>
            <a:r>
              <a:rPr lang="en-US" sz="2600" dirty="0">
                <a:solidFill>
                  <a:srgbClr val="000000"/>
                </a:solidFill>
                <a:effectLst/>
                <a:latin typeface="Times New Roman" panose="02020603050405020304" pitchFamily="18" charset="0"/>
                <a:ea typeface="Times New Roman" panose="02020603050405020304" pitchFamily="18" charset="0"/>
              </a:rPr>
              <a:t>active</a:t>
            </a:r>
            <a:r>
              <a:rPr lang="en-US" sz="2400" dirty="0">
                <a:solidFill>
                  <a:srgbClr val="000000"/>
                </a:solidFill>
                <a:effectLst/>
                <a:latin typeface="Times New Roman" panose="02020603050405020304" pitchFamily="18" charset="0"/>
                <a:ea typeface="Times New Roman" panose="02020603050405020304" pitchFamily="18" charset="0"/>
              </a:rPr>
              <a:t> substances of peptide nature. The main functions of cytokines are: regulation of hematopoiesis, immune response and inflammatory processes, participation in angiogenesis, apoptosis, chemotaxis, embryogenesis. </a:t>
            </a:r>
          </a:p>
          <a:p>
            <a:pPr marL="0" indent="0" algn="just">
              <a:lnSpc>
                <a:spcPct val="120000"/>
              </a:lnSpc>
              <a:buNone/>
            </a:pPr>
            <a:r>
              <a:rPr lang="en-US" sz="2400" dirty="0">
                <a:solidFill>
                  <a:srgbClr val="000000"/>
                </a:solidFill>
                <a:effectLst/>
                <a:latin typeface="Times New Roman" panose="02020603050405020304" pitchFamily="18" charset="0"/>
                <a:ea typeface="Times New Roman" panose="02020603050405020304" pitchFamily="18" charset="0"/>
              </a:rPr>
              <a:t>In oncology, the most widely used cytokines are interferons (IF), interleukins (IL) and colony-stimulating factors (CSF). IF and IL are used as antitumor therapy due to their cytostatic properties. </a:t>
            </a:r>
            <a:r>
              <a:rPr lang="en-US" sz="2400" b="1" dirty="0">
                <a:solidFill>
                  <a:srgbClr val="000000"/>
                </a:solidFill>
                <a:latin typeface="Times New Roman" panose="02020603050405020304" pitchFamily="18" charset="0"/>
                <a:ea typeface="Times New Roman" panose="02020603050405020304" pitchFamily="18" charset="0"/>
              </a:rPr>
              <a:t>R</a:t>
            </a:r>
            <a:r>
              <a:rPr lang="en-US" sz="2400" b="1" dirty="0">
                <a:solidFill>
                  <a:srgbClr val="000000"/>
                </a:solidFill>
                <a:effectLst/>
                <a:latin typeface="Times New Roman" panose="02020603050405020304" pitchFamily="18" charset="0"/>
                <a:ea typeface="Times New Roman" panose="02020603050405020304" pitchFamily="18" charset="0"/>
              </a:rPr>
              <a:t>ecombinant IF</a:t>
            </a:r>
            <a:r>
              <a:rPr lang="ru-RU" sz="2400" b="1" dirty="0">
                <a:solidFill>
                  <a:srgbClr val="000000"/>
                </a:solidFill>
                <a:effectLst/>
                <a:latin typeface="Times New Roman" panose="02020603050405020304" pitchFamily="18" charset="0"/>
                <a:ea typeface="Times New Roman" panose="02020603050405020304" pitchFamily="18" charset="0"/>
              </a:rPr>
              <a:t>α</a:t>
            </a:r>
            <a:r>
              <a:rPr lang="en-US" sz="2400" b="1" dirty="0">
                <a:solidFill>
                  <a:srgbClr val="000000"/>
                </a:solidFill>
                <a:effectLst/>
                <a:latin typeface="Times New Roman" panose="02020603050405020304" pitchFamily="18" charset="0"/>
                <a:ea typeface="Times New Roman" panose="02020603050405020304" pitchFamily="18" charset="0"/>
              </a:rPr>
              <a:t> </a:t>
            </a:r>
            <a:r>
              <a:rPr lang="en-US" sz="2400" dirty="0">
                <a:solidFill>
                  <a:srgbClr val="000000"/>
                </a:solidFill>
                <a:effectLst/>
                <a:latin typeface="Times New Roman" panose="02020603050405020304" pitchFamily="18" charset="0"/>
                <a:ea typeface="Times New Roman" panose="02020603050405020304" pitchFamily="18" charset="0"/>
              </a:rPr>
              <a:t>(intron-A, </a:t>
            </a:r>
            <a:r>
              <a:rPr lang="en-US" sz="2400" dirty="0" err="1">
                <a:solidFill>
                  <a:srgbClr val="000000"/>
                </a:solidFill>
                <a:effectLst/>
                <a:latin typeface="Times New Roman" panose="02020603050405020304" pitchFamily="18" charset="0"/>
                <a:ea typeface="Times New Roman" panose="02020603050405020304" pitchFamily="18" charset="0"/>
              </a:rPr>
              <a:t>roferon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realdiron</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err="1">
                <a:solidFill>
                  <a:srgbClr val="000000"/>
                </a:solidFill>
                <a:effectLst/>
                <a:latin typeface="Times New Roman" panose="02020603050405020304" pitchFamily="18" charset="0"/>
                <a:ea typeface="Times New Roman" panose="02020603050405020304" pitchFamily="18" charset="0"/>
              </a:rPr>
              <a:t>laferon</a:t>
            </a:r>
            <a:r>
              <a:rPr lang="en-US" sz="2400" dirty="0">
                <a:solidFill>
                  <a:srgbClr val="000000"/>
                </a:solidFill>
                <a:effectLst/>
                <a:latin typeface="Times New Roman" panose="02020603050405020304" pitchFamily="18" charset="0"/>
                <a:ea typeface="Times New Roman" panose="02020603050405020304" pitchFamily="18" charset="0"/>
              </a:rPr>
              <a:t>) is effective in the treatment of patients with kidney cancer, chronic myeloid leukemia, and follicular lymphoma. </a:t>
            </a:r>
            <a:r>
              <a:rPr lang="en-US" sz="2400" b="1" dirty="0">
                <a:solidFill>
                  <a:srgbClr val="000000"/>
                </a:solidFill>
                <a:effectLst/>
                <a:latin typeface="Times New Roman" panose="02020603050405020304" pitchFamily="18" charset="0"/>
                <a:ea typeface="Times New Roman" panose="02020603050405020304" pitchFamily="18" charset="0"/>
              </a:rPr>
              <a:t>IL-2</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dirty="0" err="1">
                <a:solidFill>
                  <a:srgbClr val="000000"/>
                </a:solidFill>
                <a:effectLst/>
                <a:latin typeface="Times New Roman" panose="02020603050405020304" pitchFamily="18" charset="0"/>
                <a:ea typeface="Times New Roman" panose="02020603050405020304" pitchFamily="18" charset="0"/>
              </a:rPr>
              <a:t>roncoleukin</a:t>
            </a:r>
            <a:r>
              <a:rPr lang="en-US" sz="2400" dirty="0">
                <a:solidFill>
                  <a:srgbClr val="000000"/>
                </a:solidFill>
                <a:effectLst/>
                <a:latin typeface="Times New Roman" panose="02020603050405020304" pitchFamily="18" charset="0"/>
                <a:ea typeface="Times New Roman" panose="02020603050405020304" pitchFamily="18" charset="0"/>
              </a:rPr>
              <a:t>) is effective in metastatic kidney cancer and melanoma.</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7787285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19097B-8254-F569-A45C-4DB555D839D8}"/>
              </a:ext>
            </a:extLst>
          </p:cNvPr>
          <p:cNvSpPr>
            <a:spLocks noGrp="1"/>
          </p:cNvSpPr>
          <p:nvPr>
            <p:ph type="title"/>
          </p:nvPr>
        </p:nvSpPr>
        <p:spPr>
          <a:xfrm>
            <a:off x="256804" y="890649"/>
            <a:ext cx="11678392" cy="118751"/>
          </a:xfrm>
        </p:spPr>
        <p:txBody>
          <a:bodyPr>
            <a:noAutofit/>
          </a:bodyPr>
          <a:lstStyle/>
          <a:p>
            <a:r>
              <a:rPr lang="en-US" sz="2400" b="1" dirty="0">
                <a:effectLst/>
                <a:latin typeface="Times New Roman" panose="02020603050405020304" pitchFamily="18" charset="0"/>
                <a:ea typeface="Times New Roman" panose="02020603050405020304" pitchFamily="18" charset="0"/>
              </a:rPr>
              <a:t>DRUGS THAT INCREASE THE BODY'S IMMUNE DEFENSE</a:t>
            </a:r>
            <a:br>
              <a:rPr lang="en-US" sz="2400" dirty="0">
                <a:solidFill>
                  <a:srgbClr val="C00000"/>
                </a:solidFill>
                <a:effectLst/>
                <a:latin typeface="Times New Roman" panose="02020603050405020304" pitchFamily="18" charset="0"/>
                <a:ea typeface="Times New Roman" panose="02020603050405020304" pitchFamily="18" charset="0"/>
              </a:rPr>
            </a:br>
            <a:r>
              <a:rPr lang="en-US" sz="2400" dirty="0">
                <a:solidFill>
                  <a:srgbClr val="C00000"/>
                </a:solidFill>
                <a:effectLst/>
                <a:latin typeface="Times New Roman" panose="02020603050405020304" pitchFamily="18" charset="0"/>
                <a:ea typeface="Times New Roman" panose="02020603050405020304" pitchFamily="18" charset="0"/>
              </a:rPr>
              <a:t>IMMUNOMODULATORS OF NATURAL ORIGIN </a:t>
            </a:r>
            <a:r>
              <a:rPr lang="en-US" sz="2400" b="1" dirty="0">
                <a:solidFill>
                  <a:srgbClr val="C00000"/>
                </a:solidFill>
                <a:effectLst/>
                <a:latin typeface="Times New Roman" panose="02020603050405020304" pitchFamily="18" charset="0"/>
                <a:ea typeface="Times New Roman" panose="02020603050405020304" pitchFamily="18" charset="0"/>
              </a:rPr>
              <a:t>–</a:t>
            </a:r>
            <a:r>
              <a:rPr lang="en-US" sz="2400" dirty="0">
                <a:solidFill>
                  <a:srgbClr val="C00000"/>
                </a:solidFill>
                <a:effectLst/>
                <a:latin typeface="Times New Roman" panose="02020603050405020304" pitchFamily="18" charset="0"/>
                <a:ea typeface="Times New Roman" panose="02020603050405020304" pitchFamily="18" charset="0"/>
              </a:rPr>
              <a:t> </a:t>
            </a:r>
            <a:r>
              <a:rPr lang="en-US" sz="2400" b="1" dirty="0">
                <a:solidFill>
                  <a:srgbClr val="C00000"/>
                </a:solidFill>
                <a:effectLst/>
                <a:latin typeface="Times New Roman" panose="02020603050405020304" pitchFamily="18" charset="0"/>
                <a:ea typeface="Times New Roman" panose="02020603050405020304" pitchFamily="18" charset="0"/>
              </a:rPr>
              <a:t>DERINAT, ERBISOL BIOBRAN.</a:t>
            </a:r>
            <a:br>
              <a:rPr lang="ru-RU" sz="2400" dirty="0">
                <a:effectLst/>
                <a:latin typeface="Times New Roman" panose="02020603050405020304" pitchFamily="18" charset="0"/>
                <a:ea typeface="Times New Roman" panose="02020603050405020304" pitchFamily="18" charset="0"/>
              </a:rPr>
            </a:br>
            <a:endParaRPr lang="ru-RU" sz="5400" dirty="0"/>
          </a:p>
        </p:txBody>
      </p:sp>
      <p:sp>
        <p:nvSpPr>
          <p:cNvPr id="3" name="Объект 2">
            <a:extLst>
              <a:ext uri="{FF2B5EF4-FFF2-40B4-BE49-F238E27FC236}">
                <a16:creationId xmlns:a16="http://schemas.microsoft.com/office/drawing/2014/main" id="{481FC511-57EB-886A-3832-696917A5A813}"/>
              </a:ext>
            </a:extLst>
          </p:cNvPr>
          <p:cNvSpPr>
            <a:spLocks noGrp="1"/>
          </p:cNvSpPr>
          <p:nvPr>
            <p:ph idx="1"/>
          </p:nvPr>
        </p:nvSpPr>
        <p:spPr>
          <a:xfrm>
            <a:off x="344384" y="1128153"/>
            <a:ext cx="11578441" cy="5462650"/>
          </a:xfrm>
        </p:spPr>
        <p:txBody>
          <a:bodyPr>
            <a:normAutofit fontScale="92500" lnSpcReduction="10000"/>
          </a:bodyPr>
          <a:lstStyle/>
          <a:p>
            <a:pPr marL="0" indent="0" algn="just">
              <a:buNone/>
            </a:pPr>
            <a:r>
              <a:rPr lang="en-US" sz="3000" b="1" dirty="0">
                <a:solidFill>
                  <a:srgbClr val="C00000"/>
                </a:solidFill>
                <a:effectLst/>
                <a:latin typeface="Times New Roman" panose="02020603050405020304" pitchFamily="18" charset="0"/>
                <a:ea typeface="Times New Roman" panose="02020603050405020304" pitchFamily="18" charset="0"/>
              </a:rPr>
              <a:t>DERINAT</a:t>
            </a:r>
            <a:r>
              <a:rPr lang="en-US" sz="2200" dirty="0">
                <a:solidFill>
                  <a:srgbClr val="000000"/>
                </a:solidFill>
                <a:effectLst/>
                <a:latin typeface="Times New Roman" panose="02020603050405020304" pitchFamily="18" charset="0"/>
                <a:ea typeface="Times New Roman" panose="02020603050405020304" pitchFamily="18" charset="0"/>
              </a:rPr>
              <a:t> (sodium deoxyribonucleate) is obtained from sturgeon milt and has immunomodulatory, anti-inflammatory, regenerative and hematopoietic properties;</a:t>
            </a:r>
            <a:endParaRPr lang="ru-RU" sz="2200" dirty="0">
              <a:effectLst/>
              <a:latin typeface="Times New Roman" panose="02020603050405020304" pitchFamily="18" charset="0"/>
              <a:ea typeface="Times New Roman" panose="02020603050405020304" pitchFamily="18" charset="0"/>
            </a:endParaRPr>
          </a:p>
          <a:p>
            <a:pPr algn="just"/>
            <a:r>
              <a:rPr lang="en-US" sz="2200" dirty="0">
                <a:solidFill>
                  <a:srgbClr val="000000"/>
                </a:solidFill>
                <a:effectLst/>
                <a:latin typeface="Times New Roman" panose="02020603050405020304" pitchFamily="18" charset="0"/>
                <a:ea typeface="Times New Roman" panose="02020603050405020304" pitchFamily="18" charset="0"/>
              </a:rPr>
              <a:t>activates the processes of cellular and humoral immunity;</a:t>
            </a:r>
            <a:endParaRPr lang="ru-RU" sz="2200" dirty="0">
              <a:effectLst/>
              <a:latin typeface="Times New Roman" panose="02020603050405020304" pitchFamily="18" charset="0"/>
              <a:ea typeface="Times New Roman" panose="02020603050405020304" pitchFamily="18" charset="0"/>
            </a:endParaRPr>
          </a:p>
          <a:p>
            <a:pPr algn="just"/>
            <a:r>
              <a:rPr lang="en-US" sz="2200" dirty="0">
                <a:solidFill>
                  <a:srgbClr val="000000"/>
                </a:solidFill>
                <a:effectLst/>
                <a:latin typeface="Times New Roman" panose="02020603050405020304" pitchFamily="18" charset="0"/>
                <a:ea typeface="Times New Roman" panose="02020603050405020304" pitchFamily="18" charset="0"/>
              </a:rPr>
              <a:t>increases resistance to infections, stimulates hematopoiesis, normalizes the number of leukocytes. - effective for </a:t>
            </a:r>
            <a:r>
              <a:rPr lang="en-US" sz="2200" dirty="0" err="1">
                <a:solidFill>
                  <a:srgbClr val="000000"/>
                </a:solidFill>
                <a:effectLst/>
                <a:latin typeface="Times New Roman" panose="02020603050405020304" pitchFamily="18" charset="0"/>
                <a:ea typeface="Times New Roman" panose="02020603050405020304" pitchFamily="18" charset="0"/>
              </a:rPr>
              <a:t>myelodepression</a:t>
            </a:r>
            <a:r>
              <a:rPr lang="en-US" sz="2200" dirty="0">
                <a:solidFill>
                  <a:srgbClr val="000000"/>
                </a:solidFill>
                <a:effectLst/>
                <a:latin typeface="Times New Roman" panose="02020603050405020304" pitchFamily="18" charset="0"/>
                <a:ea typeface="Times New Roman" panose="02020603050405020304" pitchFamily="18" charset="0"/>
              </a:rPr>
              <a:t> that occurs after chemotherapy.</a:t>
            </a:r>
            <a:endParaRPr lang="ru-RU" sz="2200" dirty="0">
              <a:effectLst/>
              <a:latin typeface="Times New Roman" panose="02020603050405020304" pitchFamily="18" charset="0"/>
              <a:ea typeface="Times New Roman" panose="02020603050405020304" pitchFamily="18" charset="0"/>
            </a:endParaRPr>
          </a:p>
          <a:p>
            <a:pPr algn="just"/>
            <a:r>
              <a:rPr lang="en-US" sz="2200" dirty="0">
                <a:solidFill>
                  <a:srgbClr val="000000"/>
                </a:solidFill>
                <a:effectLst/>
                <a:latin typeface="Times New Roman" panose="02020603050405020304" pitchFamily="18" charset="0"/>
                <a:ea typeface="Times New Roman" panose="02020603050405020304" pitchFamily="18" charset="0"/>
              </a:rPr>
              <a:t> promotes regeneration of the mucous membranes of the oral cavity, intestines, and vagina.</a:t>
            </a:r>
          </a:p>
          <a:p>
            <a:pPr algn="just"/>
            <a:endParaRPr lang="ru-RU" sz="2200" dirty="0">
              <a:effectLst/>
              <a:latin typeface="Times New Roman" panose="02020603050405020304" pitchFamily="18" charset="0"/>
              <a:ea typeface="Times New Roman" panose="02020603050405020304" pitchFamily="18" charset="0"/>
            </a:endParaRPr>
          </a:p>
          <a:p>
            <a:pPr marL="0" indent="0" algn="just">
              <a:buNone/>
            </a:pPr>
            <a:r>
              <a:rPr lang="en-US" sz="3000" b="1" dirty="0">
                <a:solidFill>
                  <a:srgbClr val="C00000"/>
                </a:solidFill>
                <a:effectLst/>
                <a:latin typeface="Times New Roman" panose="02020603050405020304" pitchFamily="18" charset="0"/>
                <a:ea typeface="Times New Roman" panose="02020603050405020304" pitchFamily="18" charset="0"/>
              </a:rPr>
              <a:t>ERBISOL</a:t>
            </a:r>
            <a:r>
              <a:rPr lang="en-US" sz="2200" dirty="0">
                <a:solidFill>
                  <a:srgbClr val="000000"/>
                </a:solidFill>
                <a:effectLst/>
                <a:latin typeface="Times New Roman" panose="02020603050405020304" pitchFamily="18" charset="0"/>
                <a:ea typeface="Times New Roman" panose="02020603050405020304" pitchFamily="18" charset="0"/>
              </a:rPr>
              <a:t> is a complex of natural low-molecular organic compounds of non-hormonal origin, obtained from chicken embryo tissue, containing glycopeptides, peptides, nucleotides, amino acids.</a:t>
            </a:r>
            <a:endParaRPr lang="ru-RU" sz="2200" dirty="0">
              <a:effectLst/>
              <a:latin typeface="Times New Roman" panose="02020603050405020304" pitchFamily="18" charset="0"/>
              <a:ea typeface="Times New Roman" panose="02020603050405020304" pitchFamily="18" charset="0"/>
            </a:endParaRPr>
          </a:p>
          <a:p>
            <a:pPr algn="just"/>
            <a:r>
              <a:rPr lang="en-US" sz="2200" dirty="0">
                <a:solidFill>
                  <a:srgbClr val="000000"/>
                </a:solidFill>
                <a:effectLst/>
                <a:latin typeface="Times New Roman" panose="02020603050405020304" pitchFamily="18" charset="0"/>
                <a:ea typeface="Times New Roman" panose="02020603050405020304" pitchFamily="18" charset="0"/>
              </a:rPr>
              <a:t>normalizes indicators of immune status, promotes the restoration of specific cellular immunity;</a:t>
            </a:r>
            <a:endParaRPr lang="ru-RU" sz="2200" dirty="0">
              <a:effectLst/>
              <a:latin typeface="Times New Roman" panose="02020603050405020304" pitchFamily="18" charset="0"/>
              <a:ea typeface="Times New Roman" panose="02020603050405020304" pitchFamily="18" charset="0"/>
            </a:endParaRPr>
          </a:p>
          <a:p>
            <a:pPr algn="just"/>
            <a:r>
              <a:rPr lang="en-US" sz="2200" dirty="0">
                <a:solidFill>
                  <a:srgbClr val="000000"/>
                </a:solidFill>
                <a:effectLst/>
                <a:latin typeface="Times New Roman" panose="02020603050405020304" pitchFamily="18" charset="0"/>
                <a:ea typeface="Times New Roman" panose="02020603050405020304" pitchFamily="18" charset="0"/>
              </a:rPr>
              <a:t>activates macrophages, induces the synthesis of endogenous interferons and tumor necrosis factor;</a:t>
            </a:r>
            <a:endParaRPr lang="ru-RU" sz="2200" dirty="0">
              <a:effectLst/>
              <a:latin typeface="Times New Roman" panose="02020603050405020304" pitchFamily="18" charset="0"/>
              <a:ea typeface="Times New Roman" panose="02020603050405020304" pitchFamily="18" charset="0"/>
            </a:endParaRPr>
          </a:p>
          <a:p>
            <a:pPr algn="just"/>
            <a:r>
              <a:rPr lang="en-US" sz="2200" dirty="0">
                <a:solidFill>
                  <a:srgbClr val="000000"/>
                </a:solidFill>
                <a:effectLst/>
                <a:latin typeface="Times New Roman" panose="02020603050405020304" pitchFamily="18" charset="0"/>
                <a:ea typeface="Times New Roman" panose="02020603050405020304" pitchFamily="18" charset="0"/>
              </a:rPr>
              <a:t>inhibits the growth and metastasis of malignant tumors;</a:t>
            </a:r>
          </a:p>
          <a:p>
            <a:pPr algn="just"/>
            <a:endParaRPr lang="ru-RU" sz="2200" dirty="0">
              <a:effectLst/>
              <a:latin typeface="Times New Roman" panose="02020603050405020304" pitchFamily="18" charset="0"/>
              <a:ea typeface="Times New Roman" panose="02020603050405020304" pitchFamily="18" charset="0"/>
            </a:endParaRPr>
          </a:p>
          <a:p>
            <a:pPr marL="0" indent="0" algn="just">
              <a:buNone/>
            </a:pPr>
            <a:r>
              <a:rPr lang="en-US" sz="3000" b="1" dirty="0">
                <a:solidFill>
                  <a:srgbClr val="C00000"/>
                </a:solidFill>
                <a:effectLst/>
                <a:latin typeface="Times New Roman" panose="02020603050405020304" pitchFamily="18" charset="0"/>
                <a:ea typeface="Times New Roman" panose="02020603050405020304" pitchFamily="18" charset="0"/>
              </a:rPr>
              <a:t>BIOBRAN</a:t>
            </a:r>
            <a:r>
              <a:rPr lang="en-US" sz="2200" dirty="0">
                <a:solidFill>
                  <a:srgbClr val="000000"/>
                </a:solidFill>
                <a:effectLst/>
                <a:latin typeface="Times New Roman" panose="02020603050405020304" pitchFamily="18" charset="0"/>
                <a:ea typeface="Times New Roman" panose="02020603050405020304" pitchFamily="18" charset="0"/>
              </a:rPr>
              <a:t> is made from water-soluble dietary fiber hemicellulose from rice bran, contains </a:t>
            </a:r>
            <a:r>
              <a:rPr lang="en-US" sz="2200" b="1" dirty="0">
                <a:solidFill>
                  <a:srgbClr val="000000"/>
                </a:solidFill>
                <a:effectLst/>
                <a:latin typeface="Times New Roman" panose="02020603050405020304" pitchFamily="18" charset="0"/>
                <a:ea typeface="Times New Roman" panose="02020603050405020304" pitchFamily="18" charset="0"/>
              </a:rPr>
              <a:t>arabinoxylan</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b="1" dirty="0">
                <a:solidFill>
                  <a:srgbClr val="000000"/>
                </a:solidFill>
                <a:effectLst/>
                <a:latin typeface="Times New Roman" panose="02020603050405020304" pitchFamily="18" charset="0"/>
                <a:ea typeface="Times New Roman" panose="02020603050405020304" pitchFamily="18" charset="0"/>
              </a:rPr>
              <a:t>– </a:t>
            </a:r>
            <a:r>
              <a:rPr lang="en-US" sz="2200" dirty="0">
                <a:solidFill>
                  <a:srgbClr val="000000"/>
                </a:solidFill>
                <a:effectLst/>
                <a:latin typeface="Times New Roman" panose="02020603050405020304" pitchFamily="18" charset="0"/>
                <a:ea typeface="Times New Roman" panose="02020603050405020304" pitchFamily="18" charset="0"/>
              </a:rPr>
              <a:t>has an immunomodulatory, antitumor, antitoxic effect, prevents the development of leukopenia.</a:t>
            </a:r>
            <a:endParaRPr lang="ru-RU" sz="22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6508653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A9E5989-4F64-62BE-9797-EF13F3A85CF3}"/>
              </a:ext>
            </a:extLst>
          </p:cNvPr>
          <p:cNvSpPr>
            <a:spLocks noGrp="1"/>
          </p:cNvSpPr>
          <p:nvPr>
            <p:ph idx="1"/>
          </p:nvPr>
        </p:nvSpPr>
        <p:spPr>
          <a:xfrm>
            <a:off x="771896" y="1021278"/>
            <a:ext cx="10581904" cy="5155685"/>
          </a:xfrm>
        </p:spPr>
        <p:txBody>
          <a:bodyPr>
            <a:normAutofit lnSpcReduction="10000"/>
          </a:bodyPr>
          <a:lstStyle/>
          <a:p>
            <a:pPr marL="0" indent="0" algn="just">
              <a:buNone/>
            </a:pPr>
            <a:r>
              <a:rPr lang="en-US" sz="2400" b="1" dirty="0">
                <a:effectLst/>
                <a:latin typeface="Times New Roman" panose="02020603050405020304" pitchFamily="18" charset="0"/>
                <a:ea typeface="Times New Roman" panose="02020603050405020304" pitchFamily="18" charset="0"/>
              </a:rPr>
              <a:t>DRUGS THAT INCREASE THE BODY'S IMMUNE DEFENSE</a:t>
            </a:r>
            <a:endParaRPr lang="en-US" sz="2400" b="1" dirty="0">
              <a:solidFill>
                <a:srgbClr val="C00000"/>
              </a:solidFill>
              <a:effectLst/>
              <a:latin typeface="Times New Roman" panose="02020603050405020304" pitchFamily="18" charset="0"/>
              <a:ea typeface="Times New Roman" panose="02020603050405020304" pitchFamily="18" charset="0"/>
            </a:endParaRPr>
          </a:p>
          <a:p>
            <a:pPr marL="0" indent="0" algn="just">
              <a:buNone/>
            </a:pPr>
            <a:r>
              <a:rPr lang="en-US" sz="2400" b="1" dirty="0">
                <a:solidFill>
                  <a:srgbClr val="C00000"/>
                </a:solidFill>
                <a:effectLst/>
                <a:latin typeface="Times New Roman" panose="02020603050405020304" pitchFamily="18" charset="0"/>
                <a:ea typeface="Times New Roman" panose="02020603050405020304" pitchFamily="18" charset="0"/>
              </a:rPr>
              <a:t>PLANT EXTRACTS (RHODIOLA ROSEA, ELEUTHEROCOCCUS, GINSENG ROOT, PLANTAIN)</a:t>
            </a:r>
            <a:r>
              <a:rPr lang="en-US" sz="2400" dirty="0">
                <a:solidFill>
                  <a:srgbClr val="C00000"/>
                </a:solidFill>
                <a:effectLst/>
                <a:latin typeface="Times New Roman" panose="02020603050405020304" pitchFamily="18" charset="0"/>
                <a:ea typeface="Times New Roman" panose="02020603050405020304" pitchFamily="18" charset="0"/>
              </a:rPr>
              <a:t> </a:t>
            </a:r>
            <a:r>
              <a:rPr lang="en-US" sz="2400" b="1" dirty="0">
                <a:solidFill>
                  <a:srgbClr val="C00000"/>
                </a:solidFill>
                <a:effectLst/>
                <a:latin typeface="Times New Roman" panose="02020603050405020304" pitchFamily="18" charset="0"/>
                <a:ea typeface="Times New Roman" panose="02020603050405020304" pitchFamily="18" charset="0"/>
              </a:rPr>
              <a:t>–</a:t>
            </a:r>
            <a:r>
              <a:rPr lang="en-US" sz="2400" dirty="0">
                <a:solidFill>
                  <a:srgbClr val="C00000"/>
                </a:solidFill>
                <a:effectLst/>
                <a:latin typeface="Times New Roman" panose="02020603050405020304" pitchFamily="18" charset="0"/>
                <a:ea typeface="Times New Roman" panose="02020603050405020304" pitchFamily="18" charset="0"/>
              </a:rPr>
              <a:t> HAVE AN IMMUNOMODULATORY EFFECT;</a:t>
            </a:r>
            <a:endParaRPr lang="ru-RU" sz="2400" dirty="0">
              <a:solidFill>
                <a:srgbClr val="C00000"/>
              </a:solidFill>
              <a:effectLst/>
              <a:latin typeface="Times New Roman" panose="02020603050405020304" pitchFamily="18" charset="0"/>
              <a:ea typeface="Times New Roman" panose="02020603050405020304" pitchFamily="18" charset="0"/>
            </a:endParaRPr>
          </a:p>
          <a:p>
            <a:pPr algn="just">
              <a:buClr>
                <a:srgbClr val="C00000"/>
              </a:buClr>
            </a:pPr>
            <a:r>
              <a:rPr lang="en-US" sz="2200" dirty="0">
                <a:solidFill>
                  <a:srgbClr val="000000"/>
                </a:solidFill>
                <a:effectLst/>
                <a:latin typeface="Times New Roman" panose="02020603050405020304" pitchFamily="18" charset="0"/>
                <a:ea typeface="Times New Roman" panose="02020603050405020304" pitchFamily="18" charset="0"/>
              </a:rPr>
              <a:t>increase the overall resistance of the body during physical, chemical and emotional stress;</a:t>
            </a:r>
            <a:endParaRPr lang="ru-RU" sz="2200" dirty="0">
              <a:effectLst/>
              <a:latin typeface="Times New Roman" panose="02020603050405020304" pitchFamily="18" charset="0"/>
              <a:ea typeface="Times New Roman" panose="02020603050405020304" pitchFamily="18" charset="0"/>
            </a:endParaRPr>
          </a:p>
          <a:p>
            <a:pPr algn="just">
              <a:buClr>
                <a:srgbClr val="C00000"/>
              </a:buClr>
            </a:pPr>
            <a:r>
              <a:rPr lang="en-US" sz="2200" dirty="0">
                <a:solidFill>
                  <a:srgbClr val="000000"/>
                </a:solidFill>
                <a:effectLst/>
                <a:latin typeface="Times New Roman" panose="02020603050405020304" pitchFamily="18" charset="0"/>
                <a:ea typeface="Times New Roman" panose="02020603050405020304" pitchFamily="18" charset="0"/>
              </a:rPr>
              <a:t> use in combination with </a:t>
            </a:r>
            <a:r>
              <a:rPr lang="en-US" sz="2200" dirty="0" err="1">
                <a:solidFill>
                  <a:srgbClr val="000000"/>
                </a:solidFill>
                <a:effectLst/>
                <a:latin typeface="Times New Roman" panose="02020603050405020304" pitchFamily="18" charset="0"/>
                <a:ea typeface="Times New Roman" panose="02020603050405020304" pitchFamily="18" charset="0"/>
              </a:rPr>
              <a:t>cytostatics</a:t>
            </a:r>
            <a:r>
              <a:rPr lang="en-US" sz="2200" dirty="0">
                <a:solidFill>
                  <a:srgbClr val="000000"/>
                </a:solidFill>
                <a:effectLst/>
                <a:latin typeface="Times New Roman" panose="02020603050405020304" pitchFamily="18" charset="0"/>
                <a:ea typeface="Times New Roman" panose="02020603050405020304" pitchFamily="18" charset="0"/>
              </a:rPr>
              <a:t> reduces the degree of myelotoxicity,</a:t>
            </a:r>
            <a:endParaRPr lang="ru-RU" sz="2200" dirty="0">
              <a:effectLst/>
              <a:latin typeface="Times New Roman" panose="02020603050405020304" pitchFamily="18" charset="0"/>
              <a:ea typeface="Times New Roman" panose="02020603050405020304" pitchFamily="18" charset="0"/>
            </a:endParaRPr>
          </a:p>
          <a:p>
            <a:pPr algn="just">
              <a:buClr>
                <a:srgbClr val="C00000"/>
              </a:buClr>
            </a:pPr>
            <a:r>
              <a:rPr lang="en-US" sz="2200" dirty="0">
                <a:solidFill>
                  <a:srgbClr val="000000"/>
                </a:solidFill>
                <a:effectLst/>
                <a:latin typeface="Times New Roman" panose="02020603050405020304" pitchFamily="18" charset="0"/>
                <a:ea typeface="Times New Roman" panose="02020603050405020304" pitchFamily="18" charset="0"/>
              </a:rPr>
              <a:t>contribute to the restoration of the intestinal epithelium.</a:t>
            </a:r>
            <a:endParaRPr lang="en-US" sz="2200" dirty="0">
              <a:solidFill>
                <a:srgbClr val="000000"/>
              </a:solidFill>
              <a:latin typeface="Times New Roman" panose="02020603050405020304" pitchFamily="18" charset="0"/>
              <a:ea typeface="Times New Roman" panose="02020603050405020304" pitchFamily="18" charset="0"/>
            </a:endParaRPr>
          </a:p>
          <a:p>
            <a:pPr algn="just"/>
            <a:endParaRPr lang="ru-RU" sz="2200" dirty="0">
              <a:effectLst/>
              <a:latin typeface="Times New Roman" panose="02020603050405020304" pitchFamily="18" charset="0"/>
              <a:ea typeface="Times New Roman" panose="02020603050405020304" pitchFamily="18" charset="0"/>
            </a:endParaRPr>
          </a:p>
          <a:p>
            <a:pPr marL="0" indent="0" algn="just">
              <a:buNone/>
            </a:pPr>
            <a:r>
              <a:rPr lang="en-US" sz="2200" b="1" dirty="0">
                <a:solidFill>
                  <a:srgbClr val="C00000"/>
                </a:solidFill>
                <a:effectLst/>
                <a:latin typeface="Times New Roman" panose="02020603050405020304" pitchFamily="18" charset="0"/>
                <a:ea typeface="Times New Roman" panose="02020603050405020304" pitchFamily="18" charset="0"/>
              </a:rPr>
              <a:t>Extracts of </a:t>
            </a:r>
            <a:r>
              <a:rPr lang="en-US" sz="2200" b="1" dirty="0" err="1">
                <a:solidFill>
                  <a:srgbClr val="C00000"/>
                </a:solidFill>
                <a:effectLst/>
                <a:latin typeface="Times New Roman" panose="02020603050405020304" pitchFamily="18" charset="0"/>
                <a:ea typeface="Times New Roman" panose="02020603050405020304" pitchFamily="18" charset="0"/>
              </a:rPr>
              <a:t>Rhodiola</a:t>
            </a:r>
            <a:r>
              <a:rPr lang="en-US" sz="2200" b="1" dirty="0">
                <a:solidFill>
                  <a:srgbClr val="C00000"/>
                </a:solidFill>
                <a:effectLst/>
                <a:latin typeface="Times New Roman" panose="02020603050405020304" pitchFamily="18" charset="0"/>
                <a:ea typeface="Times New Roman" panose="02020603050405020304" pitchFamily="18" charset="0"/>
              </a:rPr>
              <a:t> rosea</a:t>
            </a:r>
            <a:r>
              <a:rPr lang="en-US" sz="2200" dirty="0">
                <a:solidFill>
                  <a:srgbClr val="000000"/>
                </a:solidFill>
                <a:effectLst/>
                <a:latin typeface="Times New Roman" panose="02020603050405020304" pitchFamily="18" charset="0"/>
                <a:ea typeface="Times New Roman" panose="02020603050405020304" pitchFamily="18" charset="0"/>
              </a:rPr>
              <a:t>, </a:t>
            </a:r>
            <a:r>
              <a:rPr lang="en-US" sz="2200" dirty="0">
                <a:solidFill>
                  <a:srgbClr val="C00000"/>
                </a:solidFill>
                <a:effectLst/>
                <a:latin typeface="Times New Roman" panose="02020603050405020304" pitchFamily="18" charset="0"/>
                <a:ea typeface="Times New Roman" panose="02020603050405020304" pitchFamily="18" charset="0"/>
              </a:rPr>
              <a:t>celandine, mistletoe and peony</a:t>
            </a:r>
            <a:r>
              <a:rPr lang="en-US" sz="2200" dirty="0">
                <a:solidFill>
                  <a:srgbClr val="000000"/>
                </a:solidFill>
                <a:effectLst/>
                <a:latin typeface="Times New Roman" panose="02020603050405020304" pitchFamily="18" charset="0"/>
                <a:ea typeface="Times New Roman" panose="02020603050405020304" pitchFamily="18" charset="0"/>
              </a:rPr>
              <a:t> have the ability to </a:t>
            </a:r>
            <a:r>
              <a:rPr lang="en-US" sz="2200" b="1" dirty="0">
                <a:solidFill>
                  <a:srgbClr val="000000"/>
                </a:solidFill>
                <a:effectLst/>
                <a:latin typeface="Times New Roman" panose="02020603050405020304" pitchFamily="18" charset="0"/>
                <a:ea typeface="Times New Roman" panose="02020603050405020304" pitchFamily="18" charset="0"/>
              </a:rPr>
              <a:t>stimulate the growth and functioning of normal cells and at the same time inhibit the development of tumor cells.</a:t>
            </a:r>
            <a:endParaRPr lang="ru-RU" sz="2200" b="1" dirty="0">
              <a:effectLst/>
              <a:latin typeface="Times New Roman" panose="02020603050405020304" pitchFamily="18" charset="0"/>
              <a:ea typeface="Times New Roman" panose="02020603050405020304" pitchFamily="18" charset="0"/>
            </a:endParaRPr>
          </a:p>
          <a:p>
            <a:pPr marL="0" indent="0" algn="just">
              <a:buNone/>
            </a:pPr>
            <a:r>
              <a:rPr lang="en-US" sz="2200" dirty="0">
                <a:solidFill>
                  <a:srgbClr val="000000"/>
                </a:solidFill>
                <a:effectLst/>
                <a:latin typeface="Times New Roman" panose="02020603050405020304" pitchFamily="18" charset="0"/>
                <a:ea typeface="Times New Roman" panose="02020603050405020304" pitchFamily="18" charset="0"/>
              </a:rPr>
              <a:t>Thus, the use of adequate corrective therapy </a:t>
            </a:r>
            <a:r>
              <a:rPr lang="en-US" sz="2200" b="1" dirty="0">
                <a:solidFill>
                  <a:srgbClr val="000000"/>
                </a:solidFill>
                <a:effectLst/>
                <a:latin typeface="Times New Roman" panose="02020603050405020304" pitchFamily="18" charset="0"/>
                <a:ea typeface="Times New Roman" panose="02020603050405020304" pitchFamily="18" charset="0"/>
              </a:rPr>
              <a:t>helps eliminate the side effects of anti-</a:t>
            </a:r>
            <a:r>
              <a:rPr lang="en-US" sz="2200" b="1">
                <a:solidFill>
                  <a:srgbClr val="000000"/>
                </a:solidFill>
                <a:effectLst/>
                <a:latin typeface="Times New Roman" panose="02020603050405020304" pitchFamily="18" charset="0"/>
                <a:ea typeface="Times New Roman" panose="02020603050405020304" pitchFamily="18" charset="0"/>
              </a:rPr>
              <a:t>blastomic </a:t>
            </a:r>
            <a:r>
              <a:rPr lang="en-US" sz="2200" b="1" dirty="0">
                <a:solidFill>
                  <a:srgbClr val="000000"/>
                </a:solidFill>
                <a:effectLst/>
                <a:latin typeface="Times New Roman" panose="02020603050405020304" pitchFamily="18" charset="0"/>
                <a:ea typeface="Times New Roman" panose="02020603050405020304" pitchFamily="18" charset="0"/>
              </a:rPr>
              <a:t>drugs</a:t>
            </a:r>
            <a:r>
              <a:rPr lang="en-US" sz="2200" dirty="0">
                <a:solidFill>
                  <a:srgbClr val="000000"/>
                </a:solidFill>
                <a:effectLst/>
                <a:latin typeface="Times New Roman" panose="02020603050405020304" pitchFamily="18" charset="0"/>
                <a:ea typeface="Times New Roman" panose="02020603050405020304" pitchFamily="18" charset="0"/>
              </a:rPr>
              <a:t>, making it possible to implement a full program of treatment and rehabilitation of cancer patients, which helps improve immediate and long-term treatment results.</a:t>
            </a:r>
            <a:endParaRPr lang="ru-RU" sz="22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422719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96495A3-39BC-1B20-262F-BC96C1EB9FBB}"/>
              </a:ext>
            </a:extLst>
          </p:cNvPr>
          <p:cNvSpPr>
            <a:spLocks noGrp="1"/>
          </p:cNvSpPr>
          <p:nvPr>
            <p:ph type="title"/>
          </p:nvPr>
        </p:nvSpPr>
        <p:spPr>
          <a:xfrm>
            <a:off x="838199" y="353250"/>
            <a:ext cx="10515600" cy="1325563"/>
          </a:xfrm>
        </p:spPr>
        <p:txBody>
          <a:bodyPr>
            <a:normAutofit/>
          </a:bodyPr>
          <a:lstStyle/>
          <a:p>
            <a:r>
              <a:rPr lang="en-US" sz="3200" b="1" dirty="0">
                <a:solidFill>
                  <a:srgbClr val="000000"/>
                </a:solidFill>
                <a:effectLst/>
                <a:latin typeface="Times New Roman" panose="02020603050405020304" pitchFamily="18" charset="0"/>
                <a:ea typeface="Times New Roman" panose="02020603050405020304" pitchFamily="18" charset="0"/>
              </a:rPr>
              <a:t>CLINICAL CLASSIFICATION OF COMPLICATIONS OF CHEMOTHERAPY</a:t>
            </a:r>
            <a:endParaRPr lang="ru-RU" sz="3200" dirty="0"/>
          </a:p>
        </p:txBody>
      </p:sp>
      <p:sp>
        <p:nvSpPr>
          <p:cNvPr id="3" name="Объект 2">
            <a:extLst>
              <a:ext uri="{FF2B5EF4-FFF2-40B4-BE49-F238E27FC236}">
                <a16:creationId xmlns:a16="http://schemas.microsoft.com/office/drawing/2014/main" id="{28F52852-6055-283E-9D71-2DF04C3B31A8}"/>
              </a:ext>
            </a:extLst>
          </p:cNvPr>
          <p:cNvSpPr>
            <a:spLocks noGrp="1"/>
          </p:cNvSpPr>
          <p:nvPr>
            <p:ph idx="1"/>
          </p:nvPr>
        </p:nvSpPr>
        <p:spPr>
          <a:xfrm>
            <a:off x="838199" y="1845067"/>
            <a:ext cx="9053945" cy="4802187"/>
          </a:xfrm>
        </p:spPr>
        <p:txBody>
          <a:bodyPr>
            <a:normAutofit lnSpcReduction="10000"/>
          </a:bodyPr>
          <a:lstStyle/>
          <a:p>
            <a:pPr marL="0" indent="0" algn="just">
              <a:lnSpc>
                <a:spcPct val="100000"/>
              </a:lnSpc>
              <a:buNone/>
            </a:pPr>
            <a:r>
              <a:rPr lang="en-US" sz="2400" b="1" dirty="0">
                <a:solidFill>
                  <a:srgbClr val="C00000"/>
                </a:solidFill>
                <a:effectLst/>
                <a:latin typeface="Times New Roman" panose="02020603050405020304" pitchFamily="18" charset="0"/>
                <a:ea typeface="Times New Roman" panose="02020603050405020304" pitchFamily="18" charset="0"/>
              </a:rPr>
              <a:t>I COMPLICATIONS ASSOCIATED WITH TOXIC (CYTOSTATIC) EFFECTS OF DRUGS</a:t>
            </a:r>
            <a:endParaRPr lang="ru-RU" sz="2400" dirty="0">
              <a:solidFill>
                <a:srgbClr val="C00000"/>
              </a:solidFill>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400" b="1" dirty="0">
                <a:solidFill>
                  <a:srgbClr val="000000"/>
                </a:solidFill>
                <a:effectLst/>
                <a:latin typeface="Times New Roman" panose="02020603050405020304" pitchFamily="18" charset="0"/>
                <a:ea typeface="Times New Roman" panose="02020603050405020304" pitchFamily="18" charset="0"/>
              </a:rPr>
              <a:t>1. Locally irritating (nonspecific effect): </a:t>
            </a:r>
            <a:r>
              <a:rPr lang="en-US" sz="2400" dirty="0">
                <a:solidFill>
                  <a:srgbClr val="000000"/>
                </a:solidFill>
                <a:effectLst/>
                <a:latin typeface="Times New Roman" panose="02020603050405020304" pitchFamily="18" charset="0"/>
                <a:ea typeface="Times New Roman" panose="02020603050405020304" pitchFamily="18" charset="0"/>
              </a:rPr>
              <a:t>toxic dermatitis, inflammatory infiltrates and necrosis of subcutaneous tissue, phlebitis, aseptic cystitis and serositis (pleuritis, peritonitis).</a:t>
            </a:r>
            <a:endParaRPr lang="ru-RU" sz="24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400" b="1" dirty="0">
                <a:solidFill>
                  <a:srgbClr val="000000"/>
                </a:solidFill>
                <a:effectLst/>
                <a:latin typeface="Times New Roman" panose="02020603050405020304" pitchFamily="18" charset="0"/>
                <a:ea typeface="Times New Roman" panose="02020603050405020304" pitchFamily="18" charset="0"/>
              </a:rPr>
              <a:t>2. Systemic, relatively nonspecific side effects: </a:t>
            </a:r>
            <a:r>
              <a:rPr lang="en-US" sz="2400" dirty="0" err="1">
                <a:solidFill>
                  <a:srgbClr val="000000"/>
                </a:solidFill>
                <a:effectLst/>
                <a:latin typeface="Times New Roman" panose="02020603050405020304" pitchFamily="18" charset="0"/>
                <a:ea typeface="Times New Roman" panose="02020603050405020304" pitchFamily="18" charset="0"/>
              </a:rPr>
              <a:t>myelodepression</a:t>
            </a:r>
            <a:r>
              <a:rPr lang="en-US" sz="2400" dirty="0">
                <a:solidFill>
                  <a:srgbClr val="000000"/>
                </a:solidFill>
                <a:effectLst/>
                <a:latin typeface="Times New Roman" panose="02020603050405020304" pitchFamily="18" charset="0"/>
                <a:ea typeface="Times New Roman" panose="02020603050405020304" pitchFamily="18" charset="0"/>
              </a:rPr>
              <a:t>, dyspeptic syndrome, damage to the skin and its appendages, mucous membranes, reproductive dysfunction.</a:t>
            </a:r>
            <a:endParaRPr lang="ru-RU" sz="2400" dirty="0">
              <a:effectLst/>
              <a:latin typeface="Times New Roman" panose="02020603050405020304" pitchFamily="18" charset="0"/>
              <a:ea typeface="Times New Roman" panose="02020603050405020304" pitchFamily="18" charset="0"/>
            </a:endParaRPr>
          </a:p>
          <a:p>
            <a:pPr marL="0" indent="0">
              <a:lnSpc>
                <a:spcPct val="100000"/>
              </a:lnSpc>
              <a:buNone/>
            </a:pPr>
            <a:r>
              <a:rPr lang="en-US" sz="2400" b="1" dirty="0">
                <a:solidFill>
                  <a:srgbClr val="000000"/>
                </a:solidFill>
                <a:effectLst/>
                <a:latin typeface="Times New Roman" panose="02020603050405020304" pitchFamily="18" charset="0"/>
                <a:ea typeface="Times New Roman" panose="02020603050405020304" pitchFamily="18" charset="0"/>
              </a:rPr>
              <a:t>3. Systemic, relatively specific side effects: </a:t>
            </a:r>
            <a:r>
              <a:rPr lang="en-US" sz="2400" dirty="0">
                <a:solidFill>
                  <a:srgbClr val="000000"/>
                </a:solidFill>
                <a:effectLst/>
                <a:latin typeface="Times New Roman" panose="02020603050405020304" pitchFamily="18" charset="0"/>
                <a:ea typeface="Times New Roman" panose="02020603050405020304" pitchFamily="18" charset="0"/>
              </a:rPr>
              <a:t>neurotoxic, hepatotoxic, </a:t>
            </a:r>
            <a:r>
              <a:rPr lang="en-US" sz="2400" dirty="0" err="1">
                <a:solidFill>
                  <a:srgbClr val="000000"/>
                </a:solidFill>
                <a:effectLst/>
                <a:latin typeface="Times New Roman" panose="02020603050405020304" pitchFamily="18" charset="0"/>
                <a:ea typeface="Times New Roman" panose="02020603050405020304" pitchFamily="18" charset="0"/>
              </a:rPr>
              <a:t>pancreatotoxic</a:t>
            </a:r>
            <a:r>
              <a:rPr lang="en-US" sz="2400" dirty="0">
                <a:solidFill>
                  <a:srgbClr val="000000"/>
                </a:solidFill>
                <a:effectLst/>
                <a:latin typeface="Times New Roman" panose="02020603050405020304" pitchFamily="18" charset="0"/>
                <a:ea typeface="Times New Roman" panose="02020603050405020304" pitchFamily="18" charset="0"/>
              </a:rPr>
              <a:t>, cardiotoxic, damage to the lungs, urinary system, blood coagulation system,  endocrine metabolic disorders, chromosomal disorders, teratogenic effects.  </a:t>
            </a:r>
            <a:endParaRPr lang="ru-RU" sz="3600" dirty="0"/>
          </a:p>
        </p:txBody>
      </p:sp>
    </p:spTree>
    <p:extLst>
      <p:ext uri="{BB962C8B-B14F-4D97-AF65-F5344CB8AC3E}">
        <p14:creationId xmlns:p14="http://schemas.microsoft.com/office/powerpoint/2010/main" val="2759377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687CD4A-50BC-8331-A279-4E5BF1826022}"/>
              </a:ext>
            </a:extLst>
          </p:cNvPr>
          <p:cNvSpPr>
            <a:spLocks noGrp="1"/>
          </p:cNvSpPr>
          <p:nvPr>
            <p:ph idx="1"/>
          </p:nvPr>
        </p:nvSpPr>
        <p:spPr>
          <a:xfrm>
            <a:off x="819397" y="666427"/>
            <a:ext cx="10142490" cy="5904854"/>
          </a:xfrm>
        </p:spPr>
        <p:txBody>
          <a:bodyPr>
            <a:normAutofit fontScale="85000" lnSpcReduction="20000"/>
          </a:bodyPr>
          <a:lstStyle/>
          <a:p>
            <a:pPr marL="0" indent="0" algn="just">
              <a:lnSpc>
                <a:spcPct val="150000"/>
              </a:lnSpc>
              <a:buNone/>
            </a:pPr>
            <a:r>
              <a:rPr lang="en-US" sz="2600" b="1" dirty="0">
                <a:solidFill>
                  <a:srgbClr val="C00000"/>
                </a:solidFill>
                <a:effectLst/>
                <a:latin typeface="Times New Roman" panose="02020603050405020304" pitchFamily="18" charset="0"/>
                <a:ea typeface="Times New Roman" panose="02020603050405020304" pitchFamily="18" charset="0"/>
              </a:rPr>
              <a:t>II COMPLICATIONS ASSOCIATED WITH THE EFFECT OF CYTOSTATICS ON IMMUNITY</a:t>
            </a:r>
            <a:endParaRPr lang="ru-RU" sz="2600" dirty="0">
              <a:solidFill>
                <a:srgbClr val="C00000"/>
              </a:solidFill>
              <a:effectLst/>
              <a:latin typeface="Times New Roman" panose="02020603050405020304" pitchFamily="18" charset="0"/>
              <a:ea typeface="Times New Roman" panose="02020603050405020304" pitchFamily="18" charset="0"/>
            </a:endParaRPr>
          </a:p>
          <a:p>
            <a:pPr marL="0" indent="0" algn="just">
              <a:lnSpc>
                <a:spcPct val="150000"/>
              </a:lnSpc>
              <a:buNone/>
            </a:pPr>
            <a:r>
              <a:rPr lang="en-US" sz="2400" b="1" dirty="0">
                <a:solidFill>
                  <a:srgbClr val="000000"/>
                </a:solidFill>
                <a:effectLst/>
                <a:latin typeface="Times New Roman" panose="02020603050405020304" pitchFamily="18" charset="0"/>
                <a:ea typeface="Times New Roman" panose="02020603050405020304" pitchFamily="18" charset="0"/>
              </a:rPr>
              <a:t>1. Immunosuppressive effect: </a:t>
            </a:r>
            <a:r>
              <a:rPr lang="en-US" sz="2400" dirty="0">
                <a:solidFill>
                  <a:srgbClr val="000000"/>
                </a:solidFill>
                <a:effectLst/>
                <a:latin typeface="Times New Roman" panose="02020603050405020304" pitchFamily="18" charset="0"/>
                <a:ea typeface="Times New Roman" panose="02020603050405020304" pitchFamily="18" charset="0"/>
              </a:rPr>
              <a:t>bacterial, fungal, viral and protozoal infection, exacerbation of chronic focal infection, progression of the tumor process.</a:t>
            </a:r>
            <a:endParaRPr lang="ru-RU" sz="2400" dirty="0">
              <a:effectLst/>
              <a:latin typeface="Times New Roman" panose="02020603050405020304" pitchFamily="18" charset="0"/>
              <a:ea typeface="Times New Roman" panose="02020603050405020304" pitchFamily="18" charset="0"/>
            </a:endParaRPr>
          </a:p>
          <a:p>
            <a:pPr marL="0" indent="0" algn="just">
              <a:lnSpc>
                <a:spcPct val="150000"/>
              </a:lnSpc>
              <a:buNone/>
            </a:pPr>
            <a:r>
              <a:rPr lang="en-US" sz="2400" b="1" dirty="0">
                <a:solidFill>
                  <a:srgbClr val="000000"/>
                </a:solidFill>
                <a:effectLst/>
                <a:latin typeface="Times New Roman" panose="02020603050405020304" pitchFamily="18" charset="0"/>
                <a:ea typeface="Times New Roman" panose="02020603050405020304" pitchFamily="18" charset="0"/>
              </a:rPr>
              <a:t>2. Allergic reactions: </a:t>
            </a:r>
            <a:r>
              <a:rPr lang="en-US" sz="2400" dirty="0">
                <a:solidFill>
                  <a:srgbClr val="000000"/>
                </a:solidFill>
                <a:effectLst/>
                <a:latin typeface="Times New Roman" panose="02020603050405020304" pitchFamily="18" charset="0"/>
                <a:ea typeface="Times New Roman" panose="02020603050405020304" pitchFamily="18" charset="0"/>
              </a:rPr>
              <a:t>allergic dermatitis, allergic </a:t>
            </a:r>
            <a:r>
              <a:rPr lang="en-US" sz="2400" dirty="0" err="1">
                <a:solidFill>
                  <a:srgbClr val="000000"/>
                </a:solidFill>
                <a:effectLst/>
                <a:latin typeface="Times New Roman" panose="02020603050405020304" pitchFamily="18" charset="0"/>
                <a:ea typeface="Times New Roman" panose="02020603050405020304" pitchFamily="18" charset="0"/>
              </a:rPr>
              <a:t>pulmonitis</a:t>
            </a:r>
            <a:r>
              <a:rPr lang="en-US" sz="2400" dirty="0">
                <a:solidFill>
                  <a:srgbClr val="000000"/>
                </a:solidFill>
                <a:effectLst/>
                <a:latin typeface="Times New Roman" panose="02020603050405020304" pitchFamily="18" charset="0"/>
                <a:ea typeface="Times New Roman" panose="02020603050405020304" pitchFamily="18" charset="0"/>
              </a:rPr>
              <a:t>, general anaphylactic type reactions.</a:t>
            </a:r>
            <a:endParaRPr lang="ru-RU" sz="2400" dirty="0">
              <a:effectLst/>
              <a:latin typeface="Times New Roman" panose="02020603050405020304" pitchFamily="18" charset="0"/>
              <a:ea typeface="Times New Roman" panose="02020603050405020304" pitchFamily="18" charset="0"/>
            </a:endParaRPr>
          </a:p>
          <a:p>
            <a:pPr marL="0" indent="0" algn="just">
              <a:lnSpc>
                <a:spcPct val="150000"/>
              </a:lnSpc>
              <a:buNone/>
            </a:pPr>
            <a:r>
              <a:rPr lang="en-US" sz="2400" b="1" dirty="0">
                <a:solidFill>
                  <a:srgbClr val="000000"/>
                </a:solidFill>
                <a:effectLst/>
                <a:latin typeface="Times New Roman" panose="02020603050405020304" pitchFamily="18" charset="0"/>
                <a:ea typeface="Times New Roman" panose="02020603050405020304" pitchFamily="18" charset="0"/>
              </a:rPr>
              <a:t>3. Autoimmune reactions: </a:t>
            </a:r>
            <a:r>
              <a:rPr lang="en-US" sz="2400" dirty="0">
                <a:solidFill>
                  <a:srgbClr val="000000"/>
                </a:solidFill>
                <a:effectLst/>
                <a:latin typeface="Times New Roman" panose="02020603050405020304" pitchFamily="18" charset="0"/>
                <a:ea typeface="Times New Roman" panose="02020603050405020304" pitchFamily="18" charset="0"/>
              </a:rPr>
              <a:t>leukopenia, agranulocytosis, thrombocytopenia, hemolytic anemia, vasculitis.</a:t>
            </a:r>
          </a:p>
          <a:p>
            <a:pPr marL="0" indent="0" algn="just">
              <a:lnSpc>
                <a:spcPct val="150000"/>
              </a:lnSpc>
              <a:buNone/>
            </a:pPr>
            <a:r>
              <a:rPr lang="en-US" sz="2200" b="1" dirty="0">
                <a:solidFill>
                  <a:srgbClr val="C00000"/>
                </a:solidFill>
                <a:effectLst/>
                <a:latin typeface="Times New Roman" panose="02020603050405020304" pitchFamily="18" charset="0"/>
                <a:ea typeface="Times New Roman" panose="02020603050405020304" pitchFamily="18" charset="0"/>
              </a:rPr>
              <a:t>III COMPLICATIONS CAUSED BY CYTOSTATIC INTOLERANCE </a:t>
            </a:r>
            <a:br>
              <a:rPr lang="en-US" sz="2200" b="1" dirty="0">
                <a:solidFill>
                  <a:srgbClr val="C00000"/>
                </a:solidFill>
                <a:effectLst/>
                <a:latin typeface="Times New Roman" panose="02020603050405020304" pitchFamily="18" charset="0"/>
                <a:ea typeface="Times New Roman" panose="02020603050405020304" pitchFamily="18" charset="0"/>
              </a:rPr>
            </a:br>
            <a:r>
              <a:rPr lang="en-US" sz="2200" b="1" dirty="0">
                <a:solidFill>
                  <a:srgbClr val="C00000"/>
                </a:solidFill>
                <a:effectLst/>
                <a:latin typeface="Times New Roman" panose="02020603050405020304" pitchFamily="18" charset="0"/>
                <a:ea typeface="Times New Roman" panose="02020603050405020304" pitchFamily="18" charset="0"/>
              </a:rPr>
              <a:t>(CONGENITAL HYPERSENSITIVITY, IDIOSYNCRASY)</a:t>
            </a:r>
            <a:endParaRPr lang="ru-RU" sz="2200" dirty="0">
              <a:solidFill>
                <a:srgbClr val="C00000"/>
              </a:solidFill>
              <a:effectLst/>
              <a:latin typeface="Times New Roman" panose="02020603050405020304" pitchFamily="18" charset="0"/>
              <a:ea typeface="Times New Roman" panose="02020603050405020304" pitchFamily="18" charset="0"/>
            </a:endParaRPr>
          </a:p>
          <a:p>
            <a:pPr marL="0" indent="0" algn="just">
              <a:lnSpc>
                <a:spcPct val="150000"/>
              </a:lnSpc>
              <a:buNone/>
            </a:pPr>
            <a:r>
              <a:rPr lang="en-US" sz="2400" dirty="0">
                <a:solidFill>
                  <a:srgbClr val="000000"/>
                </a:solidFill>
                <a:effectLst/>
                <a:latin typeface="Times New Roman" panose="02020603050405020304" pitchFamily="18" charset="0"/>
                <a:ea typeface="Times New Roman" panose="02020603050405020304" pitchFamily="18" charset="0"/>
              </a:rPr>
              <a:t>1. Any (unpredictable) complications, but most often associated with the main cytotoxic properties of the drug (</a:t>
            </a:r>
            <a:r>
              <a:rPr lang="en-US" sz="2400" dirty="0" err="1">
                <a:solidFill>
                  <a:srgbClr val="000000"/>
                </a:solidFill>
                <a:effectLst/>
                <a:latin typeface="Times New Roman" panose="02020603050405020304" pitchFamily="18" charset="0"/>
                <a:ea typeface="Times New Roman" panose="02020603050405020304" pitchFamily="18" charset="0"/>
              </a:rPr>
              <a:t>myelodepression</a:t>
            </a:r>
            <a:r>
              <a:rPr lang="en-US" sz="2400" dirty="0">
                <a:solidFill>
                  <a:srgbClr val="000000"/>
                </a:solidFill>
                <a:effectLst/>
                <a:latin typeface="Times New Roman" panose="02020603050405020304" pitchFamily="18" charset="0"/>
                <a:ea typeface="Times New Roman" panose="02020603050405020304" pitchFamily="18" charset="0"/>
              </a:rPr>
              <a:t>, independent of dose).</a:t>
            </a:r>
            <a:endParaRPr lang="ru-RU" sz="2400" dirty="0">
              <a:effectLst/>
              <a:latin typeface="Times New Roman" panose="02020603050405020304" pitchFamily="18" charset="0"/>
              <a:ea typeface="Times New Roman" panose="02020603050405020304" pitchFamily="18" charset="0"/>
            </a:endParaRPr>
          </a:p>
          <a:p>
            <a:pPr marL="0" indent="0" algn="just">
              <a:lnSpc>
                <a:spcPct val="150000"/>
              </a:lnSpc>
              <a:buNone/>
            </a:pPr>
            <a:r>
              <a:rPr lang="en-US" sz="2400" dirty="0">
                <a:solidFill>
                  <a:srgbClr val="000000"/>
                </a:solidFill>
                <a:effectLst/>
                <a:latin typeface="Times New Roman" panose="02020603050405020304" pitchFamily="18" charset="0"/>
                <a:ea typeface="Times New Roman" panose="02020603050405020304" pitchFamily="18" charset="0"/>
              </a:rPr>
              <a:t>2. Paradoxical and unusual reactions to the pharmacological action of drugs (fever, </a:t>
            </a:r>
            <a:r>
              <a:rPr lang="en-US" sz="2400" dirty="0" err="1">
                <a:solidFill>
                  <a:srgbClr val="000000"/>
                </a:solidFill>
                <a:effectLst/>
                <a:latin typeface="Times New Roman" panose="02020603050405020304" pitchFamily="18" charset="0"/>
                <a:ea typeface="Times New Roman" panose="02020603050405020304" pitchFamily="18" charset="0"/>
              </a:rPr>
              <a:t>etc</a:t>
            </a:r>
            <a:endParaRPr lang="ru-RU" sz="2400" dirty="0">
              <a:effectLst/>
              <a:latin typeface="Times New Roman" panose="02020603050405020304" pitchFamily="18" charset="0"/>
              <a:ea typeface="Times New Roman" panose="02020603050405020304" pitchFamily="18" charset="0"/>
            </a:endParaRPr>
          </a:p>
          <a:p>
            <a:pPr marL="0" indent="0" algn="just">
              <a:lnSpc>
                <a:spcPct val="150000"/>
              </a:lnSpc>
              <a:buNone/>
            </a:pPr>
            <a:endParaRPr lang="en-US" dirty="0"/>
          </a:p>
          <a:p>
            <a:pPr>
              <a:lnSpc>
                <a:spcPct val="150000"/>
              </a:lnSpc>
            </a:pPr>
            <a:endParaRPr lang="ru-RU" dirty="0"/>
          </a:p>
        </p:txBody>
      </p:sp>
    </p:spTree>
    <p:extLst>
      <p:ext uri="{BB962C8B-B14F-4D97-AF65-F5344CB8AC3E}">
        <p14:creationId xmlns:p14="http://schemas.microsoft.com/office/powerpoint/2010/main" val="1216525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26A2DE2-0BF1-573C-80D3-525F3D382E5D}"/>
              </a:ext>
            </a:extLst>
          </p:cNvPr>
          <p:cNvSpPr>
            <a:spLocks noGrp="1"/>
          </p:cNvSpPr>
          <p:nvPr>
            <p:ph idx="1"/>
          </p:nvPr>
        </p:nvSpPr>
        <p:spPr>
          <a:xfrm>
            <a:off x="838200" y="1"/>
            <a:ext cx="10515600" cy="7237707"/>
          </a:xfrm>
        </p:spPr>
        <p:txBody>
          <a:bodyPr>
            <a:normAutofit/>
          </a:bodyPr>
          <a:lstStyle/>
          <a:p>
            <a:pPr marL="0" indent="0" algn="just">
              <a:lnSpc>
                <a:spcPct val="150000"/>
              </a:lnSpc>
              <a:buNone/>
            </a:pPr>
            <a:endParaRPr lang="en-US" sz="2400" dirty="0">
              <a:solidFill>
                <a:srgbClr val="000000"/>
              </a:solidFill>
              <a:effectLst/>
              <a:latin typeface="Times New Roman" panose="02020603050405020304" pitchFamily="18" charset="0"/>
              <a:ea typeface="Times New Roman" panose="02020603050405020304" pitchFamily="18" charset="0"/>
            </a:endParaRPr>
          </a:p>
          <a:p>
            <a:pPr marL="0" indent="0" algn="just">
              <a:lnSpc>
                <a:spcPct val="170000"/>
              </a:lnSpc>
              <a:buNone/>
            </a:pPr>
            <a:r>
              <a:rPr lang="en-US" sz="2200" b="1" dirty="0">
                <a:solidFill>
                  <a:srgbClr val="C00000"/>
                </a:solidFill>
                <a:effectLst/>
                <a:latin typeface="Times New Roman" panose="02020603050405020304" pitchFamily="18" charset="0"/>
                <a:ea typeface="Times New Roman" panose="02020603050405020304" pitchFamily="18" charset="0"/>
              </a:rPr>
              <a:t>IV COMPLICATIONS CAUSED BY THE INTERACTION OF A CYTOSTATIC DRUG IN THE BODY WITH OTHER DRUGS</a:t>
            </a:r>
          </a:p>
          <a:p>
            <a:pPr marL="0" indent="0" algn="just">
              <a:lnSpc>
                <a:spcPct val="100000"/>
              </a:lnSpc>
              <a:buNone/>
            </a:pPr>
            <a:r>
              <a:rPr lang="en-US" sz="2400" dirty="0">
                <a:effectLst/>
                <a:latin typeface="Times New Roman" panose="02020603050405020304" pitchFamily="18" charset="0"/>
                <a:ea typeface="Times New Roman" panose="02020603050405020304" pitchFamily="18" charset="0"/>
              </a:rPr>
              <a:t>1. Increased of cytostatic side effects .</a:t>
            </a:r>
            <a:endParaRPr lang="ru-RU" sz="24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400" dirty="0">
                <a:effectLst/>
                <a:latin typeface="Times New Roman" panose="02020603050405020304" pitchFamily="18" charset="0"/>
                <a:ea typeface="Times New Roman" panose="02020603050405020304" pitchFamily="18" charset="0"/>
              </a:rPr>
              <a:t>2. Manifestation of side effects unusual for </a:t>
            </a:r>
            <a:r>
              <a:rPr lang="en-US" sz="2400" dirty="0" err="1">
                <a:effectLst/>
                <a:latin typeface="Times New Roman" panose="02020603050405020304" pitchFamily="18" charset="0"/>
                <a:ea typeface="Times New Roman" panose="02020603050405020304" pitchFamily="18" charset="0"/>
              </a:rPr>
              <a:t>cytostatics</a:t>
            </a:r>
            <a:r>
              <a:rPr lang="en-US" sz="2400" dirty="0">
                <a:effectLst/>
                <a:latin typeface="Times New Roman" panose="02020603050405020304" pitchFamily="18" charset="0"/>
                <a:ea typeface="Times New Roman" panose="02020603050405020304" pitchFamily="18" charset="0"/>
              </a:rPr>
              <a:t> due to the formation of new metabolites and other mechanisms.</a:t>
            </a:r>
            <a:endParaRPr lang="ru-RU" sz="24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400" dirty="0">
                <a:effectLst/>
                <a:latin typeface="Times New Roman" panose="02020603050405020304" pitchFamily="18" charset="0"/>
                <a:ea typeface="Times New Roman" panose="02020603050405020304" pitchFamily="18" charset="0"/>
              </a:rPr>
              <a:t>3. Increased cytostatic toxicity of other pharmacotherapeutic agents.</a:t>
            </a:r>
          </a:p>
          <a:p>
            <a:pPr marL="0" indent="0" algn="just">
              <a:lnSpc>
                <a:spcPct val="170000"/>
              </a:lnSpc>
              <a:buNone/>
            </a:pPr>
            <a:r>
              <a:rPr lang="en-US" sz="2200" b="1" dirty="0">
                <a:solidFill>
                  <a:srgbClr val="C00000"/>
                </a:solidFill>
                <a:effectLst/>
                <a:latin typeface="Times New Roman" panose="02020603050405020304" pitchFamily="18" charset="0"/>
                <a:ea typeface="Times New Roman" panose="02020603050405020304" pitchFamily="18" charset="0"/>
              </a:rPr>
              <a:t>V COMPLICATIONS OF CYTOSTATIC THERAPY BY SEVERITY</a:t>
            </a:r>
            <a:endParaRPr lang="ru-RU" sz="2200" dirty="0">
              <a:solidFill>
                <a:srgbClr val="C00000"/>
              </a:solidFill>
              <a:effectLst/>
              <a:latin typeface="Times New Roman" panose="02020603050405020304" pitchFamily="18" charset="0"/>
              <a:ea typeface="Times New Roman" panose="02020603050405020304" pitchFamily="18" charset="0"/>
            </a:endParaRPr>
          </a:p>
          <a:p>
            <a:pPr marL="0" indent="0" algn="just">
              <a:lnSpc>
                <a:spcPct val="170000"/>
              </a:lnSpc>
              <a:buNone/>
            </a:pPr>
            <a:r>
              <a:rPr lang="en-US" sz="2400" b="1" dirty="0">
                <a:effectLst/>
                <a:latin typeface="Times New Roman" panose="02020603050405020304" pitchFamily="18" charset="0"/>
                <a:ea typeface="Times New Roman" panose="02020603050405020304" pitchFamily="18" charset="0"/>
              </a:rPr>
              <a:t>1. Mild </a:t>
            </a:r>
            <a:r>
              <a:rPr lang="en-US" sz="2400" dirty="0">
                <a:effectLst/>
                <a:latin typeface="Times New Roman" panose="02020603050405020304" pitchFamily="18" charset="0"/>
                <a:ea typeface="Times New Roman" panose="02020603050405020304" pitchFamily="18" charset="0"/>
              </a:rPr>
              <a:t>(completely reversible without additional therapeutic measures)</a:t>
            </a:r>
            <a:endParaRPr lang="ru-RU" sz="2400" dirty="0">
              <a:effectLst/>
              <a:latin typeface="Times New Roman" panose="02020603050405020304" pitchFamily="18" charset="0"/>
              <a:ea typeface="Times New Roman" panose="02020603050405020304" pitchFamily="18" charset="0"/>
            </a:endParaRPr>
          </a:p>
          <a:p>
            <a:pPr marL="0" indent="0" algn="just">
              <a:lnSpc>
                <a:spcPct val="170000"/>
              </a:lnSpc>
              <a:buNone/>
            </a:pPr>
            <a:r>
              <a:rPr lang="en-US" sz="2400" b="1" dirty="0">
                <a:effectLst/>
                <a:latin typeface="Times New Roman" panose="02020603050405020304" pitchFamily="18" charset="0"/>
                <a:ea typeface="Times New Roman" panose="02020603050405020304" pitchFamily="18" charset="0"/>
              </a:rPr>
              <a:t>2. Moderate severity </a:t>
            </a:r>
            <a:r>
              <a:rPr lang="en-US" sz="2400" dirty="0">
                <a:effectLst/>
                <a:latin typeface="Times New Roman" panose="02020603050405020304" pitchFamily="18" charset="0"/>
                <a:ea typeface="Times New Roman" panose="02020603050405020304" pitchFamily="18" charset="0"/>
              </a:rPr>
              <a:t>(requires correction without stopping chemotherapy)</a:t>
            </a:r>
            <a:endParaRPr lang="ru-RU" sz="2400" dirty="0">
              <a:effectLst/>
              <a:latin typeface="Times New Roman" panose="02020603050405020304" pitchFamily="18" charset="0"/>
              <a:ea typeface="Times New Roman" panose="02020603050405020304" pitchFamily="18" charset="0"/>
            </a:endParaRPr>
          </a:p>
          <a:p>
            <a:pPr marL="0" indent="0" algn="just">
              <a:lnSpc>
                <a:spcPct val="170000"/>
              </a:lnSpc>
              <a:buNone/>
            </a:pPr>
            <a:r>
              <a:rPr lang="en-US" sz="2400" b="1" dirty="0">
                <a:effectLst/>
                <a:latin typeface="Times New Roman" panose="02020603050405020304" pitchFamily="18" charset="0"/>
                <a:ea typeface="Times New Roman" panose="02020603050405020304" pitchFamily="18" charset="0"/>
              </a:rPr>
              <a:t>3. Severe </a:t>
            </a:r>
            <a:r>
              <a:rPr lang="en-US" sz="2400" dirty="0">
                <a:effectLst/>
                <a:latin typeface="Times New Roman" panose="02020603050405020304" pitchFamily="18" charset="0"/>
                <a:ea typeface="Times New Roman" panose="02020603050405020304" pitchFamily="18" charset="0"/>
              </a:rPr>
              <a:t>(requires </a:t>
            </a:r>
            <a:r>
              <a:rPr lang="en-US" sz="2400" dirty="0">
                <a:solidFill>
                  <a:srgbClr val="000000"/>
                </a:solidFill>
                <a:effectLst/>
                <a:latin typeface="Times New Roman" panose="02020603050405020304" pitchFamily="18" charset="0"/>
                <a:ea typeface="Times New Roman" panose="02020603050405020304" pitchFamily="18" charset="0"/>
              </a:rPr>
              <a:t>discontinuation</a:t>
            </a:r>
            <a:r>
              <a:rPr lang="en-US" sz="2400" dirty="0">
                <a:effectLst/>
                <a:latin typeface="Times New Roman" panose="02020603050405020304" pitchFamily="18" charset="0"/>
                <a:ea typeface="Times New Roman" panose="02020603050405020304" pitchFamily="18" charset="0"/>
              </a:rPr>
              <a:t> of chemotherapy and intensive care)</a:t>
            </a:r>
          </a:p>
          <a:p>
            <a:pPr marL="0" indent="0" algn="just">
              <a:lnSpc>
                <a:spcPct val="170000"/>
              </a:lnSpc>
              <a:buNone/>
            </a:pPr>
            <a:endParaRPr lang="ru-RU" sz="2400" dirty="0">
              <a:effectLst/>
              <a:latin typeface="Times New Roman" panose="02020603050405020304" pitchFamily="18" charset="0"/>
              <a:ea typeface="Times New Roman" panose="02020603050405020304" pitchFamily="18" charset="0"/>
            </a:endParaRPr>
          </a:p>
          <a:p>
            <a:pPr marL="0" indent="0" algn="just">
              <a:lnSpc>
                <a:spcPct val="100000"/>
              </a:lnSpc>
              <a:buNone/>
            </a:pPr>
            <a:endParaRPr lang="ru-RU" sz="2400" dirty="0">
              <a:effectLst/>
              <a:latin typeface="Times New Roman" panose="02020603050405020304" pitchFamily="18" charset="0"/>
              <a:ea typeface="Times New Roman" panose="02020603050405020304" pitchFamily="18" charset="0"/>
            </a:endParaRPr>
          </a:p>
          <a:p>
            <a:pPr marL="0" indent="0" algn="just">
              <a:lnSpc>
                <a:spcPct val="100000"/>
              </a:lnSpc>
              <a:buNone/>
            </a:pPr>
            <a:endParaRPr lang="en-US" sz="2400" dirty="0">
              <a:effectLst/>
              <a:latin typeface="Times New Roman" panose="02020603050405020304" pitchFamily="18" charset="0"/>
              <a:ea typeface="Times New Roman" panose="02020603050405020304" pitchFamily="18" charset="0"/>
            </a:endParaRPr>
          </a:p>
          <a:p>
            <a:pPr marL="0" indent="0" algn="just">
              <a:lnSpc>
                <a:spcPct val="150000"/>
              </a:lnSpc>
              <a:buNone/>
            </a:pP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081089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1F7E89C-88A3-C9BD-FCF7-A3369D1B4AD4}"/>
              </a:ext>
            </a:extLst>
          </p:cNvPr>
          <p:cNvSpPr>
            <a:spLocks noGrp="1"/>
          </p:cNvSpPr>
          <p:nvPr>
            <p:ph type="title"/>
          </p:nvPr>
        </p:nvSpPr>
        <p:spPr>
          <a:xfrm>
            <a:off x="838200" y="1"/>
            <a:ext cx="10515600" cy="2309246"/>
          </a:xfrm>
        </p:spPr>
        <p:txBody>
          <a:bodyPr>
            <a:normAutofit/>
          </a:bodyPr>
          <a:lstStyle/>
          <a:p>
            <a:r>
              <a:rPr lang="en-US" sz="2400" b="1" dirty="0">
                <a:effectLst/>
                <a:latin typeface="Times New Roman" panose="02020603050405020304" pitchFamily="18" charset="0"/>
                <a:ea typeface="Times New Roman" panose="02020603050405020304" pitchFamily="18" charset="0"/>
              </a:rPr>
              <a:t>CLASSIFICATION OF SUPPLTMENTORY AGENTS FOR THE TREATMENT AND PREVENTION OF COMPLICATIONS RESULTING  FROM TUMOR CHEMOTHERAPY</a:t>
            </a:r>
            <a:br>
              <a:rPr lang="ru-RU" sz="2400" b="1" dirty="0">
                <a:effectLst/>
                <a:latin typeface="Times New Roman" panose="02020603050405020304" pitchFamily="18" charset="0"/>
                <a:ea typeface="Times New Roman" panose="02020603050405020304" pitchFamily="18" charset="0"/>
              </a:rPr>
            </a:br>
            <a:endParaRPr lang="ru-RU" sz="2400" dirty="0"/>
          </a:p>
        </p:txBody>
      </p:sp>
      <p:sp>
        <p:nvSpPr>
          <p:cNvPr id="3" name="Объект 2">
            <a:extLst>
              <a:ext uri="{FF2B5EF4-FFF2-40B4-BE49-F238E27FC236}">
                <a16:creationId xmlns:a16="http://schemas.microsoft.com/office/drawing/2014/main" id="{EBA8FD8C-1E4F-F8DF-21D8-FAD45FEA185C}"/>
              </a:ext>
            </a:extLst>
          </p:cNvPr>
          <p:cNvSpPr>
            <a:spLocks noGrp="1"/>
          </p:cNvSpPr>
          <p:nvPr>
            <p:ph idx="1"/>
          </p:nvPr>
        </p:nvSpPr>
        <p:spPr>
          <a:xfrm>
            <a:off x="751703" y="1690687"/>
            <a:ext cx="10515600" cy="4802187"/>
          </a:xfrm>
        </p:spPr>
        <p:txBody>
          <a:bodyPr>
            <a:normAutofit fontScale="92500" lnSpcReduction="20000"/>
          </a:bodyPr>
          <a:lstStyle/>
          <a:p>
            <a:pPr marL="0" indent="0" algn="just">
              <a:buNone/>
            </a:pPr>
            <a:r>
              <a:rPr lang="en-US" sz="2500" b="1" dirty="0">
                <a:solidFill>
                  <a:srgbClr val="C00000"/>
                </a:solidFill>
                <a:effectLst/>
                <a:latin typeface="Times New Roman" panose="02020603050405020304" pitchFamily="18" charset="0"/>
                <a:ea typeface="Times New Roman" panose="02020603050405020304" pitchFamily="18" charset="0"/>
              </a:rPr>
              <a:t>I</a:t>
            </a:r>
            <a:r>
              <a:rPr lang="en-US" sz="2500" b="1" dirty="0">
                <a:effectLst/>
                <a:latin typeface="Times New Roman" panose="02020603050405020304" pitchFamily="18" charset="0"/>
                <a:ea typeface="Times New Roman" panose="02020603050405020304" pitchFamily="18" charset="0"/>
              </a:rPr>
              <a:t> </a:t>
            </a:r>
            <a:r>
              <a:rPr lang="en-US" sz="2500" b="1" dirty="0">
                <a:solidFill>
                  <a:srgbClr val="C00000"/>
                </a:solidFill>
                <a:effectLst/>
                <a:latin typeface="Times New Roman" panose="02020603050405020304" pitchFamily="18" charset="0"/>
                <a:ea typeface="Times New Roman" panose="02020603050405020304" pitchFamily="18" charset="0"/>
              </a:rPr>
              <a:t>AGENTS  STIMULAT</a:t>
            </a:r>
            <a:r>
              <a:rPr lang="en-US" sz="2600" b="1" dirty="0">
                <a:solidFill>
                  <a:srgbClr val="C00000"/>
                </a:solidFill>
                <a:effectLst/>
                <a:latin typeface="Times New Roman" panose="02020603050405020304" pitchFamily="18" charset="0"/>
                <a:ea typeface="Times New Roman" panose="02020603050405020304" pitchFamily="18" charset="0"/>
              </a:rPr>
              <a:t>ING </a:t>
            </a:r>
            <a:r>
              <a:rPr lang="en-US" sz="2500" b="1" dirty="0">
                <a:solidFill>
                  <a:srgbClr val="C00000"/>
                </a:solidFill>
                <a:effectLst/>
                <a:latin typeface="Times New Roman" panose="02020603050405020304" pitchFamily="18" charset="0"/>
                <a:ea typeface="Times New Roman" panose="02020603050405020304" pitchFamily="18" charset="0"/>
              </a:rPr>
              <a:t>HEMATOPOIESIS </a:t>
            </a:r>
          </a:p>
          <a:p>
            <a:pPr marL="0" indent="0" algn="just">
              <a:buNone/>
            </a:pPr>
            <a:r>
              <a:rPr lang="en-US" sz="2500" b="1" i="1" dirty="0">
                <a:effectLst/>
                <a:latin typeface="Times New Roman" panose="02020603050405020304" pitchFamily="18" charset="0"/>
                <a:ea typeface="Times New Roman" panose="02020603050405020304" pitchFamily="18" charset="0"/>
              </a:rPr>
              <a:t>Stimulators of leukopoiesis - </a:t>
            </a:r>
            <a:r>
              <a:rPr lang="en-US" sz="2500" dirty="0" err="1">
                <a:latin typeface="Times New Roman" panose="02020603050405020304" pitchFamily="18" charset="0"/>
                <a:ea typeface="Times New Roman" panose="02020603050405020304" pitchFamily="18" charset="0"/>
              </a:rPr>
              <a:t>M</a:t>
            </a:r>
            <a:r>
              <a:rPr lang="en-US" sz="2500" dirty="0" err="1">
                <a:effectLst/>
                <a:latin typeface="Times New Roman" panose="02020603050405020304" pitchFamily="18" charset="0"/>
                <a:ea typeface="Times New Roman" panose="02020603050405020304" pitchFamily="18" charset="0"/>
              </a:rPr>
              <a:t>olgramostim</a:t>
            </a:r>
            <a:r>
              <a:rPr lang="en-US" sz="2500" dirty="0">
                <a:effectLst/>
                <a:latin typeface="Times New Roman" panose="02020603050405020304" pitchFamily="18" charset="0"/>
                <a:ea typeface="Times New Roman" panose="02020603050405020304" pitchFamily="18" charset="0"/>
              </a:rPr>
              <a:t>, Filgrastim</a:t>
            </a:r>
            <a:endParaRPr lang="ru-RU" sz="2500" dirty="0">
              <a:effectLst/>
              <a:latin typeface="Times New Roman" panose="02020603050405020304" pitchFamily="18" charset="0"/>
              <a:ea typeface="Times New Roman" panose="02020603050405020304" pitchFamily="18" charset="0"/>
            </a:endParaRPr>
          </a:p>
          <a:p>
            <a:pPr marL="0" indent="0" algn="just">
              <a:buNone/>
            </a:pPr>
            <a:r>
              <a:rPr lang="en-US" sz="2500" b="1" i="1" dirty="0">
                <a:effectLst/>
                <a:latin typeface="Times New Roman" panose="02020603050405020304" pitchFamily="18" charset="0"/>
                <a:ea typeface="Times New Roman" panose="02020603050405020304" pitchFamily="18" charset="0"/>
              </a:rPr>
              <a:t>Erythropoiesis stimulants – </a:t>
            </a:r>
            <a:r>
              <a:rPr lang="en-US" sz="2500" dirty="0">
                <a:latin typeface="Times New Roman" panose="02020603050405020304" pitchFamily="18" charset="0"/>
                <a:ea typeface="Times New Roman" panose="02020603050405020304" pitchFamily="18" charset="0"/>
              </a:rPr>
              <a:t>E</a:t>
            </a:r>
            <a:r>
              <a:rPr lang="en-US" sz="2500" dirty="0">
                <a:effectLst/>
                <a:latin typeface="Times New Roman" panose="02020603050405020304" pitchFamily="18" charset="0"/>
                <a:ea typeface="Times New Roman" panose="02020603050405020304" pitchFamily="18" charset="0"/>
              </a:rPr>
              <a:t>rythropoietin alfa (</a:t>
            </a:r>
            <a:r>
              <a:rPr lang="en-US" sz="2500" dirty="0" err="1">
                <a:effectLst/>
                <a:latin typeface="Times New Roman" panose="02020603050405020304" pitchFamily="18" charset="0"/>
                <a:ea typeface="Times New Roman" panose="02020603050405020304" pitchFamily="18" charset="0"/>
              </a:rPr>
              <a:t>Eprex</a:t>
            </a:r>
            <a:r>
              <a:rPr lang="en-US" sz="2500" dirty="0">
                <a:effectLst/>
                <a:latin typeface="Times New Roman" panose="02020603050405020304" pitchFamily="18" charset="0"/>
                <a:ea typeface="Times New Roman" panose="02020603050405020304" pitchFamily="18" charset="0"/>
              </a:rPr>
              <a:t>), Epoetin beta (</a:t>
            </a:r>
            <a:r>
              <a:rPr lang="en-US" sz="2500" dirty="0" err="1">
                <a:effectLst/>
                <a:latin typeface="Times New Roman" panose="02020603050405020304" pitchFamily="18" charset="0"/>
                <a:ea typeface="Times New Roman" panose="02020603050405020304" pitchFamily="18" charset="0"/>
              </a:rPr>
              <a:t>Recormon</a:t>
            </a:r>
            <a:r>
              <a:rPr lang="en-US" sz="2500" dirty="0">
                <a:effectLst/>
                <a:latin typeface="Times New Roman" panose="02020603050405020304" pitchFamily="18" charset="0"/>
                <a:ea typeface="Times New Roman" panose="02020603050405020304" pitchFamily="18" charset="0"/>
              </a:rPr>
              <a:t>)</a:t>
            </a:r>
            <a:endParaRPr lang="ru-RU" sz="2500" dirty="0">
              <a:effectLst/>
              <a:latin typeface="Times New Roman" panose="02020603050405020304" pitchFamily="18" charset="0"/>
              <a:ea typeface="Times New Roman" panose="02020603050405020304" pitchFamily="18" charset="0"/>
            </a:endParaRPr>
          </a:p>
          <a:p>
            <a:pPr marL="0" indent="0" algn="just">
              <a:buNone/>
            </a:pPr>
            <a:r>
              <a:rPr lang="en-US" sz="2500" b="1" dirty="0">
                <a:solidFill>
                  <a:srgbClr val="C00000"/>
                </a:solidFill>
                <a:effectLst/>
                <a:latin typeface="Times New Roman" panose="02020603050405020304" pitchFamily="18" charset="0"/>
                <a:ea typeface="Times New Roman" panose="02020603050405020304" pitchFamily="18" charset="0"/>
              </a:rPr>
              <a:t>II ANTIEMETIC AGENTS</a:t>
            </a:r>
            <a:endParaRPr lang="ru-RU" sz="2500" b="1" dirty="0">
              <a:solidFill>
                <a:srgbClr val="C00000"/>
              </a:solidFill>
              <a:effectLst/>
              <a:latin typeface="Times New Roman" panose="02020603050405020304" pitchFamily="18" charset="0"/>
              <a:ea typeface="Times New Roman" panose="02020603050405020304" pitchFamily="18" charset="0"/>
            </a:endParaRPr>
          </a:p>
          <a:p>
            <a:pPr marL="0" indent="0" algn="just">
              <a:buNone/>
            </a:pPr>
            <a:r>
              <a:rPr lang="en-US" sz="2500" b="1" i="1" dirty="0">
                <a:effectLst/>
                <a:latin typeface="Times New Roman" panose="02020603050405020304" pitchFamily="18" charset="0"/>
                <a:ea typeface="Times New Roman" panose="02020603050405020304" pitchFamily="18" charset="0"/>
              </a:rPr>
              <a:t>Dopamine D</a:t>
            </a:r>
            <a:r>
              <a:rPr lang="en-US" sz="2500" b="1" i="1" baseline="-25000" dirty="0">
                <a:effectLst/>
                <a:latin typeface="Times New Roman" panose="02020603050405020304" pitchFamily="18" charset="0"/>
                <a:ea typeface="Times New Roman" panose="02020603050405020304" pitchFamily="18" charset="0"/>
              </a:rPr>
              <a:t>2</a:t>
            </a:r>
            <a:r>
              <a:rPr lang="en-US" sz="2500" b="1" i="1" dirty="0">
                <a:effectLst/>
                <a:latin typeface="Times New Roman" panose="02020603050405020304" pitchFamily="18" charset="0"/>
                <a:ea typeface="Times New Roman" panose="02020603050405020304" pitchFamily="18" charset="0"/>
              </a:rPr>
              <a:t>-receptor blockers</a:t>
            </a:r>
            <a:endParaRPr lang="ru-RU" sz="2500" b="1" dirty="0">
              <a:effectLst/>
              <a:latin typeface="Times New Roman" panose="02020603050405020304" pitchFamily="18" charset="0"/>
              <a:ea typeface="Times New Roman" panose="02020603050405020304" pitchFamily="18" charset="0"/>
            </a:endParaRPr>
          </a:p>
          <a:p>
            <a:pPr marL="0" indent="0" algn="just">
              <a:buNone/>
            </a:pPr>
            <a:r>
              <a:rPr lang="en-US" sz="2500" dirty="0">
                <a:effectLst/>
                <a:latin typeface="Times New Roman" panose="02020603050405020304" pitchFamily="18" charset="0"/>
                <a:ea typeface="Times New Roman" panose="02020603050405020304" pitchFamily="18" charset="0"/>
              </a:rPr>
              <a:t>Metoclopramide (Raglan, </a:t>
            </a:r>
            <a:r>
              <a:rPr lang="en-US" sz="2500" dirty="0" err="1">
                <a:effectLst/>
                <a:latin typeface="Times New Roman" panose="02020603050405020304" pitchFamily="18" charset="0"/>
                <a:ea typeface="Times New Roman" panose="02020603050405020304" pitchFamily="18" charset="0"/>
              </a:rPr>
              <a:t>Cerucal</a:t>
            </a:r>
            <a:r>
              <a:rPr lang="en-US" sz="2500" dirty="0">
                <a:effectLst/>
                <a:latin typeface="Times New Roman" panose="02020603050405020304" pitchFamily="18" charset="0"/>
                <a:ea typeface="Times New Roman" panose="02020603050405020304" pitchFamily="18" charset="0"/>
              </a:rPr>
              <a:t>), Domperidone (</a:t>
            </a:r>
            <a:r>
              <a:rPr lang="en-US" sz="2500" dirty="0" err="1">
                <a:effectLst/>
                <a:latin typeface="Times New Roman" panose="02020603050405020304" pitchFamily="18" charset="0"/>
                <a:ea typeface="Times New Roman" panose="02020603050405020304" pitchFamily="18" charset="0"/>
              </a:rPr>
              <a:t>Motilium</a:t>
            </a:r>
            <a:r>
              <a:rPr lang="en-US" sz="2500" dirty="0">
                <a:effectLst/>
                <a:latin typeface="Times New Roman" panose="02020603050405020304" pitchFamily="18" charset="0"/>
                <a:ea typeface="Times New Roman" panose="02020603050405020304" pitchFamily="18" charset="0"/>
              </a:rPr>
              <a:t>), </a:t>
            </a:r>
            <a:r>
              <a:rPr lang="en-US" sz="2500" dirty="0" err="1">
                <a:latin typeface="Times New Roman" panose="02020603050405020304" pitchFamily="18" charset="0"/>
                <a:ea typeface="Times New Roman" panose="02020603050405020304" pitchFamily="18" charset="0"/>
              </a:rPr>
              <a:t>T</a:t>
            </a:r>
            <a:r>
              <a:rPr lang="en-US" sz="2500" dirty="0" err="1">
                <a:effectLst/>
                <a:latin typeface="Times New Roman" panose="02020603050405020304" pitchFamily="18" charset="0"/>
                <a:ea typeface="Times New Roman" panose="02020603050405020304" pitchFamily="18" charset="0"/>
              </a:rPr>
              <a:t>hiethylperasin</a:t>
            </a:r>
            <a:r>
              <a:rPr lang="en-US" sz="2500" dirty="0">
                <a:effectLst/>
                <a:latin typeface="Times New Roman" panose="02020603050405020304" pitchFamily="18" charset="0"/>
                <a:ea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rPr>
              <a:t>Torecan</a:t>
            </a:r>
            <a:r>
              <a:rPr lang="en-US" sz="2500" dirty="0">
                <a:effectLst/>
                <a:latin typeface="Times New Roman" panose="02020603050405020304" pitchFamily="18" charset="0"/>
                <a:ea typeface="Times New Roman" panose="02020603050405020304" pitchFamily="18" charset="0"/>
              </a:rPr>
              <a:t>) Prochlorperazine</a:t>
            </a:r>
            <a:endParaRPr lang="ru-RU" sz="2500" dirty="0">
              <a:effectLst/>
              <a:latin typeface="Times New Roman" panose="02020603050405020304" pitchFamily="18" charset="0"/>
              <a:ea typeface="Times New Roman" panose="02020603050405020304" pitchFamily="18" charset="0"/>
            </a:endParaRPr>
          </a:p>
          <a:p>
            <a:pPr marL="0" indent="0" algn="just">
              <a:buNone/>
            </a:pPr>
            <a:r>
              <a:rPr lang="en-US" sz="2500" b="1" i="1" dirty="0">
                <a:effectLst/>
                <a:latin typeface="Times New Roman" panose="02020603050405020304" pitchFamily="18" charset="0"/>
                <a:ea typeface="Times New Roman" panose="02020603050405020304" pitchFamily="18" charset="0"/>
              </a:rPr>
              <a:t>Serotonin </a:t>
            </a:r>
            <a:r>
              <a:rPr lang="ru-RU" sz="2500" b="1" i="1" dirty="0">
                <a:effectLst/>
                <a:latin typeface="Times New Roman" panose="02020603050405020304" pitchFamily="18" charset="0"/>
                <a:ea typeface="Times New Roman" panose="02020603050405020304" pitchFamily="18" charset="0"/>
              </a:rPr>
              <a:t>5-НТ</a:t>
            </a:r>
            <a:r>
              <a:rPr lang="ru-RU" sz="2500" b="1" i="1" baseline="-25000" dirty="0">
                <a:effectLst/>
                <a:latin typeface="Times New Roman" panose="02020603050405020304" pitchFamily="18" charset="0"/>
                <a:ea typeface="Times New Roman" panose="02020603050405020304" pitchFamily="18" charset="0"/>
              </a:rPr>
              <a:t>3</a:t>
            </a:r>
            <a:r>
              <a:rPr lang="en-US" sz="2500" b="1" i="1" baseline="-25000" dirty="0">
                <a:effectLst/>
                <a:latin typeface="Times New Roman" panose="02020603050405020304" pitchFamily="18" charset="0"/>
                <a:ea typeface="Times New Roman" panose="02020603050405020304" pitchFamily="18" charset="0"/>
              </a:rPr>
              <a:t>-</a:t>
            </a:r>
            <a:r>
              <a:rPr lang="en-US" sz="2500" b="1" i="1" dirty="0">
                <a:effectLst/>
                <a:latin typeface="Times New Roman" panose="02020603050405020304" pitchFamily="18" charset="0"/>
                <a:ea typeface="Times New Roman" panose="02020603050405020304" pitchFamily="18" charset="0"/>
              </a:rPr>
              <a:t>receptor blockers</a:t>
            </a:r>
            <a:endParaRPr lang="ru-RU" sz="2500" b="1" dirty="0">
              <a:effectLst/>
              <a:latin typeface="Times New Roman" panose="02020603050405020304" pitchFamily="18" charset="0"/>
              <a:ea typeface="Times New Roman" panose="02020603050405020304" pitchFamily="18" charset="0"/>
            </a:endParaRPr>
          </a:p>
          <a:p>
            <a:pPr marL="0" indent="0" algn="just">
              <a:buNone/>
            </a:pPr>
            <a:r>
              <a:rPr lang="en-US" sz="2500" dirty="0">
                <a:effectLst/>
                <a:latin typeface="Times New Roman" panose="02020603050405020304" pitchFamily="18" charset="0"/>
                <a:ea typeface="Times New Roman" panose="02020603050405020304" pitchFamily="18" charset="0"/>
              </a:rPr>
              <a:t>Ondansetron (Zofran), </a:t>
            </a:r>
            <a:r>
              <a:rPr lang="en-US" sz="2500" dirty="0" err="1">
                <a:effectLst/>
                <a:latin typeface="Times New Roman" panose="02020603050405020304" pitchFamily="18" charset="0"/>
                <a:ea typeface="Times New Roman" panose="02020603050405020304" pitchFamily="18" charset="0"/>
              </a:rPr>
              <a:t>Tropisetron</a:t>
            </a:r>
            <a:r>
              <a:rPr lang="en-US" sz="2500" dirty="0">
                <a:effectLst/>
                <a:latin typeface="Times New Roman" panose="02020603050405020304" pitchFamily="18" charset="0"/>
                <a:ea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rPr>
              <a:t>Navoban</a:t>
            </a:r>
            <a:r>
              <a:rPr lang="en-US" sz="2500" dirty="0">
                <a:effectLst/>
                <a:latin typeface="Times New Roman" panose="02020603050405020304" pitchFamily="18" charset="0"/>
                <a:ea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rPr>
              <a:t>Granisetron</a:t>
            </a:r>
            <a:r>
              <a:rPr lang="en-US" sz="2500" dirty="0">
                <a:effectLst/>
                <a:latin typeface="Times New Roman" panose="02020603050405020304" pitchFamily="18" charset="0"/>
                <a:ea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rPr>
              <a:t>Kytril</a:t>
            </a:r>
            <a:r>
              <a:rPr lang="en-US" sz="2500" dirty="0">
                <a:effectLst/>
                <a:latin typeface="Times New Roman" panose="02020603050405020304" pitchFamily="18" charset="0"/>
                <a:ea typeface="Times New Roman" panose="02020603050405020304" pitchFamily="18" charset="0"/>
              </a:rPr>
              <a:t>)</a:t>
            </a:r>
            <a:endParaRPr lang="ru-RU" sz="2500" dirty="0">
              <a:effectLst/>
              <a:latin typeface="Times New Roman" panose="02020603050405020304" pitchFamily="18" charset="0"/>
              <a:ea typeface="Times New Roman" panose="02020603050405020304" pitchFamily="18" charset="0"/>
            </a:endParaRPr>
          </a:p>
          <a:p>
            <a:pPr marL="0" indent="0" algn="just">
              <a:buNone/>
            </a:pPr>
            <a:r>
              <a:rPr lang="en-US" sz="2500" b="1" i="1" dirty="0">
                <a:effectLst/>
                <a:latin typeface="Times New Roman" panose="02020603050405020304" pitchFamily="18" charset="0"/>
                <a:ea typeface="Times New Roman" panose="02020603050405020304" pitchFamily="18" charset="0"/>
              </a:rPr>
              <a:t>Selective blockers of neurokinin NK</a:t>
            </a:r>
            <a:r>
              <a:rPr lang="en-US" sz="2500" b="1" i="1" baseline="-25000" dirty="0">
                <a:effectLst/>
                <a:latin typeface="Times New Roman" panose="02020603050405020304" pitchFamily="18" charset="0"/>
                <a:ea typeface="Times New Roman" panose="02020603050405020304" pitchFamily="18" charset="0"/>
              </a:rPr>
              <a:t>1</a:t>
            </a:r>
            <a:r>
              <a:rPr lang="en-US" sz="2500" b="1" i="1" dirty="0">
                <a:effectLst/>
                <a:latin typeface="Times New Roman" panose="02020603050405020304" pitchFamily="18" charset="0"/>
                <a:ea typeface="Times New Roman" panose="02020603050405020304" pitchFamily="18" charset="0"/>
              </a:rPr>
              <a:t>-receptors</a:t>
            </a:r>
            <a:endParaRPr lang="ru-RU" sz="2500" b="1" dirty="0">
              <a:effectLst/>
              <a:latin typeface="Times New Roman" panose="02020603050405020304" pitchFamily="18" charset="0"/>
              <a:ea typeface="Times New Roman" panose="02020603050405020304" pitchFamily="18" charset="0"/>
            </a:endParaRPr>
          </a:p>
          <a:p>
            <a:pPr marL="0" indent="0" algn="just">
              <a:buNone/>
            </a:pPr>
            <a:r>
              <a:rPr lang="en-US" sz="2500" dirty="0" err="1">
                <a:effectLst/>
                <a:latin typeface="Times New Roman" panose="02020603050405020304" pitchFamily="18" charset="0"/>
                <a:ea typeface="Times New Roman" panose="02020603050405020304" pitchFamily="18" charset="0"/>
              </a:rPr>
              <a:t>Aprepitant</a:t>
            </a:r>
            <a:r>
              <a:rPr lang="en-US" sz="2500" dirty="0">
                <a:effectLst/>
                <a:latin typeface="Times New Roman" panose="02020603050405020304" pitchFamily="18" charset="0"/>
                <a:ea typeface="Times New Roman" panose="02020603050405020304" pitchFamily="18" charset="0"/>
              </a:rPr>
              <a:t>, </a:t>
            </a:r>
            <a:r>
              <a:rPr lang="en-US" sz="2500" dirty="0" err="1">
                <a:effectLst/>
                <a:latin typeface="Times New Roman" panose="02020603050405020304" pitchFamily="18" charset="0"/>
                <a:ea typeface="Times New Roman" panose="02020603050405020304" pitchFamily="18" charset="0"/>
              </a:rPr>
              <a:t>fosaprepitant</a:t>
            </a:r>
            <a:endParaRPr lang="ru-RU" sz="2500" dirty="0">
              <a:effectLst/>
              <a:latin typeface="Times New Roman" panose="02020603050405020304" pitchFamily="18" charset="0"/>
              <a:ea typeface="Times New Roman" panose="02020603050405020304" pitchFamily="18" charset="0"/>
            </a:endParaRPr>
          </a:p>
          <a:p>
            <a:pPr marL="0" indent="0" algn="just">
              <a:buNone/>
            </a:pPr>
            <a:r>
              <a:rPr lang="en-US" sz="2500" b="1" i="1" dirty="0">
                <a:effectLst/>
                <a:latin typeface="Times New Roman" panose="02020603050405020304" pitchFamily="18" charset="0"/>
                <a:ea typeface="Times New Roman" panose="02020603050405020304" pitchFamily="18" charset="0"/>
              </a:rPr>
              <a:t>Glucocorticoids</a:t>
            </a:r>
            <a:endParaRPr lang="ru-RU" sz="2500" b="1" dirty="0">
              <a:effectLst/>
              <a:latin typeface="Times New Roman" panose="02020603050405020304" pitchFamily="18" charset="0"/>
              <a:ea typeface="Times New Roman" panose="02020603050405020304" pitchFamily="18" charset="0"/>
            </a:endParaRPr>
          </a:p>
          <a:p>
            <a:pPr marL="0" indent="0" algn="just">
              <a:buNone/>
            </a:pPr>
            <a:r>
              <a:rPr lang="en-US" sz="2500" b="1" dirty="0">
                <a:effectLst/>
                <a:latin typeface="Times New Roman" panose="02020603050405020304" pitchFamily="18" charset="0"/>
                <a:ea typeface="Times New Roman" panose="02020603050405020304" pitchFamily="18" charset="0"/>
              </a:rPr>
              <a:t>Dexamethasone, Decadron, Prednisolone</a:t>
            </a:r>
            <a:endParaRPr lang="ru-RU" sz="2500" b="1"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528732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9B318F5-B9A5-C288-D2BB-F5A3789C6D08}"/>
              </a:ext>
            </a:extLst>
          </p:cNvPr>
          <p:cNvSpPr>
            <a:spLocks noGrp="1"/>
          </p:cNvSpPr>
          <p:nvPr>
            <p:ph idx="1"/>
          </p:nvPr>
        </p:nvSpPr>
        <p:spPr>
          <a:xfrm>
            <a:off x="838200" y="0"/>
            <a:ext cx="10515600" cy="5604669"/>
          </a:xfrm>
        </p:spPr>
        <p:txBody>
          <a:bodyPr>
            <a:normAutofit fontScale="92500" lnSpcReduction="10000"/>
          </a:bodyPr>
          <a:lstStyle/>
          <a:p>
            <a:pPr marL="0" indent="0" algn="just">
              <a:buNone/>
            </a:pPr>
            <a:r>
              <a:rPr lang="en-US" sz="2600" b="1" dirty="0">
                <a:effectLst/>
                <a:latin typeface="Times New Roman" panose="02020603050405020304" pitchFamily="18" charset="0"/>
                <a:ea typeface="Times New Roman" panose="02020603050405020304" pitchFamily="18" charset="0"/>
              </a:rPr>
              <a:t>CLASSIFICATION OF SUPPLTMENTORY AGENTS FOR THE TREATMENT AND PREVENTION OF COMPLICATIONS RESULTING  FROM TUMOR CHEMOTHERAPY</a:t>
            </a:r>
            <a:br>
              <a:rPr lang="ru-RU" sz="2600" b="1" dirty="0">
                <a:effectLst/>
                <a:latin typeface="Times New Roman" panose="02020603050405020304" pitchFamily="18" charset="0"/>
                <a:ea typeface="Times New Roman" panose="02020603050405020304" pitchFamily="18" charset="0"/>
              </a:rPr>
            </a:br>
            <a:endParaRPr lang="en-US" sz="2600" b="1" dirty="0">
              <a:solidFill>
                <a:srgbClr val="C00000"/>
              </a:solidFill>
              <a:effectLst/>
              <a:latin typeface="Times New Roman" panose="02020603050405020304" pitchFamily="18" charset="0"/>
              <a:ea typeface="Times New Roman" panose="02020603050405020304" pitchFamily="18" charset="0"/>
            </a:endParaRPr>
          </a:p>
          <a:p>
            <a:pPr marL="0" indent="0" algn="just">
              <a:buNone/>
            </a:pPr>
            <a:r>
              <a:rPr lang="en-US" sz="1900" b="1" dirty="0">
                <a:solidFill>
                  <a:srgbClr val="C00000"/>
                </a:solidFill>
                <a:effectLst/>
                <a:latin typeface="Times New Roman" panose="02020603050405020304" pitchFamily="18" charset="0"/>
                <a:ea typeface="Times New Roman" panose="02020603050405020304" pitchFamily="18" charset="0"/>
              </a:rPr>
              <a:t>III AGENTS INCREASING IMMUNE DEFENSE IN THE BODY</a:t>
            </a:r>
            <a:endParaRPr lang="ru-RU" sz="1900" dirty="0">
              <a:solidFill>
                <a:srgbClr val="C00000"/>
              </a:solidFill>
              <a:effectLst/>
              <a:latin typeface="Times New Roman" panose="02020603050405020304" pitchFamily="18" charset="0"/>
              <a:ea typeface="Times New Roman" panose="02020603050405020304" pitchFamily="18" charset="0"/>
            </a:endParaRPr>
          </a:p>
          <a:p>
            <a:pPr algn="just">
              <a:buFontTx/>
              <a:buChar char="-"/>
            </a:pPr>
            <a:r>
              <a:rPr lang="en-US" dirty="0">
                <a:solidFill>
                  <a:srgbClr val="000000"/>
                </a:solidFill>
                <a:effectLst/>
                <a:latin typeface="Times New Roman" panose="02020603050405020304" pitchFamily="18" charset="0"/>
                <a:ea typeface="Times New Roman" panose="02020603050405020304" pitchFamily="18" charset="0"/>
              </a:rPr>
              <a:t>interferons, interleukins, thymus preparations, </a:t>
            </a:r>
            <a:r>
              <a:rPr lang="en-US" dirty="0" err="1">
                <a:solidFill>
                  <a:srgbClr val="000000"/>
                </a:solidFill>
                <a:effectLst/>
                <a:latin typeface="Times New Roman" panose="02020603050405020304" pitchFamily="18" charset="0"/>
                <a:ea typeface="Times New Roman" panose="02020603050405020304" pitchFamily="18" charset="0"/>
              </a:rPr>
              <a:t>polyoxidonium</a:t>
            </a:r>
            <a:r>
              <a:rPr lang="en-US" dirty="0">
                <a:solidFill>
                  <a:srgbClr val="000000"/>
                </a:solidFill>
                <a:effectLst/>
                <a:latin typeface="Times New Roman" panose="02020603050405020304" pitchFamily="18" charset="0"/>
                <a:ea typeface="Times New Roman" panose="02020603050405020304" pitchFamily="18" charset="0"/>
              </a:rPr>
              <a:t>, levamisole</a:t>
            </a:r>
          </a:p>
          <a:p>
            <a:pPr algn="just">
              <a:buFontTx/>
              <a:buChar char="-"/>
            </a:pPr>
            <a:endParaRPr lang="ru-RU" dirty="0">
              <a:effectLst/>
              <a:latin typeface="Times New Roman" panose="02020603050405020304" pitchFamily="18" charset="0"/>
              <a:ea typeface="Times New Roman" panose="02020603050405020304" pitchFamily="18" charset="0"/>
            </a:endParaRPr>
          </a:p>
          <a:p>
            <a:pPr marL="0" indent="0" algn="just">
              <a:buNone/>
            </a:pPr>
            <a:r>
              <a:rPr lang="en-US" dirty="0">
                <a:solidFill>
                  <a:srgbClr val="C00000"/>
                </a:solidFill>
                <a:effectLst/>
                <a:latin typeface="Times New Roman" panose="02020603050405020304" pitchFamily="18" charset="0"/>
                <a:ea typeface="Times New Roman" panose="02020603050405020304" pitchFamily="18" charset="0"/>
              </a:rPr>
              <a:t> </a:t>
            </a:r>
            <a:r>
              <a:rPr lang="en-US" sz="1900" dirty="0">
                <a:solidFill>
                  <a:srgbClr val="C00000"/>
                </a:solidFill>
                <a:effectLst/>
                <a:latin typeface="Times New Roman" panose="02020603050405020304" pitchFamily="18" charset="0"/>
                <a:ea typeface="Times New Roman" panose="02020603050405020304" pitchFamily="18" charset="0"/>
              </a:rPr>
              <a:t>IV </a:t>
            </a:r>
            <a:r>
              <a:rPr lang="en-US" sz="1900" b="1" dirty="0">
                <a:solidFill>
                  <a:srgbClr val="C00000"/>
                </a:solidFill>
                <a:effectLst/>
                <a:latin typeface="Times New Roman" panose="02020603050405020304" pitchFamily="18" charset="0"/>
                <a:ea typeface="Times New Roman" panose="02020603050405020304" pitchFamily="18" charset="0"/>
              </a:rPr>
              <a:t>CYTOPROTECTORS</a:t>
            </a:r>
            <a:endParaRPr lang="ru-RU" sz="1900" dirty="0">
              <a:solidFill>
                <a:srgbClr val="C00000"/>
              </a:solidFill>
              <a:effectLst/>
              <a:latin typeface="Times New Roman" panose="02020603050405020304" pitchFamily="18" charset="0"/>
              <a:ea typeface="Times New Roman" panose="02020603050405020304" pitchFamily="18" charset="0"/>
            </a:endParaRPr>
          </a:p>
          <a:p>
            <a:pPr algn="just">
              <a:buFontTx/>
              <a:buChar char="-"/>
            </a:pPr>
            <a:r>
              <a:rPr lang="en-US" dirty="0">
                <a:solidFill>
                  <a:srgbClr val="000000"/>
                </a:solidFill>
                <a:effectLst/>
                <a:latin typeface="Times New Roman" panose="02020603050405020304" pitchFamily="18" charset="0"/>
                <a:ea typeface="Times New Roman" panose="02020603050405020304" pitchFamily="18" charset="0"/>
              </a:rPr>
              <a:t>Dexrazoxane (</a:t>
            </a:r>
            <a:r>
              <a:rPr lang="en-US" dirty="0" err="1">
                <a:solidFill>
                  <a:srgbClr val="000000"/>
                </a:solidFill>
                <a:effectLst/>
                <a:latin typeface="Times New Roman" panose="02020603050405020304" pitchFamily="18" charset="0"/>
                <a:ea typeface="Times New Roman" panose="02020603050405020304" pitchFamily="18" charset="0"/>
              </a:rPr>
              <a:t>cardioxane</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mesna</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uromitexane</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amifostine</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heptral</a:t>
            </a:r>
            <a:endParaRPr lang="en-US" dirty="0">
              <a:solidFill>
                <a:srgbClr val="000000"/>
              </a:solidFill>
              <a:effectLst/>
              <a:latin typeface="Times New Roman" panose="02020603050405020304" pitchFamily="18" charset="0"/>
              <a:ea typeface="Times New Roman" panose="02020603050405020304" pitchFamily="18" charset="0"/>
            </a:endParaRPr>
          </a:p>
          <a:p>
            <a:pPr algn="just">
              <a:buFontTx/>
              <a:buChar char="-"/>
            </a:pPr>
            <a:endParaRPr lang="ru-RU" dirty="0">
              <a:effectLst/>
              <a:latin typeface="Times New Roman" panose="02020603050405020304" pitchFamily="18" charset="0"/>
              <a:ea typeface="Times New Roman" panose="02020603050405020304" pitchFamily="18" charset="0"/>
            </a:endParaRPr>
          </a:p>
          <a:p>
            <a:pPr marL="0" indent="0" algn="just">
              <a:buNone/>
            </a:pPr>
            <a:r>
              <a:rPr lang="en-US" b="1" dirty="0">
                <a:solidFill>
                  <a:srgbClr val="C00000"/>
                </a:solidFill>
                <a:effectLst/>
                <a:latin typeface="Times New Roman" panose="02020603050405020304" pitchFamily="18" charset="0"/>
                <a:ea typeface="Times New Roman" panose="02020603050405020304" pitchFamily="18" charset="0"/>
              </a:rPr>
              <a:t>V </a:t>
            </a:r>
            <a:r>
              <a:rPr lang="en-US" sz="1900" b="1" dirty="0">
                <a:solidFill>
                  <a:srgbClr val="C00000"/>
                </a:solidFill>
                <a:effectLst/>
                <a:latin typeface="Times New Roman" panose="02020603050405020304" pitchFamily="18" charset="0"/>
                <a:ea typeface="Times New Roman" panose="02020603050405020304" pitchFamily="18" charset="0"/>
              </a:rPr>
              <a:t>ANTIALLERGIC DRUGS</a:t>
            </a:r>
            <a:endParaRPr lang="ru-RU" sz="1900" dirty="0">
              <a:solidFill>
                <a:srgbClr val="C00000"/>
              </a:solidFill>
              <a:effectLst/>
              <a:latin typeface="Times New Roman" panose="02020603050405020304" pitchFamily="18" charset="0"/>
              <a:ea typeface="Times New Roman" panose="02020603050405020304" pitchFamily="18" charset="0"/>
            </a:endParaRPr>
          </a:p>
          <a:p>
            <a:pPr marL="0" indent="0" algn="just">
              <a:buNone/>
            </a:pPr>
            <a:r>
              <a:rPr lang="en-US" dirty="0">
                <a:solidFill>
                  <a:srgbClr val="000000"/>
                </a:solidFill>
                <a:effectLst/>
                <a:latin typeface="Times New Roman" panose="02020603050405020304" pitchFamily="18" charset="0"/>
                <a:ea typeface="Times New Roman" panose="02020603050405020304" pitchFamily="18" charset="0"/>
              </a:rPr>
              <a:t>Glucocorticoids – dexamethasone, prednisolone, methylprednisolone</a:t>
            </a:r>
            <a:endParaRPr lang="ru-RU" dirty="0">
              <a:effectLst/>
              <a:latin typeface="Times New Roman" panose="02020603050405020304" pitchFamily="18" charset="0"/>
              <a:ea typeface="Times New Roman" panose="02020603050405020304" pitchFamily="18" charset="0"/>
            </a:endParaRPr>
          </a:p>
          <a:p>
            <a:pPr marL="0" indent="0" algn="just">
              <a:buNone/>
            </a:pPr>
            <a:r>
              <a:rPr lang="en-US" dirty="0">
                <a:solidFill>
                  <a:srgbClr val="000000"/>
                </a:solidFill>
                <a:effectLst/>
                <a:latin typeface="Times New Roman" panose="02020603050405020304" pitchFamily="18" charset="0"/>
                <a:ea typeface="Times New Roman" panose="02020603050405020304" pitchFamily="18" charset="0"/>
              </a:rPr>
              <a:t>Antihistamines - chloropyramine (</a:t>
            </a:r>
            <a:r>
              <a:rPr lang="en-US" dirty="0" err="1">
                <a:solidFill>
                  <a:srgbClr val="000000"/>
                </a:solidFill>
                <a:effectLst/>
                <a:latin typeface="Times New Roman" panose="02020603050405020304" pitchFamily="18" charset="0"/>
                <a:ea typeface="Times New Roman" panose="02020603050405020304" pitchFamily="18" charset="0"/>
              </a:rPr>
              <a:t>suprastin</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clemastine</a:t>
            </a:r>
            <a:r>
              <a:rPr lang="en-US" dirty="0">
                <a:solidFill>
                  <a:srgbClr val="000000"/>
                </a:solidFill>
                <a:effectLst/>
                <a:latin typeface="Times New Roman" panose="02020603050405020304" pitchFamily="18" charset="0"/>
                <a:ea typeface="Times New Roman" panose="02020603050405020304" pitchFamily="18" charset="0"/>
              </a:rPr>
              <a:t> (</a:t>
            </a:r>
            <a:r>
              <a:rPr lang="en-US" dirty="0" err="1">
                <a:solidFill>
                  <a:srgbClr val="000000"/>
                </a:solidFill>
                <a:effectLst/>
                <a:latin typeface="Times New Roman" panose="02020603050405020304" pitchFamily="18" charset="0"/>
                <a:ea typeface="Times New Roman" panose="02020603050405020304" pitchFamily="18" charset="0"/>
              </a:rPr>
              <a:t>tavegil</a:t>
            </a:r>
            <a:r>
              <a:rPr lang="en-US" dirty="0">
                <a:solidFill>
                  <a:srgbClr val="000000"/>
                </a:solidFill>
                <a:effectLst/>
                <a:latin typeface="Times New Roman" panose="02020603050405020304" pitchFamily="18" charset="0"/>
                <a:ea typeface="Times New Roman" panose="02020603050405020304" pitchFamily="18" charset="0"/>
              </a:rPr>
              <a:t>)</a:t>
            </a:r>
            <a:endParaRPr lang="ru-RU"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371802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1CADE0C-4508-15B9-D820-94638E19A573}"/>
              </a:ext>
            </a:extLst>
          </p:cNvPr>
          <p:cNvSpPr>
            <a:spLocks noGrp="1"/>
          </p:cNvSpPr>
          <p:nvPr>
            <p:ph idx="1"/>
          </p:nvPr>
        </p:nvSpPr>
        <p:spPr>
          <a:xfrm>
            <a:off x="641268" y="546265"/>
            <a:ext cx="10747168" cy="5630698"/>
          </a:xfrm>
        </p:spPr>
        <p:txBody>
          <a:bodyPr>
            <a:normAutofit fontScale="92500" lnSpcReduction="10000"/>
          </a:bodyPr>
          <a:lstStyle/>
          <a:p>
            <a:pPr marL="0" indent="0" algn="just">
              <a:lnSpc>
                <a:spcPct val="100000"/>
              </a:lnSpc>
              <a:buNone/>
            </a:pPr>
            <a:endParaRPr lang="en-US" sz="2400" dirty="0">
              <a:solidFill>
                <a:srgbClr val="000000"/>
              </a:solidFill>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b="1" dirty="0">
                <a:effectLst/>
                <a:latin typeface="Times New Roman" panose="02020603050405020304" pitchFamily="18" charset="0"/>
                <a:ea typeface="Times New Roman" panose="02020603050405020304" pitchFamily="18" charset="0"/>
              </a:rPr>
              <a:t>AGENTS  STIMULATING HEMATOPOIESIS </a:t>
            </a:r>
          </a:p>
          <a:p>
            <a:pPr marL="0" indent="0" algn="just">
              <a:lnSpc>
                <a:spcPct val="100000"/>
              </a:lnSpc>
              <a:buNone/>
            </a:pPr>
            <a:r>
              <a:rPr lang="en-US" sz="2400" dirty="0">
                <a:solidFill>
                  <a:srgbClr val="000000"/>
                </a:solidFill>
                <a:effectLst/>
                <a:latin typeface="Times New Roman" panose="02020603050405020304" pitchFamily="18" charset="0"/>
                <a:ea typeface="Times New Roman" panose="02020603050405020304" pitchFamily="18" charset="0"/>
              </a:rPr>
              <a:t>Almost all </a:t>
            </a:r>
            <a:r>
              <a:rPr lang="en-US" sz="2400" dirty="0" err="1">
                <a:solidFill>
                  <a:srgbClr val="000000"/>
                </a:solidFill>
                <a:effectLst/>
                <a:latin typeface="Times New Roman" panose="02020603050405020304" pitchFamily="18" charset="0"/>
                <a:ea typeface="Times New Roman" panose="02020603050405020304" pitchFamily="18" charset="0"/>
              </a:rPr>
              <a:t>cytostatics</a:t>
            </a:r>
            <a:r>
              <a:rPr lang="en-US" sz="2400" dirty="0">
                <a:solidFill>
                  <a:srgbClr val="000000"/>
                </a:solidFill>
                <a:effectLst/>
                <a:latin typeface="Times New Roman" panose="02020603050405020304" pitchFamily="18" charset="0"/>
                <a:ea typeface="Times New Roman" panose="02020603050405020304" pitchFamily="18" charset="0"/>
              </a:rPr>
              <a:t>  except </a:t>
            </a:r>
            <a:r>
              <a:rPr lang="en-US" sz="2400" b="1" dirty="0">
                <a:solidFill>
                  <a:srgbClr val="000000"/>
                </a:solidFill>
                <a:effectLst/>
                <a:latin typeface="Times New Roman" panose="02020603050405020304" pitchFamily="18" charset="0"/>
                <a:ea typeface="Times New Roman" panose="02020603050405020304" pitchFamily="18" charset="0"/>
              </a:rPr>
              <a:t>vincristine, bleomycin, and </a:t>
            </a:r>
            <a:r>
              <a:rPr lang="en-US" sz="2400" b="1" dirty="0" err="1">
                <a:solidFill>
                  <a:srgbClr val="000000"/>
                </a:solidFill>
                <a:effectLst/>
                <a:latin typeface="Times New Roman" panose="02020603050405020304" pitchFamily="18" charset="0"/>
                <a:ea typeface="Times New Roman" panose="02020603050405020304" pitchFamily="18" charset="0"/>
              </a:rPr>
              <a:t>prospidin</a:t>
            </a:r>
            <a:r>
              <a:rPr lang="en-US" sz="2400" dirty="0">
                <a:solidFill>
                  <a:srgbClr val="000000"/>
                </a:solidFill>
                <a:effectLst/>
                <a:latin typeface="Times New Roman" panose="02020603050405020304" pitchFamily="18" charset="0"/>
                <a:ea typeface="Times New Roman" panose="02020603050405020304" pitchFamily="18" charset="0"/>
              </a:rPr>
              <a:t> in therapeutic doses, inhibit hematopoiesis </a:t>
            </a:r>
            <a:endParaRPr lang="en-US" sz="2400" b="1"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400" b="1" dirty="0">
                <a:solidFill>
                  <a:srgbClr val="000000"/>
                </a:solidFill>
                <a:latin typeface="Times New Roman" panose="02020603050405020304" pitchFamily="18" charset="0"/>
                <a:ea typeface="Times New Roman" panose="02020603050405020304" pitchFamily="18" charset="0"/>
              </a:rPr>
              <a:t>R</a:t>
            </a:r>
            <a:r>
              <a:rPr lang="en-US" sz="2400" b="1" dirty="0">
                <a:solidFill>
                  <a:srgbClr val="000000"/>
                </a:solidFill>
                <a:effectLst/>
                <a:latin typeface="Times New Roman" panose="02020603050405020304" pitchFamily="18" charset="0"/>
                <a:ea typeface="Times New Roman" panose="02020603050405020304" pitchFamily="18" charset="0"/>
              </a:rPr>
              <a:t>ecombinant human </a:t>
            </a:r>
            <a:r>
              <a:rPr lang="en-US" sz="2400" b="1" dirty="0" err="1">
                <a:solidFill>
                  <a:srgbClr val="000000"/>
                </a:solidFill>
                <a:effectLst/>
                <a:latin typeface="Times New Roman" panose="02020603050405020304" pitchFamily="18" charset="0"/>
                <a:ea typeface="Times New Roman" panose="02020603050405020304" pitchFamily="18" charset="0"/>
              </a:rPr>
              <a:t>erythropoietins</a:t>
            </a:r>
            <a:r>
              <a:rPr lang="en-US" sz="2400" dirty="0">
                <a:solidFill>
                  <a:srgbClr val="000000"/>
                </a:solidFill>
                <a:effectLst/>
                <a:latin typeface="Times New Roman" panose="02020603050405020304" pitchFamily="18" charset="0"/>
                <a:ea typeface="Times New Roman" panose="02020603050405020304" pitchFamily="18" charset="0"/>
              </a:rPr>
              <a:t> obtained by genetic engineering - </a:t>
            </a:r>
            <a:r>
              <a:rPr lang="en-US" sz="2400" b="1" dirty="0">
                <a:solidFill>
                  <a:srgbClr val="C00000"/>
                </a:solidFill>
                <a:effectLst/>
                <a:latin typeface="Times New Roman" panose="02020603050405020304" pitchFamily="18" charset="0"/>
                <a:ea typeface="Times New Roman" panose="02020603050405020304" pitchFamily="18" charset="0"/>
              </a:rPr>
              <a:t>epoetin alfa (</a:t>
            </a:r>
            <a:r>
              <a:rPr lang="en-US" sz="2400" b="1" dirty="0" err="1">
                <a:solidFill>
                  <a:srgbClr val="C00000"/>
                </a:solidFill>
                <a:effectLst/>
                <a:latin typeface="Times New Roman" panose="02020603050405020304" pitchFamily="18" charset="0"/>
                <a:ea typeface="Times New Roman" panose="02020603050405020304" pitchFamily="18" charset="0"/>
              </a:rPr>
              <a:t>Eprex</a:t>
            </a:r>
            <a:r>
              <a:rPr lang="en-US" sz="2400" b="1" dirty="0">
                <a:solidFill>
                  <a:srgbClr val="C00000"/>
                </a:solidFill>
                <a:effectLst/>
                <a:latin typeface="Times New Roman" panose="02020603050405020304" pitchFamily="18" charset="0"/>
                <a:ea typeface="Times New Roman" panose="02020603050405020304" pitchFamily="18" charset="0"/>
              </a:rPr>
              <a:t>, Epogen), Epoetin beta (</a:t>
            </a:r>
            <a:r>
              <a:rPr lang="en-US" sz="2400" b="1" dirty="0" err="1">
                <a:solidFill>
                  <a:srgbClr val="C00000"/>
                </a:solidFill>
                <a:effectLst/>
                <a:latin typeface="Times New Roman" panose="02020603050405020304" pitchFamily="18" charset="0"/>
                <a:ea typeface="Times New Roman" panose="02020603050405020304" pitchFamily="18" charset="0"/>
              </a:rPr>
              <a:t>Recormon</a:t>
            </a:r>
            <a:r>
              <a:rPr lang="en-US" sz="2400" b="1" dirty="0">
                <a:solidFill>
                  <a:srgbClr val="C00000"/>
                </a:solidFill>
                <a:effectLst/>
                <a:latin typeface="Times New Roman" panose="02020603050405020304" pitchFamily="18" charset="0"/>
                <a:ea typeface="Times New Roman" panose="02020603050405020304" pitchFamily="18" charset="0"/>
              </a:rPr>
              <a:t>).</a:t>
            </a:r>
            <a:endParaRPr lang="ru-RU" sz="2400" dirty="0">
              <a:solidFill>
                <a:srgbClr val="C00000"/>
              </a:solidFill>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stimulate proliferation and differentiation of erythroid progenitor cells;</a:t>
            </a:r>
            <a:endParaRPr lang="ru-RU" sz="2400" dirty="0">
              <a:effectLst/>
              <a:latin typeface="Times New Roman" panose="02020603050405020304" pitchFamily="18" charset="0"/>
              <a:ea typeface="Times New Roman" panose="02020603050405020304" pitchFamily="18" charset="0"/>
            </a:endParaRPr>
          </a:p>
          <a:p>
            <a:pPr algn="just">
              <a:lnSpc>
                <a:spcPct val="100000"/>
              </a:lnSpc>
              <a:buClr>
                <a:srgbClr val="C00000"/>
              </a:buClr>
            </a:pPr>
            <a:r>
              <a:rPr lang="en-US" sz="2400" dirty="0">
                <a:solidFill>
                  <a:srgbClr val="000000"/>
                </a:solidFill>
                <a:effectLst/>
                <a:latin typeface="Times New Roman" panose="02020603050405020304" pitchFamily="18" charset="0"/>
                <a:ea typeface="Times New Roman" panose="02020603050405020304" pitchFamily="18" charset="0"/>
              </a:rPr>
              <a:t>promote the release of reticulocytes from the bone marrow into the blood;</a:t>
            </a:r>
          </a:p>
          <a:p>
            <a:pPr marL="0" indent="0" algn="just">
              <a:lnSpc>
                <a:spcPct val="100000"/>
              </a:lnSpc>
              <a:buNone/>
            </a:pPr>
            <a:endParaRPr lang="ru-RU" sz="2400" dirty="0">
              <a:effectLst/>
              <a:latin typeface="Times New Roman" panose="02020603050405020304" pitchFamily="18" charset="0"/>
              <a:ea typeface="Times New Roman" panose="02020603050405020304" pitchFamily="18" charset="0"/>
            </a:endParaRPr>
          </a:p>
          <a:p>
            <a:pPr marL="0" indent="0" algn="just">
              <a:lnSpc>
                <a:spcPct val="100000"/>
              </a:lnSpc>
              <a:buNone/>
            </a:pPr>
            <a:r>
              <a:rPr lang="en-US" sz="2400" dirty="0">
                <a:solidFill>
                  <a:srgbClr val="000000"/>
                </a:solidFill>
                <a:effectLst/>
                <a:latin typeface="Times New Roman" panose="02020603050405020304" pitchFamily="18" charset="0"/>
                <a:ea typeface="Times New Roman" panose="02020603050405020304" pitchFamily="18" charset="0"/>
              </a:rPr>
              <a:t>The drugs are administered subcutaneously and intravenously. The effect develops after 1-2 weeks, hematopoiesis normalizes after 8-12 weeks. </a:t>
            </a:r>
          </a:p>
          <a:p>
            <a:pPr marL="0" indent="0" algn="just">
              <a:lnSpc>
                <a:spcPct val="100000"/>
              </a:lnSpc>
              <a:buNone/>
            </a:pPr>
            <a:r>
              <a:rPr lang="en-US" sz="2400" b="1" dirty="0">
                <a:solidFill>
                  <a:srgbClr val="C00000"/>
                </a:solidFill>
                <a:effectLst/>
                <a:latin typeface="Times New Roman" panose="02020603050405020304" pitchFamily="18" charset="0"/>
                <a:ea typeface="Times New Roman" panose="02020603050405020304" pitchFamily="18" charset="0"/>
              </a:rPr>
              <a:t>Side effects: </a:t>
            </a:r>
            <a:r>
              <a:rPr lang="en-US" sz="2400" dirty="0">
                <a:solidFill>
                  <a:srgbClr val="000000"/>
                </a:solidFill>
                <a:effectLst/>
                <a:latin typeface="Times New Roman" panose="02020603050405020304" pitchFamily="18" charset="0"/>
                <a:ea typeface="Times New Roman" panose="02020603050405020304" pitchFamily="18" charset="0"/>
              </a:rPr>
              <a:t>chest pain, swelling, increased blood pressure, hypertensive crisis with symptoms of encephalopathy (headache, dizziness, confusion, convulsions), thrombosis. At the beginning of treatment, patients may experience symptoms of iron deficiency </a:t>
            </a:r>
            <a:endParaRPr lang="ru-RU" sz="2400" dirty="0">
              <a:effectLst/>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6610218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Лекция светлая">
  <a:themeElements>
    <a:clrScheme name="1_Лекция светлая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1_Лекция светлая">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1_Лекция светлая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Лекция светлая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Лекция светлая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1_Лекция светлая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1_Лекция светлая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1_Лекция светлая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1_Лекция светлая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1_Лекция светлая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1_Лекция светлая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3559</TotalTime>
  <Words>4596</Words>
  <Application>Microsoft Macintosh PowerPoint</Application>
  <PresentationFormat>Широкоэкранный</PresentationFormat>
  <Paragraphs>287</Paragraphs>
  <Slides>39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2</vt:i4>
      </vt:variant>
      <vt:variant>
        <vt:lpstr>Заголовки слайдов</vt:lpstr>
      </vt:variant>
      <vt:variant>
        <vt:i4>39</vt:i4>
      </vt:variant>
    </vt:vector>
  </HeadingPairs>
  <TitlesOfParts>
    <vt:vector size="47" baseType="lpstr">
      <vt:lpstr>Arial</vt:lpstr>
      <vt:lpstr>Calibri</vt:lpstr>
      <vt:lpstr>Calibri Light</vt:lpstr>
      <vt:lpstr>Tahoma</vt:lpstr>
      <vt:lpstr>Times New Roman</vt:lpstr>
      <vt:lpstr>Wingdings</vt:lpstr>
      <vt:lpstr>Тема Office</vt:lpstr>
      <vt:lpstr>1_Лекция светлая</vt:lpstr>
      <vt:lpstr>SIDE EFFECTS OF ANTIBLASTOMIC AGENTS.  SUPPLEMENTARY SUBSTANCES  IN TUMOUR CHEMOTHERAPY</vt:lpstr>
      <vt:lpstr>THE MAIN SIDE EFFECTS OF CYTOTOXIC DRUGS</vt:lpstr>
      <vt:lpstr>Презентация PowerPoint</vt:lpstr>
      <vt:lpstr>CLINICAL CLASSIFICATION OF COMPLICATIONS OF CHEMOTHERAPY</vt:lpstr>
      <vt:lpstr>Презентация PowerPoint</vt:lpstr>
      <vt:lpstr>Презентация PowerPoint</vt:lpstr>
      <vt:lpstr>CLASSIFICATION OF SUPPLTMENTORY AGENTS FOR THE TREATMENT AND PREVENTION OF COMPLICATIONS RESULTING  FROM TUMOR CHEMOTHERAPY </vt:lpstr>
      <vt:lpstr>Презентация PowerPoint</vt:lpstr>
      <vt:lpstr>Презентация PowerPoint</vt:lpstr>
      <vt:lpstr>AGENTS  STIMULATING LEUKOPOIESIS </vt:lpstr>
      <vt:lpstr>AGENTS  STIMULATING LEUKOPOIESIS</vt:lpstr>
      <vt:lpstr>AGENTS  STIMULATING LEUKOPOIESIS</vt:lpstr>
      <vt:lpstr>AGENTS  STIMULATING LEUKOPOIESIS</vt:lpstr>
      <vt:lpstr> ANTIEMETICS </vt:lpstr>
      <vt:lpstr>   ANTIEMETICS 5-HT3 RECEPTOR ANTAGONISTS  </vt:lpstr>
      <vt:lpstr>Презентация PowerPoint</vt:lpstr>
      <vt:lpstr>Презентация PowerPoint</vt:lpstr>
      <vt:lpstr>ANTIEMETICS Selective NK1 receptor blockers </vt:lpstr>
      <vt:lpstr>Презентация PowerPoint</vt:lpstr>
      <vt:lpstr>Презентация PowerPoint</vt:lpstr>
      <vt:lpstr>Презентация PowerPoint</vt:lpstr>
      <vt:lpstr>Презентация PowerPoint</vt:lpstr>
      <vt:lpstr> CYTOPROTECTIVE AGENTS</vt:lpstr>
      <vt:lpstr>Презентация PowerPoint</vt:lpstr>
      <vt:lpstr>Презентация PowerPoint</vt:lpstr>
      <vt:lpstr>Презентация PowerPoint</vt:lpstr>
      <vt:lpstr>Презентация PowerPoint</vt:lpstr>
      <vt:lpstr>ANTIALLERGIC DRUGS </vt:lpstr>
      <vt:lpstr>Презентация PowerPoint</vt:lpstr>
      <vt:lpstr>Презентация PowerPoint</vt:lpstr>
      <vt:lpstr>DRUGS THAT INCREASE THE BODY'S IMMUNE DEFENSE. </vt:lpstr>
      <vt:lpstr>Презентация PowerPoint</vt:lpstr>
      <vt:lpstr>DRUGS THAT INCREASE THE BODY'S IMMUNE DEFENSE Peptide drugs of thymic origin (thymalin, tactivin, timoptin) </vt:lpstr>
      <vt:lpstr> DRUGS THAT INCREASE THE BODY'S IMMUNE DEFENSE Synthetic or chemically pure immunomodulators  </vt:lpstr>
      <vt:lpstr>Презентация PowerPoint</vt:lpstr>
      <vt:lpstr>Презентация PowerPoint</vt:lpstr>
      <vt:lpstr>Презентация PowerPoint</vt:lpstr>
      <vt:lpstr>DRUGS THAT INCREASE THE BODY'S IMMUNE DEFENSE IMMUNOMODULATORS OF NATURAL ORIGIN – DERINAT, ERBISOL BIOBRAN.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Microsoft Office User</dc:creator>
  <cp:lastModifiedBy>Microsoft Office User</cp:lastModifiedBy>
  <cp:revision>66</cp:revision>
  <cp:lastPrinted>2024-03-20T17:48:35Z</cp:lastPrinted>
  <dcterms:created xsi:type="dcterms:W3CDTF">2024-03-19T19:10:41Z</dcterms:created>
  <dcterms:modified xsi:type="dcterms:W3CDTF">2024-05-30T18:20:02Z</dcterms:modified>
</cp:coreProperties>
</file>