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9" r:id="rId21"/>
    <p:sldId id="277" r:id="rId22"/>
    <p:sldId id="278"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60"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4" d="100"/>
          <a:sy n="94" d="100"/>
        </p:scale>
        <p:origin x="-88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1276FC-45A2-4388-8BAD-72C847DC3340}" type="datetimeFigureOut">
              <a:rPr lang="ru-RU" smtClean="0"/>
              <a:t>17.11.2023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7A082D-0BF6-4719-9CEC-A455B6BA37D2}" type="slidenum">
              <a:rPr lang="ru-RU" smtClean="0"/>
              <a:t>‹#›</a:t>
            </a:fld>
            <a:endParaRPr lang="ru-RU"/>
          </a:p>
        </p:txBody>
      </p:sp>
    </p:spTree>
    <p:extLst>
      <p:ext uri="{BB962C8B-B14F-4D97-AF65-F5344CB8AC3E}">
        <p14:creationId xmlns:p14="http://schemas.microsoft.com/office/powerpoint/2010/main" val="1544389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1FA476F-2905-4A88-AF20-4173B472DEFC}" type="datetimeFigureOut">
              <a:rPr lang="ru-RU" smtClean="0"/>
              <a:t>17.11.2023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1FA476F-2905-4A88-AF20-4173B472DEFC}" type="datetimeFigureOut">
              <a:rPr lang="ru-RU" smtClean="0"/>
              <a:t>17.11.2023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1FA476F-2905-4A88-AF20-4173B472DEFC}" type="datetimeFigureOut">
              <a:rPr lang="ru-RU" smtClean="0"/>
              <a:t>17.11.2023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1FA476F-2905-4A88-AF20-4173B472DEFC}" type="datetimeFigureOut">
              <a:rPr lang="ru-RU" smtClean="0"/>
              <a:t>17.11.2023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4B422C3-AE81-4CEC-A35D-003E0DC43F0A}" type="slidenum">
              <a:rPr lang="ru-RU" smtClean="0"/>
              <a:t>‹#›</a:t>
            </a:fld>
            <a:endParaRPr lang="ru-RU"/>
          </a:p>
        </p:txBody>
      </p:sp>
      <p:sp>
        <p:nvSpPr>
          <p:cNvPr id="13" name="TextBox 12"/>
          <p:cNvSpPr txBox="1"/>
          <p:nvPr/>
        </p:nvSpPr>
        <p:spPr>
          <a:xfrm>
            <a:off x="751116" y="75416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1FA476F-2905-4A88-AF20-4173B472DEFC}" type="datetimeFigureOut">
              <a:rPr lang="ru-RU" smtClean="0"/>
              <a:t>17.11.2023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A1FA476F-2905-4A88-AF20-4173B472DEFC}" type="datetimeFigureOut">
              <a:rPr lang="ru-RU" smtClean="0"/>
              <a:t>17.11.2023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A1FA476F-2905-4A88-AF20-4173B472DEFC}" type="datetimeFigureOut">
              <a:rPr lang="ru-RU" smtClean="0"/>
              <a:t>17.11.2023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1FA476F-2905-4A88-AF20-4173B472DEFC}" type="datetimeFigureOut">
              <a:rPr lang="ru-RU" smtClean="0"/>
              <a:t>17.11.2023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1FA476F-2905-4A88-AF20-4173B472DEFC}" type="datetimeFigureOut">
              <a:rPr lang="ru-RU" smtClean="0"/>
              <a:t>17.11.2023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1FA476F-2905-4A88-AF20-4173B472DEFC}" type="datetimeFigureOut">
              <a:rPr lang="ru-RU" smtClean="0"/>
              <a:t>17.11.2023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1FA476F-2905-4A88-AF20-4173B472DEFC}" type="datetimeFigureOut">
              <a:rPr lang="ru-RU" smtClean="0"/>
              <a:t>17.11.2023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1FA476F-2905-4A88-AF20-4173B472DEFC}" type="datetimeFigureOut">
              <a:rPr lang="ru-RU" smtClean="0"/>
              <a:t>17.11.2023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331" y="3051013"/>
            <a:ext cx="3829520"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4629150" y="3051013"/>
            <a:ext cx="382905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1FA476F-2905-4A88-AF20-4173B472DEFC}" type="datetimeFigureOut">
              <a:rPr lang="ru-RU" smtClean="0"/>
              <a:t>17.11.2023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1FA476F-2905-4A88-AF20-4173B472DEFC}" type="datetimeFigureOut">
              <a:rPr lang="ru-RU" smtClean="0"/>
              <a:t>17.11.2023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A1FA476F-2905-4A88-AF20-4173B472DEFC}" type="datetimeFigureOut">
              <a:rPr lang="ru-RU" smtClean="0"/>
              <a:t>17.11.2023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1FA476F-2905-4A88-AF20-4173B472DEFC}" type="datetimeFigureOut">
              <a:rPr lang="ru-RU" smtClean="0"/>
              <a:t>17.11.2023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1FA476F-2905-4A88-AF20-4173B472DEFC}" type="datetimeFigureOut">
              <a:rPr lang="ru-RU" smtClean="0"/>
              <a:t>17.11.2023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4B422C3-AE81-4CEC-A35D-003E0DC43F0A}"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A1FA476F-2905-4A88-AF20-4173B472DEFC}" type="datetimeFigureOut">
              <a:rPr lang="ru-RU" smtClean="0"/>
              <a:t>17.11.2023</a:t>
            </a:fld>
            <a:endParaRPr lang="ru-RU"/>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14B422C3-AE81-4CEC-A35D-003E0DC43F0A}"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ctrTitle"/>
          </p:nvPr>
        </p:nvSpPr>
        <p:spPr>
          <a:xfrm>
            <a:off x="1313259" y="548680"/>
            <a:ext cx="6517482" cy="720080"/>
          </a:xfrm>
        </p:spPr>
        <p:txBody>
          <a:bodyPr>
            <a:normAutofit/>
          </a:bodyPr>
          <a:lstStyle/>
          <a:p>
            <a:r>
              <a:rPr lang="ru-RU" sz="2800" b="1" cap="none" dirty="0" smtClean="0">
                <a:solidFill>
                  <a:srgbClr val="1D52A7"/>
                </a:solidFill>
                <a:latin typeface="Arial" panose="020B0604020202020204" pitchFamily="34" charset="0"/>
                <a:cs typeface="Arial" panose="020B0604020202020204" pitchFamily="34" charset="0"/>
              </a:rPr>
              <a:t>«</a:t>
            </a:r>
            <a:r>
              <a:rPr lang="en-US" sz="2800" b="1" cap="none" dirty="0">
                <a:solidFill>
                  <a:srgbClr val="1D52A7"/>
                </a:solidFill>
                <a:latin typeface="Arial" panose="020B0604020202020204" pitchFamily="34" charset="0"/>
                <a:cs typeface="Arial" panose="020B0604020202020204" pitchFamily="34" charset="0"/>
              </a:rPr>
              <a:t>Special pharmaceutical </a:t>
            </a:r>
            <a:r>
              <a:rPr lang="en-US" sz="2800" b="1" cap="none" dirty="0" smtClean="0">
                <a:solidFill>
                  <a:srgbClr val="1D52A7"/>
                </a:solidFill>
                <a:latin typeface="Arial" panose="020B0604020202020204" pitchFamily="34" charset="0"/>
                <a:cs typeface="Arial" panose="020B0604020202020204" pitchFamily="34" charset="0"/>
              </a:rPr>
              <a:t>chemistry</a:t>
            </a:r>
            <a:r>
              <a:rPr lang="ru-RU" sz="2800" b="1" cap="none" dirty="0" smtClean="0">
                <a:solidFill>
                  <a:srgbClr val="1D52A7"/>
                </a:solidFill>
                <a:latin typeface="Arial" panose="020B0604020202020204" pitchFamily="34" charset="0"/>
                <a:cs typeface="Arial" panose="020B0604020202020204" pitchFamily="34" charset="0"/>
              </a:rPr>
              <a:t>»</a:t>
            </a:r>
            <a:endParaRPr lang="ru-RU" sz="2800" dirty="0"/>
          </a:p>
        </p:txBody>
      </p:sp>
      <p:sp>
        <p:nvSpPr>
          <p:cNvPr id="6" name="Подзаголовок 2"/>
          <p:cNvSpPr>
            <a:spLocks noGrp="1"/>
          </p:cNvSpPr>
          <p:nvPr>
            <p:ph type="subTitle" idx="1"/>
          </p:nvPr>
        </p:nvSpPr>
        <p:spPr>
          <a:xfrm>
            <a:off x="827584" y="2132856"/>
            <a:ext cx="7416824" cy="2808312"/>
          </a:xfrm>
        </p:spPr>
        <p:txBody>
          <a:bodyPr>
            <a:normAutofit/>
          </a:bodyPr>
          <a:lstStyle/>
          <a:p>
            <a:pPr>
              <a:spcBef>
                <a:spcPts val="0"/>
              </a:spcBef>
            </a:pPr>
            <a:r>
              <a:rPr lang="en-US" b="1" dirty="0">
                <a:solidFill>
                  <a:srgbClr val="FF0000"/>
                </a:solidFill>
                <a:latin typeface="Arial" panose="020B0604020202020204" pitchFamily="34" charset="0"/>
                <a:cs typeface="Arial" panose="020B0604020202020204" pitchFamily="34" charset="0"/>
              </a:rPr>
              <a:t>Pyrimidine-</a:t>
            </a:r>
            <a:r>
              <a:rPr lang="en-US" b="1" dirty="0" err="1">
                <a:solidFill>
                  <a:srgbClr val="FF0000"/>
                </a:solidFill>
                <a:latin typeface="Arial" panose="020B0604020202020204" pitchFamily="34" charset="0"/>
                <a:cs typeface="Arial" panose="020B0604020202020204" pitchFamily="34" charset="0"/>
              </a:rPr>
              <a:t>thiazole</a:t>
            </a:r>
            <a:r>
              <a:rPr lang="en-US" b="1" dirty="0">
                <a:solidFill>
                  <a:srgbClr val="FF0000"/>
                </a:solidFill>
                <a:latin typeface="Arial" panose="020B0604020202020204" pitchFamily="34" charset="0"/>
                <a:cs typeface="Arial" panose="020B0604020202020204" pitchFamily="34" charset="0"/>
              </a:rPr>
              <a:t> vitamins</a:t>
            </a:r>
            <a:endParaRPr lang="ru-RU" sz="3200" b="1"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1691680" y="5939988"/>
            <a:ext cx="5760640" cy="369332"/>
          </a:xfrm>
          <a:prstGeom prst="rect">
            <a:avLst/>
          </a:prstGeom>
          <a:noFill/>
        </p:spPr>
        <p:txBody>
          <a:bodyPr wrap="square" rtlCol="0">
            <a:spAutoFit/>
          </a:bodyPr>
          <a:lstStyle/>
          <a:p>
            <a:pPr algn="ctr"/>
            <a:r>
              <a:rPr lang="en-US" dirty="0" smtClean="0">
                <a:solidFill>
                  <a:srgbClr val="1D52A7"/>
                </a:solidFill>
              </a:rPr>
              <a:t>Associate Professor </a:t>
            </a:r>
            <a:r>
              <a:rPr lang="en-US" dirty="0" err="1" smtClean="0">
                <a:solidFill>
                  <a:srgbClr val="1D52A7"/>
                </a:solidFill>
              </a:rPr>
              <a:t>Gureeva</a:t>
            </a:r>
            <a:r>
              <a:rPr lang="en-US" dirty="0" smtClean="0">
                <a:solidFill>
                  <a:srgbClr val="1D52A7"/>
                </a:solidFill>
              </a:rPr>
              <a:t> E.S.</a:t>
            </a:r>
            <a:endParaRPr lang="ru-RU" dirty="0">
              <a:solidFill>
                <a:srgbClr val="1D52A7"/>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636912"/>
            <a:ext cx="3837510" cy="2592288"/>
          </a:xfrm>
          <a:prstGeom prst="rect">
            <a:avLst/>
          </a:prstGeom>
          <a:gradFill flip="none" rotWithShape="1">
            <a:gsLst>
              <a:gs pos="0">
                <a:schemeClr val="bg1">
                  <a:lumMod val="95000"/>
                </a:schemeClr>
              </a:gs>
              <a:gs pos="39999">
                <a:schemeClr val="bg1">
                  <a:lumMod val="85000"/>
                </a:schemeClr>
              </a:gs>
              <a:gs pos="70000">
                <a:schemeClr val="bg1">
                  <a:lumMod val="75000"/>
                </a:schemeClr>
              </a:gs>
              <a:gs pos="100000">
                <a:schemeClr val="bg1">
                  <a:lumMod val="65000"/>
                </a:schemeClr>
              </a:gs>
            </a:gsLst>
            <a:lin ang="5400000" scaled="0"/>
            <a:tileRect/>
          </a:gradFill>
          <a:ln>
            <a:noFill/>
          </a:ln>
          <a:effectLst/>
        </p:spPr>
      </p:pic>
    </p:spTree>
    <p:extLst>
      <p:ext uri="{BB962C8B-B14F-4D97-AF65-F5344CB8AC3E}">
        <p14:creationId xmlns:p14="http://schemas.microsoft.com/office/powerpoint/2010/main" val="1889892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10</a:t>
            </a:fld>
            <a:endParaRPr lang="ru-RU"/>
          </a:p>
        </p:txBody>
      </p:sp>
      <p:sp>
        <p:nvSpPr>
          <p:cNvPr id="11" name="Прямоугольник 10"/>
          <p:cNvSpPr/>
          <p:nvPr/>
        </p:nvSpPr>
        <p:spPr>
          <a:xfrm>
            <a:off x="539552" y="908720"/>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3" name="Прямоугольник 2"/>
          <p:cNvSpPr/>
          <p:nvPr/>
        </p:nvSpPr>
        <p:spPr>
          <a:xfrm>
            <a:off x="251520" y="1412776"/>
            <a:ext cx="8640960" cy="769441"/>
          </a:xfrm>
          <a:prstGeom prst="rect">
            <a:avLst/>
          </a:prstGeom>
        </p:spPr>
        <p:txBody>
          <a:bodyPr wrap="square">
            <a:spAutoFit/>
          </a:bodyPr>
          <a:lstStyle/>
          <a:p>
            <a:pPr algn="just"/>
            <a:r>
              <a:rPr lang="en-US" sz="2200" dirty="0" smtClean="0"/>
              <a:t>The </a:t>
            </a:r>
            <a:r>
              <a:rPr lang="en-US" sz="2200" dirty="0" err="1" smtClean="0"/>
              <a:t>thiazole</a:t>
            </a:r>
            <a:r>
              <a:rPr lang="en-US" sz="2200" dirty="0" smtClean="0"/>
              <a:t> cycle is synthesized by condensation of </a:t>
            </a:r>
            <a:r>
              <a:rPr lang="en-US" sz="2200" dirty="0" err="1" smtClean="0"/>
              <a:t>thioformamide</a:t>
            </a:r>
            <a:r>
              <a:rPr lang="en-US" sz="2200" dirty="0" smtClean="0"/>
              <a:t> and </a:t>
            </a:r>
            <a:r>
              <a:rPr lang="en-US" sz="2200" dirty="0" err="1" smtClean="0"/>
              <a:t>bromacetopropylacetate</a:t>
            </a:r>
            <a:r>
              <a:rPr lang="en-US" sz="2200" dirty="0" smtClean="0"/>
              <a:t>:</a:t>
            </a:r>
            <a:endParaRPr lang="ru-RU" sz="2200"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9" r="6293"/>
          <a:stretch/>
        </p:blipFill>
        <p:spPr bwMode="auto">
          <a:xfrm>
            <a:off x="251520" y="2502767"/>
            <a:ext cx="8634944" cy="330249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7888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11</a:t>
            </a:fld>
            <a:endParaRPr lang="ru-RU"/>
          </a:p>
        </p:txBody>
      </p:sp>
      <p:sp>
        <p:nvSpPr>
          <p:cNvPr id="11" name="Прямоугольник 10"/>
          <p:cNvSpPr/>
          <p:nvPr/>
        </p:nvSpPr>
        <p:spPr>
          <a:xfrm>
            <a:off x="539552" y="908720"/>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3" name="Прямоугольник 2"/>
          <p:cNvSpPr/>
          <p:nvPr/>
        </p:nvSpPr>
        <p:spPr>
          <a:xfrm>
            <a:off x="251520" y="1412776"/>
            <a:ext cx="8640960" cy="1107996"/>
          </a:xfrm>
          <a:prstGeom prst="rect">
            <a:avLst/>
          </a:prstGeom>
        </p:spPr>
        <p:txBody>
          <a:bodyPr wrap="square">
            <a:spAutoFit/>
          </a:bodyPr>
          <a:lstStyle/>
          <a:p>
            <a:pPr algn="just"/>
            <a:r>
              <a:rPr lang="en-US" sz="2200" dirty="0" smtClean="0"/>
              <a:t>The pyrimidine and </a:t>
            </a:r>
            <a:r>
              <a:rPr lang="en-US" sz="2200" dirty="0" err="1" smtClean="0"/>
              <a:t>thiazole</a:t>
            </a:r>
            <a:r>
              <a:rPr lang="en-US" sz="2200" dirty="0" smtClean="0"/>
              <a:t> parts are linked into one molecule by fusion of the obtained products at 100-120°C or by heating in an organic solvent, e.g., butyl alcohol:</a:t>
            </a:r>
            <a:endParaRPr lang="ru-RU" sz="22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609909"/>
            <a:ext cx="6552728" cy="333937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72508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12</a:t>
            </a:fld>
            <a:endParaRPr lang="ru-RU"/>
          </a:p>
        </p:txBody>
      </p:sp>
      <p:sp>
        <p:nvSpPr>
          <p:cNvPr id="11" name="Прямоугольник 10"/>
          <p:cNvSpPr/>
          <p:nvPr/>
        </p:nvSpPr>
        <p:spPr>
          <a:xfrm>
            <a:off x="539552" y="908720"/>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2" name="Прямоугольник 1"/>
          <p:cNvSpPr/>
          <p:nvPr/>
        </p:nvSpPr>
        <p:spPr>
          <a:xfrm>
            <a:off x="251520" y="1340768"/>
            <a:ext cx="3312368" cy="1138773"/>
          </a:xfrm>
          <a:prstGeom prst="rect">
            <a:avLst/>
          </a:prstGeom>
        </p:spPr>
        <p:txBody>
          <a:bodyPr wrap="square">
            <a:spAutoFit/>
          </a:bodyPr>
          <a:lstStyle/>
          <a:p>
            <a:pPr marL="342900" indent="-342900">
              <a:buFont typeface="+mj-lt"/>
              <a:buAutoNum type="arabicPeriod"/>
            </a:pPr>
            <a:r>
              <a:rPr lang="en-US" sz="2200" b="1" i="1" dirty="0" smtClean="0">
                <a:solidFill>
                  <a:srgbClr val="0070C0"/>
                </a:solidFill>
              </a:rPr>
              <a:t>UV spectrometry</a:t>
            </a:r>
          </a:p>
          <a:p>
            <a:pPr marL="342900" lvl="0" indent="-342900">
              <a:buFont typeface="+mj-lt"/>
              <a:buAutoNum type="arabicPeriod"/>
            </a:pPr>
            <a:r>
              <a:rPr lang="ru-RU" sz="2200" b="1" i="1" dirty="0" err="1">
                <a:solidFill>
                  <a:srgbClr val="0070C0"/>
                </a:solidFill>
              </a:rPr>
              <a:t>Thiochrome</a:t>
            </a:r>
            <a:r>
              <a:rPr lang="ru-RU" sz="2200" b="1" i="1" dirty="0">
                <a:solidFill>
                  <a:srgbClr val="0070C0"/>
                </a:solidFill>
              </a:rPr>
              <a:t> </a:t>
            </a:r>
            <a:r>
              <a:rPr lang="ru-RU" sz="2200" b="1" i="1" dirty="0" err="1">
                <a:solidFill>
                  <a:srgbClr val="0070C0"/>
                </a:solidFill>
              </a:rPr>
              <a:t>test</a:t>
            </a:r>
            <a:endParaRPr lang="ru-RU" sz="2200" dirty="0">
              <a:solidFill>
                <a:srgbClr val="0070C0"/>
              </a:solidFill>
            </a:endParaRPr>
          </a:p>
          <a:p>
            <a:endParaRPr lang="ru-RU" sz="2200" b="1" i="1" dirty="0">
              <a:solidFill>
                <a:srgbClr val="0070C0"/>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67" y="2214563"/>
            <a:ext cx="6831013" cy="24288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251520" y="4987042"/>
            <a:ext cx="8640960" cy="1446550"/>
          </a:xfrm>
          <a:prstGeom prst="rect">
            <a:avLst/>
          </a:prstGeom>
        </p:spPr>
        <p:txBody>
          <a:bodyPr wrap="square">
            <a:spAutoFit/>
          </a:bodyPr>
          <a:lstStyle/>
          <a:p>
            <a:pPr algn="just"/>
            <a:r>
              <a:rPr lang="en-US" sz="2200" dirty="0" err="1" smtClean="0"/>
              <a:t>Thiochrome</a:t>
            </a:r>
            <a:r>
              <a:rPr lang="en-US" sz="2200" dirty="0" smtClean="0"/>
              <a:t> is extracted from aqueous solutions with butyl or </a:t>
            </a:r>
            <a:r>
              <a:rPr lang="en-US" sz="2200" dirty="0" err="1" smtClean="0"/>
              <a:t>isoamyl</a:t>
            </a:r>
            <a:r>
              <a:rPr lang="en-US" sz="2200" dirty="0" smtClean="0"/>
              <a:t> alcohol. The obtained alcoholic solutions have a characteristic </a:t>
            </a:r>
            <a:r>
              <a:rPr lang="en-US" sz="2200" b="1" dirty="0" smtClean="0">
                <a:solidFill>
                  <a:srgbClr val="0070C0"/>
                </a:solidFill>
              </a:rPr>
              <a:t>blue fluorescence under UV irradiation</a:t>
            </a:r>
            <a:r>
              <a:rPr lang="en-US" sz="2200" dirty="0" smtClean="0"/>
              <a:t>, which disappears upon acidification and reappears upon </a:t>
            </a:r>
            <a:r>
              <a:rPr lang="en-US" sz="2200" dirty="0" err="1" smtClean="0"/>
              <a:t>alkalinization</a:t>
            </a:r>
            <a:r>
              <a:rPr lang="en-US" sz="2200" dirty="0" smtClean="0"/>
              <a:t>.</a:t>
            </a:r>
            <a:endParaRPr lang="ru-RU" sz="2200" dirty="0"/>
          </a:p>
        </p:txBody>
      </p:sp>
      <p:pic>
        <p:nvPicPr>
          <p:cNvPr id="1229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4949"/>
          <a:stretch/>
        </p:blipFill>
        <p:spPr bwMode="auto">
          <a:xfrm>
            <a:off x="7457869" y="2449961"/>
            <a:ext cx="1434611" cy="195807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9015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13</a:t>
            </a:fld>
            <a:endParaRPr lang="ru-RU"/>
          </a:p>
        </p:txBody>
      </p:sp>
      <p:sp>
        <p:nvSpPr>
          <p:cNvPr id="11" name="Прямоугольник 10"/>
          <p:cNvSpPr/>
          <p:nvPr/>
        </p:nvSpPr>
        <p:spPr>
          <a:xfrm>
            <a:off x="539552" y="908720"/>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2" name="Прямоугольник 1"/>
          <p:cNvSpPr/>
          <p:nvPr/>
        </p:nvSpPr>
        <p:spPr>
          <a:xfrm>
            <a:off x="251520" y="1340768"/>
            <a:ext cx="5040560" cy="769441"/>
          </a:xfrm>
          <a:prstGeom prst="rect">
            <a:avLst/>
          </a:prstGeom>
        </p:spPr>
        <p:txBody>
          <a:bodyPr wrap="square">
            <a:spAutoFit/>
          </a:bodyPr>
          <a:lstStyle/>
          <a:p>
            <a:pPr marL="457200" indent="-457200">
              <a:buFont typeface="+mj-lt"/>
              <a:buAutoNum type="arabicPeriod" startAt="3"/>
            </a:pPr>
            <a:r>
              <a:rPr lang="en-US" sz="2200" b="1" i="1" dirty="0" smtClean="0">
                <a:solidFill>
                  <a:srgbClr val="0070C0"/>
                </a:solidFill>
              </a:rPr>
              <a:t>Oxidation with Nessler's reagent</a:t>
            </a:r>
            <a:endParaRPr lang="ru-RU" sz="2200" dirty="0">
              <a:solidFill>
                <a:srgbClr val="0070C0"/>
              </a:solidFill>
            </a:endParaRPr>
          </a:p>
          <a:p>
            <a:endParaRPr lang="ru-RU" sz="2200" b="1" i="1" dirty="0">
              <a:solidFill>
                <a:srgbClr val="0070C0"/>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61" y="1988840"/>
            <a:ext cx="7750571" cy="33610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535770" y="3356992"/>
            <a:ext cx="2125197" cy="400110"/>
          </a:xfrm>
          <a:prstGeom prst="rect">
            <a:avLst/>
          </a:prstGeom>
        </p:spPr>
        <p:txBody>
          <a:bodyPr wrap="none">
            <a:spAutoFit/>
          </a:bodyPr>
          <a:lstStyle/>
          <a:p>
            <a:r>
              <a:rPr lang="en-US" sz="2000" b="1" dirty="0" smtClean="0">
                <a:solidFill>
                  <a:srgbClr val="FFC000"/>
                </a:solidFill>
              </a:rPr>
              <a:t>yellow coloration </a:t>
            </a:r>
            <a:endParaRPr lang="ru-RU" sz="2000" b="1" dirty="0">
              <a:solidFill>
                <a:srgbClr val="FFC000"/>
              </a:solidFill>
            </a:endParaRPr>
          </a:p>
        </p:txBody>
      </p:sp>
      <p:sp>
        <p:nvSpPr>
          <p:cNvPr id="7" name="Прямоугольник 6"/>
          <p:cNvSpPr/>
          <p:nvPr/>
        </p:nvSpPr>
        <p:spPr>
          <a:xfrm>
            <a:off x="5940152" y="4581128"/>
            <a:ext cx="750526" cy="400110"/>
          </a:xfrm>
          <a:prstGeom prst="rect">
            <a:avLst/>
          </a:prstGeom>
        </p:spPr>
        <p:txBody>
          <a:bodyPr wrap="none">
            <a:spAutoFit/>
          </a:bodyPr>
          <a:lstStyle/>
          <a:p>
            <a:r>
              <a:rPr lang="en-US" sz="2000" b="1" dirty="0" smtClean="0"/>
              <a:t>black</a:t>
            </a:r>
            <a:endParaRPr lang="ru-RU" sz="2000" b="1" dirty="0"/>
          </a:p>
        </p:txBody>
      </p:sp>
    </p:spTree>
    <p:extLst>
      <p:ext uri="{BB962C8B-B14F-4D97-AF65-F5344CB8AC3E}">
        <p14:creationId xmlns:p14="http://schemas.microsoft.com/office/powerpoint/2010/main" val="3098994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14</a:t>
            </a:fld>
            <a:endParaRPr lang="ru-RU"/>
          </a:p>
        </p:txBody>
      </p:sp>
      <p:sp>
        <p:nvSpPr>
          <p:cNvPr id="11" name="Прямоугольник 10"/>
          <p:cNvSpPr/>
          <p:nvPr/>
        </p:nvSpPr>
        <p:spPr>
          <a:xfrm>
            <a:off x="539552" y="908720"/>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2" name="Прямоугольник 1"/>
          <p:cNvSpPr/>
          <p:nvPr/>
        </p:nvSpPr>
        <p:spPr>
          <a:xfrm>
            <a:off x="251520" y="1340768"/>
            <a:ext cx="6912768" cy="430887"/>
          </a:xfrm>
          <a:prstGeom prst="rect">
            <a:avLst/>
          </a:prstGeom>
        </p:spPr>
        <p:txBody>
          <a:bodyPr wrap="square">
            <a:spAutoFit/>
          </a:bodyPr>
          <a:lstStyle/>
          <a:p>
            <a:pPr marL="457200" indent="-457200">
              <a:buFont typeface="+mj-lt"/>
              <a:buAutoNum type="arabicPeriod" startAt="4"/>
            </a:pPr>
            <a:r>
              <a:rPr lang="en-US" sz="2200" b="1" i="1" dirty="0" smtClean="0">
                <a:solidFill>
                  <a:srgbClr val="0070C0"/>
                </a:solidFill>
              </a:rPr>
              <a:t>Interaction with common alkaloid reagents</a:t>
            </a:r>
            <a:endParaRPr lang="ru-RU" sz="2200" b="1" i="1" dirty="0">
              <a:solidFill>
                <a:srgbClr val="0070C0"/>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489" y="3112175"/>
            <a:ext cx="7363919" cy="334116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251520" y="1844824"/>
            <a:ext cx="8640960" cy="1200329"/>
          </a:xfrm>
          <a:prstGeom prst="rect">
            <a:avLst/>
          </a:prstGeom>
        </p:spPr>
        <p:txBody>
          <a:bodyPr wrap="square">
            <a:spAutoFit/>
          </a:bodyPr>
          <a:lstStyle/>
          <a:p>
            <a:pPr marL="711200" indent="-285750" algn="just">
              <a:buFont typeface="Wingdings" panose="05000000000000000000" pitchFamily="2" charset="2"/>
              <a:buChar char="ü"/>
            </a:pPr>
            <a:r>
              <a:rPr lang="en-US" dirty="0" smtClean="0"/>
              <a:t>formation of a white precipitate with saturated mercuric (II) chloride solution;</a:t>
            </a:r>
          </a:p>
          <a:p>
            <a:pPr marL="711200" indent="-285750" algn="just">
              <a:buFont typeface="Wingdings" panose="05000000000000000000" pitchFamily="2" charset="2"/>
              <a:buChar char="ü"/>
            </a:pPr>
            <a:r>
              <a:rPr lang="en-US" dirty="0" smtClean="0"/>
              <a:t>red-brown precipitate with 0.02 M iodine solution;</a:t>
            </a:r>
          </a:p>
          <a:p>
            <a:pPr marL="711200" indent="-285750" algn="just">
              <a:buFont typeface="Wingdings" panose="05000000000000000000" pitchFamily="2" charset="2"/>
              <a:buChar char="ü"/>
            </a:pPr>
            <a:r>
              <a:rPr lang="en-US" dirty="0" smtClean="0"/>
              <a:t>yellow precipitate of picrate with a saturated solution of picric acid (melting point 206-208 °C).</a:t>
            </a:r>
            <a:endParaRPr lang="en-US" dirty="0"/>
          </a:p>
        </p:txBody>
      </p:sp>
    </p:spTree>
    <p:extLst>
      <p:ext uri="{BB962C8B-B14F-4D97-AF65-F5344CB8AC3E}">
        <p14:creationId xmlns:p14="http://schemas.microsoft.com/office/powerpoint/2010/main" val="16885429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15</a:t>
            </a:fld>
            <a:endParaRPr lang="ru-RU"/>
          </a:p>
        </p:txBody>
      </p:sp>
      <p:sp>
        <p:nvSpPr>
          <p:cNvPr id="11" name="Прямоугольник 10"/>
          <p:cNvSpPr/>
          <p:nvPr/>
        </p:nvSpPr>
        <p:spPr>
          <a:xfrm>
            <a:off x="539552" y="908720"/>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2" name="Прямоугольник 1"/>
          <p:cNvSpPr/>
          <p:nvPr/>
        </p:nvSpPr>
        <p:spPr>
          <a:xfrm>
            <a:off x="251520" y="1340768"/>
            <a:ext cx="6912768" cy="430887"/>
          </a:xfrm>
          <a:prstGeom prst="rect">
            <a:avLst/>
          </a:prstGeom>
        </p:spPr>
        <p:txBody>
          <a:bodyPr wrap="square">
            <a:spAutoFit/>
          </a:bodyPr>
          <a:lstStyle/>
          <a:p>
            <a:pPr marL="457200" indent="-457200">
              <a:buFont typeface="+mj-lt"/>
              <a:buAutoNum type="arabicPeriod" startAt="5"/>
            </a:pPr>
            <a:r>
              <a:rPr lang="en-US" sz="2200" b="1" i="1" dirty="0" smtClean="0">
                <a:solidFill>
                  <a:srgbClr val="0070C0"/>
                </a:solidFill>
              </a:rPr>
              <a:t>Alloying with alkalis</a:t>
            </a:r>
            <a:endParaRPr lang="ru-RU" sz="2200" b="1" i="1" dirty="0">
              <a:solidFill>
                <a:srgbClr val="0070C0"/>
              </a:solidFill>
            </a:endParaRPr>
          </a:p>
        </p:txBody>
      </p:sp>
      <p:sp>
        <p:nvSpPr>
          <p:cNvPr id="6" name="Прямоугольник 5"/>
          <p:cNvSpPr/>
          <p:nvPr/>
        </p:nvSpPr>
        <p:spPr>
          <a:xfrm>
            <a:off x="251520" y="1844824"/>
            <a:ext cx="8640960" cy="923330"/>
          </a:xfrm>
          <a:prstGeom prst="rect">
            <a:avLst/>
          </a:prstGeom>
        </p:spPr>
        <p:txBody>
          <a:bodyPr wrap="square">
            <a:spAutoFit/>
          </a:bodyPr>
          <a:lstStyle/>
          <a:p>
            <a:pPr marL="711200" indent="-285750" algn="just">
              <a:buFont typeface="Wingdings" panose="05000000000000000000" pitchFamily="2" charset="2"/>
              <a:buChar char="ü"/>
            </a:pPr>
            <a:r>
              <a:rPr lang="en-US" dirty="0" smtClean="0"/>
              <a:t>When alloying with crystalline caustic alkalis, thiamine is destroyed with the formation of sulfides, which are easily detected with the help of sodium nitroprusside solution:</a:t>
            </a:r>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2780928"/>
            <a:ext cx="5410200" cy="10953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251520" y="4581128"/>
            <a:ext cx="8640960" cy="646331"/>
          </a:xfrm>
          <a:prstGeom prst="rect">
            <a:avLst/>
          </a:prstGeom>
        </p:spPr>
        <p:txBody>
          <a:bodyPr wrap="square">
            <a:spAutoFit/>
          </a:bodyPr>
          <a:lstStyle/>
          <a:p>
            <a:pPr marL="711200" indent="-285750" algn="just">
              <a:buFont typeface="Wingdings" panose="05000000000000000000" pitchFamily="2" charset="2"/>
              <a:buChar char="ü"/>
            </a:pPr>
            <a:r>
              <a:rPr lang="en-US" dirty="0" smtClean="0"/>
              <a:t>Sulfides can be detected by adding lead acetate to the solution obtained after dissolution of thiamine alloy with alkali - a </a:t>
            </a:r>
            <a:r>
              <a:rPr lang="en-US" b="1" dirty="0" smtClean="0"/>
              <a:t>black precipitate </a:t>
            </a:r>
            <a:r>
              <a:rPr lang="en-US" dirty="0" smtClean="0"/>
              <a:t>is formed:</a:t>
            </a:r>
            <a:endParaRPr lang="en-US" dirty="0"/>
          </a:p>
        </p:txBody>
      </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3" y="5445224"/>
            <a:ext cx="5286375" cy="4286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4644008" y="4005064"/>
            <a:ext cx="3007811" cy="369332"/>
          </a:xfrm>
          <a:prstGeom prst="rect">
            <a:avLst/>
          </a:prstGeom>
        </p:spPr>
        <p:txBody>
          <a:bodyPr wrap="none">
            <a:spAutoFit/>
          </a:bodyPr>
          <a:lstStyle/>
          <a:p>
            <a:r>
              <a:rPr lang="en-US" b="1" dirty="0" smtClean="0">
                <a:solidFill>
                  <a:srgbClr val="CC00CC"/>
                </a:solidFill>
              </a:rPr>
              <a:t>red-violet coloration appears </a:t>
            </a:r>
            <a:endParaRPr lang="ru-RU" b="1" dirty="0">
              <a:solidFill>
                <a:srgbClr val="CC00CC"/>
              </a:solidFill>
            </a:endParaRPr>
          </a:p>
        </p:txBody>
      </p:sp>
    </p:spTree>
    <p:extLst>
      <p:ext uri="{BB962C8B-B14F-4D97-AF65-F5344CB8AC3E}">
        <p14:creationId xmlns:p14="http://schemas.microsoft.com/office/powerpoint/2010/main" val="4022521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16</a:t>
            </a:fld>
            <a:endParaRPr lang="ru-RU"/>
          </a:p>
        </p:txBody>
      </p:sp>
      <p:sp>
        <p:nvSpPr>
          <p:cNvPr id="11" name="Прямоугольник 10"/>
          <p:cNvSpPr/>
          <p:nvPr/>
        </p:nvSpPr>
        <p:spPr>
          <a:xfrm>
            <a:off x="539552" y="908720"/>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2" name="Прямоугольник 1"/>
          <p:cNvSpPr/>
          <p:nvPr/>
        </p:nvSpPr>
        <p:spPr>
          <a:xfrm>
            <a:off x="251520" y="1340768"/>
            <a:ext cx="6912768" cy="430887"/>
          </a:xfrm>
          <a:prstGeom prst="rect">
            <a:avLst/>
          </a:prstGeom>
        </p:spPr>
        <p:txBody>
          <a:bodyPr wrap="square">
            <a:spAutoFit/>
          </a:bodyPr>
          <a:lstStyle/>
          <a:p>
            <a:pPr marL="457200" indent="-457200">
              <a:buFont typeface="+mj-lt"/>
              <a:buAutoNum type="arabicPeriod" startAt="6"/>
            </a:pPr>
            <a:r>
              <a:rPr lang="en-US" sz="2200" b="1" i="1" dirty="0" smtClean="0">
                <a:solidFill>
                  <a:srgbClr val="0070C0"/>
                </a:solidFill>
              </a:rPr>
              <a:t>Determination of halides</a:t>
            </a:r>
            <a:endParaRPr lang="ru-RU" sz="2200" b="1" i="1" dirty="0">
              <a:solidFill>
                <a:srgbClr val="0070C0"/>
              </a:solidFill>
            </a:endParaRP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01416"/>
            <a:ext cx="5964615" cy="158762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251520" y="3790781"/>
            <a:ext cx="6606480" cy="369332"/>
          </a:xfrm>
          <a:prstGeom prst="rect">
            <a:avLst/>
          </a:prstGeom>
        </p:spPr>
        <p:txBody>
          <a:bodyPr wrap="square">
            <a:spAutoFit/>
          </a:bodyPr>
          <a:lstStyle/>
          <a:p>
            <a:r>
              <a:rPr lang="en-US" dirty="0" smtClean="0"/>
              <a:t>The formed bromine stains the chloroform layer red-orange in color</a:t>
            </a:r>
            <a:endParaRPr lang="ru-RU" dirty="0"/>
          </a:p>
        </p:txBody>
      </p: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725144"/>
            <a:ext cx="5238750" cy="4476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611560" y="1772816"/>
            <a:ext cx="1361270" cy="369332"/>
          </a:xfrm>
          <a:prstGeom prst="rect">
            <a:avLst/>
          </a:prstGeom>
        </p:spPr>
        <p:txBody>
          <a:bodyPr wrap="none">
            <a:spAutoFit/>
          </a:bodyPr>
          <a:lstStyle/>
          <a:p>
            <a:pPr marL="285750" indent="-285750">
              <a:buFont typeface="Wingdings" panose="05000000000000000000" pitchFamily="2" charset="2"/>
              <a:buChar char="Ø"/>
            </a:pPr>
            <a:r>
              <a:rPr lang="en-US" b="1" dirty="0"/>
              <a:t>bromides</a:t>
            </a:r>
            <a:endParaRPr lang="ru-RU" b="1" dirty="0"/>
          </a:p>
        </p:txBody>
      </p:sp>
      <p:sp>
        <p:nvSpPr>
          <p:cNvPr id="18" name="Прямоугольник 17"/>
          <p:cNvSpPr/>
          <p:nvPr/>
        </p:nvSpPr>
        <p:spPr>
          <a:xfrm>
            <a:off x="611560" y="4355812"/>
            <a:ext cx="1361270" cy="369332"/>
          </a:xfrm>
          <a:prstGeom prst="rect">
            <a:avLst/>
          </a:prstGeom>
        </p:spPr>
        <p:txBody>
          <a:bodyPr wrap="none">
            <a:spAutoFit/>
          </a:bodyPr>
          <a:lstStyle/>
          <a:p>
            <a:pPr marL="285750" indent="-285750">
              <a:buFont typeface="Wingdings" panose="05000000000000000000" pitchFamily="2" charset="2"/>
              <a:buChar char="Ø"/>
            </a:pPr>
            <a:r>
              <a:rPr lang="en-US" b="1" dirty="0" smtClean="0"/>
              <a:t>chlorides</a:t>
            </a:r>
            <a:endParaRPr lang="ru-RU" b="1" dirty="0"/>
          </a:p>
        </p:txBody>
      </p:sp>
      <p:sp>
        <p:nvSpPr>
          <p:cNvPr id="12" name="Прямоугольник 11"/>
          <p:cNvSpPr/>
          <p:nvPr/>
        </p:nvSpPr>
        <p:spPr>
          <a:xfrm>
            <a:off x="251520" y="5301208"/>
            <a:ext cx="2861681" cy="369332"/>
          </a:xfrm>
          <a:prstGeom prst="rect">
            <a:avLst/>
          </a:prstGeom>
        </p:spPr>
        <p:txBody>
          <a:bodyPr wrap="none">
            <a:spAutoFit/>
          </a:bodyPr>
          <a:lstStyle/>
          <a:p>
            <a:r>
              <a:rPr lang="en-US" dirty="0" smtClean="0"/>
              <a:t>A white precipitate is formed</a:t>
            </a:r>
            <a:endParaRPr lang="ru-RU" dirty="0"/>
          </a:p>
        </p:txBody>
      </p:sp>
      <p:pic>
        <p:nvPicPr>
          <p:cNvPr id="1638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3268" y="1499592"/>
            <a:ext cx="1500307" cy="23614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9246" y="4149080"/>
            <a:ext cx="1301105" cy="246356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7204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17</a:t>
            </a:fld>
            <a:endParaRPr lang="ru-RU"/>
          </a:p>
        </p:txBody>
      </p:sp>
      <p:sp>
        <p:nvSpPr>
          <p:cNvPr id="11" name="Прямоугольник 10"/>
          <p:cNvSpPr/>
          <p:nvPr/>
        </p:nvSpPr>
        <p:spPr>
          <a:xfrm>
            <a:off x="539552" y="908720"/>
            <a:ext cx="2018245" cy="461665"/>
          </a:xfrm>
          <a:prstGeom prst="rect">
            <a:avLst/>
          </a:prstGeom>
        </p:spPr>
        <p:txBody>
          <a:bodyPr wrap="none">
            <a:spAutoFit/>
          </a:bodyPr>
          <a:lstStyle/>
          <a:p>
            <a:r>
              <a:rPr lang="en-US" sz="2400" b="1" dirty="0" smtClean="0">
                <a:solidFill>
                  <a:srgbClr val="C00000"/>
                </a:solidFill>
              </a:rPr>
              <a:t>Quantification</a:t>
            </a:r>
            <a:endParaRPr lang="ru-RU" sz="2400" b="1" dirty="0">
              <a:solidFill>
                <a:srgbClr val="C00000"/>
              </a:solidFill>
            </a:endParaRPr>
          </a:p>
        </p:txBody>
      </p:sp>
      <p:sp>
        <p:nvSpPr>
          <p:cNvPr id="2" name="Прямоугольник 1"/>
          <p:cNvSpPr/>
          <p:nvPr/>
        </p:nvSpPr>
        <p:spPr>
          <a:xfrm>
            <a:off x="251520" y="1340768"/>
            <a:ext cx="6912768" cy="430887"/>
          </a:xfrm>
          <a:prstGeom prst="rect">
            <a:avLst/>
          </a:prstGeom>
        </p:spPr>
        <p:txBody>
          <a:bodyPr wrap="square">
            <a:spAutoFit/>
          </a:bodyPr>
          <a:lstStyle/>
          <a:p>
            <a:pPr marL="457200" indent="-457200">
              <a:buFont typeface="+mj-lt"/>
              <a:buAutoNum type="arabicPeriod"/>
            </a:pPr>
            <a:r>
              <a:rPr lang="en-US" sz="2200" b="1" i="1" dirty="0" err="1" smtClean="0">
                <a:solidFill>
                  <a:srgbClr val="0070C0"/>
                </a:solidFill>
              </a:rPr>
              <a:t>Gravimetry</a:t>
            </a:r>
            <a:endParaRPr lang="en-US" sz="2200" b="1" i="1" dirty="0" smtClean="0">
              <a:solidFill>
                <a:srgbClr val="0070C0"/>
              </a:solidFill>
            </a:endParaRP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967" y="3068960"/>
            <a:ext cx="7055425" cy="64807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736154" y="1772816"/>
            <a:ext cx="8156326" cy="1200329"/>
          </a:xfrm>
          <a:prstGeom prst="rect">
            <a:avLst/>
          </a:prstGeom>
        </p:spPr>
        <p:txBody>
          <a:bodyPr wrap="square">
            <a:spAutoFit/>
          </a:bodyPr>
          <a:lstStyle/>
          <a:p>
            <a:pPr algn="just"/>
            <a:r>
              <a:rPr lang="en-US" dirty="0" smtClean="0"/>
              <a:t>The essence of the quantitative gravimetric determination of thiamine bromide recommended by the </a:t>
            </a:r>
            <a:r>
              <a:rPr lang="en-US" dirty="0" err="1" smtClean="0"/>
              <a:t>pharmacopoeial</a:t>
            </a:r>
            <a:r>
              <a:rPr lang="en-US" dirty="0" smtClean="0"/>
              <a:t> article is to heat a mixture of an aqueous solution of the drug suspension, concentrated hydrochloric acid and 10% solution of silicon tungstic acid.</a:t>
            </a:r>
            <a:endParaRPr lang="ru-RU" dirty="0"/>
          </a:p>
        </p:txBody>
      </p:sp>
      <p:sp>
        <p:nvSpPr>
          <p:cNvPr id="6" name="Прямоугольник 5"/>
          <p:cNvSpPr/>
          <p:nvPr/>
        </p:nvSpPr>
        <p:spPr>
          <a:xfrm>
            <a:off x="736154" y="4039904"/>
            <a:ext cx="4987974" cy="2308324"/>
          </a:xfrm>
          <a:prstGeom prst="rect">
            <a:avLst/>
          </a:prstGeom>
        </p:spPr>
        <p:txBody>
          <a:bodyPr wrap="square">
            <a:spAutoFit/>
          </a:bodyPr>
          <a:lstStyle/>
          <a:p>
            <a:pPr algn="just"/>
            <a:r>
              <a:rPr lang="en-US" dirty="0" smtClean="0"/>
              <a:t>The formed precipitate is separated, washed on a filter successively with hot dilute hydrochloric acid, then with water and acetone. All operations are carried out on a funnel dried to a constant mass, which is dried together with the precipitate, cooled in the desiccator and weighed. The mass of the precipitate multiplied by a factor of 0.25 corresponds to the amount of thiamine bromide.</a:t>
            </a:r>
            <a:endParaRPr lang="ru-RU" dirty="0"/>
          </a:p>
        </p:txBody>
      </p:sp>
      <p:pic>
        <p:nvPicPr>
          <p:cNvPr id="174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7946" r="16671"/>
          <a:stretch/>
        </p:blipFill>
        <p:spPr bwMode="auto">
          <a:xfrm>
            <a:off x="6479482" y="4009875"/>
            <a:ext cx="2393050" cy="246795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42936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18</a:t>
            </a:fld>
            <a:endParaRPr lang="ru-RU"/>
          </a:p>
        </p:txBody>
      </p:sp>
      <p:sp>
        <p:nvSpPr>
          <p:cNvPr id="11" name="Прямоугольник 10"/>
          <p:cNvSpPr/>
          <p:nvPr/>
        </p:nvSpPr>
        <p:spPr>
          <a:xfrm>
            <a:off x="539552" y="908720"/>
            <a:ext cx="2018245" cy="461665"/>
          </a:xfrm>
          <a:prstGeom prst="rect">
            <a:avLst/>
          </a:prstGeom>
        </p:spPr>
        <p:txBody>
          <a:bodyPr wrap="none">
            <a:spAutoFit/>
          </a:bodyPr>
          <a:lstStyle/>
          <a:p>
            <a:r>
              <a:rPr lang="en-US" sz="2400" b="1" dirty="0" smtClean="0">
                <a:solidFill>
                  <a:srgbClr val="C00000"/>
                </a:solidFill>
              </a:rPr>
              <a:t>Quantification</a:t>
            </a:r>
            <a:endParaRPr lang="ru-RU" sz="2400" b="1" dirty="0">
              <a:solidFill>
                <a:srgbClr val="C00000"/>
              </a:solidFill>
            </a:endParaRPr>
          </a:p>
        </p:txBody>
      </p:sp>
      <p:sp>
        <p:nvSpPr>
          <p:cNvPr id="2" name="Прямоугольник 1"/>
          <p:cNvSpPr/>
          <p:nvPr/>
        </p:nvSpPr>
        <p:spPr>
          <a:xfrm>
            <a:off x="251520" y="1340768"/>
            <a:ext cx="6912768" cy="430887"/>
          </a:xfrm>
          <a:prstGeom prst="rect">
            <a:avLst/>
          </a:prstGeom>
        </p:spPr>
        <p:txBody>
          <a:bodyPr wrap="square">
            <a:spAutoFit/>
          </a:bodyPr>
          <a:lstStyle/>
          <a:p>
            <a:pPr marL="457200" indent="-457200">
              <a:buFont typeface="+mj-lt"/>
              <a:buAutoNum type="arabicPeriod" startAt="2"/>
            </a:pPr>
            <a:r>
              <a:rPr lang="en-US" sz="2200" b="1" i="1" dirty="0" smtClean="0">
                <a:solidFill>
                  <a:srgbClr val="0070C0"/>
                </a:solidFill>
              </a:rPr>
              <a:t>Non-aqueous titration</a:t>
            </a:r>
          </a:p>
        </p:txBody>
      </p:sp>
      <p:sp>
        <p:nvSpPr>
          <p:cNvPr id="7" name="Прямоугольник 6"/>
          <p:cNvSpPr/>
          <p:nvPr/>
        </p:nvSpPr>
        <p:spPr>
          <a:xfrm>
            <a:off x="736154" y="1700808"/>
            <a:ext cx="8156326" cy="646331"/>
          </a:xfrm>
          <a:prstGeom prst="rect">
            <a:avLst/>
          </a:prstGeom>
        </p:spPr>
        <p:txBody>
          <a:bodyPr wrap="square">
            <a:spAutoFit/>
          </a:bodyPr>
          <a:lstStyle/>
          <a:p>
            <a:r>
              <a:rPr lang="en-US" dirty="0" smtClean="0"/>
              <a:t>Anhydrous acetic acid is used as a solvent, 0.1 M chloric acid solution serves as a titrant, and crystal violet is the indicator:</a:t>
            </a:r>
            <a:endParaRPr lang="ru-RU" dirty="0"/>
          </a:p>
        </p:txBody>
      </p:sp>
      <p:sp>
        <p:nvSpPr>
          <p:cNvPr id="8" name="Прямоугольник 7"/>
          <p:cNvSpPr/>
          <p:nvPr/>
        </p:nvSpPr>
        <p:spPr>
          <a:xfrm>
            <a:off x="251520" y="5795972"/>
            <a:ext cx="7992888" cy="369332"/>
          </a:xfrm>
          <a:prstGeom prst="rect">
            <a:avLst/>
          </a:prstGeom>
        </p:spPr>
        <p:txBody>
          <a:bodyPr wrap="square">
            <a:spAutoFit/>
          </a:bodyPr>
          <a:lstStyle/>
          <a:p>
            <a:r>
              <a:rPr lang="en-US" dirty="0" smtClean="0"/>
              <a:t>Titrate until the color changes from </a:t>
            </a:r>
            <a:r>
              <a:rPr lang="en-US" b="1" dirty="0" smtClean="0">
                <a:solidFill>
                  <a:srgbClr val="7030A0"/>
                </a:solidFill>
              </a:rPr>
              <a:t>violet</a:t>
            </a:r>
            <a:r>
              <a:rPr lang="en-US" dirty="0" smtClean="0"/>
              <a:t> through blue to </a:t>
            </a:r>
            <a:r>
              <a:rPr lang="en-US" b="1" dirty="0" smtClean="0">
                <a:solidFill>
                  <a:srgbClr val="009999"/>
                </a:solidFill>
              </a:rPr>
              <a:t>bluish-green</a:t>
            </a:r>
            <a:r>
              <a:rPr lang="en-US" dirty="0" smtClean="0"/>
              <a:t>.</a:t>
            </a:r>
            <a:endParaRPr lang="ru-RU"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927" y="2420888"/>
            <a:ext cx="8621713" cy="295275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469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19</a:t>
            </a:fld>
            <a:endParaRPr lang="ru-RU"/>
          </a:p>
        </p:txBody>
      </p:sp>
      <p:sp>
        <p:nvSpPr>
          <p:cNvPr id="11" name="Прямоугольник 10"/>
          <p:cNvSpPr/>
          <p:nvPr/>
        </p:nvSpPr>
        <p:spPr>
          <a:xfrm>
            <a:off x="539552" y="908720"/>
            <a:ext cx="2018245" cy="461665"/>
          </a:xfrm>
          <a:prstGeom prst="rect">
            <a:avLst/>
          </a:prstGeom>
        </p:spPr>
        <p:txBody>
          <a:bodyPr wrap="none">
            <a:spAutoFit/>
          </a:bodyPr>
          <a:lstStyle/>
          <a:p>
            <a:r>
              <a:rPr lang="en-US" sz="2400" b="1" dirty="0" smtClean="0">
                <a:solidFill>
                  <a:srgbClr val="C00000"/>
                </a:solidFill>
              </a:rPr>
              <a:t>Quantification</a:t>
            </a:r>
            <a:endParaRPr lang="ru-RU" sz="2400" b="1" dirty="0">
              <a:solidFill>
                <a:srgbClr val="C00000"/>
              </a:solidFill>
            </a:endParaRPr>
          </a:p>
        </p:txBody>
      </p:sp>
      <p:sp>
        <p:nvSpPr>
          <p:cNvPr id="2" name="Прямоугольник 1"/>
          <p:cNvSpPr/>
          <p:nvPr/>
        </p:nvSpPr>
        <p:spPr>
          <a:xfrm>
            <a:off x="251520" y="1340768"/>
            <a:ext cx="6912768" cy="430887"/>
          </a:xfrm>
          <a:prstGeom prst="rect">
            <a:avLst/>
          </a:prstGeom>
        </p:spPr>
        <p:txBody>
          <a:bodyPr wrap="square">
            <a:spAutoFit/>
          </a:bodyPr>
          <a:lstStyle/>
          <a:p>
            <a:pPr marL="457200" indent="-457200">
              <a:buFont typeface="+mj-lt"/>
              <a:buAutoNum type="arabicPeriod" startAt="3"/>
            </a:pPr>
            <a:r>
              <a:rPr lang="en-US" sz="2200" b="1" i="1" dirty="0" err="1" smtClean="0">
                <a:solidFill>
                  <a:srgbClr val="0070C0"/>
                </a:solidFill>
              </a:rPr>
              <a:t>Argentometry</a:t>
            </a:r>
            <a:r>
              <a:rPr lang="en-US" sz="2200" b="1" i="1" dirty="0" smtClean="0">
                <a:solidFill>
                  <a:srgbClr val="0070C0"/>
                </a:solidFill>
              </a:rPr>
              <a:t>. </a:t>
            </a:r>
            <a:r>
              <a:rPr lang="en-US" sz="2200" b="1" i="1" dirty="0" err="1" smtClean="0">
                <a:solidFill>
                  <a:srgbClr val="0070C0"/>
                </a:solidFill>
              </a:rPr>
              <a:t>Volgard</a:t>
            </a:r>
            <a:r>
              <a:rPr lang="en-US" sz="2200" b="1" i="1" dirty="0" smtClean="0">
                <a:solidFill>
                  <a:srgbClr val="0070C0"/>
                </a:solidFill>
              </a:rPr>
              <a:t> method</a:t>
            </a:r>
          </a:p>
        </p:txBody>
      </p:sp>
      <p:pic>
        <p:nvPicPr>
          <p:cNvPr id="194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232" t="43954" r="4651" b="41163"/>
          <a:stretch/>
        </p:blipFill>
        <p:spPr bwMode="auto">
          <a:xfrm>
            <a:off x="1022349" y="5517232"/>
            <a:ext cx="7097713" cy="86955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350" y="1781150"/>
            <a:ext cx="7097713" cy="344805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765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Pyrimidine-</a:t>
            </a:r>
            <a:r>
              <a:rPr lang="en-US" sz="3200" b="1" dirty="0" err="1" smtClean="0">
                <a:solidFill>
                  <a:srgbClr val="0070C0"/>
                </a:solidFill>
              </a:rPr>
              <a:t>thiazole</a:t>
            </a:r>
            <a:r>
              <a:rPr lang="en-US" sz="3200" b="1" dirty="0" smtClean="0">
                <a:solidFill>
                  <a:srgbClr val="0070C0"/>
                </a:solidFill>
              </a:rPr>
              <a:t> vitamins</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a:t>
            </a:fld>
            <a:endParaRPr lang="ru-RU"/>
          </a:p>
        </p:txBody>
      </p:sp>
      <p:sp>
        <p:nvSpPr>
          <p:cNvPr id="7" name="Прямоугольник 6"/>
          <p:cNvSpPr/>
          <p:nvPr/>
        </p:nvSpPr>
        <p:spPr>
          <a:xfrm>
            <a:off x="3851920" y="1412776"/>
            <a:ext cx="5040560" cy="3477875"/>
          </a:xfrm>
          <a:prstGeom prst="rect">
            <a:avLst/>
          </a:prstGeom>
        </p:spPr>
        <p:txBody>
          <a:bodyPr wrap="square">
            <a:spAutoFit/>
          </a:bodyPr>
          <a:lstStyle/>
          <a:p>
            <a:pPr algn="just"/>
            <a:r>
              <a:rPr lang="en-US" sz="2200" dirty="0" smtClean="0"/>
              <a:t>Vitamin B1 was isolated in 1912 by Polish scientist K. Funk from rice bran. The discovery of vitamin B1 was associated with an interesting observation. At the beginning of the twentieth century was widespread, especially among sailors, the disease "</a:t>
            </a:r>
            <a:r>
              <a:rPr lang="en-US" sz="2200" dirty="0" err="1" smtClean="0"/>
              <a:t>beri-beri</a:t>
            </a:r>
            <a:r>
              <a:rPr lang="en-US" sz="2200" dirty="0" smtClean="0"/>
              <a:t>", which means "skin fetters" in Indian. This disease was so named because it is associated with damage to motor and sensory nerves.</a:t>
            </a:r>
            <a:endParaRPr lang="ru-RU" sz="2200" dirty="0"/>
          </a:p>
        </p:txBody>
      </p:sp>
      <p:sp>
        <p:nvSpPr>
          <p:cNvPr id="10" name="Прямоугольник 9"/>
          <p:cNvSpPr/>
          <p:nvPr/>
        </p:nvSpPr>
        <p:spPr>
          <a:xfrm>
            <a:off x="539552" y="908720"/>
            <a:ext cx="2774286" cy="461665"/>
          </a:xfrm>
          <a:prstGeom prst="rect">
            <a:avLst/>
          </a:prstGeom>
        </p:spPr>
        <p:txBody>
          <a:bodyPr wrap="none">
            <a:spAutoFit/>
          </a:bodyPr>
          <a:lstStyle/>
          <a:p>
            <a:r>
              <a:rPr lang="en-US" sz="2400" b="1" dirty="0" smtClean="0">
                <a:solidFill>
                  <a:srgbClr val="C00000"/>
                </a:solidFill>
              </a:rPr>
              <a:t>History of discovery</a:t>
            </a:r>
            <a:endParaRPr lang="ru-RU" sz="2400" b="1" dirty="0">
              <a:solidFill>
                <a:srgbClr val="C0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325" y="1484784"/>
            <a:ext cx="3084513" cy="393858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115616" y="5651956"/>
            <a:ext cx="1329210" cy="369332"/>
          </a:xfrm>
          <a:prstGeom prst="rect">
            <a:avLst/>
          </a:prstGeom>
        </p:spPr>
        <p:txBody>
          <a:bodyPr wrap="none">
            <a:spAutoFit/>
          </a:bodyPr>
          <a:lstStyle/>
          <a:p>
            <a:r>
              <a:rPr lang="en-US" dirty="0" smtClean="0"/>
              <a:t>Casimir Funk</a:t>
            </a:r>
            <a:endParaRPr lang="ru-RU"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4984108"/>
            <a:ext cx="2664296" cy="161324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2001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20</a:t>
            </a:fld>
            <a:endParaRPr lang="ru-RU"/>
          </a:p>
        </p:txBody>
      </p:sp>
      <p:sp>
        <p:nvSpPr>
          <p:cNvPr id="11" name="Прямоугольник 10"/>
          <p:cNvSpPr/>
          <p:nvPr/>
        </p:nvSpPr>
        <p:spPr>
          <a:xfrm>
            <a:off x="539552" y="908720"/>
            <a:ext cx="2018245" cy="461665"/>
          </a:xfrm>
          <a:prstGeom prst="rect">
            <a:avLst/>
          </a:prstGeom>
        </p:spPr>
        <p:txBody>
          <a:bodyPr wrap="none">
            <a:spAutoFit/>
          </a:bodyPr>
          <a:lstStyle/>
          <a:p>
            <a:r>
              <a:rPr lang="en-US" sz="2400" b="1" dirty="0" smtClean="0">
                <a:solidFill>
                  <a:srgbClr val="C00000"/>
                </a:solidFill>
              </a:rPr>
              <a:t>Quantification</a:t>
            </a:r>
            <a:endParaRPr lang="ru-RU" sz="2400" b="1" dirty="0">
              <a:solidFill>
                <a:srgbClr val="C00000"/>
              </a:solidFill>
            </a:endParaRPr>
          </a:p>
        </p:txBody>
      </p:sp>
      <p:sp>
        <p:nvSpPr>
          <p:cNvPr id="2" name="Прямоугольник 1"/>
          <p:cNvSpPr/>
          <p:nvPr/>
        </p:nvSpPr>
        <p:spPr>
          <a:xfrm>
            <a:off x="251520" y="1340768"/>
            <a:ext cx="6912768" cy="430887"/>
          </a:xfrm>
          <a:prstGeom prst="rect">
            <a:avLst/>
          </a:prstGeom>
        </p:spPr>
        <p:txBody>
          <a:bodyPr wrap="square">
            <a:spAutoFit/>
          </a:bodyPr>
          <a:lstStyle/>
          <a:p>
            <a:pPr marL="457200" indent="-457200">
              <a:buFont typeface="+mj-lt"/>
              <a:buAutoNum type="arabicPeriod" startAt="4"/>
            </a:pPr>
            <a:r>
              <a:rPr lang="en-US" sz="2200" b="1" i="1" dirty="0" err="1" smtClean="0">
                <a:solidFill>
                  <a:srgbClr val="0070C0"/>
                </a:solidFill>
              </a:rPr>
              <a:t>Argentometry</a:t>
            </a:r>
            <a:r>
              <a:rPr lang="en-US" sz="2200" b="1" i="1" dirty="0" smtClean="0">
                <a:solidFill>
                  <a:srgbClr val="0070C0"/>
                </a:solidFill>
              </a:rPr>
              <a:t>. </a:t>
            </a:r>
            <a:r>
              <a:rPr lang="en-US" sz="2200" b="1" i="1" dirty="0" err="1" smtClean="0">
                <a:solidFill>
                  <a:srgbClr val="0070C0"/>
                </a:solidFill>
              </a:rPr>
              <a:t>Fayans</a:t>
            </a:r>
            <a:r>
              <a:rPr lang="en-US" sz="2200" b="1" i="1" dirty="0" smtClean="0">
                <a:solidFill>
                  <a:srgbClr val="0070C0"/>
                </a:solidFill>
              </a:rPr>
              <a:t> method</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988840"/>
            <a:ext cx="7533011" cy="317245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827583" y="5590981"/>
            <a:ext cx="7533011" cy="369332"/>
          </a:xfrm>
          <a:prstGeom prst="rect">
            <a:avLst/>
          </a:prstGeom>
        </p:spPr>
        <p:txBody>
          <a:bodyPr wrap="square">
            <a:spAutoFit/>
          </a:bodyPr>
          <a:lstStyle/>
          <a:p>
            <a:r>
              <a:rPr lang="en-US" dirty="0" smtClean="0"/>
              <a:t>Bromophenol blue is an indicator in the presence of dilute acetic acid</a:t>
            </a:r>
            <a:endParaRPr lang="ru-RU" dirty="0"/>
          </a:p>
        </p:txBody>
      </p:sp>
    </p:spTree>
    <p:extLst>
      <p:ext uri="{BB962C8B-B14F-4D97-AF65-F5344CB8AC3E}">
        <p14:creationId xmlns:p14="http://schemas.microsoft.com/office/powerpoint/2010/main" val="995854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21</a:t>
            </a:fld>
            <a:endParaRPr lang="ru-RU"/>
          </a:p>
        </p:txBody>
      </p:sp>
      <p:sp>
        <p:nvSpPr>
          <p:cNvPr id="11" name="Прямоугольник 10"/>
          <p:cNvSpPr/>
          <p:nvPr/>
        </p:nvSpPr>
        <p:spPr>
          <a:xfrm>
            <a:off x="539552" y="908720"/>
            <a:ext cx="2018245" cy="461665"/>
          </a:xfrm>
          <a:prstGeom prst="rect">
            <a:avLst/>
          </a:prstGeom>
        </p:spPr>
        <p:txBody>
          <a:bodyPr wrap="none">
            <a:spAutoFit/>
          </a:bodyPr>
          <a:lstStyle/>
          <a:p>
            <a:r>
              <a:rPr lang="en-US" sz="2400" b="1" dirty="0" smtClean="0">
                <a:solidFill>
                  <a:srgbClr val="C00000"/>
                </a:solidFill>
              </a:rPr>
              <a:t>Quantification</a:t>
            </a:r>
            <a:endParaRPr lang="ru-RU" sz="2400" b="1" dirty="0">
              <a:solidFill>
                <a:srgbClr val="C00000"/>
              </a:solidFill>
            </a:endParaRPr>
          </a:p>
        </p:txBody>
      </p:sp>
      <p:sp>
        <p:nvSpPr>
          <p:cNvPr id="2" name="Прямоугольник 1"/>
          <p:cNvSpPr/>
          <p:nvPr/>
        </p:nvSpPr>
        <p:spPr>
          <a:xfrm>
            <a:off x="251520" y="1340768"/>
            <a:ext cx="6912768" cy="430887"/>
          </a:xfrm>
          <a:prstGeom prst="rect">
            <a:avLst/>
          </a:prstGeom>
        </p:spPr>
        <p:txBody>
          <a:bodyPr wrap="square">
            <a:spAutoFit/>
          </a:bodyPr>
          <a:lstStyle/>
          <a:p>
            <a:pPr marL="457200" indent="-457200">
              <a:buFont typeface="+mj-lt"/>
              <a:buAutoNum type="arabicPeriod" startAt="5"/>
            </a:pPr>
            <a:r>
              <a:rPr lang="en-US" sz="2200" b="1" i="1" dirty="0" err="1" smtClean="0">
                <a:solidFill>
                  <a:srgbClr val="0070C0"/>
                </a:solidFill>
              </a:rPr>
              <a:t>Alkalimetric</a:t>
            </a:r>
            <a:r>
              <a:rPr lang="en-US" sz="2200" b="1" i="1" dirty="0" smtClean="0">
                <a:solidFill>
                  <a:srgbClr val="0070C0"/>
                </a:solidFill>
              </a:rPr>
              <a:t> titration</a:t>
            </a:r>
          </a:p>
        </p:txBody>
      </p:sp>
      <p:pic>
        <p:nvPicPr>
          <p:cNvPr id="2048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9000"/>
                    </a14:imgEffect>
                  </a14:imgLayer>
                </a14:imgProps>
              </a:ext>
              <a:ext uri="{28A0092B-C50C-407E-A947-70E740481C1C}">
                <a14:useLocalDpi xmlns:a14="http://schemas.microsoft.com/office/drawing/2010/main" val="0"/>
              </a:ext>
            </a:extLst>
          </a:blip>
          <a:srcRect/>
          <a:stretch>
            <a:fillRect/>
          </a:stretch>
        </p:blipFill>
        <p:spPr bwMode="auto">
          <a:xfrm>
            <a:off x="795536" y="1988840"/>
            <a:ext cx="7520880" cy="268602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795536" y="5230941"/>
            <a:ext cx="6062464" cy="369332"/>
          </a:xfrm>
          <a:prstGeom prst="rect">
            <a:avLst/>
          </a:prstGeom>
        </p:spPr>
        <p:txBody>
          <a:bodyPr wrap="square">
            <a:spAutoFit/>
          </a:bodyPr>
          <a:lstStyle/>
          <a:p>
            <a:r>
              <a:rPr lang="en-US" dirty="0" smtClean="0"/>
              <a:t>The indicators are </a:t>
            </a:r>
            <a:r>
              <a:rPr lang="en-US" dirty="0" err="1" smtClean="0"/>
              <a:t>bromthymol</a:t>
            </a:r>
            <a:r>
              <a:rPr lang="en-US" dirty="0" smtClean="0"/>
              <a:t> blue or phenolphthalein</a:t>
            </a:r>
            <a:endParaRPr lang="ru-RU" dirty="0"/>
          </a:p>
        </p:txBody>
      </p:sp>
    </p:spTree>
    <p:extLst>
      <p:ext uri="{BB962C8B-B14F-4D97-AF65-F5344CB8AC3E}">
        <p14:creationId xmlns:p14="http://schemas.microsoft.com/office/powerpoint/2010/main" val="11381102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22</a:t>
            </a:fld>
            <a:endParaRPr lang="ru-RU"/>
          </a:p>
        </p:txBody>
      </p:sp>
      <p:sp>
        <p:nvSpPr>
          <p:cNvPr id="11" name="Прямоугольник 10"/>
          <p:cNvSpPr/>
          <p:nvPr/>
        </p:nvSpPr>
        <p:spPr>
          <a:xfrm>
            <a:off x="539552" y="908720"/>
            <a:ext cx="2018245" cy="461665"/>
          </a:xfrm>
          <a:prstGeom prst="rect">
            <a:avLst/>
          </a:prstGeom>
        </p:spPr>
        <p:txBody>
          <a:bodyPr wrap="none">
            <a:spAutoFit/>
          </a:bodyPr>
          <a:lstStyle/>
          <a:p>
            <a:r>
              <a:rPr lang="en-US" sz="2400" b="1" dirty="0" smtClean="0">
                <a:solidFill>
                  <a:srgbClr val="C00000"/>
                </a:solidFill>
              </a:rPr>
              <a:t>Quantification</a:t>
            </a:r>
            <a:endParaRPr lang="ru-RU" sz="2400" b="1" dirty="0">
              <a:solidFill>
                <a:srgbClr val="C00000"/>
              </a:solidFill>
            </a:endParaRPr>
          </a:p>
        </p:txBody>
      </p:sp>
      <p:sp>
        <p:nvSpPr>
          <p:cNvPr id="2" name="Прямоугольник 1"/>
          <p:cNvSpPr/>
          <p:nvPr/>
        </p:nvSpPr>
        <p:spPr>
          <a:xfrm>
            <a:off x="251520" y="1340768"/>
            <a:ext cx="6912768" cy="430887"/>
          </a:xfrm>
          <a:prstGeom prst="rect">
            <a:avLst/>
          </a:prstGeom>
        </p:spPr>
        <p:txBody>
          <a:bodyPr wrap="square">
            <a:spAutoFit/>
          </a:bodyPr>
          <a:lstStyle/>
          <a:p>
            <a:pPr marL="457200" indent="-457200">
              <a:buFont typeface="+mj-lt"/>
              <a:buAutoNum type="arabicPeriod" startAt="6"/>
            </a:pPr>
            <a:r>
              <a:rPr lang="en-US" sz="2200" b="1" i="1" dirty="0" err="1" smtClean="0">
                <a:solidFill>
                  <a:srgbClr val="0070C0"/>
                </a:solidFill>
              </a:rPr>
              <a:t>Mercurimetry</a:t>
            </a:r>
            <a:endParaRPr lang="en-US" sz="2200" b="1" i="1" dirty="0" smtClean="0">
              <a:solidFill>
                <a:srgbClr val="0070C0"/>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88840"/>
            <a:ext cx="5648325" cy="25241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793704"/>
            <a:ext cx="6049963" cy="13716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1161" y="1957419"/>
            <a:ext cx="1627445" cy="295675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5534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23</a:t>
            </a:fld>
            <a:endParaRPr lang="ru-RU"/>
          </a:p>
        </p:txBody>
      </p:sp>
      <p:sp>
        <p:nvSpPr>
          <p:cNvPr id="11" name="Прямоугольник 10"/>
          <p:cNvSpPr/>
          <p:nvPr/>
        </p:nvSpPr>
        <p:spPr>
          <a:xfrm>
            <a:off x="539552" y="908720"/>
            <a:ext cx="1152431" cy="461665"/>
          </a:xfrm>
          <a:prstGeom prst="rect">
            <a:avLst/>
          </a:prstGeom>
        </p:spPr>
        <p:txBody>
          <a:bodyPr wrap="none">
            <a:spAutoFit/>
          </a:bodyPr>
          <a:lstStyle/>
          <a:p>
            <a:r>
              <a:rPr lang="en-US" sz="2400" b="1" dirty="0" smtClean="0">
                <a:solidFill>
                  <a:srgbClr val="C00000"/>
                </a:solidFill>
              </a:rPr>
              <a:t>Storage</a:t>
            </a:r>
            <a:endParaRPr lang="ru-RU" sz="2400" b="1" dirty="0">
              <a:solidFill>
                <a:srgbClr val="C00000"/>
              </a:solidFill>
            </a:endParaRPr>
          </a:p>
        </p:txBody>
      </p:sp>
      <p:sp>
        <p:nvSpPr>
          <p:cNvPr id="3" name="Прямоугольник 2"/>
          <p:cNvSpPr/>
          <p:nvPr/>
        </p:nvSpPr>
        <p:spPr>
          <a:xfrm>
            <a:off x="251520" y="1412776"/>
            <a:ext cx="6480720" cy="1107996"/>
          </a:xfrm>
          <a:prstGeom prst="rect">
            <a:avLst/>
          </a:prstGeom>
        </p:spPr>
        <p:txBody>
          <a:bodyPr wrap="square">
            <a:spAutoFit/>
          </a:bodyPr>
          <a:lstStyle/>
          <a:p>
            <a:pPr algn="just"/>
            <a:r>
              <a:rPr lang="en-US" sz="2200" dirty="0"/>
              <a:t>Thiamine preparations are stored in hermetically sealed containers, protected from light and avoid contact with metals. Keep away from children.</a:t>
            </a:r>
            <a:endParaRPr lang="ru-RU" sz="2200" dirty="0"/>
          </a:p>
        </p:txBody>
      </p:sp>
      <p:sp>
        <p:nvSpPr>
          <p:cNvPr id="12" name="Прямоугольник 11"/>
          <p:cNvSpPr/>
          <p:nvPr/>
        </p:nvSpPr>
        <p:spPr>
          <a:xfrm>
            <a:off x="539552" y="2708920"/>
            <a:ext cx="1710725" cy="461665"/>
          </a:xfrm>
          <a:prstGeom prst="rect">
            <a:avLst/>
          </a:prstGeom>
        </p:spPr>
        <p:txBody>
          <a:bodyPr wrap="none">
            <a:spAutoFit/>
          </a:bodyPr>
          <a:lstStyle/>
          <a:p>
            <a:r>
              <a:rPr lang="en-US" sz="2400" b="1" dirty="0" smtClean="0">
                <a:solidFill>
                  <a:srgbClr val="C00000"/>
                </a:solidFill>
              </a:rPr>
              <a:t>Medical use</a:t>
            </a:r>
            <a:endParaRPr lang="ru-RU" sz="2400" b="1" dirty="0">
              <a:solidFill>
                <a:srgbClr val="C00000"/>
              </a:solidFill>
            </a:endParaRPr>
          </a:p>
        </p:txBody>
      </p:sp>
      <p:sp>
        <p:nvSpPr>
          <p:cNvPr id="6" name="Прямоугольник 5"/>
          <p:cNvSpPr/>
          <p:nvPr/>
        </p:nvSpPr>
        <p:spPr>
          <a:xfrm>
            <a:off x="251520" y="3212976"/>
            <a:ext cx="6480720" cy="3477875"/>
          </a:xfrm>
          <a:prstGeom prst="rect">
            <a:avLst/>
          </a:prstGeom>
        </p:spPr>
        <p:txBody>
          <a:bodyPr wrap="square">
            <a:spAutoFit/>
          </a:bodyPr>
          <a:lstStyle/>
          <a:p>
            <a:pPr algn="just"/>
            <a:r>
              <a:rPr lang="en-US" sz="2200" dirty="0"/>
              <a:t>Thiamine - vitamin B1 - is a water-soluble vitamin. It is a coenzyme of enzymes responsible for the regulation of protein and carbohydrate metabolism. Thiamine ensures the conduction of nerve impulses in synapses (the point of contact between two neurons). It also has an antioxidant effect and increases the protection of cell membranes from the toxic effects of peroxidation products.</a:t>
            </a:r>
            <a:endParaRPr lang="ru-RU" sz="2200" dirty="0"/>
          </a:p>
          <a:p>
            <a:pPr algn="just"/>
            <a:r>
              <a:rPr lang="en-US" sz="2200" dirty="0"/>
              <a:t>Thiamine preparations are prescribed for nervous system disorders.</a:t>
            </a:r>
            <a:endParaRPr lang="ru-RU" sz="2200" dirty="0"/>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934" r="10298"/>
          <a:stretch/>
        </p:blipFill>
        <p:spPr bwMode="auto">
          <a:xfrm>
            <a:off x="7201902" y="1052736"/>
            <a:ext cx="1658679" cy="218916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0192" y="3406031"/>
            <a:ext cx="3168352" cy="333533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240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Cocarboxylase</a:t>
            </a:r>
            <a:r>
              <a:rPr lang="en-US" sz="3200" b="1" dirty="0" smtClean="0">
                <a:solidFill>
                  <a:srgbClr val="0070C0"/>
                </a:solidFill>
              </a:rPr>
              <a:t> hydrochloride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24</a:t>
            </a:fld>
            <a:endParaRPr lang="ru-RU"/>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412776"/>
            <a:ext cx="6280247" cy="194327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154" y="3967482"/>
            <a:ext cx="3600400" cy="255885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3931602"/>
            <a:ext cx="2589102" cy="263061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675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Cocarboxylase</a:t>
            </a:r>
            <a:r>
              <a:rPr lang="en-US" sz="3200" b="1" dirty="0" smtClean="0">
                <a:solidFill>
                  <a:srgbClr val="0070C0"/>
                </a:solidFill>
              </a:rPr>
              <a:t> hydrochloride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25</a:t>
            </a:fld>
            <a:endParaRPr lang="ru-RU"/>
          </a:p>
        </p:txBody>
      </p:sp>
      <p:sp>
        <p:nvSpPr>
          <p:cNvPr id="8" name="Прямоугольник 7"/>
          <p:cNvSpPr/>
          <p:nvPr/>
        </p:nvSpPr>
        <p:spPr>
          <a:xfrm>
            <a:off x="539552" y="908720"/>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2" name="Прямоугольник 1"/>
          <p:cNvSpPr/>
          <p:nvPr/>
        </p:nvSpPr>
        <p:spPr>
          <a:xfrm>
            <a:off x="251520" y="1412776"/>
            <a:ext cx="8640960" cy="769441"/>
          </a:xfrm>
          <a:prstGeom prst="rect">
            <a:avLst/>
          </a:prstGeom>
        </p:spPr>
        <p:txBody>
          <a:bodyPr wrap="square">
            <a:spAutoFit/>
          </a:bodyPr>
          <a:lstStyle/>
          <a:p>
            <a:r>
              <a:rPr lang="en-US" sz="2200" dirty="0" smtClean="0"/>
              <a:t>Synthesis of the pyrimidine cycle is based on condensation of </a:t>
            </a:r>
            <a:r>
              <a:rPr lang="en-US" sz="2200" dirty="0" err="1" smtClean="0"/>
              <a:t>acetamidine</a:t>
            </a:r>
            <a:r>
              <a:rPr lang="en-US" sz="2200" dirty="0" smtClean="0"/>
              <a:t> and </a:t>
            </a:r>
            <a:r>
              <a:rPr lang="en-US" sz="2200" dirty="0"/>
              <a:t>cis-</a:t>
            </a:r>
            <a:r>
              <a:rPr lang="el-GR" sz="2200" dirty="0"/>
              <a:t>α-</a:t>
            </a:r>
            <a:r>
              <a:rPr lang="en-US" sz="2200" dirty="0" err="1"/>
              <a:t>acetoxymethylene</a:t>
            </a:r>
            <a:r>
              <a:rPr lang="en-US" sz="2200" dirty="0"/>
              <a:t>-</a:t>
            </a:r>
            <a:r>
              <a:rPr lang="el-GR" sz="2200" dirty="0"/>
              <a:t>β-</a:t>
            </a:r>
            <a:r>
              <a:rPr lang="en-US" sz="2200" dirty="0" err="1"/>
              <a:t>ethoxypropionitrile</a:t>
            </a:r>
            <a:r>
              <a:rPr lang="en-US" sz="2200" dirty="0" smtClean="0"/>
              <a:t>:</a:t>
            </a:r>
            <a:endParaRPr lang="ru-RU" sz="2200"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17" y="2705100"/>
            <a:ext cx="8427515" cy="230807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00587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Cocarboxylase</a:t>
            </a:r>
            <a:r>
              <a:rPr lang="en-US" sz="3200" b="1" dirty="0" smtClean="0">
                <a:solidFill>
                  <a:srgbClr val="0070C0"/>
                </a:solidFill>
              </a:rPr>
              <a:t> hydrochloride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26</a:t>
            </a:fld>
            <a:endParaRPr lang="ru-RU"/>
          </a:p>
        </p:txBody>
      </p:sp>
      <p:sp>
        <p:nvSpPr>
          <p:cNvPr id="8" name="Прямоугольник 7"/>
          <p:cNvSpPr/>
          <p:nvPr/>
        </p:nvSpPr>
        <p:spPr>
          <a:xfrm>
            <a:off x="539552" y="908720"/>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2" name="Прямоугольник 1"/>
          <p:cNvSpPr/>
          <p:nvPr/>
        </p:nvSpPr>
        <p:spPr>
          <a:xfrm>
            <a:off x="251520" y="1412776"/>
            <a:ext cx="8640960" cy="769441"/>
          </a:xfrm>
          <a:prstGeom prst="rect">
            <a:avLst/>
          </a:prstGeom>
        </p:spPr>
        <p:txBody>
          <a:bodyPr wrap="square">
            <a:spAutoFit/>
          </a:bodyPr>
          <a:lstStyle/>
          <a:p>
            <a:r>
              <a:rPr lang="en-US" sz="2200" dirty="0" smtClean="0"/>
              <a:t>The </a:t>
            </a:r>
            <a:r>
              <a:rPr lang="en-US" sz="2200" dirty="0" err="1" smtClean="0"/>
              <a:t>thiazole</a:t>
            </a:r>
            <a:r>
              <a:rPr lang="en-US" sz="2200" dirty="0" smtClean="0"/>
              <a:t> cycle is synthesized by condensation of </a:t>
            </a:r>
            <a:r>
              <a:rPr lang="en-US" sz="2200" dirty="0" err="1" smtClean="0"/>
              <a:t>thioformamide</a:t>
            </a:r>
            <a:r>
              <a:rPr lang="en-US" sz="2200" dirty="0" smtClean="0"/>
              <a:t> and </a:t>
            </a:r>
            <a:r>
              <a:rPr lang="en-US" sz="2200" dirty="0" err="1" smtClean="0"/>
              <a:t>bromacetopropylacetate</a:t>
            </a:r>
            <a:r>
              <a:rPr lang="en-US" sz="2200" dirty="0" smtClean="0"/>
              <a:t>:</a:t>
            </a:r>
            <a:endParaRPr lang="ru-RU" sz="2200" dirty="0"/>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9" r="6293"/>
          <a:stretch/>
        </p:blipFill>
        <p:spPr bwMode="auto">
          <a:xfrm>
            <a:off x="251520" y="2502767"/>
            <a:ext cx="8634944" cy="330249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34504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Cocarboxylase</a:t>
            </a:r>
            <a:r>
              <a:rPr lang="en-US" sz="3200" b="1" dirty="0" smtClean="0">
                <a:solidFill>
                  <a:srgbClr val="0070C0"/>
                </a:solidFill>
              </a:rPr>
              <a:t> hydrochloride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27</a:t>
            </a:fld>
            <a:endParaRPr lang="ru-RU"/>
          </a:p>
        </p:txBody>
      </p:sp>
      <p:sp>
        <p:nvSpPr>
          <p:cNvPr id="8" name="Прямоугольник 7"/>
          <p:cNvSpPr/>
          <p:nvPr/>
        </p:nvSpPr>
        <p:spPr>
          <a:xfrm>
            <a:off x="539552" y="908720"/>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2" name="Прямоугольник 1"/>
          <p:cNvSpPr/>
          <p:nvPr/>
        </p:nvSpPr>
        <p:spPr>
          <a:xfrm>
            <a:off x="251520" y="1412776"/>
            <a:ext cx="8640960" cy="1107996"/>
          </a:xfrm>
          <a:prstGeom prst="rect">
            <a:avLst/>
          </a:prstGeom>
        </p:spPr>
        <p:txBody>
          <a:bodyPr wrap="square">
            <a:spAutoFit/>
          </a:bodyPr>
          <a:lstStyle/>
          <a:p>
            <a:r>
              <a:rPr lang="en-US" sz="2200" dirty="0" smtClean="0"/>
              <a:t>The pyrimidine and </a:t>
            </a:r>
            <a:r>
              <a:rPr lang="en-US" sz="2200" dirty="0" err="1" smtClean="0"/>
              <a:t>thiazole</a:t>
            </a:r>
            <a:r>
              <a:rPr lang="en-US" sz="2200" dirty="0" smtClean="0"/>
              <a:t> parts are linked into one molecule by fusion of the resulting products at 100-120 °C, or by heating in an organic solvent, such as butyl alcohol, and then treated with two moles of phosphoric acid:</a:t>
            </a:r>
            <a:endParaRPr lang="ru-RU" sz="2200" dirty="0"/>
          </a:p>
        </p:txBody>
      </p:sp>
      <p:pic>
        <p:nvPicPr>
          <p:cNvPr id="266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2000"/>
                    </a14:imgEffect>
                  </a14:imgLayer>
                </a14:imgProps>
              </a:ext>
              <a:ext uri="{28A0092B-C50C-407E-A947-70E740481C1C}">
                <a14:useLocalDpi xmlns:a14="http://schemas.microsoft.com/office/drawing/2010/main" val="0"/>
              </a:ext>
            </a:extLst>
          </a:blip>
          <a:srcRect/>
          <a:stretch>
            <a:fillRect/>
          </a:stretch>
        </p:blipFill>
        <p:spPr bwMode="auto">
          <a:xfrm>
            <a:off x="268934" y="2564904"/>
            <a:ext cx="8551538" cy="207719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539552" y="4767535"/>
            <a:ext cx="2614370" cy="461665"/>
          </a:xfrm>
          <a:prstGeom prst="rect">
            <a:avLst/>
          </a:prstGeom>
        </p:spPr>
        <p:txBody>
          <a:bodyPr wrap="none">
            <a:spAutoFit/>
          </a:bodyPr>
          <a:lstStyle/>
          <a:p>
            <a:r>
              <a:rPr lang="en-US" sz="2400" b="1" dirty="0" smtClean="0">
                <a:solidFill>
                  <a:srgbClr val="C00000"/>
                </a:solidFill>
              </a:rPr>
              <a:t>Physical properties</a:t>
            </a:r>
            <a:endParaRPr lang="ru-RU" sz="2400" b="1" dirty="0">
              <a:solidFill>
                <a:srgbClr val="C00000"/>
              </a:solidFill>
            </a:endParaRPr>
          </a:p>
        </p:txBody>
      </p:sp>
      <p:sp>
        <p:nvSpPr>
          <p:cNvPr id="3" name="Прямоугольник 2"/>
          <p:cNvSpPr/>
          <p:nvPr/>
        </p:nvSpPr>
        <p:spPr>
          <a:xfrm>
            <a:off x="268934" y="5192032"/>
            <a:ext cx="8623546" cy="1107996"/>
          </a:xfrm>
          <a:prstGeom prst="rect">
            <a:avLst/>
          </a:prstGeom>
        </p:spPr>
        <p:txBody>
          <a:bodyPr wrap="square">
            <a:spAutoFit/>
          </a:bodyPr>
          <a:lstStyle/>
          <a:p>
            <a:pPr algn="just"/>
            <a:r>
              <a:rPr lang="en-US" sz="2200" dirty="0" err="1" smtClean="0"/>
              <a:t>Cocarboxylase</a:t>
            </a:r>
            <a:r>
              <a:rPr lang="en-US" sz="2200" dirty="0" smtClean="0"/>
              <a:t> is characterized by high </a:t>
            </a:r>
            <a:r>
              <a:rPr lang="en-US" sz="2200" dirty="0" err="1" smtClean="0"/>
              <a:t>hygroscopicity</a:t>
            </a:r>
            <a:r>
              <a:rPr lang="en-US" sz="2200" dirty="0" smtClean="0"/>
              <a:t>. The drug is easily soluble in water, insoluble in ethyl alcohol and practically insoluble in other organic solvents. Aqueous solutions (5-6%) of the drug have pH 2.7 - 3.4.</a:t>
            </a:r>
            <a:endParaRPr lang="ru-RU" sz="2200" dirty="0"/>
          </a:p>
        </p:txBody>
      </p:sp>
    </p:spTree>
    <p:extLst>
      <p:ext uri="{BB962C8B-B14F-4D97-AF65-F5344CB8AC3E}">
        <p14:creationId xmlns:p14="http://schemas.microsoft.com/office/powerpoint/2010/main" val="40154809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Cocarboxylase</a:t>
            </a:r>
            <a:r>
              <a:rPr lang="en-US" sz="3200" b="1" dirty="0" smtClean="0">
                <a:solidFill>
                  <a:srgbClr val="0070C0"/>
                </a:solidFill>
              </a:rPr>
              <a:t> hydrochloride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28</a:t>
            </a:fld>
            <a:endParaRPr lang="ru-RU"/>
          </a:p>
        </p:txBody>
      </p:sp>
      <p:sp>
        <p:nvSpPr>
          <p:cNvPr id="10" name="Прямоугольник 9"/>
          <p:cNvSpPr/>
          <p:nvPr/>
        </p:nvSpPr>
        <p:spPr>
          <a:xfrm>
            <a:off x="539552" y="908720"/>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12" name="Прямоугольник 11"/>
          <p:cNvSpPr/>
          <p:nvPr/>
        </p:nvSpPr>
        <p:spPr>
          <a:xfrm>
            <a:off x="251520" y="1340768"/>
            <a:ext cx="4752528" cy="1107996"/>
          </a:xfrm>
          <a:prstGeom prst="rect">
            <a:avLst/>
          </a:prstGeom>
        </p:spPr>
        <p:txBody>
          <a:bodyPr wrap="square">
            <a:spAutoFit/>
          </a:bodyPr>
          <a:lstStyle/>
          <a:p>
            <a:pPr marL="342900" indent="-342900">
              <a:buFont typeface="+mj-lt"/>
              <a:buAutoNum type="arabicPeriod"/>
            </a:pPr>
            <a:r>
              <a:rPr lang="en-US" sz="2200" b="1" i="1" dirty="0" smtClean="0">
                <a:solidFill>
                  <a:srgbClr val="0070C0"/>
                </a:solidFill>
              </a:rPr>
              <a:t>Infrared spectroscopy</a:t>
            </a:r>
          </a:p>
          <a:p>
            <a:pPr marL="342900" indent="-342900">
              <a:buFont typeface="+mj-lt"/>
              <a:buAutoNum type="arabicPeriod"/>
            </a:pPr>
            <a:r>
              <a:rPr lang="ru-RU" sz="2200" b="1" i="1" dirty="0" err="1" smtClean="0">
                <a:solidFill>
                  <a:srgbClr val="0070C0"/>
                </a:solidFill>
              </a:rPr>
              <a:t>Thiochrome</a:t>
            </a:r>
            <a:r>
              <a:rPr lang="ru-RU" sz="2200" b="1" i="1" dirty="0" smtClean="0">
                <a:solidFill>
                  <a:srgbClr val="0070C0"/>
                </a:solidFill>
              </a:rPr>
              <a:t> </a:t>
            </a:r>
            <a:r>
              <a:rPr lang="ru-RU" sz="2200" b="1" i="1" dirty="0" err="1">
                <a:solidFill>
                  <a:srgbClr val="0070C0"/>
                </a:solidFill>
              </a:rPr>
              <a:t>test</a:t>
            </a:r>
            <a:endParaRPr lang="ru-RU" sz="2200" dirty="0">
              <a:solidFill>
                <a:srgbClr val="0070C0"/>
              </a:solidFill>
            </a:endParaRPr>
          </a:p>
          <a:p>
            <a:endParaRPr lang="ru-RU" sz="2200" b="1" i="1" dirty="0">
              <a:solidFill>
                <a:srgbClr val="0070C0"/>
              </a:solidFill>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276872"/>
            <a:ext cx="5459022" cy="352839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4949"/>
          <a:stretch/>
        </p:blipFill>
        <p:spPr bwMode="auto">
          <a:xfrm>
            <a:off x="6732240" y="2483288"/>
            <a:ext cx="2100017" cy="286627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58804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Cocarboxylase</a:t>
            </a:r>
            <a:r>
              <a:rPr lang="en-US" sz="3200" b="1" dirty="0" smtClean="0">
                <a:solidFill>
                  <a:srgbClr val="0070C0"/>
                </a:solidFill>
              </a:rPr>
              <a:t> hydrochloride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29</a:t>
            </a:fld>
            <a:endParaRPr lang="ru-RU"/>
          </a:p>
        </p:txBody>
      </p:sp>
      <p:sp>
        <p:nvSpPr>
          <p:cNvPr id="10" name="Прямоугольник 9"/>
          <p:cNvSpPr/>
          <p:nvPr/>
        </p:nvSpPr>
        <p:spPr>
          <a:xfrm>
            <a:off x="539552" y="908720"/>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12" name="Прямоугольник 11"/>
          <p:cNvSpPr/>
          <p:nvPr/>
        </p:nvSpPr>
        <p:spPr>
          <a:xfrm>
            <a:off x="251520" y="1340768"/>
            <a:ext cx="8640960" cy="430887"/>
          </a:xfrm>
          <a:prstGeom prst="rect">
            <a:avLst/>
          </a:prstGeom>
        </p:spPr>
        <p:txBody>
          <a:bodyPr wrap="square">
            <a:spAutoFit/>
          </a:bodyPr>
          <a:lstStyle/>
          <a:p>
            <a:pPr marL="457200" indent="-457200">
              <a:buFont typeface="+mj-lt"/>
              <a:buAutoNum type="arabicPeriod" startAt="3"/>
            </a:pPr>
            <a:r>
              <a:rPr lang="en-US" sz="2200" b="1" i="1" dirty="0" smtClean="0">
                <a:solidFill>
                  <a:srgbClr val="0070C0"/>
                </a:solidFill>
              </a:rPr>
              <a:t>Reaction for phosphate ions after dissolving the drug in dilute nitric acid. </a:t>
            </a:r>
            <a:endParaRPr lang="ru-RU" sz="2200" b="1" i="1" dirty="0">
              <a:solidFill>
                <a:srgbClr val="0070C0"/>
              </a:solidFill>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68" y="1988840"/>
            <a:ext cx="6470897" cy="54462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990" r="13620"/>
          <a:stretch/>
        </p:blipFill>
        <p:spPr bwMode="auto">
          <a:xfrm>
            <a:off x="7265699" y="1988840"/>
            <a:ext cx="1626781" cy="309634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251520" y="3429000"/>
            <a:ext cx="6486445" cy="430887"/>
          </a:xfrm>
          <a:prstGeom prst="rect">
            <a:avLst/>
          </a:prstGeom>
        </p:spPr>
        <p:txBody>
          <a:bodyPr wrap="square">
            <a:spAutoFit/>
          </a:bodyPr>
          <a:lstStyle/>
          <a:p>
            <a:pPr marL="457200" indent="-457200">
              <a:buFont typeface="+mj-lt"/>
              <a:buAutoNum type="arabicPeriod" startAt="4"/>
            </a:pPr>
            <a:r>
              <a:rPr lang="en-US" sz="2200" b="1" i="1" dirty="0" smtClean="0">
                <a:solidFill>
                  <a:srgbClr val="0070C0"/>
                </a:solidFill>
              </a:rPr>
              <a:t>Chloride detection reaction.</a:t>
            </a:r>
            <a:endParaRPr lang="ru-RU" sz="2200" b="1" i="1" dirty="0">
              <a:solidFill>
                <a:srgbClr val="0070C0"/>
              </a:solidFill>
            </a:endParaRPr>
          </a:p>
        </p:txBody>
      </p:sp>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581128"/>
            <a:ext cx="55546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7948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Pyrimidine-</a:t>
            </a:r>
            <a:r>
              <a:rPr lang="en-US" sz="3200" b="1" dirty="0" err="1" smtClean="0">
                <a:solidFill>
                  <a:srgbClr val="0070C0"/>
                </a:solidFill>
              </a:rPr>
              <a:t>thiazole</a:t>
            </a:r>
            <a:r>
              <a:rPr lang="en-US" sz="3200" b="1" dirty="0" smtClean="0">
                <a:solidFill>
                  <a:srgbClr val="0070C0"/>
                </a:solidFill>
              </a:rPr>
              <a:t> vitamins</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3</a:t>
            </a:fld>
            <a:endParaRPr lang="ru-RU"/>
          </a:p>
        </p:txBody>
      </p:sp>
      <p:sp>
        <p:nvSpPr>
          <p:cNvPr id="10" name="Прямоугольник 9"/>
          <p:cNvSpPr/>
          <p:nvPr/>
        </p:nvSpPr>
        <p:spPr>
          <a:xfrm>
            <a:off x="539552" y="908720"/>
            <a:ext cx="2774286" cy="461665"/>
          </a:xfrm>
          <a:prstGeom prst="rect">
            <a:avLst/>
          </a:prstGeom>
        </p:spPr>
        <p:txBody>
          <a:bodyPr wrap="none">
            <a:spAutoFit/>
          </a:bodyPr>
          <a:lstStyle/>
          <a:p>
            <a:r>
              <a:rPr lang="en-US" sz="2400" b="1" dirty="0" smtClean="0">
                <a:solidFill>
                  <a:srgbClr val="C00000"/>
                </a:solidFill>
              </a:rPr>
              <a:t>History of discovery</a:t>
            </a:r>
            <a:endParaRPr lang="ru-RU" sz="2400" b="1" dirty="0">
              <a:solidFill>
                <a:srgbClr val="C00000"/>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51" t="25581" r="930" b="14263"/>
          <a:stretch/>
        </p:blipFill>
        <p:spPr bwMode="auto">
          <a:xfrm>
            <a:off x="251521" y="1568529"/>
            <a:ext cx="4608512" cy="228434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9" y="4077072"/>
            <a:ext cx="3744416" cy="249738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220072" y="2356425"/>
            <a:ext cx="3672408" cy="2800767"/>
          </a:xfrm>
          <a:prstGeom prst="rect">
            <a:avLst/>
          </a:prstGeom>
        </p:spPr>
        <p:txBody>
          <a:bodyPr wrap="square">
            <a:spAutoFit/>
          </a:bodyPr>
          <a:lstStyle/>
          <a:p>
            <a:pPr algn="just"/>
            <a:r>
              <a:rPr lang="en-US" sz="2200" dirty="0" smtClean="0"/>
              <a:t>A similar disease was found in chickens eating purified rice and was called polyneuritis. Polyneuritis in chickens and </a:t>
            </a:r>
            <a:r>
              <a:rPr lang="en-US" sz="2200" dirty="0" err="1" smtClean="0"/>
              <a:t>beri-beri</a:t>
            </a:r>
            <a:r>
              <a:rPr lang="en-US" sz="2200" dirty="0" smtClean="0"/>
              <a:t> in humans were found to be the same disease caused by the absence of some substance in the purified rice.</a:t>
            </a:r>
            <a:endParaRPr lang="ru-RU" sz="2200" dirty="0"/>
          </a:p>
        </p:txBody>
      </p:sp>
    </p:spTree>
    <p:extLst>
      <p:ext uri="{BB962C8B-B14F-4D97-AF65-F5344CB8AC3E}">
        <p14:creationId xmlns:p14="http://schemas.microsoft.com/office/powerpoint/2010/main" val="27140802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Cocarboxylase</a:t>
            </a:r>
            <a:r>
              <a:rPr lang="en-US" sz="3200" b="1" dirty="0" smtClean="0">
                <a:solidFill>
                  <a:srgbClr val="0070C0"/>
                </a:solidFill>
              </a:rPr>
              <a:t> hydrochloride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30</a:t>
            </a:fld>
            <a:endParaRPr lang="ru-RU"/>
          </a:p>
        </p:txBody>
      </p:sp>
      <p:sp>
        <p:nvSpPr>
          <p:cNvPr id="10" name="Прямоугольник 9"/>
          <p:cNvSpPr/>
          <p:nvPr/>
        </p:nvSpPr>
        <p:spPr>
          <a:xfrm>
            <a:off x="539552" y="908720"/>
            <a:ext cx="2018245" cy="461665"/>
          </a:xfrm>
          <a:prstGeom prst="rect">
            <a:avLst/>
          </a:prstGeom>
        </p:spPr>
        <p:txBody>
          <a:bodyPr wrap="none">
            <a:spAutoFit/>
          </a:bodyPr>
          <a:lstStyle/>
          <a:p>
            <a:r>
              <a:rPr lang="en-US" sz="2400" b="1" dirty="0" smtClean="0">
                <a:solidFill>
                  <a:srgbClr val="C00000"/>
                </a:solidFill>
              </a:rPr>
              <a:t>Quantification</a:t>
            </a:r>
          </a:p>
        </p:txBody>
      </p:sp>
      <p:sp>
        <p:nvSpPr>
          <p:cNvPr id="12" name="Прямоугольник 11"/>
          <p:cNvSpPr/>
          <p:nvPr/>
        </p:nvSpPr>
        <p:spPr>
          <a:xfrm>
            <a:off x="251520" y="1340768"/>
            <a:ext cx="8640960" cy="430887"/>
          </a:xfrm>
          <a:prstGeom prst="rect">
            <a:avLst/>
          </a:prstGeom>
        </p:spPr>
        <p:txBody>
          <a:bodyPr wrap="square">
            <a:spAutoFit/>
          </a:bodyPr>
          <a:lstStyle/>
          <a:p>
            <a:r>
              <a:rPr lang="en-US" sz="2200" b="1" i="1" dirty="0" smtClean="0">
                <a:solidFill>
                  <a:srgbClr val="0070C0"/>
                </a:solidFill>
              </a:rPr>
              <a:t>Neutralization method </a:t>
            </a:r>
            <a:endParaRPr lang="ru-RU" sz="2200" b="1" i="1" dirty="0">
              <a:solidFill>
                <a:srgbClr val="0070C0"/>
              </a:solidFill>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18" y="2708920"/>
            <a:ext cx="8612762" cy="330851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51520" y="1772816"/>
            <a:ext cx="8640960" cy="646331"/>
          </a:xfrm>
          <a:prstGeom prst="rect">
            <a:avLst/>
          </a:prstGeom>
        </p:spPr>
        <p:txBody>
          <a:bodyPr wrap="square">
            <a:spAutoFit/>
          </a:bodyPr>
          <a:lstStyle/>
          <a:p>
            <a:r>
              <a:rPr lang="en-US" dirty="0" smtClean="0"/>
              <a:t>The content of </a:t>
            </a:r>
            <a:r>
              <a:rPr lang="en-US" dirty="0" err="1" smtClean="0"/>
              <a:t>cocarboxylase</a:t>
            </a:r>
            <a:r>
              <a:rPr lang="en-US" dirty="0" smtClean="0"/>
              <a:t> hydrochloride is determined by neutralization of the drug suspension with sodium hydroxide solution using </a:t>
            </a:r>
            <a:r>
              <a:rPr lang="en-US" dirty="0" err="1" smtClean="0"/>
              <a:t>thymolphthalein</a:t>
            </a:r>
            <a:r>
              <a:rPr lang="en-US" dirty="0" smtClean="0"/>
              <a:t> as indicator. </a:t>
            </a:r>
            <a:endParaRPr lang="ru-RU" dirty="0"/>
          </a:p>
        </p:txBody>
      </p:sp>
    </p:spTree>
    <p:extLst>
      <p:ext uri="{BB962C8B-B14F-4D97-AF65-F5344CB8AC3E}">
        <p14:creationId xmlns:p14="http://schemas.microsoft.com/office/powerpoint/2010/main" val="23326166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Cocarboxylase</a:t>
            </a:r>
            <a:r>
              <a:rPr lang="en-US" sz="3200" b="1" dirty="0" smtClean="0">
                <a:solidFill>
                  <a:srgbClr val="0070C0"/>
                </a:solidFill>
              </a:rPr>
              <a:t> hydrochloride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31</a:t>
            </a:fld>
            <a:endParaRPr lang="ru-RU"/>
          </a:p>
        </p:txBody>
      </p:sp>
      <p:sp>
        <p:nvSpPr>
          <p:cNvPr id="10" name="Прямоугольник 9"/>
          <p:cNvSpPr/>
          <p:nvPr/>
        </p:nvSpPr>
        <p:spPr>
          <a:xfrm>
            <a:off x="539552" y="908720"/>
            <a:ext cx="1152431" cy="461665"/>
          </a:xfrm>
          <a:prstGeom prst="rect">
            <a:avLst/>
          </a:prstGeom>
        </p:spPr>
        <p:txBody>
          <a:bodyPr wrap="none">
            <a:spAutoFit/>
          </a:bodyPr>
          <a:lstStyle/>
          <a:p>
            <a:r>
              <a:rPr lang="en-US" sz="2400" b="1" dirty="0" smtClean="0">
                <a:solidFill>
                  <a:srgbClr val="C00000"/>
                </a:solidFill>
              </a:rPr>
              <a:t>Storage</a:t>
            </a:r>
          </a:p>
        </p:txBody>
      </p:sp>
      <p:sp>
        <p:nvSpPr>
          <p:cNvPr id="3" name="Прямоугольник 2"/>
          <p:cNvSpPr/>
          <p:nvPr/>
        </p:nvSpPr>
        <p:spPr>
          <a:xfrm>
            <a:off x="251520" y="1340768"/>
            <a:ext cx="5904656" cy="769441"/>
          </a:xfrm>
          <a:prstGeom prst="rect">
            <a:avLst/>
          </a:prstGeom>
        </p:spPr>
        <p:txBody>
          <a:bodyPr wrap="square">
            <a:spAutoFit/>
          </a:bodyPr>
          <a:lstStyle/>
          <a:p>
            <a:r>
              <a:rPr lang="en-US" sz="2200" dirty="0"/>
              <a:t>Store in a dry place protected from light at room temperature.</a:t>
            </a:r>
            <a:endParaRPr lang="ru-RU" sz="2200" dirty="0"/>
          </a:p>
        </p:txBody>
      </p:sp>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285765"/>
            <a:ext cx="2088232" cy="200887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539552" y="2348880"/>
            <a:ext cx="1710725" cy="461665"/>
          </a:xfrm>
          <a:prstGeom prst="rect">
            <a:avLst/>
          </a:prstGeom>
        </p:spPr>
        <p:txBody>
          <a:bodyPr wrap="none">
            <a:spAutoFit/>
          </a:bodyPr>
          <a:lstStyle/>
          <a:p>
            <a:r>
              <a:rPr lang="en-US" sz="2400" b="1" dirty="0" smtClean="0">
                <a:solidFill>
                  <a:srgbClr val="C00000"/>
                </a:solidFill>
              </a:rPr>
              <a:t>Medical use</a:t>
            </a:r>
            <a:endParaRPr lang="ru-RU" sz="2400" b="1" dirty="0">
              <a:solidFill>
                <a:srgbClr val="C00000"/>
              </a:solidFill>
            </a:endParaRPr>
          </a:p>
        </p:txBody>
      </p:sp>
      <p:sp>
        <p:nvSpPr>
          <p:cNvPr id="6" name="Прямоугольник 5"/>
          <p:cNvSpPr/>
          <p:nvPr/>
        </p:nvSpPr>
        <p:spPr>
          <a:xfrm>
            <a:off x="4572000" y="3660120"/>
            <a:ext cx="4320480" cy="1785104"/>
          </a:xfrm>
          <a:prstGeom prst="rect">
            <a:avLst/>
          </a:prstGeom>
        </p:spPr>
        <p:txBody>
          <a:bodyPr wrap="square">
            <a:spAutoFit/>
          </a:bodyPr>
          <a:lstStyle/>
          <a:p>
            <a:pPr algn="just"/>
            <a:r>
              <a:rPr lang="en-US" sz="2200" dirty="0" err="1" smtClean="0"/>
              <a:t>Cocarboxylase</a:t>
            </a:r>
            <a:r>
              <a:rPr lang="en-US" sz="2200" dirty="0" smtClean="0"/>
              <a:t> hydrochloride for injection is administered intramuscularly and intravenously for disorders of cardiovascular system and coronary circulation.</a:t>
            </a:r>
            <a:endParaRPr lang="ru-RU" sz="2200" dirty="0"/>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127177"/>
            <a:ext cx="3816424" cy="308282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552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Phosphothiamine</a:t>
            </a:r>
            <a:endParaRPr lang="en-US" sz="3200" b="1" dirty="0" smtClean="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32</a:t>
            </a:fld>
            <a:endParaRPr lang="ru-RU"/>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484784"/>
            <a:ext cx="6239910" cy="217834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p:cNvSpPr/>
          <p:nvPr/>
        </p:nvSpPr>
        <p:spPr>
          <a:xfrm>
            <a:off x="539552" y="4047455"/>
            <a:ext cx="2614370" cy="461665"/>
          </a:xfrm>
          <a:prstGeom prst="rect">
            <a:avLst/>
          </a:prstGeom>
        </p:spPr>
        <p:txBody>
          <a:bodyPr wrap="none">
            <a:spAutoFit/>
          </a:bodyPr>
          <a:lstStyle/>
          <a:p>
            <a:r>
              <a:rPr lang="en-US" sz="2400" b="1" dirty="0" smtClean="0">
                <a:solidFill>
                  <a:srgbClr val="C00000"/>
                </a:solidFill>
              </a:rPr>
              <a:t>Physical properties</a:t>
            </a:r>
          </a:p>
        </p:txBody>
      </p:sp>
      <p:sp>
        <p:nvSpPr>
          <p:cNvPr id="2" name="Прямоугольник 1"/>
          <p:cNvSpPr/>
          <p:nvPr/>
        </p:nvSpPr>
        <p:spPr>
          <a:xfrm>
            <a:off x="323528" y="4574738"/>
            <a:ext cx="8568952" cy="1446550"/>
          </a:xfrm>
          <a:prstGeom prst="rect">
            <a:avLst/>
          </a:prstGeom>
        </p:spPr>
        <p:txBody>
          <a:bodyPr wrap="square">
            <a:spAutoFit/>
          </a:bodyPr>
          <a:lstStyle/>
          <a:p>
            <a:pPr algn="just"/>
            <a:r>
              <a:rPr lang="en-US" sz="2200" dirty="0"/>
              <a:t>Crystalline powder of sour taste-white color with weak characteristic odor. </a:t>
            </a:r>
            <a:r>
              <a:rPr lang="en-US" sz="2200" dirty="0" err="1"/>
              <a:t>Phosphothiamine</a:t>
            </a:r>
            <a:r>
              <a:rPr lang="en-US" sz="2200" dirty="0"/>
              <a:t> is easily soluble in water, insoluble in ethyl alcohol and practically insoluble in other organic solvents. Aqueous solutions of the drug are slightly acidic.</a:t>
            </a:r>
            <a:endParaRPr lang="ru-RU" sz="2200" dirty="0"/>
          </a:p>
        </p:txBody>
      </p:sp>
    </p:spTree>
    <p:extLst>
      <p:ext uri="{BB962C8B-B14F-4D97-AF65-F5344CB8AC3E}">
        <p14:creationId xmlns:p14="http://schemas.microsoft.com/office/powerpoint/2010/main" val="14623773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Phosphothiamine</a:t>
            </a:r>
            <a:endParaRPr lang="en-US" sz="3200" b="1" dirty="0" smtClean="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33</a:t>
            </a:fld>
            <a:endParaRPr lang="ru-RU"/>
          </a:p>
        </p:txBody>
      </p:sp>
      <p:sp>
        <p:nvSpPr>
          <p:cNvPr id="8" name="Прямоугольник 7"/>
          <p:cNvSpPr/>
          <p:nvPr/>
        </p:nvSpPr>
        <p:spPr>
          <a:xfrm>
            <a:off x="539552" y="908720"/>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3" name="Прямоугольник 2"/>
          <p:cNvSpPr/>
          <p:nvPr/>
        </p:nvSpPr>
        <p:spPr>
          <a:xfrm>
            <a:off x="179512" y="1340768"/>
            <a:ext cx="8712968" cy="769441"/>
          </a:xfrm>
          <a:prstGeom prst="rect">
            <a:avLst/>
          </a:prstGeom>
        </p:spPr>
        <p:txBody>
          <a:bodyPr wrap="square">
            <a:spAutoFit/>
          </a:bodyPr>
          <a:lstStyle/>
          <a:p>
            <a:pPr algn="just"/>
            <a:r>
              <a:rPr lang="en-US" sz="2200" dirty="0"/>
              <a:t>Synthesis of the pyrimidine cycle is based on condensation of </a:t>
            </a:r>
            <a:r>
              <a:rPr lang="en-US" sz="2200" dirty="0" err="1"/>
              <a:t>acetamidine</a:t>
            </a:r>
            <a:r>
              <a:rPr lang="en-US" sz="2200" dirty="0"/>
              <a:t> and </a:t>
            </a:r>
            <a:r>
              <a:rPr lang="en-US" sz="2200" dirty="0"/>
              <a:t>cis-</a:t>
            </a:r>
            <a:r>
              <a:rPr lang="el-GR" sz="2200" dirty="0"/>
              <a:t>α-</a:t>
            </a:r>
            <a:r>
              <a:rPr lang="en-US" sz="2200" dirty="0" err="1"/>
              <a:t>acetoxymethylene</a:t>
            </a:r>
            <a:r>
              <a:rPr lang="en-US" sz="2200" dirty="0"/>
              <a:t>-</a:t>
            </a:r>
            <a:r>
              <a:rPr lang="el-GR" sz="2200" dirty="0"/>
              <a:t>β-</a:t>
            </a:r>
            <a:r>
              <a:rPr lang="en-US" sz="2200" dirty="0" err="1"/>
              <a:t>ethoxypropionitrile</a:t>
            </a:r>
            <a:r>
              <a:rPr lang="en-US" sz="2200" dirty="0"/>
              <a:t>:</a:t>
            </a:r>
            <a:endParaRPr lang="ru-RU" sz="2200"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17" y="2705100"/>
            <a:ext cx="8427515" cy="230807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67748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Phosphothiamine</a:t>
            </a:r>
            <a:endParaRPr lang="en-US" sz="3200" b="1" dirty="0" smtClean="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34</a:t>
            </a:fld>
            <a:endParaRPr lang="ru-RU"/>
          </a:p>
        </p:txBody>
      </p:sp>
      <p:sp>
        <p:nvSpPr>
          <p:cNvPr id="8" name="Прямоугольник 7"/>
          <p:cNvSpPr/>
          <p:nvPr/>
        </p:nvSpPr>
        <p:spPr>
          <a:xfrm>
            <a:off x="539552" y="908720"/>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3" name="Прямоугольник 2"/>
          <p:cNvSpPr/>
          <p:nvPr/>
        </p:nvSpPr>
        <p:spPr>
          <a:xfrm>
            <a:off x="179512" y="1340768"/>
            <a:ext cx="8712968" cy="830997"/>
          </a:xfrm>
          <a:prstGeom prst="rect">
            <a:avLst/>
          </a:prstGeom>
        </p:spPr>
        <p:txBody>
          <a:bodyPr wrap="square">
            <a:spAutoFit/>
          </a:bodyPr>
          <a:lstStyle/>
          <a:p>
            <a:r>
              <a:rPr lang="en-US" sz="2400" dirty="0"/>
              <a:t>The </a:t>
            </a:r>
            <a:r>
              <a:rPr lang="en-US" sz="2400" dirty="0" err="1"/>
              <a:t>thiazole</a:t>
            </a:r>
            <a:r>
              <a:rPr lang="en-US" sz="2400" dirty="0"/>
              <a:t> cycle is synthesized by condensation of </a:t>
            </a:r>
            <a:r>
              <a:rPr lang="en-US" sz="2400" dirty="0" err="1"/>
              <a:t>thioformamide</a:t>
            </a:r>
            <a:r>
              <a:rPr lang="en-US" sz="2400" dirty="0"/>
              <a:t> and </a:t>
            </a:r>
            <a:r>
              <a:rPr lang="en-US" sz="2400" dirty="0" err="1"/>
              <a:t>bromoacetopropylacetate</a:t>
            </a:r>
            <a:r>
              <a:rPr lang="en-US" sz="2400" dirty="0"/>
              <a:t>:</a:t>
            </a:r>
            <a:endParaRPr lang="ru-RU" sz="2400"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9" r="6293"/>
          <a:stretch/>
        </p:blipFill>
        <p:spPr bwMode="auto">
          <a:xfrm>
            <a:off x="251520" y="2502767"/>
            <a:ext cx="8634944" cy="330249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5618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Phosphothiamine</a:t>
            </a:r>
            <a:endParaRPr lang="en-US" sz="3200" b="1" dirty="0" smtClean="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35</a:t>
            </a:fld>
            <a:endParaRPr lang="ru-RU"/>
          </a:p>
        </p:txBody>
      </p:sp>
      <p:sp>
        <p:nvSpPr>
          <p:cNvPr id="8" name="Прямоугольник 7"/>
          <p:cNvSpPr/>
          <p:nvPr/>
        </p:nvSpPr>
        <p:spPr>
          <a:xfrm>
            <a:off x="539552" y="908720"/>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3" name="Прямоугольник 2"/>
          <p:cNvSpPr/>
          <p:nvPr/>
        </p:nvSpPr>
        <p:spPr>
          <a:xfrm>
            <a:off x="179512" y="1340768"/>
            <a:ext cx="8712968" cy="1569660"/>
          </a:xfrm>
          <a:prstGeom prst="rect">
            <a:avLst/>
          </a:prstGeom>
        </p:spPr>
        <p:txBody>
          <a:bodyPr wrap="square">
            <a:spAutoFit/>
          </a:bodyPr>
          <a:lstStyle/>
          <a:p>
            <a:r>
              <a:rPr lang="en-US" sz="2400" dirty="0" smtClean="0"/>
              <a:t>The pyrimidine and </a:t>
            </a:r>
            <a:r>
              <a:rPr lang="en-US" sz="2400" dirty="0" err="1" smtClean="0"/>
              <a:t>thiazole</a:t>
            </a:r>
            <a:r>
              <a:rPr lang="en-US" sz="2400" dirty="0" smtClean="0"/>
              <a:t> parts are linked into one molecule by fusion of the resulting products at 100-120 </a:t>
            </a:r>
            <a:r>
              <a:rPr lang="en-US" sz="2400" dirty="0" err="1" smtClean="0"/>
              <a:t>oC</a:t>
            </a:r>
            <a:r>
              <a:rPr lang="en-US" sz="2400" dirty="0" smtClean="0"/>
              <a:t>, or by heating in an organic solvent, such as butyl alcohol, and then treated with two moles of phosphoric acid:</a:t>
            </a:r>
            <a:endParaRPr lang="ru-RU" sz="2400"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284984"/>
            <a:ext cx="8695323" cy="237626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20980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Phosphothiamine</a:t>
            </a:r>
            <a:endParaRPr lang="en-US" sz="3200" b="1" dirty="0" smtClean="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36</a:t>
            </a:fld>
            <a:endParaRPr lang="ru-RU"/>
          </a:p>
        </p:txBody>
      </p:sp>
      <p:sp>
        <p:nvSpPr>
          <p:cNvPr id="8" name="Прямоугольник 7"/>
          <p:cNvSpPr/>
          <p:nvPr/>
        </p:nvSpPr>
        <p:spPr>
          <a:xfrm>
            <a:off x="539552" y="908720"/>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2" name="Прямоугольник 1"/>
          <p:cNvSpPr/>
          <p:nvPr/>
        </p:nvSpPr>
        <p:spPr>
          <a:xfrm>
            <a:off x="251520" y="1268760"/>
            <a:ext cx="6606480" cy="769441"/>
          </a:xfrm>
          <a:prstGeom prst="rect">
            <a:avLst/>
          </a:prstGeom>
        </p:spPr>
        <p:txBody>
          <a:bodyPr wrap="square">
            <a:spAutoFit/>
          </a:bodyPr>
          <a:lstStyle/>
          <a:p>
            <a:pPr marL="457200" indent="-457200">
              <a:buFont typeface="+mj-lt"/>
              <a:buAutoNum type="arabicPeriod"/>
            </a:pPr>
            <a:r>
              <a:rPr lang="en-US" sz="2200" b="1" i="1" dirty="0" smtClean="0">
                <a:solidFill>
                  <a:srgbClr val="0070C0"/>
                </a:solidFill>
              </a:rPr>
              <a:t>Infrared spectroscopy. </a:t>
            </a:r>
          </a:p>
          <a:p>
            <a:pPr marL="457200" indent="-457200">
              <a:buFont typeface="+mj-lt"/>
              <a:buAutoNum type="arabicPeriod"/>
            </a:pPr>
            <a:r>
              <a:rPr lang="en-US" sz="2200" b="1" i="1" dirty="0" err="1" smtClean="0">
                <a:solidFill>
                  <a:srgbClr val="0070C0"/>
                </a:solidFill>
              </a:rPr>
              <a:t>Thiochrome</a:t>
            </a:r>
            <a:r>
              <a:rPr lang="en-US" sz="2200" b="1" i="1" dirty="0" smtClean="0">
                <a:solidFill>
                  <a:srgbClr val="0070C0"/>
                </a:solidFill>
              </a:rPr>
              <a:t> test:</a:t>
            </a:r>
            <a:endParaRPr lang="en-US" sz="2200" b="1" i="1" dirty="0">
              <a:solidFill>
                <a:srgbClr val="0070C0"/>
              </a:solidFill>
            </a:endParaRP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49" y="2120906"/>
            <a:ext cx="6982643" cy="426042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5398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Phosphothiamine</a:t>
            </a:r>
            <a:endParaRPr lang="en-US" sz="3200" b="1" dirty="0" smtClean="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37</a:t>
            </a:fld>
            <a:endParaRPr lang="ru-RU"/>
          </a:p>
        </p:txBody>
      </p:sp>
      <p:sp>
        <p:nvSpPr>
          <p:cNvPr id="8" name="Прямоугольник 7"/>
          <p:cNvSpPr/>
          <p:nvPr/>
        </p:nvSpPr>
        <p:spPr>
          <a:xfrm>
            <a:off x="539552" y="908720"/>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2" name="Прямоугольник 1"/>
          <p:cNvSpPr/>
          <p:nvPr/>
        </p:nvSpPr>
        <p:spPr>
          <a:xfrm>
            <a:off x="251520" y="1268760"/>
            <a:ext cx="6606480" cy="430887"/>
          </a:xfrm>
          <a:prstGeom prst="rect">
            <a:avLst/>
          </a:prstGeom>
        </p:spPr>
        <p:txBody>
          <a:bodyPr wrap="square">
            <a:spAutoFit/>
          </a:bodyPr>
          <a:lstStyle/>
          <a:p>
            <a:pPr marL="457200" indent="-457200">
              <a:buFont typeface="+mj-lt"/>
              <a:buAutoNum type="arabicPeriod" startAt="3"/>
            </a:pPr>
            <a:r>
              <a:rPr lang="en-US" sz="2200" b="1" i="1" dirty="0" smtClean="0">
                <a:solidFill>
                  <a:srgbClr val="0070C0"/>
                </a:solidFill>
              </a:rPr>
              <a:t>Determination of phosphorus</a:t>
            </a:r>
            <a:endParaRPr lang="en-US" sz="2200" b="1" i="1" dirty="0">
              <a:solidFill>
                <a:srgbClr val="0070C0"/>
              </a:solidFill>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090"/>
          <a:stretch/>
        </p:blipFill>
        <p:spPr bwMode="auto">
          <a:xfrm>
            <a:off x="358210" y="1772816"/>
            <a:ext cx="8462262" cy="72008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539552" y="2780928"/>
            <a:ext cx="2018245" cy="461665"/>
          </a:xfrm>
          <a:prstGeom prst="rect">
            <a:avLst/>
          </a:prstGeom>
        </p:spPr>
        <p:txBody>
          <a:bodyPr wrap="none">
            <a:spAutoFit/>
          </a:bodyPr>
          <a:lstStyle/>
          <a:p>
            <a:r>
              <a:rPr lang="en-US" sz="2400" b="1" dirty="0" smtClean="0">
                <a:solidFill>
                  <a:srgbClr val="C00000"/>
                </a:solidFill>
              </a:rPr>
              <a:t>Quantification</a:t>
            </a:r>
          </a:p>
        </p:txBody>
      </p:sp>
      <p:sp>
        <p:nvSpPr>
          <p:cNvPr id="3" name="Прямоугольник 2"/>
          <p:cNvSpPr/>
          <p:nvPr/>
        </p:nvSpPr>
        <p:spPr>
          <a:xfrm>
            <a:off x="251520" y="3212976"/>
            <a:ext cx="2640851" cy="430887"/>
          </a:xfrm>
          <a:prstGeom prst="rect">
            <a:avLst/>
          </a:prstGeom>
        </p:spPr>
        <p:txBody>
          <a:bodyPr wrap="none">
            <a:spAutoFit/>
          </a:bodyPr>
          <a:lstStyle/>
          <a:p>
            <a:pPr marL="0" lvl="1"/>
            <a:r>
              <a:rPr lang="en-US" sz="2200" b="1" i="1" dirty="0">
                <a:solidFill>
                  <a:srgbClr val="0070C0"/>
                </a:solidFill>
              </a:rPr>
              <a:t>Neutralization method.</a:t>
            </a:r>
            <a:endParaRPr lang="ru-RU" sz="2200" dirty="0">
              <a:solidFill>
                <a:srgbClr val="0070C0"/>
              </a:solidFill>
            </a:endParaRPr>
          </a:p>
        </p:txBody>
      </p:sp>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3671" y="3712026"/>
            <a:ext cx="5813646" cy="274131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2206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Phosphothiamine</a:t>
            </a:r>
            <a:endParaRPr lang="en-US" sz="3200" b="1" dirty="0" smtClean="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38</a:t>
            </a:fld>
            <a:endParaRPr lang="ru-RU"/>
          </a:p>
        </p:txBody>
      </p:sp>
      <p:sp>
        <p:nvSpPr>
          <p:cNvPr id="12" name="Прямоугольник 11"/>
          <p:cNvSpPr/>
          <p:nvPr/>
        </p:nvSpPr>
        <p:spPr>
          <a:xfrm>
            <a:off x="539552" y="908720"/>
            <a:ext cx="1152431" cy="461665"/>
          </a:xfrm>
          <a:prstGeom prst="rect">
            <a:avLst/>
          </a:prstGeom>
        </p:spPr>
        <p:txBody>
          <a:bodyPr wrap="none">
            <a:spAutoFit/>
          </a:bodyPr>
          <a:lstStyle/>
          <a:p>
            <a:r>
              <a:rPr lang="en-US" sz="2400" b="1" dirty="0" smtClean="0">
                <a:solidFill>
                  <a:srgbClr val="C00000"/>
                </a:solidFill>
              </a:rPr>
              <a:t>Storage</a:t>
            </a:r>
          </a:p>
        </p:txBody>
      </p:sp>
      <p:sp>
        <p:nvSpPr>
          <p:cNvPr id="13" name="Прямоугольник 12"/>
          <p:cNvSpPr/>
          <p:nvPr/>
        </p:nvSpPr>
        <p:spPr>
          <a:xfrm>
            <a:off x="539552" y="1988840"/>
            <a:ext cx="1710725" cy="461665"/>
          </a:xfrm>
          <a:prstGeom prst="rect">
            <a:avLst/>
          </a:prstGeom>
        </p:spPr>
        <p:txBody>
          <a:bodyPr wrap="none">
            <a:spAutoFit/>
          </a:bodyPr>
          <a:lstStyle/>
          <a:p>
            <a:r>
              <a:rPr lang="en-US" sz="2400" b="1" dirty="0" smtClean="0">
                <a:solidFill>
                  <a:srgbClr val="C00000"/>
                </a:solidFill>
              </a:rPr>
              <a:t>Medical use</a:t>
            </a:r>
            <a:endParaRPr lang="ru-RU" sz="2400" b="1" dirty="0">
              <a:solidFill>
                <a:srgbClr val="C00000"/>
              </a:solidFill>
            </a:endParaRPr>
          </a:p>
        </p:txBody>
      </p:sp>
      <p:sp>
        <p:nvSpPr>
          <p:cNvPr id="6" name="Прямоугольник 5"/>
          <p:cNvSpPr/>
          <p:nvPr/>
        </p:nvSpPr>
        <p:spPr>
          <a:xfrm>
            <a:off x="251520" y="1412776"/>
            <a:ext cx="7272808" cy="430887"/>
          </a:xfrm>
          <a:prstGeom prst="rect">
            <a:avLst/>
          </a:prstGeom>
        </p:spPr>
        <p:txBody>
          <a:bodyPr wrap="square">
            <a:spAutoFit/>
          </a:bodyPr>
          <a:lstStyle/>
          <a:p>
            <a:r>
              <a:rPr lang="en-US" sz="2200" dirty="0" smtClean="0"/>
              <a:t>Store in a dry place protected from light at room temperature.</a:t>
            </a:r>
            <a:endParaRPr lang="ru-RU" sz="2200" dirty="0"/>
          </a:p>
        </p:txBody>
      </p:sp>
      <p:sp>
        <p:nvSpPr>
          <p:cNvPr id="7" name="Прямоугольник 6"/>
          <p:cNvSpPr/>
          <p:nvPr/>
        </p:nvSpPr>
        <p:spPr>
          <a:xfrm>
            <a:off x="251521" y="2492896"/>
            <a:ext cx="5904656" cy="3554819"/>
          </a:xfrm>
          <a:prstGeom prst="rect">
            <a:avLst/>
          </a:prstGeom>
        </p:spPr>
        <p:txBody>
          <a:bodyPr wrap="square">
            <a:spAutoFit/>
          </a:bodyPr>
          <a:lstStyle/>
          <a:p>
            <a:pPr algn="just">
              <a:spcAft>
                <a:spcPts val="600"/>
              </a:spcAft>
            </a:pPr>
            <a:r>
              <a:rPr lang="en-US" sz="2200" dirty="0"/>
              <a:t>Compared to thiamine chloride and thiamine bromide, </a:t>
            </a:r>
            <a:r>
              <a:rPr lang="en-US" sz="2200" dirty="0" err="1"/>
              <a:t>phosphothiamine</a:t>
            </a:r>
            <a:r>
              <a:rPr lang="en-US" sz="2200" dirty="0"/>
              <a:t> is more deposited in the tissues of the body, less destroyed by the enzyme </a:t>
            </a:r>
            <a:r>
              <a:rPr lang="en-US" sz="2200" dirty="0" err="1"/>
              <a:t>thiaminase</a:t>
            </a:r>
            <a:r>
              <a:rPr lang="en-US" sz="2200" dirty="0"/>
              <a:t>, more easily converted to the active form - </a:t>
            </a:r>
            <a:r>
              <a:rPr lang="en-US" sz="2200" dirty="0" err="1"/>
              <a:t>cocarboxylase</a:t>
            </a:r>
            <a:r>
              <a:rPr lang="en-US" sz="2200" dirty="0"/>
              <a:t>, less toxic.</a:t>
            </a:r>
            <a:endParaRPr lang="ru-RU" sz="2200" dirty="0"/>
          </a:p>
          <a:p>
            <a:pPr algn="just">
              <a:spcAft>
                <a:spcPts val="600"/>
              </a:spcAft>
            </a:pPr>
            <a:r>
              <a:rPr lang="en-US" sz="2200" dirty="0"/>
              <a:t>Used in neuritis, polyneuritis, as an additional remedy for chronic circulatory failure, chronic gastritis, accompanied by impaired motor and secretory (secretion of digestive juices) functions of the stomach.</a:t>
            </a:r>
            <a:endParaRPr lang="ru-RU" sz="2200" dirty="0"/>
          </a:p>
        </p:txBody>
      </p:sp>
      <p:pic>
        <p:nvPicPr>
          <p:cNvPr id="358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705"/>
          <a:stretch/>
        </p:blipFill>
        <p:spPr bwMode="auto">
          <a:xfrm>
            <a:off x="6376031" y="2492896"/>
            <a:ext cx="2516447" cy="348079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01760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Benfotiamine</a:t>
            </a:r>
            <a:endParaRPr lang="en-US" sz="3200" b="1" dirty="0" smtClean="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39</a:t>
            </a:fld>
            <a:endParaRPr lang="ru-RU"/>
          </a:p>
        </p:txBody>
      </p:sp>
      <p:pic>
        <p:nvPicPr>
          <p:cNvPr id="368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170" t="27928" r="4433" b="15481"/>
          <a:stretch/>
        </p:blipFill>
        <p:spPr bwMode="auto">
          <a:xfrm>
            <a:off x="511541" y="1237810"/>
            <a:ext cx="4824536" cy="281350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539552" y="4407495"/>
            <a:ext cx="2614370" cy="461665"/>
          </a:xfrm>
          <a:prstGeom prst="rect">
            <a:avLst/>
          </a:prstGeom>
        </p:spPr>
        <p:txBody>
          <a:bodyPr wrap="none">
            <a:spAutoFit/>
          </a:bodyPr>
          <a:lstStyle/>
          <a:p>
            <a:r>
              <a:rPr lang="en-US" sz="2400" b="1" dirty="0" smtClean="0">
                <a:solidFill>
                  <a:srgbClr val="C00000"/>
                </a:solidFill>
              </a:rPr>
              <a:t>Physical properties</a:t>
            </a:r>
          </a:p>
        </p:txBody>
      </p:sp>
      <p:sp>
        <p:nvSpPr>
          <p:cNvPr id="2" name="Прямоугольник 1"/>
          <p:cNvSpPr/>
          <p:nvPr/>
        </p:nvSpPr>
        <p:spPr>
          <a:xfrm>
            <a:off x="288032" y="4841284"/>
            <a:ext cx="8604448" cy="1107996"/>
          </a:xfrm>
          <a:prstGeom prst="rect">
            <a:avLst/>
          </a:prstGeom>
        </p:spPr>
        <p:txBody>
          <a:bodyPr wrap="square">
            <a:spAutoFit/>
          </a:bodyPr>
          <a:lstStyle/>
          <a:p>
            <a:pPr algn="just"/>
            <a:r>
              <a:rPr lang="en-US" sz="2200" dirty="0" smtClean="0"/>
              <a:t>White crystalline powder with weak characteristic odor. </a:t>
            </a:r>
            <a:r>
              <a:rPr lang="en-US" sz="2200" dirty="0" err="1" smtClean="0"/>
              <a:t>Benfotiamine</a:t>
            </a:r>
            <a:r>
              <a:rPr lang="en-US" sz="2200" dirty="0" smtClean="0"/>
              <a:t> is practically insoluble in water and ethanol, but soluble in 1% sodium hydroxide solution.</a:t>
            </a:r>
            <a:endParaRPr lang="ru-RU" sz="2200" dirty="0"/>
          </a:p>
        </p:txBody>
      </p:sp>
      <p:pic>
        <p:nvPicPr>
          <p:cNvPr id="368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8974" y="1237810"/>
            <a:ext cx="2813506" cy="281350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47731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Pyrimidine-</a:t>
            </a:r>
            <a:r>
              <a:rPr lang="en-US" sz="3200" b="1" dirty="0" err="1" smtClean="0">
                <a:solidFill>
                  <a:srgbClr val="0070C0"/>
                </a:solidFill>
              </a:rPr>
              <a:t>thiazole</a:t>
            </a:r>
            <a:r>
              <a:rPr lang="en-US" sz="3200" b="1" dirty="0" smtClean="0">
                <a:solidFill>
                  <a:srgbClr val="0070C0"/>
                </a:solidFill>
              </a:rPr>
              <a:t> vitamins</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4</a:t>
            </a:fld>
            <a:endParaRPr lang="ru-RU"/>
          </a:p>
        </p:txBody>
      </p:sp>
      <p:sp>
        <p:nvSpPr>
          <p:cNvPr id="10" name="Прямоугольник 9"/>
          <p:cNvSpPr/>
          <p:nvPr/>
        </p:nvSpPr>
        <p:spPr>
          <a:xfrm>
            <a:off x="539552" y="908720"/>
            <a:ext cx="4300216" cy="461665"/>
          </a:xfrm>
          <a:prstGeom prst="rect">
            <a:avLst/>
          </a:prstGeom>
        </p:spPr>
        <p:txBody>
          <a:bodyPr wrap="none">
            <a:spAutoFit/>
          </a:bodyPr>
          <a:lstStyle/>
          <a:p>
            <a:r>
              <a:rPr lang="en-US" sz="2400" b="1" dirty="0" smtClean="0">
                <a:solidFill>
                  <a:srgbClr val="C00000"/>
                </a:solidFill>
              </a:rPr>
              <a:t>Causes of vitamin B1 deficiency</a:t>
            </a:r>
            <a:endParaRPr lang="ru-RU" sz="2400" b="1" dirty="0">
              <a:solidFill>
                <a:srgbClr val="C00000"/>
              </a:solidFill>
            </a:endParaRPr>
          </a:p>
        </p:txBody>
      </p:sp>
      <p:sp>
        <p:nvSpPr>
          <p:cNvPr id="3" name="Прямоугольник 2"/>
          <p:cNvSpPr/>
          <p:nvPr/>
        </p:nvSpPr>
        <p:spPr>
          <a:xfrm>
            <a:off x="323528" y="1340768"/>
            <a:ext cx="6408712" cy="3139321"/>
          </a:xfrm>
          <a:prstGeom prst="rect">
            <a:avLst/>
          </a:prstGeom>
        </p:spPr>
        <p:txBody>
          <a:bodyPr wrap="square">
            <a:spAutoFit/>
          </a:bodyPr>
          <a:lstStyle/>
          <a:p>
            <a:pPr marL="265113" indent="-265113"/>
            <a:r>
              <a:rPr lang="en-US" dirty="0" smtClean="0"/>
              <a:t>1</a:t>
            </a:r>
            <a:r>
              <a:rPr lang="en-US" sz="2200" dirty="0" smtClean="0"/>
              <a:t>.	Regular coffee intake</a:t>
            </a:r>
          </a:p>
          <a:p>
            <a:pPr marL="265113" indent="-265113"/>
            <a:r>
              <a:rPr lang="en-US" sz="2200" dirty="0" smtClean="0"/>
              <a:t>2.	Reducing the amount of crude fiber in plant material</a:t>
            </a:r>
          </a:p>
          <a:p>
            <a:pPr marL="265113" indent="-265113"/>
            <a:r>
              <a:rPr lang="en-US" sz="2200" dirty="0" smtClean="0"/>
              <a:t>3.	Consumption of refined carbohydrate foods</a:t>
            </a:r>
          </a:p>
          <a:p>
            <a:pPr marL="265113" indent="-265113"/>
            <a:r>
              <a:rPr lang="en-US" sz="2200" dirty="0" smtClean="0"/>
              <a:t>4.	Prolonged heat treatment of food</a:t>
            </a:r>
          </a:p>
          <a:p>
            <a:pPr marL="265113" indent="-265113"/>
            <a:r>
              <a:rPr lang="en-US" sz="2200" dirty="0" smtClean="0"/>
              <a:t>5.	Canning of fruits and vegetables</a:t>
            </a:r>
          </a:p>
          <a:p>
            <a:pPr marL="265113" indent="-265113"/>
            <a:r>
              <a:rPr lang="en-US" sz="2200" dirty="0" smtClean="0"/>
              <a:t>6.	Heavy sweating</a:t>
            </a:r>
          </a:p>
          <a:p>
            <a:pPr marL="265113" indent="-265113"/>
            <a:r>
              <a:rPr lang="en-US" sz="2200" dirty="0" smtClean="0"/>
              <a:t>7.	Presence of chronic infectious diseases. </a:t>
            </a:r>
          </a:p>
          <a:p>
            <a:pPr marL="265113" indent="-265113"/>
            <a:r>
              <a:rPr lang="en-US" sz="2200" dirty="0" smtClean="0"/>
              <a:t>8.	Pregnancy</a:t>
            </a:r>
          </a:p>
          <a:p>
            <a:pPr marL="265113" indent="-265113"/>
            <a:r>
              <a:rPr lang="en-US" sz="2200" dirty="0" smtClean="0"/>
              <a:t>9.	Excessive heating or hypothermia of the body</a:t>
            </a:r>
            <a:endParaRPr lang="en-US" sz="2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398" y="4509663"/>
            <a:ext cx="4036586" cy="213556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9739" y="1343225"/>
            <a:ext cx="2142741" cy="16070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0341" y="3349563"/>
            <a:ext cx="2122139" cy="159160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50000" r="5203"/>
          <a:stretch/>
        </p:blipFill>
        <p:spPr bwMode="auto">
          <a:xfrm>
            <a:off x="5007265" y="5373217"/>
            <a:ext cx="3449950" cy="119109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49610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err="1" smtClean="0">
                <a:solidFill>
                  <a:srgbClr val="0070C0"/>
                </a:solidFill>
              </a:rPr>
              <a:t>Benfotiamine</a:t>
            </a:r>
            <a:endParaRPr lang="en-US" sz="3200" b="1" dirty="0" smtClean="0">
              <a:solidFill>
                <a:srgbClr val="0070C0"/>
              </a:solidFill>
            </a:endParaRP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40</a:t>
            </a:fld>
            <a:endParaRPr lang="ru-RU"/>
          </a:p>
        </p:txBody>
      </p:sp>
      <p:sp>
        <p:nvSpPr>
          <p:cNvPr id="8" name="Прямоугольник 7"/>
          <p:cNvSpPr/>
          <p:nvPr/>
        </p:nvSpPr>
        <p:spPr>
          <a:xfrm>
            <a:off x="539552" y="908720"/>
            <a:ext cx="1856342" cy="461665"/>
          </a:xfrm>
          <a:prstGeom prst="rect">
            <a:avLst/>
          </a:prstGeom>
        </p:spPr>
        <p:txBody>
          <a:bodyPr wrap="none">
            <a:spAutoFit/>
          </a:bodyPr>
          <a:lstStyle/>
          <a:p>
            <a:r>
              <a:rPr lang="en-US" sz="2400" b="1" dirty="0" smtClean="0">
                <a:solidFill>
                  <a:srgbClr val="C00000"/>
                </a:solidFill>
              </a:rPr>
              <a:t>Identification</a:t>
            </a:r>
            <a:endParaRPr lang="ru-RU" sz="2400" b="1" dirty="0">
              <a:solidFill>
                <a:srgbClr val="C00000"/>
              </a:solidFill>
            </a:endParaRPr>
          </a:p>
        </p:txBody>
      </p:sp>
      <p:sp>
        <p:nvSpPr>
          <p:cNvPr id="3" name="Прямоугольник 2"/>
          <p:cNvSpPr/>
          <p:nvPr/>
        </p:nvSpPr>
        <p:spPr>
          <a:xfrm>
            <a:off x="323528" y="1340768"/>
            <a:ext cx="8568952" cy="2123658"/>
          </a:xfrm>
          <a:prstGeom prst="rect">
            <a:avLst/>
          </a:prstGeom>
        </p:spPr>
        <p:txBody>
          <a:bodyPr wrap="square">
            <a:spAutoFit/>
          </a:bodyPr>
          <a:lstStyle/>
          <a:p>
            <a:pPr marL="446088" indent="-446088">
              <a:buFont typeface="+mj-lt"/>
              <a:buAutoNum type="arabicPeriod"/>
            </a:pPr>
            <a:r>
              <a:rPr lang="en-US" sz="2200" b="1" i="1" dirty="0" smtClean="0">
                <a:solidFill>
                  <a:srgbClr val="0070C0"/>
                </a:solidFill>
              </a:rPr>
              <a:t>IR spectroscopy.</a:t>
            </a:r>
          </a:p>
          <a:p>
            <a:pPr marL="446088" indent="-446088">
              <a:buFont typeface="+mj-lt"/>
              <a:buAutoNum type="arabicPeriod"/>
            </a:pPr>
            <a:r>
              <a:rPr lang="en-US" sz="2200" b="1" dirty="0" smtClean="0">
                <a:solidFill>
                  <a:srgbClr val="0070C0"/>
                </a:solidFill>
              </a:rPr>
              <a:t>UV spectrometry</a:t>
            </a:r>
          </a:p>
          <a:p>
            <a:pPr marL="446088" indent="-446088">
              <a:buFont typeface="+mj-lt"/>
              <a:buAutoNum type="arabicPeriod"/>
            </a:pPr>
            <a:r>
              <a:rPr lang="en-US" sz="2200" b="1" i="1" dirty="0" err="1" smtClean="0">
                <a:solidFill>
                  <a:srgbClr val="0070C0"/>
                </a:solidFill>
              </a:rPr>
              <a:t>Thiochrome</a:t>
            </a:r>
            <a:r>
              <a:rPr lang="en-US" sz="2200" b="1" i="1" dirty="0" smtClean="0">
                <a:solidFill>
                  <a:srgbClr val="0070C0"/>
                </a:solidFill>
              </a:rPr>
              <a:t> test</a:t>
            </a:r>
          </a:p>
          <a:p>
            <a:pPr marL="446088"/>
            <a:r>
              <a:rPr lang="en-US" sz="2200" dirty="0" smtClean="0"/>
              <a:t>The reaction is performed after preheating the solution for 20 min on a boiling water bath.</a:t>
            </a:r>
          </a:p>
          <a:p>
            <a:pPr marL="457200" indent="-457200">
              <a:buFont typeface="+mj-lt"/>
              <a:buAutoNum type="arabicPeriod" startAt="4"/>
            </a:pPr>
            <a:r>
              <a:rPr lang="en-US" sz="2200" b="1" i="1" dirty="0" smtClean="0">
                <a:solidFill>
                  <a:srgbClr val="0070C0"/>
                </a:solidFill>
              </a:rPr>
              <a:t>Determination of phosphate after hydrolysis</a:t>
            </a:r>
            <a:endParaRPr lang="en-US" sz="2200" b="1" i="1" dirty="0">
              <a:solidFill>
                <a:srgbClr val="0070C0"/>
              </a:solidFill>
            </a:endParaRPr>
          </a:p>
        </p:txBody>
      </p:sp>
      <p:sp>
        <p:nvSpPr>
          <p:cNvPr id="10" name="Прямоугольник 9"/>
          <p:cNvSpPr/>
          <p:nvPr/>
        </p:nvSpPr>
        <p:spPr>
          <a:xfrm>
            <a:off x="539552" y="3471391"/>
            <a:ext cx="2018245" cy="461665"/>
          </a:xfrm>
          <a:prstGeom prst="rect">
            <a:avLst/>
          </a:prstGeom>
        </p:spPr>
        <p:txBody>
          <a:bodyPr wrap="none">
            <a:spAutoFit/>
          </a:bodyPr>
          <a:lstStyle/>
          <a:p>
            <a:r>
              <a:rPr lang="en-US" sz="2400" b="1" dirty="0" smtClean="0">
                <a:solidFill>
                  <a:srgbClr val="C00000"/>
                </a:solidFill>
              </a:rPr>
              <a:t>Quantification</a:t>
            </a:r>
          </a:p>
        </p:txBody>
      </p:sp>
      <p:sp>
        <p:nvSpPr>
          <p:cNvPr id="6" name="Прямоугольник 5"/>
          <p:cNvSpPr/>
          <p:nvPr/>
        </p:nvSpPr>
        <p:spPr>
          <a:xfrm>
            <a:off x="251520" y="3933056"/>
            <a:ext cx="2232086" cy="430887"/>
          </a:xfrm>
          <a:prstGeom prst="rect">
            <a:avLst/>
          </a:prstGeom>
        </p:spPr>
        <p:txBody>
          <a:bodyPr wrap="none">
            <a:spAutoFit/>
          </a:bodyPr>
          <a:lstStyle/>
          <a:p>
            <a:r>
              <a:rPr lang="en-US" sz="2200" b="1" i="1" dirty="0" smtClean="0">
                <a:solidFill>
                  <a:srgbClr val="0070C0"/>
                </a:solidFill>
              </a:rPr>
              <a:t>Spectrophotometry</a:t>
            </a:r>
            <a:endParaRPr lang="ru-RU" sz="2200" b="1" i="1" dirty="0">
              <a:solidFill>
                <a:srgbClr val="0070C0"/>
              </a:solidFill>
            </a:endParaRPr>
          </a:p>
        </p:txBody>
      </p:sp>
      <p:sp>
        <p:nvSpPr>
          <p:cNvPr id="12" name="Прямоугольник 11"/>
          <p:cNvSpPr/>
          <p:nvPr/>
        </p:nvSpPr>
        <p:spPr>
          <a:xfrm>
            <a:off x="323528" y="4955684"/>
            <a:ext cx="3024336" cy="1446550"/>
          </a:xfrm>
          <a:prstGeom prst="rect">
            <a:avLst/>
          </a:prstGeom>
        </p:spPr>
        <p:txBody>
          <a:bodyPr wrap="square">
            <a:spAutoFit/>
          </a:bodyPr>
          <a:lstStyle/>
          <a:p>
            <a:pPr algn="just"/>
            <a:r>
              <a:rPr lang="en-US" sz="2200" dirty="0" err="1"/>
              <a:t>Benfotiamine</a:t>
            </a:r>
            <a:r>
              <a:rPr lang="en-US" sz="2200" dirty="0"/>
              <a:t> is stored in a dry place protected from light at room temperature. </a:t>
            </a:r>
            <a:endParaRPr lang="ru-RU" sz="2200" dirty="0"/>
          </a:p>
        </p:txBody>
      </p:sp>
      <p:sp>
        <p:nvSpPr>
          <p:cNvPr id="13" name="Прямоугольник 12"/>
          <p:cNvSpPr/>
          <p:nvPr/>
        </p:nvSpPr>
        <p:spPr>
          <a:xfrm>
            <a:off x="539552" y="4479503"/>
            <a:ext cx="1152431" cy="461665"/>
          </a:xfrm>
          <a:prstGeom prst="rect">
            <a:avLst/>
          </a:prstGeom>
        </p:spPr>
        <p:txBody>
          <a:bodyPr wrap="none">
            <a:spAutoFit/>
          </a:bodyPr>
          <a:lstStyle/>
          <a:p>
            <a:r>
              <a:rPr lang="en-US" sz="2400" b="1" dirty="0" smtClean="0">
                <a:solidFill>
                  <a:srgbClr val="C00000"/>
                </a:solidFill>
              </a:rPr>
              <a:t>Storage</a:t>
            </a:r>
          </a:p>
        </p:txBody>
      </p:sp>
      <p:sp>
        <p:nvSpPr>
          <p:cNvPr id="15" name="Прямоугольник 14"/>
          <p:cNvSpPr/>
          <p:nvPr/>
        </p:nvSpPr>
        <p:spPr>
          <a:xfrm>
            <a:off x="3851920" y="3501008"/>
            <a:ext cx="1710725" cy="461665"/>
          </a:xfrm>
          <a:prstGeom prst="rect">
            <a:avLst/>
          </a:prstGeom>
        </p:spPr>
        <p:txBody>
          <a:bodyPr wrap="none">
            <a:spAutoFit/>
          </a:bodyPr>
          <a:lstStyle/>
          <a:p>
            <a:r>
              <a:rPr lang="en-US" sz="2400" b="1" dirty="0" smtClean="0">
                <a:solidFill>
                  <a:srgbClr val="C00000"/>
                </a:solidFill>
              </a:rPr>
              <a:t>Medical use</a:t>
            </a:r>
            <a:endParaRPr lang="ru-RU" sz="2400" b="1" dirty="0">
              <a:solidFill>
                <a:srgbClr val="C00000"/>
              </a:solidFill>
            </a:endParaRPr>
          </a:p>
        </p:txBody>
      </p:sp>
      <p:sp>
        <p:nvSpPr>
          <p:cNvPr id="7" name="Прямоугольник 6"/>
          <p:cNvSpPr/>
          <p:nvPr/>
        </p:nvSpPr>
        <p:spPr>
          <a:xfrm>
            <a:off x="3635896" y="3933056"/>
            <a:ext cx="3096344" cy="2123658"/>
          </a:xfrm>
          <a:prstGeom prst="rect">
            <a:avLst/>
          </a:prstGeom>
        </p:spPr>
        <p:txBody>
          <a:bodyPr wrap="square">
            <a:spAutoFit/>
          </a:bodyPr>
          <a:lstStyle/>
          <a:p>
            <a:pPr algn="just"/>
            <a:r>
              <a:rPr lang="en-US" sz="2200" dirty="0" err="1" smtClean="0"/>
              <a:t>Benfotiamine</a:t>
            </a:r>
            <a:r>
              <a:rPr lang="en-US" sz="2200" dirty="0" smtClean="0"/>
              <a:t> is used as an analog of thiamine, more resistant than it to the action of </a:t>
            </a:r>
            <a:r>
              <a:rPr lang="en-US" sz="2200" dirty="0" err="1" smtClean="0"/>
              <a:t>thiaminase</a:t>
            </a:r>
            <a:r>
              <a:rPr lang="en-US" sz="2200" dirty="0" smtClean="0"/>
              <a:t>. It is available in the form of tablets.</a:t>
            </a:r>
            <a:endParaRPr lang="ru-RU" sz="2200" dirty="0"/>
          </a:p>
        </p:txBody>
      </p:sp>
      <p:pic>
        <p:nvPicPr>
          <p:cNvPr id="378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46" t="14825"/>
          <a:stretch/>
        </p:blipFill>
        <p:spPr bwMode="auto">
          <a:xfrm flipH="1">
            <a:off x="6732240" y="3789040"/>
            <a:ext cx="2156844" cy="222564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52240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31567" y="836712"/>
            <a:ext cx="4269246" cy="584775"/>
          </a:xfrm>
          <a:prstGeom prst="rect">
            <a:avLst/>
          </a:prstGeom>
        </p:spPr>
        <p:txBody>
          <a:bodyPr wrap="none">
            <a:spAutoFit/>
          </a:bodyPr>
          <a:lstStyle/>
          <a:p>
            <a:pPr algn="ctr"/>
            <a:r>
              <a:rPr lang="en-US" sz="3200" b="1" dirty="0" smtClean="0">
                <a:solidFill>
                  <a:srgbClr val="0070C0"/>
                </a:solidFill>
              </a:rPr>
              <a:t>Thank you for attention!</a:t>
            </a:r>
            <a:endParaRPr lang="ru-RU" sz="3200" b="1" dirty="0">
              <a:solidFill>
                <a:srgbClr val="0070C0"/>
              </a:solidFill>
            </a:endParaRPr>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266" t="23470" r="12699" b="7514"/>
          <a:stretch/>
        </p:blipFill>
        <p:spPr bwMode="auto">
          <a:xfrm>
            <a:off x="1794155" y="1412776"/>
            <a:ext cx="5514149" cy="460103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2972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Pyrimidine-</a:t>
            </a:r>
            <a:r>
              <a:rPr lang="en-US" sz="3200" b="1" dirty="0" err="1" smtClean="0">
                <a:solidFill>
                  <a:srgbClr val="0070C0"/>
                </a:solidFill>
              </a:rPr>
              <a:t>thiazole</a:t>
            </a:r>
            <a:r>
              <a:rPr lang="en-US" sz="3200" b="1" dirty="0" smtClean="0">
                <a:solidFill>
                  <a:srgbClr val="0070C0"/>
                </a:solidFill>
              </a:rPr>
              <a:t> vitamins</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5</a:t>
            </a:fld>
            <a:endParaRPr lang="ru-RU"/>
          </a:p>
        </p:txBody>
      </p:sp>
      <p:sp>
        <p:nvSpPr>
          <p:cNvPr id="10" name="Прямоугольник 9"/>
          <p:cNvSpPr/>
          <p:nvPr/>
        </p:nvSpPr>
        <p:spPr>
          <a:xfrm>
            <a:off x="539552" y="908720"/>
            <a:ext cx="2984150" cy="461665"/>
          </a:xfrm>
          <a:prstGeom prst="rect">
            <a:avLst/>
          </a:prstGeom>
        </p:spPr>
        <p:txBody>
          <a:bodyPr wrap="none">
            <a:spAutoFit/>
          </a:bodyPr>
          <a:lstStyle/>
          <a:p>
            <a:r>
              <a:rPr lang="en-US" sz="2400" b="1" dirty="0" smtClean="0">
                <a:solidFill>
                  <a:srgbClr val="C00000"/>
                </a:solidFill>
              </a:rPr>
              <a:t>Sources of vitamin B1</a:t>
            </a:r>
            <a:endParaRPr lang="ru-RU" sz="2400" b="1" dirty="0">
              <a:solidFill>
                <a:srgbClr val="C000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02" y="1484784"/>
            <a:ext cx="3820966" cy="261799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281" y="3763642"/>
            <a:ext cx="3972184" cy="26376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846" y="4293096"/>
            <a:ext cx="3781277" cy="212759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1339" y="1566499"/>
            <a:ext cx="3944126" cy="184880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295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Pyrimidine-</a:t>
            </a:r>
            <a:r>
              <a:rPr lang="en-US" sz="3200" b="1" dirty="0" err="1" smtClean="0">
                <a:solidFill>
                  <a:srgbClr val="0070C0"/>
                </a:solidFill>
              </a:rPr>
              <a:t>thiazole</a:t>
            </a:r>
            <a:r>
              <a:rPr lang="en-US" sz="3200" b="1" dirty="0" smtClean="0">
                <a:solidFill>
                  <a:srgbClr val="0070C0"/>
                </a:solidFill>
              </a:rPr>
              <a:t> vitamins</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6</a:t>
            </a:fld>
            <a:endParaRPr lang="ru-RU"/>
          </a:p>
        </p:txBody>
      </p:sp>
      <p:sp>
        <p:nvSpPr>
          <p:cNvPr id="10" name="Прямоугольник 9"/>
          <p:cNvSpPr/>
          <p:nvPr/>
        </p:nvSpPr>
        <p:spPr>
          <a:xfrm>
            <a:off x="539552" y="908720"/>
            <a:ext cx="3105081" cy="461665"/>
          </a:xfrm>
          <a:prstGeom prst="rect">
            <a:avLst/>
          </a:prstGeom>
        </p:spPr>
        <p:txBody>
          <a:bodyPr wrap="none">
            <a:spAutoFit/>
          </a:bodyPr>
          <a:lstStyle/>
          <a:p>
            <a:r>
              <a:rPr lang="en-US" sz="2400" b="1" dirty="0" smtClean="0">
                <a:solidFill>
                  <a:srgbClr val="C00000"/>
                </a:solidFill>
              </a:rPr>
              <a:t>The chemical structure </a:t>
            </a:r>
            <a:endParaRPr lang="ru-RU" sz="2400" b="1" dirty="0">
              <a:solidFill>
                <a:srgbClr val="C000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29" y="1700808"/>
            <a:ext cx="4067175" cy="9429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39553" y="2780928"/>
            <a:ext cx="3949452" cy="369332"/>
          </a:xfrm>
          <a:prstGeom prst="rect">
            <a:avLst/>
          </a:prstGeom>
        </p:spPr>
        <p:txBody>
          <a:bodyPr wrap="square">
            <a:spAutoFit/>
          </a:bodyPr>
          <a:lstStyle/>
          <a:p>
            <a:r>
              <a:rPr lang="en-US" dirty="0" smtClean="0"/>
              <a:t>pyrimidine </a:t>
            </a:r>
            <a:r>
              <a:rPr lang="ru-RU" dirty="0" smtClean="0"/>
              <a:t>		</a:t>
            </a:r>
            <a:r>
              <a:rPr lang="en-US" dirty="0" err="1" smtClean="0"/>
              <a:t>thiazole</a:t>
            </a:r>
            <a:endParaRPr lang="ru-RU"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256" y="3501008"/>
            <a:ext cx="7167796" cy="256365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1370385"/>
            <a:ext cx="2925129" cy="163102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7342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Pyrimidine-</a:t>
            </a:r>
            <a:r>
              <a:rPr lang="en-US" sz="3200" b="1" dirty="0" err="1" smtClean="0">
                <a:solidFill>
                  <a:srgbClr val="0070C0"/>
                </a:solidFill>
              </a:rPr>
              <a:t>thiazole</a:t>
            </a:r>
            <a:r>
              <a:rPr lang="en-US" sz="3200" b="1" dirty="0" smtClean="0">
                <a:solidFill>
                  <a:srgbClr val="0070C0"/>
                </a:solidFill>
              </a:rPr>
              <a:t> vitamins</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7</a:t>
            </a:fld>
            <a:endParaRPr lang="ru-RU"/>
          </a:p>
        </p:txBody>
      </p:sp>
      <p:sp>
        <p:nvSpPr>
          <p:cNvPr id="3" name="Прямоугольник 2"/>
          <p:cNvSpPr/>
          <p:nvPr/>
        </p:nvSpPr>
        <p:spPr>
          <a:xfrm>
            <a:off x="251520" y="1268760"/>
            <a:ext cx="7992888" cy="2092881"/>
          </a:xfrm>
          <a:prstGeom prst="rect">
            <a:avLst/>
          </a:prstGeom>
        </p:spPr>
        <p:txBody>
          <a:bodyPr wrap="square">
            <a:spAutoFit/>
          </a:bodyPr>
          <a:lstStyle/>
          <a:p>
            <a:pPr>
              <a:spcAft>
                <a:spcPts val="600"/>
              </a:spcAft>
            </a:pPr>
            <a:r>
              <a:rPr lang="en-US" sz="2200" b="1" dirty="0"/>
              <a:t>In medical practice, thiamine is used in the form of 4 </a:t>
            </a:r>
            <a:r>
              <a:rPr lang="en-US" sz="2200" b="1" dirty="0" smtClean="0"/>
              <a:t>drugs</a:t>
            </a:r>
            <a:r>
              <a:rPr lang="en-US" sz="2200" b="1" dirty="0"/>
              <a:t>: </a:t>
            </a:r>
            <a:endParaRPr lang="ru-RU" sz="2200" b="1" dirty="0"/>
          </a:p>
          <a:p>
            <a:pPr marL="990600" lvl="0" indent="-342900">
              <a:spcAft>
                <a:spcPts val="600"/>
              </a:spcAft>
              <a:buFont typeface="Wingdings" panose="05000000000000000000" pitchFamily="2" charset="2"/>
              <a:buChar char="ü"/>
            </a:pPr>
            <a:r>
              <a:rPr lang="ru-RU" sz="2200" dirty="0" err="1"/>
              <a:t>benfotiamine</a:t>
            </a:r>
            <a:endParaRPr lang="ru-RU" sz="2200" dirty="0"/>
          </a:p>
          <a:p>
            <a:pPr marL="990600" lvl="0" indent="-342900">
              <a:spcAft>
                <a:spcPts val="600"/>
              </a:spcAft>
              <a:buFont typeface="Wingdings" panose="05000000000000000000" pitchFamily="2" charset="2"/>
              <a:buChar char="ü"/>
            </a:pPr>
            <a:r>
              <a:rPr lang="ru-RU" sz="2200" dirty="0" err="1"/>
              <a:t>phosphothiamine</a:t>
            </a:r>
            <a:endParaRPr lang="ru-RU" sz="2200" dirty="0"/>
          </a:p>
          <a:p>
            <a:pPr marL="990600" lvl="0" indent="-342900">
              <a:spcAft>
                <a:spcPts val="600"/>
              </a:spcAft>
              <a:buFont typeface="Wingdings" panose="05000000000000000000" pitchFamily="2" charset="2"/>
              <a:buChar char="ü"/>
            </a:pPr>
            <a:r>
              <a:rPr lang="ru-RU" sz="2200" dirty="0" err="1"/>
              <a:t>thiamine</a:t>
            </a:r>
            <a:endParaRPr lang="ru-RU" sz="2200" dirty="0"/>
          </a:p>
          <a:p>
            <a:pPr marL="990600" lvl="0" indent="-342900">
              <a:spcAft>
                <a:spcPts val="600"/>
              </a:spcAft>
              <a:buFont typeface="Wingdings" panose="05000000000000000000" pitchFamily="2" charset="2"/>
              <a:buChar char="ü"/>
            </a:pPr>
            <a:r>
              <a:rPr lang="ru-RU" sz="2200" dirty="0" err="1"/>
              <a:t>cocarboxylase</a:t>
            </a:r>
            <a:r>
              <a:rPr lang="ru-RU" sz="2200" dirty="0"/>
              <a:t> (</a:t>
            </a:r>
            <a:r>
              <a:rPr lang="ru-RU" sz="2200" dirty="0" err="1"/>
              <a:t>thiamine</a:t>
            </a:r>
            <a:r>
              <a:rPr lang="ru-RU" sz="2200" dirty="0"/>
              <a:t> </a:t>
            </a:r>
            <a:r>
              <a:rPr lang="ru-RU" sz="2200" dirty="0" err="1"/>
              <a:t>diphosphate</a:t>
            </a:r>
            <a:r>
              <a:rPr lang="ru-RU" sz="2200" dirty="0"/>
              <a:t>)</a:t>
            </a: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53" r="16020"/>
          <a:stretch/>
        </p:blipFill>
        <p:spPr bwMode="auto">
          <a:xfrm>
            <a:off x="6804248" y="1772816"/>
            <a:ext cx="1552354" cy="237626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829" y="3613528"/>
            <a:ext cx="2460575" cy="288032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3613528"/>
            <a:ext cx="2884432" cy="288443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717" r="10394"/>
          <a:stretch/>
        </p:blipFill>
        <p:spPr bwMode="auto">
          <a:xfrm>
            <a:off x="6735137" y="4437112"/>
            <a:ext cx="1690576" cy="21430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3365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8</a:t>
            </a:fld>
            <a:endParaRPr lang="ru-RU"/>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838"/>
          <a:stretch/>
        </p:blipFill>
        <p:spPr bwMode="auto">
          <a:xfrm>
            <a:off x="251520" y="1283221"/>
            <a:ext cx="3933825" cy="120967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471838" y="2708920"/>
            <a:ext cx="1876026" cy="369332"/>
          </a:xfrm>
          <a:prstGeom prst="rect">
            <a:avLst/>
          </a:prstGeom>
        </p:spPr>
        <p:txBody>
          <a:bodyPr wrap="none">
            <a:spAutoFit/>
          </a:bodyPr>
          <a:lstStyle/>
          <a:p>
            <a:r>
              <a:rPr lang="en-US" dirty="0" smtClean="0"/>
              <a:t>Thiamine bromide </a:t>
            </a:r>
            <a:endParaRPr lang="ru-RU" dirty="0"/>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645024"/>
            <a:ext cx="3933825" cy="12192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475656" y="5013176"/>
            <a:ext cx="1785682" cy="369332"/>
          </a:xfrm>
          <a:prstGeom prst="rect">
            <a:avLst/>
          </a:prstGeom>
        </p:spPr>
        <p:txBody>
          <a:bodyPr wrap="none">
            <a:spAutoFit/>
          </a:bodyPr>
          <a:lstStyle/>
          <a:p>
            <a:r>
              <a:rPr lang="en-US" dirty="0" smtClean="0"/>
              <a:t>Thiamine chloride</a:t>
            </a:r>
            <a:endParaRPr lang="ru-RU" dirty="0"/>
          </a:p>
        </p:txBody>
      </p:sp>
      <p:sp>
        <p:nvSpPr>
          <p:cNvPr id="7" name="Прямоугольник 6"/>
          <p:cNvSpPr/>
          <p:nvPr/>
        </p:nvSpPr>
        <p:spPr>
          <a:xfrm>
            <a:off x="4499992" y="4077072"/>
            <a:ext cx="4392488" cy="2385268"/>
          </a:xfrm>
          <a:prstGeom prst="rect">
            <a:avLst/>
          </a:prstGeom>
        </p:spPr>
        <p:txBody>
          <a:bodyPr wrap="square">
            <a:spAutoFit/>
          </a:bodyPr>
          <a:lstStyle/>
          <a:p>
            <a:pPr algn="just">
              <a:spcAft>
                <a:spcPts val="600"/>
              </a:spcAft>
            </a:pPr>
            <a:r>
              <a:rPr lang="en-US" dirty="0" smtClean="0"/>
              <a:t>They are white or yellowish tinged crystalline substances with a faint characteristic odor. Thiamine chloride is characterized by a slightly higher </a:t>
            </a:r>
            <a:r>
              <a:rPr lang="en-US" dirty="0" err="1" smtClean="0"/>
              <a:t>hygroscopicity</a:t>
            </a:r>
            <a:r>
              <a:rPr lang="en-US" dirty="0" smtClean="0"/>
              <a:t>.</a:t>
            </a:r>
          </a:p>
          <a:p>
            <a:pPr algn="just">
              <a:spcAft>
                <a:spcPts val="600"/>
              </a:spcAft>
            </a:pPr>
            <a:r>
              <a:rPr lang="en-US" dirty="0" smtClean="0"/>
              <a:t>Easily soluble in water and methyl alcohol, hardly soluble in ethyl alcohol, practically insoluble in ether, acetone, benzene, chloroform.</a:t>
            </a:r>
            <a:endParaRPr lang="en-US" dirty="0"/>
          </a:p>
        </p:txBody>
      </p:sp>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1209416"/>
            <a:ext cx="3440700" cy="265163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0266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21829" y="332656"/>
            <a:ext cx="8470651" cy="584775"/>
          </a:xfrm>
          <a:prstGeom prst="rect">
            <a:avLst/>
          </a:prstGeom>
        </p:spPr>
        <p:txBody>
          <a:bodyPr wrap="square">
            <a:spAutoFit/>
          </a:bodyPr>
          <a:lstStyle/>
          <a:p>
            <a:pPr algn="ctr"/>
            <a:r>
              <a:rPr lang="en-US" sz="3200" b="1" dirty="0" smtClean="0">
                <a:solidFill>
                  <a:srgbClr val="0070C0"/>
                </a:solidFill>
              </a:rPr>
              <a:t>Thiamine bromide and thiamine chloride</a:t>
            </a:r>
          </a:p>
        </p:txBody>
      </p:sp>
      <p:sp>
        <p:nvSpPr>
          <p:cNvPr id="9" name="Номер слайда 8"/>
          <p:cNvSpPr>
            <a:spLocks noGrp="1"/>
          </p:cNvSpPr>
          <p:nvPr>
            <p:ph type="sldNum" sz="quarter" idx="12"/>
          </p:nvPr>
        </p:nvSpPr>
        <p:spPr>
          <a:xfrm>
            <a:off x="8532440" y="6520259"/>
            <a:ext cx="573161" cy="365125"/>
          </a:xfrm>
        </p:spPr>
        <p:txBody>
          <a:bodyPr/>
          <a:lstStyle/>
          <a:p>
            <a:fld id="{E4BF139B-3B4E-4221-95DA-59CA7323F185}" type="slidenum">
              <a:rPr lang="ru-RU" smtClean="0"/>
              <a:t>9</a:t>
            </a:fld>
            <a:endParaRPr lang="ru-RU"/>
          </a:p>
        </p:txBody>
      </p:sp>
      <p:sp>
        <p:nvSpPr>
          <p:cNvPr id="11" name="Прямоугольник 10"/>
          <p:cNvSpPr/>
          <p:nvPr/>
        </p:nvSpPr>
        <p:spPr>
          <a:xfrm>
            <a:off x="539552" y="908720"/>
            <a:ext cx="1468672" cy="461665"/>
          </a:xfrm>
          <a:prstGeom prst="rect">
            <a:avLst/>
          </a:prstGeom>
        </p:spPr>
        <p:txBody>
          <a:bodyPr wrap="none">
            <a:spAutoFit/>
          </a:bodyPr>
          <a:lstStyle/>
          <a:p>
            <a:r>
              <a:rPr lang="en-US" sz="2400" b="1" dirty="0" smtClean="0">
                <a:solidFill>
                  <a:srgbClr val="C00000"/>
                </a:solidFill>
              </a:rPr>
              <a:t>Obtaining</a:t>
            </a:r>
            <a:endParaRPr lang="ru-RU" sz="2400" b="1" dirty="0">
              <a:solidFill>
                <a:srgbClr val="C00000"/>
              </a:solidFill>
            </a:endParaRPr>
          </a:p>
        </p:txBody>
      </p:sp>
      <p:sp>
        <p:nvSpPr>
          <p:cNvPr id="3" name="Прямоугольник 2"/>
          <p:cNvSpPr/>
          <p:nvPr/>
        </p:nvSpPr>
        <p:spPr>
          <a:xfrm>
            <a:off x="251520" y="1412776"/>
            <a:ext cx="8640960" cy="769441"/>
          </a:xfrm>
          <a:prstGeom prst="rect">
            <a:avLst/>
          </a:prstGeom>
        </p:spPr>
        <p:txBody>
          <a:bodyPr wrap="square">
            <a:spAutoFit/>
          </a:bodyPr>
          <a:lstStyle/>
          <a:p>
            <a:pPr algn="just"/>
            <a:r>
              <a:rPr lang="en-US" sz="2200" dirty="0" smtClean="0"/>
              <a:t>The synthesis of the pyrimidine cycle is based on the condensation of </a:t>
            </a:r>
            <a:r>
              <a:rPr lang="en-US" sz="2200" dirty="0" err="1" smtClean="0"/>
              <a:t>acetamidine</a:t>
            </a:r>
            <a:r>
              <a:rPr lang="en-US" sz="2200" dirty="0" smtClean="0"/>
              <a:t> and cis-α-</a:t>
            </a:r>
            <a:r>
              <a:rPr lang="en-US" sz="2200" dirty="0" err="1" smtClean="0"/>
              <a:t>acetoxymethylene</a:t>
            </a:r>
            <a:r>
              <a:rPr lang="en-US" sz="2200" dirty="0" smtClean="0"/>
              <a:t>-β-</a:t>
            </a:r>
            <a:r>
              <a:rPr lang="en-US" sz="2200" dirty="0" err="1" smtClean="0"/>
              <a:t>ethoxypropionitrile</a:t>
            </a:r>
            <a:r>
              <a:rPr lang="en-US" sz="2200" dirty="0" smtClean="0"/>
              <a:t>:</a:t>
            </a:r>
            <a:endParaRPr lang="ru-RU" sz="220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364084"/>
            <a:ext cx="8640960" cy="391148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068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Капли">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 Капли</Template>
  <TotalTime>399</TotalTime>
  <Words>1438</Words>
  <Application>Microsoft Office PowerPoint</Application>
  <PresentationFormat>Экран (4:3)</PresentationFormat>
  <Paragraphs>217</Paragraphs>
  <Slides>41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тема Капли</vt:lpstr>
      <vt:lpstr>«Special pharmaceutical chemistry»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pharmaceutical chemistry»</dc:title>
  <dc:creator>Лена Лена</dc:creator>
  <cp:lastModifiedBy>Лена Лена</cp:lastModifiedBy>
  <cp:revision>55</cp:revision>
  <dcterms:created xsi:type="dcterms:W3CDTF">2023-11-16T18:21:23Z</dcterms:created>
  <dcterms:modified xsi:type="dcterms:W3CDTF">2023-11-17T08:57:32Z</dcterms:modified>
</cp:coreProperties>
</file>