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FA9164D-9E4D-4064-AFC7-568482598846}" type="datetimeFigureOut">
              <a:rPr lang="ru-RU" smtClean="0">
                <a:solidFill>
                  <a:prstClr val="black">
                    <a:tint val="75000"/>
                  </a:prstClr>
                </a:solidFill>
              </a:rPr>
              <a:pPr/>
              <a:t>11.05.2022</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30074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979E20C-C892-4236-881A-8636CAA5C5CC}" type="datetimeFigureOut">
              <a:rPr lang="ru-RU" smtClean="0"/>
              <a:t>11.05.2022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B1BAD7-2E7C-439A-9FE6-D498C0095F8B}" type="slidenum">
              <a:rPr lang="ru-RU" smtClean="0"/>
              <a:t>‹#›</a:t>
            </a:fld>
            <a:endParaRPr lang="ru-RU"/>
          </a:p>
        </p:txBody>
      </p:sp>
    </p:spTree>
    <p:extLst>
      <p:ext uri="{BB962C8B-B14F-4D97-AF65-F5344CB8AC3E}">
        <p14:creationId xmlns:p14="http://schemas.microsoft.com/office/powerpoint/2010/main" val="34143119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A9164D-9E4D-4064-AFC7-568482598846}" type="datetimeFigureOut">
              <a:rPr lang="ru-RU" smtClean="0">
                <a:solidFill>
                  <a:prstClr val="black">
                    <a:tint val="75000"/>
                  </a:prstClr>
                </a:solidFill>
              </a:rPr>
              <a:pPr/>
              <a:t>11.05.2022</a:t>
            </a:fld>
            <a:endParaRPr lang="ru-RU">
              <a:solidFill>
                <a:prstClr val="black">
                  <a:tint val="75000"/>
                </a:prstClr>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7F7AD79-0345-45ED-9B74-10619854E6BC}" type="slidenum">
              <a:rPr lang="ru-RU" smtClean="0">
                <a:solidFill>
                  <a:srgbClr val="E84C22"/>
                </a:solidFill>
              </a:rPr>
              <a:pPr/>
              <a:t>‹#›</a:t>
            </a:fld>
            <a:endParaRPr lang="ru-RU">
              <a:solidFill>
                <a:srgbClr val="E84C22"/>
              </a:solidFill>
            </a:endParaRPr>
          </a:p>
        </p:txBody>
      </p:sp>
    </p:spTree>
    <p:extLst>
      <p:ext uri="{BB962C8B-B14F-4D97-AF65-F5344CB8AC3E}">
        <p14:creationId xmlns:p14="http://schemas.microsoft.com/office/powerpoint/2010/main" val="1555933418"/>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260648"/>
            <a:ext cx="8136904" cy="6120680"/>
          </a:xfrm>
        </p:spPr>
        <p:txBody>
          <a:bodyPr>
            <a:normAutofit lnSpcReduction="10000"/>
          </a:bodyPr>
          <a:lstStyle/>
          <a:p>
            <a:pPr marL="342900" lvl="0" indent="-342900">
              <a:buClr>
                <a:srgbClr val="E84C22"/>
              </a:buClr>
            </a:pPr>
            <a:r>
              <a:rPr lang="en-US" sz="2800" b="1" u="sng" dirty="0">
                <a:solidFill>
                  <a:srgbClr val="990000"/>
                </a:solidFill>
                <a:latin typeface="Times New Roman" pitchFamily="18" charset="0"/>
                <a:cs typeface="Times New Roman" pitchFamily="18" charset="0"/>
              </a:rPr>
              <a:t>Theme:</a:t>
            </a:r>
            <a:r>
              <a:rPr lang="en-US" sz="2800" b="1" u="sng" dirty="0">
                <a:solidFill>
                  <a:srgbClr val="990000"/>
                </a:solidFill>
              </a:rPr>
              <a:t> Philosophical anthropology: the main features. Concept of being, matter, space and time.</a:t>
            </a:r>
            <a:endParaRPr lang="ru-RU" sz="2800" b="1" u="sng" dirty="0">
              <a:solidFill>
                <a:srgbClr val="990000"/>
              </a:solidFill>
            </a:endParaRPr>
          </a:p>
          <a:p>
            <a:pPr lvl="0">
              <a:buClr>
                <a:srgbClr val="E84C22"/>
              </a:buClr>
            </a:pPr>
            <a:r>
              <a:rPr lang="en-US" sz="2800" dirty="0">
                <a:solidFill>
                  <a:prstClr val="black"/>
                </a:solidFill>
              </a:rPr>
              <a:t>Question about man is the important question of philosophy. Who is man? Many philosophers attempted to give answers on this question, characterizing different human’s individual attributes.</a:t>
            </a:r>
            <a:endParaRPr lang="ru-RU" sz="2800" dirty="0">
              <a:solidFill>
                <a:prstClr val="black"/>
              </a:solidFill>
            </a:endParaRPr>
          </a:p>
          <a:p>
            <a:pPr lvl="0">
              <a:buClr>
                <a:srgbClr val="E84C22"/>
              </a:buClr>
            </a:pPr>
            <a:r>
              <a:rPr lang="en-US" sz="2800" dirty="0">
                <a:solidFill>
                  <a:prstClr val="black"/>
                </a:solidFill>
              </a:rPr>
              <a:t>Thinking about man includes wide sector of problem. This sector is infinite. A man is present within the problems about being, nature, universe, society. Man has something, that is absent in the nature. This is consciousness. Thus, man is the reason of yourself. </a:t>
            </a:r>
            <a:endParaRPr lang="ru-RU" sz="2800" dirty="0">
              <a:solidFill>
                <a:prstClr val="black"/>
              </a:solidFill>
            </a:endParaRPr>
          </a:p>
          <a:p>
            <a:endParaRPr lang="ru-RU" dirty="0"/>
          </a:p>
        </p:txBody>
      </p:sp>
    </p:spTree>
    <p:extLst>
      <p:ext uri="{BB962C8B-B14F-4D97-AF65-F5344CB8AC3E}">
        <p14:creationId xmlns:p14="http://schemas.microsoft.com/office/powerpoint/2010/main" val="850357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476672"/>
            <a:ext cx="8352928" cy="6120680"/>
          </a:xfrm>
        </p:spPr>
        <p:txBody>
          <a:bodyPr>
            <a:normAutofit fontScale="92500" lnSpcReduction="10000"/>
          </a:bodyPr>
          <a:lstStyle/>
          <a:p>
            <a:pPr marL="342900" lvl="0" indent="-342900">
              <a:buClr>
                <a:srgbClr val="E84C22"/>
              </a:buClr>
            </a:pPr>
            <a:r>
              <a:rPr lang="en-US" sz="3000" b="1" u="sng" dirty="0">
                <a:solidFill>
                  <a:srgbClr val="990000"/>
                </a:solidFill>
              </a:rPr>
              <a:t>Concept of being and matter. </a:t>
            </a:r>
            <a:endParaRPr lang="ru-RU" sz="3000" b="1" u="sng" dirty="0">
              <a:solidFill>
                <a:srgbClr val="990000"/>
              </a:solidFill>
            </a:endParaRPr>
          </a:p>
          <a:p>
            <a:pPr marL="342900" lvl="0" indent="-342900">
              <a:buClr>
                <a:srgbClr val="E84C22"/>
              </a:buClr>
            </a:pPr>
            <a:r>
              <a:rPr lang="en-US" sz="3000" dirty="0">
                <a:solidFill>
                  <a:prstClr val="black">
                    <a:lumMod val="75000"/>
                    <a:lumOff val="25000"/>
                  </a:prstClr>
                </a:solidFill>
              </a:rPr>
              <a:t>The term “being” means in the wide sense “</a:t>
            </a:r>
            <a:r>
              <a:rPr lang="en-US" sz="3000" i="1" dirty="0">
                <a:solidFill>
                  <a:prstClr val="black">
                    <a:lumMod val="75000"/>
                    <a:lumOff val="25000"/>
                  </a:prstClr>
                </a:solidFill>
              </a:rPr>
              <a:t>existence</a:t>
            </a:r>
            <a:r>
              <a:rPr lang="en-US" sz="3000" dirty="0">
                <a:solidFill>
                  <a:prstClr val="black">
                    <a:lumMod val="75000"/>
                    <a:lumOff val="25000"/>
                  </a:prstClr>
                </a:solidFill>
              </a:rPr>
              <a:t>”, expressing </a:t>
            </a:r>
            <a:r>
              <a:rPr lang="ru-RU" sz="3000" dirty="0" err="1">
                <a:solidFill>
                  <a:prstClr val="black">
                    <a:lumMod val="75000"/>
                    <a:lumOff val="25000"/>
                  </a:prstClr>
                </a:solidFill>
              </a:rPr>
              <a:t>subjectiv</a:t>
            </a:r>
            <a:r>
              <a:rPr lang="en-US" sz="3000" dirty="0">
                <a:solidFill>
                  <a:prstClr val="black">
                    <a:lumMod val="75000"/>
                    <a:lumOff val="25000"/>
                  </a:prstClr>
                </a:solidFill>
              </a:rPr>
              <a:t>e</a:t>
            </a:r>
            <a:r>
              <a:rPr lang="ru-RU" sz="3000" dirty="0">
                <a:solidFill>
                  <a:prstClr val="black">
                    <a:lumMod val="75000"/>
                    <a:lumOff val="25000"/>
                  </a:prstClr>
                </a:solidFill>
              </a:rPr>
              <a:t> </a:t>
            </a:r>
            <a:r>
              <a:rPr lang="ru-RU" sz="3000" dirty="0" err="1">
                <a:solidFill>
                  <a:prstClr val="black">
                    <a:lumMod val="75000"/>
                    <a:lumOff val="25000"/>
                  </a:prstClr>
                </a:solidFill>
              </a:rPr>
              <a:t>and</a:t>
            </a:r>
            <a:r>
              <a:rPr lang="ru-RU" sz="3000" dirty="0">
                <a:solidFill>
                  <a:prstClr val="black">
                    <a:lumMod val="75000"/>
                    <a:lumOff val="25000"/>
                  </a:prstClr>
                </a:solidFill>
              </a:rPr>
              <a:t> </a:t>
            </a:r>
            <a:r>
              <a:rPr lang="ru-RU" sz="3000" dirty="0" err="1">
                <a:solidFill>
                  <a:prstClr val="black">
                    <a:lumMod val="75000"/>
                    <a:lumOff val="25000"/>
                  </a:prstClr>
                </a:solidFill>
              </a:rPr>
              <a:t>objective</a:t>
            </a:r>
            <a:r>
              <a:rPr lang="ru-RU" sz="3000" dirty="0">
                <a:solidFill>
                  <a:prstClr val="black">
                    <a:lumMod val="75000"/>
                    <a:lumOff val="25000"/>
                  </a:prstClr>
                </a:solidFill>
              </a:rPr>
              <a:t> </a:t>
            </a:r>
            <a:r>
              <a:rPr lang="ru-RU" sz="3000" dirty="0" err="1">
                <a:solidFill>
                  <a:prstClr val="black">
                    <a:lumMod val="75000"/>
                    <a:lumOff val="25000"/>
                  </a:prstClr>
                </a:solidFill>
              </a:rPr>
              <a:t>features</a:t>
            </a:r>
            <a:r>
              <a:rPr lang="ru-RU" sz="3000" dirty="0">
                <a:solidFill>
                  <a:prstClr val="black">
                    <a:lumMod val="75000"/>
                    <a:lumOff val="25000"/>
                  </a:prstClr>
                </a:solidFill>
              </a:rPr>
              <a:t> </a:t>
            </a:r>
            <a:r>
              <a:rPr lang="ru-RU" sz="3000" dirty="0" err="1">
                <a:solidFill>
                  <a:prstClr val="black">
                    <a:lumMod val="75000"/>
                    <a:lumOff val="25000"/>
                  </a:prstClr>
                </a:solidFill>
              </a:rPr>
              <a:t>of</a:t>
            </a:r>
            <a:r>
              <a:rPr lang="ru-RU" sz="3000" dirty="0">
                <a:solidFill>
                  <a:prstClr val="black">
                    <a:lumMod val="75000"/>
                    <a:lumOff val="25000"/>
                  </a:prstClr>
                </a:solidFill>
              </a:rPr>
              <a:t> </a:t>
            </a:r>
            <a:r>
              <a:rPr lang="ru-RU" sz="3000" u="sng" dirty="0" err="1">
                <a:solidFill>
                  <a:prstClr val="black">
                    <a:lumMod val="75000"/>
                    <a:lumOff val="25000"/>
                  </a:prstClr>
                </a:solidFill>
              </a:rPr>
              <a:t>reality</a:t>
            </a:r>
            <a:r>
              <a:rPr lang="ru-RU" sz="3000" dirty="0">
                <a:solidFill>
                  <a:prstClr val="black">
                    <a:lumMod val="75000"/>
                    <a:lumOff val="25000"/>
                  </a:prstClr>
                </a:solidFill>
              </a:rPr>
              <a:t>. </a:t>
            </a:r>
            <a:r>
              <a:rPr lang="en-US" sz="3000" dirty="0">
                <a:solidFill>
                  <a:prstClr val="black">
                    <a:lumMod val="75000"/>
                    <a:lumOff val="25000"/>
                  </a:prstClr>
                </a:solidFill>
              </a:rPr>
              <a:t>The term “ontology” – theory of being was first coined in the 17th century, ontology is synonymous with metaphysics or "first philosophy" as defined by Aristotle in the 4th century </a:t>
            </a:r>
            <a:r>
              <a:rPr lang="ru-RU" sz="3000" dirty="0">
                <a:solidFill>
                  <a:prstClr val="black">
                    <a:lumMod val="75000"/>
                    <a:lumOff val="25000"/>
                  </a:prstClr>
                </a:solidFill>
              </a:rPr>
              <a:t>ВС</a:t>
            </a:r>
            <a:r>
              <a:rPr lang="en-US" sz="3000" dirty="0">
                <a:solidFill>
                  <a:prstClr val="black">
                    <a:lumMod val="75000"/>
                    <a:lumOff val="25000"/>
                  </a:prstClr>
                </a:solidFill>
              </a:rPr>
              <a:t>. Concept of being includes all richness of philosophical problem. In structure of being are infinity and finite, simplicity and complication, eternity and temporality, harmony and disharmony.</a:t>
            </a:r>
            <a:endParaRPr lang="ru-RU" sz="3000" dirty="0">
              <a:solidFill>
                <a:prstClr val="black">
                  <a:lumMod val="75000"/>
                  <a:lumOff val="25000"/>
                </a:prstClr>
              </a:solidFill>
            </a:endParaRPr>
          </a:p>
          <a:p>
            <a:pPr marL="342900" lvl="0" indent="-342900">
              <a:buClr>
                <a:srgbClr val="E84C22"/>
              </a:buClr>
            </a:pPr>
            <a:r>
              <a:rPr lang="en-US" sz="3000" dirty="0">
                <a:solidFill>
                  <a:prstClr val="black">
                    <a:lumMod val="75000"/>
                    <a:lumOff val="25000"/>
                  </a:prstClr>
                </a:solidFill>
              </a:rPr>
              <a:t>Being can be distinguished on some parts: </a:t>
            </a:r>
            <a:r>
              <a:rPr lang="en-US" sz="3000" b="1" dirty="0">
                <a:solidFill>
                  <a:srgbClr val="C00000"/>
                </a:solidFill>
              </a:rPr>
              <a:t>being of nature, being of society, being of things and human being.</a:t>
            </a:r>
            <a:endParaRPr lang="ru-RU" sz="3000" b="1" dirty="0">
              <a:solidFill>
                <a:srgbClr val="C00000"/>
              </a:solidFill>
            </a:endParaRPr>
          </a:p>
        </p:txBody>
      </p:sp>
    </p:spTree>
    <p:extLst>
      <p:ext uri="{BB962C8B-B14F-4D97-AF65-F5344CB8AC3E}">
        <p14:creationId xmlns:p14="http://schemas.microsoft.com/office/powerpoint/2010/main" val="891301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476672"/>
            <a:ext cx="7992888" cy="5904656"/>
          </a:xfrm>
        </p:spPr>
        <p:txBody>
          <a:bodyPr>
            <a:normAutofit fontScale="92500" lnSpcReduction="10000"/>
          </a:bodyPr>
          <a:lstStyle/>
          <a:p>
            <a:pPr marL="342900" lvl="0" indent="-342900">
              <a:buClr>
                <a:srgbClr val="E84C22"/>
              </a:buClr>
            </a:pPr>
            <a:r>
              <a:rPr lang="en-US" sz="3600" dirty="0">
                <a:solidFill>
                  <a:prstClr val="black">
                    <a:lumMod val="75000"/>
                    <a:lumOff val="25000"/>
                  </a:prstClr>
                </a:solidFill>
              </a:rPr>
              <a:t>Being has two realities: </a:t>
            </a:r>
            <a:r>
              <a:rPr lang="en-US" sz="3600" dirty="0">
                <a:solidFill>
                  <a:srgbClr val="990000"/>
                </a:solidFill>
              </a:rPr>
              <a:t>1) </a:t>
            </a:r>
            <a:r>
              <a:rPr lang="en-US" sz="3600" b="1" dirty="0">
                <a:solidFill>
                  <a:srgbClr val="990000"/>
                </a:solidFill>
              </a:rPr>
              <a:t>world of </a:t>
            </a:r>
            <a:r>
              <a:rPr lang="en-US" sz="3600" b="1" i="1" dirty="0">
                <a:solidFill>
                  <a:srgbClr val="990000"/>
                </a:solidFill>
              </a:rPr>
              <a:t>physical condition</a:t>
            </a:r>
            <a:r>
              <a:rPr lang="en-US" sz="3600" dirty="0">
                <a:solidFill>
                  <a:srgbClr val="990000"/>
                </a:solidFill>
              </a:rPr>
              <a:t> </a:t>
            </a:r>
            <a:r>
              <a:rPr lang="en-US" sz="3600" dirty="0">
                <a:solidFill>
                  <a:prstClr val="black">
                    <a:lumMod val="75000"/>
                    <a:lumOff val="25000"/>
                  </a:prstClr>
                </a:solidFill>
              </a:rPr>
              <a:t>or material world, that exists objectively, independently from human mind and </a:t>
            </a:r>
            <a:r>
              <a:rPr lang="en-US" sz="3600" dirty="0">
                <a:solidFill>
                  <a:srgbClr val="990000"/>
                </a:solidFill>
              </a:rPr>
              <a:t>2) </a:t>
            </a:r>
            <a:r>
              <a:rPr lang="en-US" sz="3600" b="1" dirty="0">
                <a:solidFill>
                  <a:srgbClr val="990000"/>
                </a:solidFill>
              </a:rPr>
              <a:t>world of </a:t>
            </a:r>
            <a:r>
              <a:rPr lang="en-US" sz="3600" b="1" i="1" dirty="0">
                <a:solidFill>
                  <a:srgbClr val="990000"/>
                </a:solidFill>
              </a:rPr>
              <a:t>mental condition</a:t>
            </a:r>
            <a:r>
              <a:rPr lang="en-US" sz="3600" dirty="0">
                <a:solidFill>
                  <a:prstClr val="black">
                    <a:lumMod val="75000"/>
                    <a:lumOff val="25000"/>
                  </a:prstClr>
                </a:solidFill>
              </a:rPr>
              <a:t>, world of human consciousness, that exists subjectively, it depends on human mind. Perhaps the most familiar question in ontology is whether there are only material entities- materialism - or only mental entities, (minds and their states) - idealism- or both- dualism.</a:t>
            </a:r>
          </a:p>
          <a:p>
            <a:endParaRPr lang="ru-RU" dirty="0"/>
          </a:p>
        </p:txBody>
      </p:sp>
    </p:spTree>
    <p:extLst>
      <p:ext uri="{BB962C8B-B14F-4D97-AF65-F5344CB8AC3E}">
        <p14:creationId xmlns:p14="http://schemas.microsoft.com/office/powerpoint/2010/main" val="405609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620688"/>
            <a:ext cx="8352928" cy="5832648"/>
          </a:xfrm>
        </p:spPr>
        <p:txBody>
          <a:bodyPr>
            <a:normAutofit fontScale="92500" lnSpcReduction="10000"/>
          </a:bodyPr>
          <a:lstStyle/>
          <a:p>
            <a:pPr marL="3175" lvl="0" indent="-3175">
              <a:buClr>
                <a:srgbClr val="E84C22"/>
              </a:buClr>
            </a:pPr>
            <a:r>
              <a:rPr lang="en-US" sz="3200" dirty="0">
                <a:solidFill>
                  <a:prstClr val="black">
                    <a:lumMod val="75000"/>
                    <a:lumOff val="25000"/>
                  </a:prstClr>
                </a:solidFill>
              </a:rPr>
              <a:t>Material substance that constitutes the observable universe and, together with </a:t>
            </a:r>
            <a:r>
              <a:rPr lang="en-US" sz="3200" b="1" dirty="0">
                <a:solidFill>
                  <a:srgbClr val="990000"/>
                </a:solidFill>
              </a:rPr>
              <a:t>energy</a:t>
            </a:r>
            <a:r>
              <a:rPr lang="en-US" sz="3200" dirty="0">
                <a:solidFill>
                  <a:prstClr val="black">
                    <a:lumMod val="75000"/>
                    <a:lumOff val="25000"/>
                  </a:prstClr>
                </a:solidFill>
              </a:rPr>
              <a:t>, forms the basis of all objective phenomena. </a:t>
            </a:r>
            <a:r>
              <a:rPr lang="en-US" sz="3200" b="1" i="1" u="sng" dirty="0">
                <a:solidFill>
                  <a:srgbClr val="990000"/>
                </a:solidFill>
              </a:rPr>
              <a:t>Matter</a:t>
            </a:r>
            <a:r>
              <a:rPr lang="en-US" sz="3200" dirty="0">
                <a:solidFill>
                  <a:srgbClr val="990000"/>
                </a:solidFill>
              </a:rPr>
              <a:t> –</a:t>
            </a:r>
            <a:r>
              <a:rPr lang="en-US" sz="3200" dirty="0">
                <a:solidFill>
                  <a:prstClr val="black">
                    <a:lumMod val="75000"/>
                    <a:lumOff val="25000"/>
                  </a:prstClr>
                </a:solidFill>
              </a:rPr>
              <a:t> is the abstract concept, that combines all general in things and phenomenon. Matter is substantial part of being – eternal, cause of itself, infinity, boundless. </a:t>
            </a:r>
          </a:p>
          <a:p>
            <a:pPr marL="3175" lvl="0" indent="-3175">
              <a:buClr>
                <a:srgbClr val="E84C22"/>
              </a:buClr>
            </a:pPr>
            <a:r>
              <a:rPr lang="en-US" sz="3200" dirty="0">
                <a:solidFill>
                  <a:prstClr val="black">
                    <a:lumMod val="75000"/>
                    <a:lumOff val="25000"/>
                  </a:prstClr>
                </a:solidFill>
              </a:rPr>
              <a:t>Philosophers admit one main definition of matter. </a:t>
            </a:r>
            <a:r>
              <a:rPr lang="en-US" sz="3200" b="1" i="1" u="sng" dirty="0">
                <a:solidFill>
                  <a:srgbClr val="990000"/>
                </a:solidFill>
              </a:rPr>
              <a:t>Matter</a:t>
            </a:r>
            <a:r>
              <a:rPr lang="en-US" sz="3200" b="1" dirty="0">
                <a:solidFill>
                  <a:srgbClr val="990000"/>
                </a:solidFill>
              </a:rPr>
              <a:t> – </a:t>
            </a:r>
            <a:r>
              <a:rPr lang="en-US" sz="3200" b="1" i="1" dirty="0">
                <a:solidFill>
                  <a:srgbClr val="990000"/>
                </a:solidFill>
              </a:rPr>
              <a:t>is the philosophical category it means an objective reality existing independently from human consciousness and reflected in this</a:t>
            </a:r>
            <a:r>
              <a:rPr lang="en-US" sz="3200" b="1" dirty="0">
                <a:solidFill>
                  <a:srgbClr val="990000"/>
                </a:solidFill>
              </a:rPr>
              <a:t>. </a:t>
            </a:r>
            <a:endParaRPr lang="ru-RU" sz="3200" b="1" dirty="0">
              <a:solidFill>
                <a:srgbClr val="990000"/>
              </a:solidFill>
            </a:endParaRPr>
          </a:p>
          <a:p>
            <a:endParaRPr lang="ru-RU" dirty="0"/>
          </a:p>
        </p:txBody>
      </p:sp>
    </p:spTree>
    <p:extLst>
      <p:ext uri="{BB962C8B-B14F-4D97-AF65-F5344CB8AC3E}">
        <p14:creationId xmlns:p14="http://schemas.microsoft.com/office/powerpoint/2010/main" val="3617783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476672"/>
            <a:ext cx="8568952" cy="5976664"/>
          </a:xfrm>
        </p:spPr>
        <p:txBody>
          <a:bodyPr>
            <a:normAutofit fontScale="92500"/>
          </a:bodyPr>
          <a:lstStyle/>
          <a:p>
            <a:pPr marL="342900" lvl="0" indent="-342900">
              <a:buClr>
                <a:srgbClr val="E84C22"/>
              </a:buClr>
            </a:pPr>
            <a:r>
              <a:rPr lang="en-US" sz="2800" dirty="0">
                <a:solidFill>
                  <a:prstClr val="black">
                    <a:lumMod val="75000"/>
                    <a:lumOff val="25000"/>
                  </a:prstClr>
                </a:solidFill>
              </a:rPr>
              <a:t>Matter is made up of particles called atoms and molecules. Matter has two sorts: </a:t>
            </a:r>
            <a:r>
              <a:rPr lang="en-US" sz="2800" b="1" dirty="0">
                <a:solidFill>
                  <a:srgbClr val="990000"/>
                </a:solidFill>
              </a:rPr>
              <a:t>substance and field</a:t>
            </a:r>
            <a:r>
              <a:rPr lang="en-US" sz="2800" dirty="0">
                <a:solidFill>
                  <a:srgbClr val="990000"/>
                </a:solidFill>
              </a:rPr>
              <a:t>. </a:t>
            </a:r>
            <a:r>
              <a:rPr lang="en-US" sz="2800" dirty="0">
                <a:solidFill>
                  <a:prstClr val="black">
                    <a:lumMod val="75000"/>
                    <a:lumOff val="25000"/>
                  </a:prstClr>
                </a:solidFill>
              </a:rPr>
              <a:t>Matter in bulk may have several states, the most familiar of which are the gaseous, liquid, and solid states. Less clearly definable but also referred to as states of matter are plasma, clusters, and amorphous conditions such as the glassy state.</a:t>
            </a:r>
            <a:r>
              <a:rPr lang="en-US" sz="2800" b="1" u="sng" dirty="0">
                <a:solidFill>
                  <a:prstClr val="black">
                    <a:lumMod val="75000"/>
                    <a:lumOff val="25000"/>
                  </a:prstClr>
                </a:solidFill>
              </a:rPr>
              <a:t> </a:t>
            </a:r>
            <a:r>
              <a:rPr lang="en-US" sz="2800" b="1" u="sng" dirty="0">
                <a:solidFill>
                  <a:srgbClr val="990000"/>
                </a:solidFill>
              </a:rPr>
              <a:t>Substance – is something that has structure and it is distributed in space unequally. </a:t>
            </a:r>
          </a:p>
          <a:p>
            <a:pPr marL="342900" lvl="0" indent="-342900">
              <a:buClr>
                <a:srgbClr val="E84C22"/>
              </a:buClr>
            </a:pPr>
            <a:r>
              <a:rPr lang="ru-RU" sz="2800" dirty="0" err="1">
                <a:solidFill>
                  <a:prstClr val="black">
                    <a:lumMod val="75000"/>
                    <a:lumOff val="25000"/>
                  </a:prstClr>
                </a:solidFill>
              </a:rPr>
              <a:t>The</a:t>
            </a:r>
            <a:r>
              <a:rPr lang="ru-RU" sz="2800" dirty="0">
                <a:solidFill>
                  <a:prstClr val="black">
                    <a:lumMod val="75000"/>
                    <a:lumOff val="25000"/>
                  </a:prstClr>
                </a:solidFill>
              </a:rPr>
              <a:t> </a:t>
            </a:r>
            <a:r>
              <a:rPr lang="ru-RU" sz="2800" b="1" dirty="0" err="1">
                <a:solidFill>
                  <a:srgbClr val="990000"/>
                </a:solidFill>
              </a:rPr>
              <a:t>field</a:t>
            </a:r>
            <a:r>
              <a:rPr lang="ru-RU" sz="2800" b="1" dirty="0">
                <a:solidFill>
                  <a:srgbClr val="990000"/>
                </a:solidFill>
              </a:rPr>
              <a:t> </a:t>
            </a:r>
            <a:r>
              <a:rPr lang="ru-RU" sz="2800" dirty="0" err="1">
                <a:solidFill>
                  <a:prstClr val="black">
                    <a:lumMod val="75000"/>
                    <a:lumOff val="25000"/>
                  </a:prstClr>
                </a:solidFill>
              </a:rPr>
              <a:t>is</a:t>
            </a:r>
            <a:r>
              <a:rPr lang="ru-RU" sz="2800" dirty="0">
                <a:solidFill>
                  <a:prstClr val="black">
                    <a:lumMod val="75000"/>
                    <a:lumOff val="25000"/>
                  </a:prstClr>
                </a:solidFill>
              </a:rPr>
              <a:t> </a:t>
            </a:r>
            <a:r>
              <a:rPr lang="ru-RU" sz="2800" dirty="0" err="1">
                <a:solidFill>
                  <a:prstClr val="black">
                    <a:lumMod val="75000"/>
                    <a:lumOff val="25000"/>
                  </a:prstClr>
                </a:solidFill>
              </a:rPr>
              <a:t>another</a:t>
            </a:r>
            <a:r>
              <a:rPr lang="ru-RU" sz="2800" dirty="0">
                <a:solidFill>
                  <a:prstClr val="black">
                    <a:lumMod val="75000"/>
                    <a:lumOff val="25000"/>
                  </a:prstClr>
                </a:solidFill>
              </a:rPr>
              <a:t> </a:t>
            </a:r>
            <a:r>
              <a:rPr lang="ru-RU" sz="2800" dirty="0" err="1">
                <a:solidFill>
                  <a:prstClr val="black">
                    <a:lumMod val="75000"/>
                    <a:lumOff val="25000"/>
                  </a:prstClr>
                </a:solidFill>
              </a:rPr>
              <a:t>basic</a:t>
            </a:r>
            <a:r>
              <a:rPr lang="ru-RU" sz="2800" dirty="0">
                <a:solidFill>
                  <a:prstClr val="black">
                    <a:lumMod val="75000"/>
                    <a:lumOff val="25000"/>
                  </a:prstClr>
                </a:solidFill>
              </a:rPr>
              <a:t> </a:t>
            </a:r>
            <a:r>
              <a:rPr lang="ru-RU" sz="2800" dirty="0" err="1">
                <a:solidFill>
                  <a:prstClr val="black">
                    <a:lumMod val="75000"/>
                    <a:lumOff val="25000"/>
                  </a:prstClr>
                </a:solidFill>
              </a:rPr>
              <a:t>form</a:t>
            </a:r>
            <a:r>
              <a:rPr lang="ru-RU" sz="2800" dirty="0">
                <a:solidFill>
                  <a:prstClr val="black">
                    <a:lumMod val="75000"/>
                    <a:lumOff val="25000"/>
                  </a:prstClr>
                </a:solidFill>
              </a:rPr>
              <a:t> </a:t>
            </a:r>
            <a:r>
              <a:rPr lang="ru-RU" sz="2800" dirty="0" err="1">
                <a:solidFill>
                  <a:prstClr val="black">
                    <a:lumMod val="75000"/>
                    <a:lumOff val="25000"/>
                  </a:prstClr>
                </a:solidFill>
              </a:rPr>
              <a:t>of</a:t>
            </a:r>
            <a:r>
              <a:rPr lang="ru-RU" sz="2800" dirty="0">
                <a:solidFill>
                  <a:prstClr val="black">
                    <a:lumMod val="75000"/>
                    <a:lumOff val="25000"/>
                  </a:prstClr>
                </a:solidFill>
              </a:rPr>
              <a:t> </a:t>
            </a:r>
            <a:r>
              <a:rPr lang="ru-RU" sz="2800" dirty="0" err="1">
                <a:solidFill>
                  <a:prstClr val="black">
                    <a:lumMod val="75000"/>
                    <a:lumOff val="25000"/>
                  </a:prstClr>
                </a:solidFill>
              </a:rPr>
              <a:t>matter</a:t>
            </a:r>
            <a:r>
              <a:rPr lang="ru-RU" sz="2800" dirty="0">
                <a:solidFill>
                  <a:prstClr val="black">
                    <a:lumMod val="75000"/>
                    <a:lumOff val="25000"/>
                  </a:prstClr>
                </a:solidFill>
              </a:rPr>
              <a:t> </a:t>
            </a:r>
            <a:r>
              <a:rPr lang="ru-RU" sz="2800" dirty="0" err="1">
                <a:solidFill>
                  <a:prstClr val="black">
                    <a:lumMod val="75000"/>
                    <a:lumOff val="25000"/>
                  </a:prstClr>
                </a:solidFill>
              </a:rPr>
              <a:t>known</a:t>
            </a:r>
            <a:r>
              <a:rPr lang="ru-RU" sz="2800" dirty="0">
                <a:solidFill>
                  <a:prstClr val="black">
                    <a:lumMod val="75000"/>
                    <a:lumOff val="25000"/>
                  </a:prstClr>
                </a:solidFill>
              </a:rPr>
              <a:t> </a:t>
            </a:r>
            <a:r>
              <a:rPr lang="ru-RU" sz="2800" dirty="0" err="1">
                <a:solidFill>
                  <a:prstClr val="black">
                    <a:lumMod val="75000"/>
                    <a:lumOff val="25000"/>
                  </a:prstClr>
                </a:solidFill>
              </a:rPr>
              <a:t>to</a:t>
            </a:r>
            <a:r>
              <a:rPr lang="ru-RU" sz="2800" dirty="0">
                <a:solidFill>
                  <a:prstClr val="black">
                    <a:lumMod val="75000"/>
                    <a:lumOff val="25000"/>
                  </a:prstClr>
                </a:solidFill>
              </a:rPr>
              <a:t> </a:t>
            </a:r>
            <a:r>
              <a:rPr lang="ru-RU" sz="2800" dirty="0" err="1">
                <a:solidFill>
                  <a:prstClr val="black">
                    <a:lumMod val="75000"/>
                    <a:lumOff val="25000"/>
                  </a:prstClr>
                </a:solidFill>
              </a:rPr>
              <a:t>modem</a:t>
            </a:r>
            <a:r>
              <a:rPr lang="ru-RU" sz="2800" dirty="0">
                <a:solidFill>
                  <a:prstClr val="black">
                    <a:lumMod val="75000"/>
                    <a:lumOff val="25000"/>
                  </a:prstClr>
                </a:solidFill>
              </a:rPr>
              <a:t> </a:t>
            </a:r>
            <a:r>
              <a:rPr lang="ru-RU" sz="2800" dirty="0" err="1">
                <a:solidFill>
                  <a:prstClr val="black">
                    <a:lumMod val="75000"/>
                    <a:lumOff val="25000"/>
                  </a:prstClr>
                </a:solidFill>
              </a:rPr>
              <a:t>science</a:t>
            </a:r>
            <a:r>
              <a:rPr lang="ru-RU" sz="2800" dirty="0">
                <a:solidFill>
                  <a:prstClr val="black">
                    <a:lumMod val="75000"/>
                    <a:lumOff val="25000"/>
                  </a:prstClr>
                </a:solidFill>
              </a:rPr>
              <a:t>. </a:t>
            </a:r>
            <a:r>
              <a:rPr lang="en-US" sz="2800" b="1" u="sng" dirty="0">
                <a:solidFill>
                  <a:srgbClr val="990000"/>
                </a:solidFill>
              </a:rPr>
              <a:t>Field – has not structure and it is distributed in space equally.</a:t>
            </a:r>
            <a:r>
              <a:rPr lang="en-US" sz="2800" u="sng" dirty="0">
                <a:solidFill>
                  <a:srgbClr val="990000"/>
                </a:solidFill>
              </a:rPr>
              <a:t> </a:t>
            </a:r>
            <a:r>
              <a:rPr lang="ru-RU" sz="2800" dirty="0" err="1">
                <a:solidFill>
                  <a:prstClr val="black">
                    <a:lumMod val="75000"/>
                    <a:lumOff val="25000"/>
                  </a:prstClr>
                </a:solidFill>
              </a:rPr>
              <a:t>The</a:t>
            </a:r>
            <a:r>
              <a:rPr lang="ru-RU" sz="2800" dirty="0">
                <a:solidFill>
                  <a:prstClr val="black">
                    <a:lumMod val="75000"/>
                    <a:lumOff val="25000"/>
                  </a:prstClr>
                </a:solidFill>
              </a:rPr>
              <a:t> </a:t>
            </a:r>
            <a:r>
              <a:rPr lang="ru-RU" sz="2800" dirty="0" err="1">
                <a:solidFill>
                  <a:prstClr val="black">
                    <a:lumMod val="75000"/>
                    <a:lumOff val="25000"/>
                  </a:prstClr>
                </a:solidFill>
              </a:rPr>
              <a:t>physical</a:t>
            </a:r>
            <a:r>
              <a:rPr lang="ru-RU" sz="2800" dirty="0">
                <a:solidFill>
                  <a:prstClr val="black">
                    <a:lumMod val="75000"/>
                    <a:lumOff val="25000"/>
                  </a:prstClr>
                </a:solidFill>
              </a:rPr>
              <a:t> </a:t>
            </a:r>
            <a:r>
              <a:rPr lang="ru-RU" sz="2800" dirty="0" err="1">
                <a:solidFill>
                  <a:prstClr val="black">
                    <a:lumMod val="75000"/>
                    <a:lumOff val="25000"/>
                  </a:prstClr>
                </a:solidFill>
              </a:rPr>
              <a:t>field</a:t>
            </a:r>
            <a:r>
              <a:rPr lang="ru-RU" sz="2800" dirty="0">
                <a:solidFill>
                  <a:prstClr val="black">
                    <a:lumMod val="75000"/>
                    <a:lumOff val="25000"/>
                  </a:prstClr>
                </a:solidFill>
              </a:rPr>
              <a:t> </a:t>
            </a:r>
            <a:r>
              <a:rPr lang="ru-RU" sz="2800" dirty="0" err="1">
                <a:solidFill>
                  <a:prstClr val="black">
                    <a:lumMod val="75000"/>
                    <a:lumOff val="25000"/>
                  </a:prstClr>
                </a:solidFill>
              </a:rPr>
              <a:t>is</a:t>
            </a:r>
            <a:r>
              <a:rPr lang="ru-RU" sz="2800" dirty="0">
                <a:solidFill>
                  <a:prstClr val="black">
                    <a:lumMod val="75000"/>
                    <a:lumOff val="25000"/>
                  </a:prstClr>
                </a:solidFill>
              </a:rPr>
              <a:t> a </a:t>
            </a:r>
            <a:r>
              <a:rPr lang="ru-RU" sz="2800" dirty="0" err="1">
                <a:solidFill>
                  <a:prstClr val="black">
                    <a:lumMod val="75000"/>
                    <a:lumOff val="25000"/>
                  </a:prstClr>
                </a:solidFill>
              </a:rPr>
              <a:t>material</a:t>
            </a:r>
            <a:r>
              <a:rPr lang="ru-RU" sz="2800" dirty="0">
                <a:solidFill>
                  <a:prstClr val="black">
                    <a:lumMod val="75000"/>
                    <a:lumOff val="25000"/>
                  </a:prstClr>
                </a:solidFill>
              </a:rPr>
              <a:t> </a:t>
            </a:r>
            <a:r>
              <a:rPr lang="ru-RU" sz="2800" dirty="0" err="1">
                <a:solidFill>
                  <a:prstClr val="black">
                    <a:lumMod val="75000"/>
                    <a:lumOff val="25000"/>
                  </a:prstClr>
                </a:solidFill>
              </a:rPr>
              <a:t>formation</a:t>
            </a:r>
            <a:r>
              <a:rPr lang="ru-RU" sz="2800" dirty="0">
                <a:solidFill>
                  <a:prstClr val="black">
                    <a:lumMod val="75000"/>
                    <a:lumOff val="25000"/>
                  </a:prstClr>
                </a:solidFill>
              </a:rPr>
              <a:t> </a:t>
            </a:r>
            <a:r>
              <a:rPr lang="ru-RU" sz="2800" dirty="0" err="1">
                <a:solidFill>
                  <a:prstClr val="black">
                    <a:lumMod val="75000"/>
                    <a:lumOff val="25000"/>
                  </a:prstClr>
                </a:solidFill>
              </a:rPr>
              <a:t>which</a:t>
            </a:r>
            <a:r>
              <a:rPr lang="ru-RU" sz="2800" dirty="0">
                <a:solidFill>
                  <a:prstClr val="black">
                    <a:lumMod val="75000"/>
                    <a:lumOff val="25000"/>
                  </a:prstClr>
                </a:solidFill>
              </a:rPr>
              <a:t> </a:t>
            </a:r>
            <a:r>
              <a:rPr lang="ru-RU" sz="2800" dirty="0" err="1">
                <a:solidFill>
                  <a:prstClr val="black">
                    <a:lumMod val="75000"/>
                    <a:lumOff val="25000"/>
                  </a:prstClr>
                </a:solidFill>
              </a:rPr>
              <a:t>interconnects</a:t>
            </a:r>
            <a:r>
              <a:rPr lang="ru-RU" sz="2800" dirty="0">
                <a:solidFill>
                  <a:prstClr val="black">
                    <a:lumMod val="75000"/>
                    <a:lumOff val="25000"/>
                  </a:prstClr>
                </a:solidFill>
              </a:rPr>
              <a:t> </a:t>
            </a:r>
            <a:r>
              <a:rPr lang="ru-RU" sz="2800" dirty="0" err="1">
                <a:solidFill>
                  <a:prstClr val="black">
                    <a:lumMod val="75000"/>
                    <a:lumOff val="25000"/>
                  </a:prstClr>
                </a:solidFill>
              </a:rPr>
              <a:t>bodies</a:t>
            </a:r>
            <a:r>
              <a:rPr lang="ru-RU" sz="2800" dirty="0">
                <a:solidFill>
                  <a:prstClr val="black">
                    <a:lumMod val="75000"/>
                    <a:lumOff val="25000"/>
                  </a:prstClr>
                </a:solidFill>
              </a:rPr>
              <a:t> </a:t>
            </a:r>
            <a:r>
              <a:rPr lang="ru-RU" sz="2800" dirty="0" err="1">
                <a:solidFill>
                  <a:prstClr val="black">
                    <a:lumMod val="75000"/>
                    <a:lumOff val="25000"/>
                  </a:prstClr>
                </a:solidFill>
              </a:rPr>
              <a:t>and</a:t>
            </a:r>
            <a:r>
              <a:rPr lang="ru-RU" sz="2800" dirty="0">
                <a:solidFill>
                  <a:prstClr val="black">
                    <a:lumMod val="75000"/>
                    <a:lumOff val="25000"/>
                  </a:prstClr>
                </a:solidFill>
              </a:rPr>
              <a:t> </a:t>
            </a:r>
            <a:r>
              <a:rPr lang="ru-RU" sz="2800" dirty="0" err="1">
                <a:solidFill>
                  <a:prstClr val="black">
                    <a:lumMod val="75000"/>
                    <a:lumOff val="25000"/>
                  </a:prstClr>
                </a:solidFill>
              </a:rPr>
              <a:t>transmits</a:t>
            </a:r>
            <a:r>
              <a:rPr lang="ru-RU" sz="2800" dirty="0">
                <a:solidFill>
                  <a:prstClr val="black">
                    <a:lumMod val="75000"/>
                    <a:lumOff val="25000"/>
                  </a:prstClr>
                </a:solidFill>
              </a:rPr>
              <a:t> </a:t>
            </a:r>
            <a:r>
              <a:rPr lang="ru-RU" sz="2800" dirty="0" err="1">
                <a:solidFill>
                  <a:prstClr val="black">
                    <a:lumMod val="75000"/>
                    <a:lumOff val="25000"/>
                  </a:prstClr>
                </a:solidFill>
              </a:rPr>
              <a:t>action</a:t>
            </a:r>
            <a:r>
              <a:rPr lang="ru-RU" sz="2800" dirty="0">
                <a:solidFill>
                  <a:prstClr val="black">
                    <a:lumMod val="75000"/>
                    <a:lumOff val="25000"/>
                  </a:prstClr>
                </a:solidFill>
              </a:rPr>
              <a:t> </a:t>
            </a:r>
            <a:r>
              <a:rPr lang="ru-RU" sz="2800" dirty="0" err="1">
                <a:solidFill>
                  <a:prstClr val="black">
                    <a:lumMod val="75000"/>
                    <a:lumOff val="25000"/>
                  </a:prstClr>
                </a:solidFill>
              </a:rPr>
              <a:t>from</a:t>
            </a:r>
            <a:r>
              <a:rPr lang="ru-RU" sz="2800" dirty="0">
                <a:solidFill>
                  <a:prstClr val="black">
                    <a:lumMod val="75000"/>
                    <a:lumOff val="25000"/>
                  </a:prstClr>
                </a:solidFill>
              </a:rPr>
              <a:t> </a:t>
            </a:r>
            <a:r>
              <a:rPr lang="ru-RU" sz="2800" dirty="0" err="1">
                <a:solidFill>
                  <a:prstClr val="black">
                    <a:lumMod val="75000"/>
                    <a:lumOff val="25000"/>
                  </a:prstClr>
                </a:solidFill>
              </a:rPr>
              <a:t>one</a:t>
            </a:r>
            <a:r>
              <a:rPr lang="ru-RU" sz="2800" dirty="0">
                <a:solidFill>
                  <a:prstClr val="black">
                    <a:lumMod val="75000"/>
                    <a:lumOff val="25000"/>
                  </a:prstClr>
                </a:solidFill>
              </a:rPr>
              <a:t> </a:t>
            </a:r>
            <a:r>
              <a:rPr lang="ru-RU" sz="2800" dirty="0" err="1">
                <a:solidFill>
                  <a:prstClr val="black">
                    <a:lumMod val="75000"/>
                    <a:lumOff val="25000"/>
                  </a:prstClr>
                </a:solidFill>
              </a:rPr>
              <a:t>body</a:t>
            </a:r>
            <a:r>
              <a:rPr lang="ru-RU" sz="2800" dirty="0">
                <a:solidFill>
                  <a:prstClr val="black">
                    <a:lumMod val="75000"/>
                    <a:lumOff val="25000"/>
                  </a:prstClr>
                </a:solidFill>
              </a:rPr>
              <a:t> </a:t>
            </a:r>
            <a:r>
              <a:rPr lang="ru-RU" sz="2800" dirty="0" err="1">
                <a:solidFill>
                  <a:prstClr val="black">
                    <a:lumMod val="75000"/>
                    <a:lumOff val="25000"/>
                  </a:prstClr>
                </a:solidFill>
              </a:rPr>
              <a:t>to</a:t>
            </a:r>
            <a:r>
              <a:rPr lang="ru-RU" sz="2800" dirty="0">
                <a:solidFill>
                  <a:prstClr val="black">
                    <a:lumMod val="75000"/>
                    <a:lumOff val="25000"/>
                  </a:prstClr>
                </a:solidFill>
              </a:rPr>
              <a:t> </a:t>
            </a:r>
            <a:r>
              <a:rPr lang="ru-RU" sz="2800" dirty="0" err="1">
                <a:solidFill>
                  <a:prstClr val="black">
                    <a:lumMod val="75000"/>
                    <a:lumOff val="25000"/>
                  </a:prstClr>
                </a:solidFill>
              </a:rPr>
              <a:t>another</a:t>
            </a:r>
            <a:r>
              <a:rPr lang="ru-RU" sz="2800" dirty="0">
                <a:solidFill>
                  <a:prstClr val="black">
                    <a:lumMod val="75000"/>
                    <a:lumOff val="25000"/>
                  </a:prstClr>
                </a:solidFill>
              </a:rPr>
              <a:t>.</a:t>
            </a:r>
            <a:endParaRPr lang="ru-RU" sz="2800" dirty="0">
              <a:solidFill>
                <a:srgbClr val="990000"/>
              </a:solidFill>
            </a:endParaRPr>
          </a:p>
          <a:p>
            <a:endParaRPr lang="ru-RU" dirty="0"/>
          </a:p>
        </p:txBody>
      </p:sp>
    </p:spTree>
    <p:extLst>
      <p:ext uri="{BB962C8B-B14F-4D97-AF65-F5344CB8AC3E}">
        <p14:creationId xmlns:p14="http://schemas.microsoft.com/office/powerpoint/2010/main" val="2010796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332656"/>
            <a:ext cx="8424936" cy="6048672"/>
          </a:xfrm>
        </p:spPr>
        <p:txBody>
          <a:bodyPr>
            <a:normAutofit lnSpcReduction="10000"/>
          </a:bodyPr>
          <a:lstStyle/>
          <a:p>
            <a:pPr marL="342900" lvl="0" indent="-342900">
              <a:buClr>
                <a:srgbClr val="E84C22"/>
              </a:buClr>
            </a:pPr>
            <a:r>
              <a:rPr lang="ru-RU" sz="3200" dirty="0">
                <a:solidFill>
                  <a:prstClr val="black">
                    <a:lumMod val="75000"/>
                    <a:lumOff val="25000"/>
                  </a:prstClr>
                </a:solidFill>
              </a:rPr>
              <a:t>The </a:t>
            </a:r>
            <a:r>
              <a:rPr lang="ru-RU" sz="3200" dirty="0" err="1">
                <a:solidFill>
                  <a:prstClr val="black">
                    <a:lumMod val="75000"/>
                    <a:lumOff val="25000"/>
                  </a:prstClr>
                </a:solidFill>
              </a:rPr>
              <a:t>gravitational</a:t>
            </a:r>
            <a:r>
              <a:rPr lang="ru-RU" sz="3200" dirty="0">
                <a:solidFill>
                  <a:prstClr val="black">
                    <a:lumMod val="75000"/>
                    <a:lumOff val="25000"/>
                  </a:prstClr>
                </a:solidFill>
              </a:rPr>
              <a:t> </a:t>
            </a:r>
            <a:r>
              <a:rPr lang="ru-RU" sz="3200" dirty="0" err="1">
                <a:solidFill>
                  <a:prstClr val="black">
                    <a:lumMod val="75000"/>
                    <a:lumOff val="25000"/>
                  </a:prstClr>
                </a:solidFill>
              </a:rPr>
              <a:t>field</a:t>
            </a:r>
            <a:r>
              <a:rPr lang="ru-RU" sz="3200" dirty="0">
                <a:solidFill>
                  <a:prstClr val="black">
                    <a:lumMod val="75000"/>
                    <a:lumOff val="25000"/>
                  </a:prstClr>
                </a:solidFill>
              </a:rPr>
              <a:t> (</a:t>
            </a:r>
            <a:r>
              <a:rPr lang="ru-RU" sz="3200" dirty="0" err="1">
                <a:solidFill>
                  <a:prstClr val="black">
                    <a:lumMod val="75000"/>
                    <a:lumOff val="25000"/>
                  </a:prstClr>
                </a:solidFill>
              </a:rPr>
              <a:t>gravity</a:t>
            </a:r>
            <a:r>
              <a:rPr lang="ru-RU" sz="3200" dirty="0">
                <a:solidFill>
                  <a:prstClr val="black">
                    <a:lumMod val="75000"/>
                    <a:lumOff val="25000"/>
                  </a:prstClr>
                </a:solidFill>
              </a:rPr>
              <a:t>) </a:t>
            </a:r>
            <a:r>
              <a:rPr lang="ru-RU" sz="3200" dirty="0" err="1">
                <a:solidFill>
                  <a:prstClr val="black">
                    <a:lumMod val="75000"/>
                    <a:lumOff val="25000"/>
                  </a:prstClr>
                </a:solidFill>
              </a:rPr>
              <a:t>and</a:t>
            </a:r>
            <a:r>
              <a:rPr lang="ru-RU" sz="3200" dirty="0">
                <a:solidFill>
                  <a:prstClr val="black">
                    <a:lumMod val="75000"/>
                    <a:lumOff val="25000"/>
                  </a:prstClr>
                </a:solidFill>
              </a:rPr>
              <a:t> </a:t>
            </a:r>
            <a:r>
              <a:rPr lang="ru-RU" sz="3200" dirty="0" err="1">
                <a:solidFill>
                  <a:prstClr val="black">
                    <a:lumMod val="75000"/>
                    <a:lumOff val="25000"/>
                  </a:prstClr>
                </a:solidFill>
              </a:rPr>
              <a:t>the</a:t>
            </a:r>
            <a:r>
              <a:rPr lang="ru-RU" sz="3200" dirty="0">
                <a:solidFill>
                  <a:prstClr val="black">
                    <a:lumMod val="75000"/>
                    <a:lumOff val="25000"/>
                  </a:prstClr>
                </a:solidFill>
              </a:rPr>
              <a:t> </a:t>
            </a:r>
            <a:r>
              <a:rPr lang="ru-RU" sz="3200" dirty="0" err="1">
                <a:solidFill>
                  <a:prstClr val="black">
                    <a:lumMod val="75000"/>
                    <a:lumOff val="25000"/>
                  </a:prstClr>
                </a:solidFill>
              </a:rPr>
              <a:t>electromagnetic</a:t>
            </a:r>
            <a:r>
              <a:rPr lang="ru-RU" sz="3200" dirty="0">
                <a:solidFill>
                  <a:prstClr val="black">
                    <a:lumMod val="75000"/>
                    <a:lumOff val="25000"/>
                  </a:prstClr>
                </a:solidFill>
              </a:rPr>
              <a:t> </a:t>
            </a:r>
            <a:r>
              <a:rPr lang="ru-RU" sz="3200" dirty="0" err="1">
                <a:solidFill>
                  <a:prstClr val="black">
                    <a:lumMod val="75000"/>
                    <a:lumOff val="25000"/>
                  </a:prstClr>
                </a:solidFill>
              </a:rPr>
              <a:t>field</a:t>
            </a:r>
            <a:r>
              <a:rPr lang="ru-RU" sz="3200" dirty="0">
                <a:solidFill>
                  <a:prstClr val="black">
                    <a:lumMod val="75000"/>
                    <a:lumOff val="25000"/>
                  </a:prstClr>
                </a:solidFill>
              </a:rPr>
              <a:t> (</a:t>
            </a:r>
            <a:r>
              <a:rPr lang="ru-RU" sz="3200" dirty="0" err="1">
                <a:solidFill>
                  <a:prstClr val="black">
                    <a:lumMod val="75000"/>
                    <a:lumOff val="25000"/>
                  </a:prstClr>
                </a:solidFill>
              </a:rPr>
              <a:t>light</a:t>
            </a:r>
            <a:r>
              <a:rPr lang="ru-RU" sz="3200" dirty="0">
                <a:solidFill>
                  <a:prstClr val="black">
                    <a:lumMod val="75000"/>
                    <a:lumOff val="25000"/>
                  </a:prstClr>
                </a:solidFill>
              </a:rPr>
              <a:t> </a:t>
            </a:r>
            <a:r>
              <a:rPr lang="ru-RU" sz="3200" dirty="0" err="1">
                <a:solidFill>
                  <a:prstClr val="black">
                    <a:lumMod val="75000"/>
                    <a:lumOff val="25000"/>
                  </a:prstClr>
                </a:solidFill>
              </a:rPr>
              <a:t>is</a:t>
            </a:r>
            <a:r>
              <a:rPr lang="ru-RU" sz="3200" dirty="0">
                <a:solidFill>
                  <a:prstClr val="black">
                    <a:lumMod val="75000"/>
                    <a:lumOff val="25000"/>
                  </a:prstClr>
                </a:solidFill>
              </a:rPr>
              <a:t> </a:t>
            </a:r>
            <a:r>
              <a:rPr lang="ru-RU" sz="3200" dirty="0" err="1">
                <a:solidFill>
                  <a:prstClr val="black">
                    <a:lumMod val="75000"/>
                    <a:lumOff val="25000"/>
                  </a:prstClr>
                </a:solidFill>
              </a:rPr>
              <a:t>one</a:t>
            </a:r>
            <a:r>
              <a:rPr lang="ru-RU" sz="3200" dirty="0">
                <a:solidFill>
                  <a:prstClr val="black">
                    <a:lumMod val="75000"/>
                    <a:lumOff val="25000"/>
                  </a:prstClr>
                </a:solidFill>
              </a:rPr>
              <a:t> </a:t>
            </a:r>
            <a:r>
              <a:rPr lang="ru-RU" sz="3200" dirty="0" err="1">
                <a:solidFill>
                  <a:prstClr val="black">
                    <a:lumMod val="75000"/>
                    <a:lumOff val="25000"/>
                  </a:prstClr>
                </a:solidFill>
              </a:rPr>
              <a:t>of</a:t>
            </a:r>
            <a:r>
              <a:rPr lang="ru-RU" sz="3200" dirty="0">
                <a:solidFill>
                  <a:prstClr val="black">
                    <a:lumMod val="75000"/>
                    <a:lumOff val="25000"/>
                  </a:prstClr>
                </a:solidFill>
              </a:rPr>
              <a:t> </a:t>
            </a:r>
            <a:r>
              <a:rPr lang="ru-RU" sz="3200" dirty="0" err="1">
                <a:solidFill>
                  <a:prstClr val="black">
                    <a:lumMod val="75000"/>
                    <a:lumOff val="25000"/>
                  </a:prstClr>
                </a:solidFill>
              </a:rPr>
              <a:t>its</a:t>
            </a:r>
            <a:r>
              <a:rPr lang="ru-RU" sz="3200" dirty="0">
                <a:solidFill>
                  <a:prstClr val="black">
                    <a:lumMod val="75000"/>
                    <a:lumOff val="25000"/>
                  </a:prstClr>
                </a:solidFill>
              </a:rPr>
              <a:t> </a:t>
            </a:r>
            <a:r>
              <a:rPr lang="ru-RU" sz="3200" dirty="0" err="1">
                <a:solidFill>
                  <a:prstClr val="black">
                    <a:lumMod val="75000"/>
                    <a:lumOff val="25000"/>
                  </a:prstClr>
                </a:solidFill>
              </a:rPr>
              <a:t>varieties</a:t>
            </a:r>
            <a:r>
              <a:rPr lang="ru-RU" sz="3200" dirty="0">
                <a:solidFill>
                  <a:prstClr val="black">
                    <a:lumMod val="75000"/>
                    <a:lumOff val="25000"/>
                  </a:prstClr>
                </a:solidFill>
              </a:rPr>
              <a:t>) </a:t>
            </a:r>
            <a:r>
              <a:rPr lang="ru-RU" sz="3200" dirty="0" err="1">
                <a:solidFill>
                  <a:prstClr val="black">
                    <a:lumMod val="75000"/>
                    <a:lumOff val="25000"/>
                  </a:prstClr>
                </a:solidFill>
              </a:rPr>
              <a:t>were</a:t>
            </a:r>
            <a:r>
              <a:rPr lang="ru-RU" sz="3200" dirty="0">
                <a:solidFill>
                  <a:prstClr val="black">
                    <a:lumMod val="75000"/>
                    <a:lumOff val="25000"/>
                  </a:prstClr>
                </a:solidFill>
              </a:rPr>
              <a:t> </a:t>
            </a:r>
            <a:r>
              <a:rPr lang="ru-RU" sz="3200" dirty="0" err="1">
                <a:solidFill>
                  <a:prstClr val="black">
                    <a:lumMod val="75000"/>
                    <a:lumOff val="25000"/>
                  </a:prstClr>
                </a:solidFill>
              </a:rPr>
              <a:t>known</a:t>
            </a:r>
            <a:r>
              <a:rPr lang="ru-RU" sz="3200" dirty="0">
                <a:solidFill>
                  <a:prstClr val="black">
                    <a:lumMod val="75000"/>
                    <a:lumOff val="25000"/>
                  </a:prstClr>
                </a:solidFill>
              </a:rPr>
              <a:t> </a:t>
            </a:r>
            <a:r>
              <a:rPr lang="ru-RU" sz="3200" dirty="0" err="1">
                <a:solidFill>
                  <a:prstClr val="black">
                    <a:lumMod val="75000"/>
                    <a:lumOff val="25000"/>
                  </a:prstClr>
                </a:solidFill>
              </a:rPr>
              <a:t>already</a:t>
            </a:r>
            <a:r>
              <a:rPr lang="ru-RU" sz="3200" dirty="0">
                <a:solidFill>
                  <a:prstClr val="black">
                    <a:lumMod val="75000"/>
                    <a:lumOff val="25000"/>
                  </a:prstClr>
                </a:solidFill>
              </a:rPr>
              <a:t> </a:t>
            </a:r>
            <a:r>
              <a:rPr lang="ru-RU" sz="3200" dirty="0" err="1">
                <a:solidFill>
                  <a:prstClr val="black">
                    <a:lumMod val="75000"/>
                    <a:lumOff val="25000"/>
                  </a:prstClr>
                </a:solidFill>
              </a:rPr>
              <a:t>in</a:t>
            </a:r>
            <a:r>
              <a:rPr lang="ru-RU" sz="3200" dirty="0">
                <a:solidFill>
                  <a:prstClr val="black">
                    <a:lumMod val="75000"/>
                    <a:lumOff val="25000"/>
                  </a:prstClr>
                </a:solidFill>
              </a:rPr>
              <a:t> </a:t>
            </a:r>
            <a:r>
              <a:rPr lang="ru-RU" sz="3200" dirty="0" err="1">
                <a:solidFill>
                  <a:prstClr val="black">
                    <a:lumMod val="75000"/>
                    <a:lumOff val="25000"/>
                  </a:prstClr>
                </a:solidFill>
              </a:rPr>
              <a:t>the</a:t>
            </a:r>
            <a:r>
              <a:rPr lang="ru-RU" sz="3200" dirty="0">
                <a:solidFill>
                  <a:prstClr val="black">
                    <a:lumMod val="75000"/>
                    <a:lumOff val="25000"/>
                  </a:prstClr>
                </a:solidFill>
              </a:rPr>
              <a:t> 19th </a:t>
            </a:r>
            <a:r>
              <a:rPr lang="ru-RU" sz="3200" dirty="0" err="1">
                <a:solidFill>
                  <a:prstClr val="black">
                    <a:lumMod val="75000"/>
                    <a:lumOff val="25000"/>
                  </a:prstClr>
                </a:solidFill>
              </a:rPr>
              <a:t>century</a:t>
            </a:r>
            <a:r>
              <a:rPr lang="ru-RU" sz="3200" dirty="0">
                <a:solidFill>
                  <a:prstClr val="black">
                    <a:lumMod val="75000"/>
                    <a:lumOff val="25000"/>
                  </a:prstClr>
                </a:solidFill>
              </a:rPr>
              <a:t>. </a:t>
            </a:r>
            <a:r>
              <a:rPr lang="ru-RU" sz="3200" dirty="0" err="1">
                <a:solidFill>
                  <a:prstClr val="black">
                    <a:lumMod val="75000"/>
                    <a:lumOff val="25000"/>
                  </a:prstClr>
                </a:solidFill>
              </a:rPr>
              <a:t>Photons</a:t>
            </a:r>
            <a:r>
              <a:rPr lang="ru-RU" sz="3200" dirty="0">
                <a:solidFill>
                  <a:prstClr val="black">
                    <a:lumMod val="75000"/>
                    <a:lumOff val="25000"/>
                  </a:prstClr>
                </a:solidFill>
              </a:rPr>
              <a:t> </a:t>
            </a:r>
            <a:r>
              <a:rPr lang="ru-RU" sz="3200" dirty="0" err="1">
                <a:solidFill>
                  <a:prstClr val="black">
                    <a:lumMod val="75000"/>
                    <a:lumOff val="25000"/>
                  </a:prstClr>
                </a:solidFill>
              </a:rPr>
              <a:t>are</a:t>
            </a:r>
            <a:r>
              <a:rPr lang="ru-RU" sz="3200" dirty="0">
                <a:solidFill>
                  <a:prstClr val="black">
                    <a:lumMod val="75000"/>
                    <a:lumOff val="25000"/>
                  </a:prstClr>
                </a:solidFill>
              </a:rPr>
              <a:t> </a:t>
            </a:r>
            <a:r>
              <a:rPr lang="ru-RU" sz="3200" dirty="0" err="1">
                <a:solidFill>
                  <a:prstClr val="black">
                    <a:lumMod val="75000"/>
                    <a:lumOff val="25000"/>
                  </a:prstClr>
                </a:solidFill>
              </a:rPr>
              <a:t>particles</a:t>
            </a:r>
            <a:r>
              <a:rPr lang="ru-RU" sz="3200" dirty="0">
                <a:solidFill>
                  <a:prstClr val="black">
                    <a:lumMod val="75000"/>
                    <a:lumOff val="25000"/>
                  </a:prstClr>
                </a:solidFill>
              </a:rPr>
              <a:t> </a:t>
            </a:r>
            <a:r>
              <a:rPr lang="ru-RU" sz="3200" dirty="0" err="1">
                <a:solidFill>
                  <a:prstClr val="black">
                    <a:lumMod val="75000"/>
                    <a:lumOff val="25000"/>
                  </a:prstClr>
                </a:solidFill>
              </a:rPr>
              <a:t>of</a:t>
            </a:r>
            <a:r>
              <a:rPr lang="ru-RU" sz="3200" dirty="0">
                <a:solidFill>
                  <a:prstClr val="black">
                    <a:lumMod val="75000"/>
                    <a:lumOff val="25000"/>
                  </a:prstClr>
                </a:solidFill>
              </a:rPr>
              <a:t> </a:t>
            </a:r>
            <a:r>
              <a:rPr lang="ru-RU" sz="3200" dirty="0" err="1">
                <a:solidFill>
                  <a:prstClr val="black">
                    <a:lumMod val="75000"/>
                    <a:lumOff val="25000"/>
                  </a:prstClr>
                </a:solidFill>
              </a:rPr>
              <a:t>the</a:t>
            </a:r>
            <a:r>
              <a:rPr lang="ru-RU" sz="3200" dirty="0">
                <a:solidFill>
                  <a:prstClr val="black">
                    <a:lumMod val="75000"/>
                    <a:lumOff val="25000"/>
                  </a:prstClr>
                </a:solidFill>
              </a:rPr>
              <a:t> </a:t>
            </a:r>
            <a:r>
              <a:rPr lang="ru-RU" sz="3200" dirty="0" err="1">
                <a:solidFill>
                  <a:prstClr val="black">
                    <a:lumMod val="75000"/>
                    <a:lumOff val="25000"/>
                  </a:prstClr>
                </a:solidFill>
              </a:rPr>
              <a:t>electromagnetic</a:t>
            </a:r>
            <a:r>
              <a:rPr lang="ru-RU" sz="3200" dirty="0">
                <a:solidFill>
                  <a:prstClr val="black">
                    <a:lumMod val="75000"/>
                    <a:lumOff val="25000"/>
                  </a:prstClr>
                </a:solidFill>
              </a:rPr>
              <a:t> </a:t>
            </a:r>
            <a:r>
              <a:rPr lang="ru-RU" sz="3200" dirty="0" err="1">
                <a:solidFill>
                  <a:prstClr val="black">
                    <a:lumMod val="75000"/>
                    <a:lumOff val="25000"/>
                  </a:prstClr>
                </a:solidFill>
              </a:rPr>
              <a:t>field</a:t>
            </a:r>
            <a:r>
              <a:rPr lang="ru-RU" sz="3200" dirty="0">
                <a:solidFill>
                  <a:prstClr val="black">
                    <a:lumMod val="75000"/>
                    <a:lumOff val="25000"/>
                  </a:prstClr>
                </a:solidFill>
              </a:rPr>
              <a:t>, </a:t>
            </a:r>
            <a:r>
              <a:rPr lang="ru-RU" sz="3200" dirty="0" err="1">
                <a:solidFill>
                  <a:prstClr val="black">
                    <a:lumMod val="75000"/>
                    <a:lumOff val="25000"/>
                  </a:prstClr>
                </a:solidFill>
              </a:rPr>
              <a:t>which</a:t>
            </a:r>
            <a:r>
              <a:rPr lang="ru-RU" sz="3200" dirty="0">
                <a:solidFill>
                  <a:prstClr val="black">
                    <a:lumMod val="75000"/>
                    <a:lumOff val="25000"/>
                  </a:prstClr>
                </a:solidFill>
              </a:rPr>
              <a:t> </a:t>
            </a:r>
            <a:r>
              <a:rPr lang="ru-RU" sz="3200" dirty="0" err="1">
                <a:solidFill>
                  <a:prstClr val="black">
                    <a:lumMod val="75000"/>
                    <a:lumOff val="25000"/>
                  </a:prstClr>
                </a:solidFill>
              </a:rPr>
              <a:t>differ</a:t>
            </a:r>
            <a:r>
              <a:rPr lang="ru-RU" sz="3200" dirty="0">
                <a:solidFill>
                  <a:prstClr val="black">
                    <a:lumMod val="75000"/>
                    <a:lumOff val="25000"/>
                  </a:prstClr>
                </a:solidFill>
              </a:rPr>
              <a:t> </a:t>
            </a:r>
            <a:r>
              <a:rPr lang="ru-RU" sz="3200" dirty="0" err="1">
                <a:solidFill>
                  <a:prstClr val="black">
                    <a:lumMod val="75000"/>
                    <a:lumOff val="25000"/>
                  </a:prstClr>
                </a:solidFill>
              </a:rPr>
              <a:t>from</a:t>
            </a:r>
            <a:r>
              <a:rPr lang="ru-RU" sz="3200" dirty="0">
                <a:solidFill>
                  <a:prstClr val="black">
                    <a:lumMod val="75000"/>
                    <a:lumOff val="25000"/>
                  </a:prstClr>
                </a:solidFill>
              </a:rPr>
              <a:t> </a:t>
            </a:r>
            <a:r>
              <a:rPr lang="ru-RU" sz="3200" dirty="0" err="1">
                <a:solidFill>
                  <a:prstClr val="black">
                    <a:lumMod val="75000"/>
                    <a:lumOff val="25000"/>
                  </a:prstClr>
                </a:solidFill>
              </a:rPr>
              <a:t>particles</a:t>
            </a:r>
            <a:r>
              <a:rPr lang="ru-RU" sz="3200" dirty="0">
                <a:solidFill>
                  <a:prstClr val="black">
                    <a:lumMod val="75000"/>
                    <a:lumOff val="25000"/>
                  </a:prstClr>
                </a:solidFill>
              </a:rPr>
              <a:t> </a:t>
            </a:r>
            <a:r>
              <a:rPr lang="ru-RU" sz="3200" dirty="0" err="1">
                <a:solidFill>
                  <a:prstClr val="black">
                    <a:lumMod val="75000"/>
                    <a:lumOff val="25000"/>
                  </a:prstClr>
                </a:solidFill>
              </a:rPr>
              <a:t>of</a:t>
            </a:r>
            <a:r>
              <a:rPr lang="ru-RU" sz="3200" dirty="0">
                <a:solidFill>
                  <a:prstClr val="black">
                    <a:lumMod val="75000"/>
                    <a:lumOff val="25000"/>
                  </a:prstClr>
                </a:solidFill>
              </a:rPr>
              <a:t> </a:t>
            </a:r>
            <a:r>
              <a:rPr lang="ru-RU" sz="3200" dirty="0" err="1">
                <a:solidFill>
                  <a:prstClr val="black">
                    <a:lumMod val="75000"/>
                    <a:lumOff val="25000"/>
                  </a:prstClr>
                </a:solidFill>
              </a:rPr>
              <a:t>substance</a:t>
            </a:r>
            <a:r>
              <a:rPr lang="ru-RU" sz="3200" dirty="0">
                <a:solidFill>
                  <a:prstClr val="black">
                    <a:lumMod val="75000"/>
                    <a:lumOff val="25000"/>
                  </a:prstClr>
                </a:solidFill>
              </a:rPr>
              <a:t> </a:t>
            </a:r>
            <a:r>
              <a:rPr lang="ru-RU" sz="3200" dirty="0" err="1">
                <a:solidFill>
                  <a:prstClr val="black">
                    <a:lumMod val="75000"/>
                    <a:lumOff val="25000"/>
                  </a:prstClr>
                </a:solidFill>
              </a:rPr>
              <a:t>in</a:t>
            </a:r>
            <a:r>
              <a:rPr lang="ru-RU" sz="3200" dirty="0">
                <a:solidFill>
                  <a:prstClr val="black">
                    <a:lumMod val="75000"/>
                    <a:lumOff val="25000"/>
                  </a:prstClr>
                </a:solidFill>
              </a:rPr>
              <a:t> </a:t>
            </a:r>
            <a:r>
              <a:rPr lang="ru-RU" sz="3200" dirty="0" err="1">
                <a:solidFill>
                  <a:prstClr val="black">
                    <a:lumMod val="75000"/>
                    <a:lumOff val="25000"/>
                  </a:prstClr>
                </a:solidFill>
              </a:rPr>
              <a:t>that</a:t>
            </a:r>
            <a:r>
              <a:rPr lang="ru-RU" sz="3200" dirty="0">
                <a:solidFill>
                  <a:prstClr val="black">
                    <a:lumMod val="75000"/>
                    <a:lumOff val="25000"/>
                  </a:prstClr>
                </a:solidFill>
              </a:rPr>
              <a:t> </a:t>
            </a:r>
            <a:r>
              <a:rPr lang="ru-RU" sz="3200" dirty="0" err="1">
                <a:solidFill>
                  <a:prstClr val="black">
                    <a:lumMod val="75000"/>
                    <a:lumOff val="25000"/>
                  </a:prstClr>
                </a:solidFill>
              </a:rPr>
              <a:t>they</a:t>
            </a:r>
            <a:r>
              <a:rPr lang="ru-RU" sz="3200" dirty="0">
                <a:solidFill>
                  <a:prstClr val="black">
                    <a:lumMod val="75000"/>
                    <a:lumOff val="25000"/>
                  </a:prstClr>
                </a:solidFill>
              </a:rPr>
              <a:t> </a:t>
            </a:r>
            <a:r>
              <a:rPr lang="ru-RU" sz="3200" dirty="0" err="1">
                <a:solidFill>
                  <a:prstClr val="black">
                    <a:lumMod val="75000"/>
                    <a:lumOff val="25000"/>
                  </a:prstClr>
                </a:solidFill>
              </a:rPr>
              <a:t>have</a:t>
            </a:r>
            <a:r>
              <a:rPr lang="ru-RU" sz="3200" dirty="0">
                <a:solidFill>
                  <a:prstClr val="black">
                    <a:lumMod val="75000"/>
                    <a:lumOff val="25000"/>
                  </a:prstClr>
                </a:solidFill>
              </a:rPr>
              <a:t> </a:t>
            </a:r>
            <a:r>
              <a:rPr lang="ru-RU" sz="3200" dirty="0" err="1">
                <a:solidFill>
                  <a:prstClr val="black">
                    <a:lumMod val="75000"/>
                    <a:lumOff val="25000"/>
                  </a:prstClr>
                </a:solidFill>
              </a:rPr>
              <a:t>no</a:t>
            </a:r>
            <a:r>
              <a:rPr lang="ru-RU" sz="3200" dirty="0">
                <a:solidFill>
                  <a:prstClr val="black">
                    <a:lumMod val="75000"/>
                    <a:lumOff val="25000"/>
                  </a:prstClr>
                </a:solidFill>
              </a:rPr>
              <a:t> </a:t>
            </a:r>
            <a:r>
              <a:rPr lang="ru-RU" sz="3200" dirty="0" err="1">
                <a:solidFill>
                  <a:prstClr val="black">
                    <a:lumMod val="75000"/>
                    <a:lumOff val="25000"/>
                  </a:prstClr>
                </a:solidFill>
              </a:rPr>
              <a:t>rest</a:t>
            </a:r>
            <a:r>
              <a:rPr lang="ru-RU" sz="3200" dirty="0">
                <a:solidFill>
                  <a:prstClr val="black">
                    <a:lumMod val="75000"/>
                    <a:lumOff val="25000"/>
                  </a:prstClr>
                </a:solidFill>
              </a:rPr>
              <a:t> </a:t>
            </a:r>
            <a:r>
              <a:rPr lang="ru-RU" sz="3200" dirty="0" err="1">
                <a:solidFill>
                  <a:prstClr val="black">
                    <a:lumMod val="75000"/>
                    <a:lumOff val="25000"/>
                  </a:prstClr>
                </a:solidFill>
              </a:rPr>
              <a:t>mass</a:t>
            </a:r>
            <a:r>
              <a:rPr lang="ru-RU" sz="3200" dirty="0">
                <a:solidFill>
                  <a:prstClr val="black">
                    <a:lumMod val="75000"/>
                    <a:lumOff val="25000"/>
                  </a:prstClr>
                </a:solidFill>
              </a:rPr>
              <a:t> </a:t>
            </a:r>
            <a:r>
              <a:rPr lang="ru-RU" sz="3200" dirty="0" err="1">
                <a:solidFill>
                  <a:prstClr val="black">
                    <a:lumMod val="75000"/>
                    <a:lumOff val="25000"/>
                  </a:prstClr>
                </a:solidFill>
              </a:rPr>
              <a:t>characteristic</a:t>
            </a:r>
            <a:r>
              <a:rPr lang="ru-RU" sz="3200" dirty="0">
                <a:solidFill>
                  <a:prstClr val="black">
                    <a:lumMod val="75000"/>
                    <a:lumOff val="25000"/>
                  </a:prstClr>
                </a:solidFill>
              </a:rPr>
              <a:t> </a:t>
            </a:r>
            <a:r>
              <a:rPr lang="ru-RU" sz="3200" dirty="0" err="1">
                <a:solidFill>
                  <a:prstClr val="black">
                    <a:lumMod val="75000"/>
                    <a:lumOff val="25000"/>
                  </a:prstClr>
                </a:solidFill>
              </a:rPr>
              <a:t>of</a:t>
            </a:r>
            <a:r>
              <a:rPr lang="ru-RU" sz="3200" dirty="0">
                <a:solidFill>
                  <a:prstClr val="black">
                    <a:lumMod val="75000"/>
                    <a:lumOff val="25000"/>
                  </a:prstClr>
                </a:solidFill>
              </a:rPr>
              <a:t> </a:t>
            </a:r>
            <a:r>
              <a:rPr lang="ru-RU" sz="3200" dirty="0" err="1">
                <a:solidFill>
                  <a:prstClr val="black">
                    <a:lumMod val="75000"/>
                    <a:lumOff val="25000"/>
                  </a:prstClr>
                </a:solidFill>
              </a:rPr>
              <a:t>the</a:t>
            </a:r>
            <a:r>
              <a:rPr lang="ru-RU" sz="3200" dirty="0">
                <a:solidFill>
                  <a:prstClr val="black">
                    <a:lumMod val="75000"/>
                    <a:lumOff val="25000"/>
                  </a:prstClr>
                </a:solidFill>
              </a:rPr>
              <a:t> </a:t>
            </a:r>
            <a:r>
              <a:rPr lang="ru-RU" sz="3200" dirty="0" err="1">
                <a:solidFill>
                  <a:prstClr val="black">
                    <a:lumMod val="75000"/>
                    <a:lumOff val="25000"/>
                  </a:prstClr>
                </a:solidFill>
              </a:rPr>
              <a:t>latter</a:t>
            </a:r>
            <a:r>
              <a:rPr lang="ru-RU" sz="3200" dirty="0">
                <a:solidFill>
                  <a:prstClr val="black">
                    <a:lumMod val="75000"/>
                    <a:lumOff val="25000"/>
                  </a:prstClr>
                </a:solidFill>
              </a:rPr>
              <a:t>.</a:t>
            </a:r>
          </a:p>
          <a:p>
            <a:pPr marL="342900" lvl="0" indent="-342900">
              <a:buClr>
                <a:srgbClr val="E84C22"/>
              </a:buClr>
            </a:pPr>
            <a:r>
              <a:rPr lang="en-US" sz="3200" dirty="0">
                <a:solidFill>
                  <a:prstClr val="black">
                    <a:lumMod val="75000"/>
                    <a:lumOff val="25000"/>
                  </a:prstClr>
                </a:solidFill>
              </a:rPr>
              <a:t>Matter has the main attribute </a:t>
            </a:r>
            <a:r>
              <a:rPr lang="en-US" sz="3200" b="1" dirty="0">
                <a:solidFill>
                  <a:prstClr val="black">
                    <a:lumMod val="75000"/>
                    <a:lumOff val="25000"/>
                  </a:prstClr>
                </a:solidFill>
              </a:rPr>
              <a:t>– </a:t>
            </a:r>
            <a:r>
              <a:rPr lang="en-US" sz="3200" b="1" i="1" dirty="0">
                <a:solidFill>
                  <a:srgbClr val="990000"/>
                </a:solidFill>
              </a:rPr>
              <a:t>motion</a:t>
            </a:r>
            <a:r>
              <a:rPr lang="en-US" sz="3200" dirty="0">
                <a:solidFill>
                  <a:prstClr val="black">
                    <a:lumMod val="75000"/>
                    <a:lumOff val="25000"/>
                  </a:prstClr>
                </a:solidFill>
              </a:rPr>
              <a:t>. Matter doesn’t exist without motion. In the wide comprehension (sense) motion is change in general, any change of object in universe. Motion is progressive and regressive, simple and complicated.</a:t>
            </a:r>
            <a:endParaRPr lang="ru-RU" sz="3200" dirty="0">
              <a:solidFill>
                <a:prstClr val="black">
                  <a:lumMod val="75000"/>
                  <a:lumOff val="25000"/>
                </a:prstClr>
              </a:solidFill>
            </a:endParaRPr>
          </a:p>
          <a:p>
            <a:endParaRPr lang="ru-RU" dirty="0"/>
          </a:p>
        </p:txBody>
      </p:sp>
    </p:spTree>
    <p:extLst>
      <p:ext uri="{BB962C8B-B14F-4D97-AF65-F5344CB8AC3E}">
        <p14:creationId xmlns:p14="http://schemas.microsoft.com/office/powerpoint/2010/main" val="652804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548680"/>
            <a:ext cx="8352928" cy="5760640"/>
          </a:xfrm>
        </p:spPr>
        <p:txBody>
          <a:bodyPr>
            <a:normAutofit fontScale="92500" lnSpcReduction="10000"/>
          </a:bodyPr>
          <a:lstStyle/>
          <a:p>
            <a:pPr marL="342900" lvl="0" indent="-342900">
              <a:buClr>
                <a:srgbClr val="E84C22"/>
              </a:buClr>
            </a:pPr>
            <a:r>
              <a:rPr lang="en-US" sz="3400" dirty="0">
                <a:solidFill>
                  <a:prstClr val="black">
                    <a:lumMod val="75000"/>
                    <a:lumOff val="25000"/>
                  </a:prstClr>
                </a:solidFill>
              </a:rPr>
              <a:t>There are three main forms of motion: </a:t>
            </a:r>
          </a:p>
          <a:p>
            <a:pPr marL="342900" lvl="0" indent="-342900">
              <a:buClr>
                <a:srgbClr val="E84C22"/>
              </a:buClr>
            </a:pPr>
            <a:r>
              <a:rPr lang="en-US" sz="3400" dirty="0">
                <a:solidFill>
                  <a:srgbClr val="990000"/>
                </a:solidFill>
              </a:rPr>
              <a:t>1</a:t>
            </a:r>
            <a:r>
              <a:rPr lang="en-US" sz="3400" b="1" dirty="0">
                <a:solidFill>
                  <a:srgbClr val="990000"/>
                </a:solidFill>
              </a:rPr>
              <a:t>) motion in inorganic nature; 2) motion in living nature; 3) motion in society. </a:t>
            </a:r>
          </a:p>
          <a:p>
            <a:pPr marL="342900" lvl="0" indent="-342900">
              <a:buClr>
                <a:srgbClr val="E84C22"/>
              </a:buClr>
            </a:pPr>
            <a:r>
              <a:rPr lang="en-US" sz="3400" dirty="0">
                <a:solidFill>
                  <a:prstClr val="black">
                    <a:lumMod val="75000"/>
                    <a:lumOff val="25000"/>
                  </a:prstClr>
                </a:solidFill>
              </a:rPr>
              <a:t>In the modern time exists the theory about </a:t>
            </a:r>
            <a:r>
              <a:rPr lang="en-US" sz="3400" b="1" dirty="0">
                <a:solidFill>
                  <a:srgbClr val="990000"/>
                </a:solidFill>
              </a:rPr>
              <a:t>informational form of motion</a:t>
            </a:r>
            <a:r>
              <a:rPr lang="en-US" sz="3400" dirty="0">
                <a:solidFill>
                  <a:srgbClr val="990000"/>
                </a:solidFill>
              </a:rPr>
              <a:t>. </a:t>
            </a:r>
            <a:r>
              <a:rPr lang="en-US" sz="3400" dirty="0">
                <a:solidFill>
                  <a:prstClr val="black">
                    <a:lumMod val="75000"/>
                    <a:lumOff val="25000"/>
                  </a:prstClr>
                </a:solidFill>
              </a:rPr>
              <a:t>Forms of motion of matter can transform to each other due to energy that is the general measure of motion.</a:t>
            </a:r>
            <a:endParaRPr lang="ru-RU" sz="3400" dirty="0">
              <a:solidFill>
                <a:prstClr val="black">
                  <a:lumMod val="75000"/>
                  <a:lumOff val="25000"/>
                </a:prstClr>
              </a:solidFill>
            </a:endParaRPr>
          </a:p>
          <a:p>
            <a:pPr marL="342900" lvl="0" indent="-342900">
              <a:buClr>
                <a:srgbClr val="E84C22"/>
              </a:buClr>
            </a:pPr>
            <a:r>
              <a:rPr lang="en-US" sz="3400" dirty="0">
                <a:solidFill>
                  <a:prstClr val="black">
                    <a:lumMod val="75000"/>
                    <a:lumOff val="25000"/>
                  </a:prstClr>
                </a:solidFill>
              </a:rPr>
              <a:t>Process of changes has moment of the rest. </a:t>
            </a:r>
            <a:r>
              <a:rPr lang="en-US" sz="3400" b="1" u="sng" dirty="0">
                <a:solidFill>
                  <a:srgbClr val="990000"/>
                </a:solidFill>
              </a:rPr>
              <a:t>Rest</a:t>
            </a:r>
            <a:r>
              <a:rPr lang="en-US" sz="3400" b="1" dirty="0">
                <a:solidFill>
                  <a:prstClr val="black">
                    <a:lumMod val="75000"/>
                    <a:lumOff val="25000"/>
                  </a:prstClr>
                </a:solidFill>
              </a:rPr>
              <a:t> </a:t>
            </a:r>
            <a:r>
              <a:rPr lang="en-US" sz="3400" dirty="0">
                <a:solidFill>
                  <a:prstClr val="black">
                    <a:lumMod val="75000"/>
                    <a:lumOff val="25000"/>
                  </a:prstClr>
                </a:solidFill>
              </a:rPr>
              <a:t>is philosophical concept it means motion in balance. Rest always has only visible and relative character.</a:t>
            </a:r>
            <a:endParaRPr lang="ru-RU" sz="3400" dirty="0">
              <a:solidFill>
                <a:prstClr val="black">
                  <a:lumMod val="75000"/>
                  <a:lumOff val="25000"/>
                </a:prstClr>
              </a:solidFill>
            </a:endParaRPr>
          </a:p>
        </p:txBody>
      </p:sp>
    </p:spTree>
    <p:extLst>
      <p:ext uri="{BB962C8B-B14F-4D97-AF65-F5344CB8AC3E}">
        <p14:creationId xmlns:p14="http://schemas.microsoft.com/office/powerpoint/2010/main" val="2648006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404664"/>
            <a:ext cx="8136904" cy="5904656"/>
          </a:xfrm>
        </p:spPr>
        <p:txBody>
          <a:bodyPr>
            <a:normAutofit fontScale="92500" lnSpcReduction="10000"/>
          </a:bodyPr>
          <a:lstStyle/>
          <a:p>
            <a:pPr marL="342900" lvl="0" indent="-342900">
              <a:buClr>
                <a:srgbClr val="E84C22"/>
              </a:buClr>
            </a:pPr>
            <a:r>
              <a:rPr lang="en-US" sz="3800" dirty="0">
                <a:solidFill>
                  <a:prstClr val="black">
                    <a:lumMod val="75000"/>
                    <a:lumOff val="25000"/>
                  </a:prstClr>
                </a:solidFill>
              </a:rPr>
              <a:t>One of the main attribute of matter is the </a:t>
            </a:r>
            <a:r>
              <a:rPr lang="en-US" sz="3800" b="1" dirty="0">
                <a:solidFill>
                  <a:srgbClr val="990000"/>
                </a:solidFill>
              </a:rPr>
              <a:t>indestructibility</a:t>
            </a:r>
            <a:r>
              <a:rPr lang="en-US" sz="3800" dirty="0">
                <a:solidFill>
                  <a:srgbClr val="990000"/>
                </a:solidFill>
              </a:rPr>
              <a:t>. </a:t>
            </a:r>
            <a:r>
              <a:rPr lang="en-US" sz="3800" dirty="0">
                <a:solidFill>
                  <a:prstClr val="black">
                    <a:lumMod val="75000"/>
                    <a:lumOff val="25000"/>
                  </a:prstClr>
                </a:solidFill>
              </a:rPr>
              <a:t>The low of indestructibility of matter proclaims: indifferently what changes have happen in the world, the basic quantity of mass and energy is permanent. All forms of matter may be changed or modified but they can never be destroyed. Death of something is the transformation its to other. Birth of something is the appearance from other.</a:t>
            </a:r>
          </a:p>
          <a:p>
            <a:endParaRPr lang="ru-RU" dirty="0"/>
          </a:p>
        </p:txBody>
      </p:sp>
    </p:spTree>
    <p:extLst>
      <p:ext uri="{BB962C8B-B14F-4D97-AF65-F5344CB8AC3E}">
        <p14:creationId xmlns:p14="http://schemas.microsoft.com/office/powerpoint/2010/main" val="1786324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548680"/>
            <a:ext cx="8136904" cy="5760640"/>
          </a:xfrm>
        </p:spPr>
        <p:txBody>
          <a:bodyPr>
            <a:normAutofit fontScale="92500" lnSpcReduction="10000"/>
          </a:bodyPr>
          <a:lstStyle/>
          <a:p>
            <a:pPr marL="342900" lvl="0" indent="-342900">
              <a:buClr>
                <a:srgbClr val="E84C22"/>
              </a:buClr>
            </a:pPr>
            <a:r>
              <a:rPr lang="en-US" sz="3400" b="1" u="sng" dirty="0">
                <a:solidFill>
                  <a:srgbClr val="002060"/>
                </a:solidFill>
              </a:rPr>
              <a:t>Concepts of space and time.</a:t>
            </a:r>
            <a:r>
              <a:rPr lang="en-US" sz="3400" u="sng" dirty="0">
                <a:solidFill>
                  <a:srgbClr val="002060"/>
                </a:solidFill>
              </a:rPr>
              <a:t> </a:t>
            </a:r>
          </a:p>
          <a:p>
            <a:pPr marL="342900" lvl="0" indent="-342900">
              <a:buClr>
                <a:srgbClr val="E84C22"/>
              </a:buClr>
            </a:pPr>
            <a:r>
              <a:rPr lang="en-US" sz="3400" dirty="0">
                <a:solidFill>
                  <a:prstClr val="black">
                    <a:lumMod val="75000"/>
                    <a:lumOff val="25000"/>
                  </a:prstClr>
                </a:solidFill>
              </a:rPr>
              <a:t>Space and time are attributes of matter. Space and time are forms of matter’s existence. In </a:t>
            </a:r>
            <a:r>
              <a:rPr lang="en-US" sz="3400" b="1" dirty="0" err="1">
                <a:solidFill>
                  <a:srgbClr val="990000"/>
                </a:solidFill>
              </a:rPr>
              <a:t>substantivalism</a:t>
            </a:r>
            <a:r>
              <a:rPr lang="en-US" sz="3400" dirty="0">
                <a:solidFill>
                  <a:prstClr val="black">
                    <a:lumMod val="75000"/>
                    <a:lumOff val="25000"/>
                  </a:prstClr>
                </a:solidFill>
              </a:rPr>
              <a:t>, space and time are comprehended as independent phenomenon, two different substances. According to</a:t>
            </a:r>
            <a:r>
              <a:rPr lang="en-US" sz="3400" b="1" dirty="0">
                <a:solidFill>
                  <a:prstClr val="black">
                    <a:lumMod val="75000"/>
                    <a:lumOff val="25000"/>
                  </a:prstClr>
                </a:solidFill>
              </a:rPr>
              <a:t> </a:t>
            </a:r>
            <a:r>
              <a:rPr lang="en-US" sz="3400" b="1" dirty="0" err="1">
                <a:solidFill>
                  <a:srgbClr val="990000"/>
                </a:solidFill>
              </a:rPr>
              <a:t>relationism</a:t>
            </a:r>
            <a:r>
              <a:rPr lang="en-US" sz="3400" dirty="0">
                <a:solidFill>
                  <a:prstClr val="black">
                    <a:lumMod val="75000"/>
                    <a:lumOff val="25000"/>
                  </a:prstClr>
                </a:solidFill>
              </a:rPr>
              <a:t>, space and time are the system of the connection between matter, space and time. Space and time don’t exist without each other. They are connected. Without this system of connection space and time don’t exist.</a:t>
            </a:r>
            <a:endParaRPr lang="ru-RU" sz="3400" dirty="0">
              <a:solidFill>
                <a:prstClr val="black">
                  <a:lumMod val="75000"/>
                  <a:lumOff val="25000"/>
                </a:prstClr>
              </a:solidFill>
            </a:endParaRPr>
          </a:p>
        </p:txBody>
      </p:sp>
    </p:spTree>
    <p:extLst>
      <p:ext uri="{BB962C8B-B14F-4D97-AF65-F5344CB8AC3E}">
        <p14:creationId xmlns:p14="http://schemas.microsoft.com/office/powerpoint/2010/main" val="1818003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548680"/>
            <a:ext cx="7992888" cy="5688632"/>
          </a:xfrm>
        </p:spPr>
        <p:txBody>
          <a:bodyPr>
            <a:normAutofit fontScale="92500" lnSpcReduction="10000"/>
          </a:bodyPr>
          <a:lstStyle/>
          <a:p>
            <a:pPr marL="342900" lvl="0" indent="-342900">
              <a:buClr>
                <a:srgbClr val="E84C22"/>
              </a:buClr>
            </a:pPr>
            <a:r>
              <a:rPr lang="en-US" sz="2600" dirty="0">
                <a:solidFill>
                  <a:prstClr val="black">
                    <a:lumMod val="75000"/>
                    <a:lumOff val="25000"/>
                  </a:prstClr>
                </a:solidFill>
              </a:rPr>
              <a:t>The concept of space in pre-scientific thought is characterized by the sentence: «we can think away things but not the space which they occupy». It is as if, without having had experience of any sort, we had a concept, nay even a presentation, of space and as if we ordered our sense-experiences with the help of this concept, present a priori. On the other hand, space appears as a physical reality, as a thing which exists independently of our thought, like material objects. Under the influence of this view of space the fundamental concepts of geometry; the point, the straight line, the plane, were even regarded as having a self-evident character. The fundamental principles that deal with these configurations were regarded as being necessarily valid and as having at the same time an objective content.</a:t>
            </a:r>
            <a:r>
              <a:rPr lang="en-US" sz="2600" b="1" dirty="0">
                <a:solidFill>
                  <a:prstClr val="black">
                    <a:lumMod val="75000"/>
                    <a:lumOff val="25000"/>
                  </a:prstClr>
                </a:solidFill>
              </a:rPr>
              <a:t> </a:t>
            </a:r>
            <a:endParaRPr lang="ru-RU" sz="2600" dirty="0">
              <a:solidFill>
                <a:prstClr val="black">
                  <a:lumMod val="75000"/>
                  <a:lumOff val="25000"/>
                </a:prstClr>
              </a:solidFill>
            </a:endParaRPr>
          </a:p>
          <a:p>
            <a:endParaRPr lang="ru-RU" dirty="0"/>
          </a:p>
        </p:txBody>
      </p:sp>
    </p:spTree>
    <p:extLst>
      <p:ext uri="{BB962C8B-B14F-4D97-AF65-F5344CB8AC3E}">
        <p14:creationId xmlns:p14="http://schemas.microsoft.com/office/powerpoint/2010/main" val="140630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692696"/>
            <a:ext cx="8280920" cy="5760640"/>
          </a:xfrm>
        </p:spPr>
        <p:txBody>
          <a:bodyPr>
            <a:normAutofit fontScale="92500" lnSpcReduction="20000"/>
          </a:bodyPr>
          <a:lstStyle/>
          <a:p>
            <a:pPr marL="342900" lvl="0" indent="-342900">
              <a:buClr>
                <a:srgbClr val="E84C22"/>
              </a:buClr>
            </a:pPr>
            <a:r>
              <a:rPr lang="en-US" sz="3400" dirty="0">
                <a:solidFill>
                  <a:prstClr val="black">
                    <a:lumMod val="75000"/>
                    <a:lumOff val="25000"/>
                  </a:prstClr>
                </a:solidFill>
              </a:rPr>
              <a:t>Space is an extended manifold of several dimensions, where the number of dimensions corresponds to the number of variable magnitudes needed to specify a location in the manifold; in particular, the three-dimensional manifold in which physical objects are situated and with respect to which their mutual positions and distances are defined.</a:t>
            </a:r>
            <a:endParaRPr lang="ru-RU" sz="3400" dirty="0">
              <a:solidFill>
                <a:prstClr val="black">
                  <a:lumMod val="75000"/>
                  <a:lumOff val="25000"/>
                </a:prstClr>
              </a:solidFill>
            </a:endParaRPr>
          </a:p>
          <a:p>
            <a:pPr marL="342900" lvl="0" indent="-342900">
              <a:buClr>
                <a:srgbClr val="E84C22"/>
              </a:buClr>
            </a:pPr>
            <a:r>
              <a:rPr lang="en-US" sz="3400" b="1" i="1" u="sng" dirty="0">
                <a:solidFill>
                  <a:srgbClr val="007E39"/>
                </a:solidFill>
              </a:rPr>
              <a:t>Space</a:t>
            </a:r>
            <a:r>
              <a:rPr lang="en-US" sz="3400" b="1" i="1" dirty="0">
                <a:solidFill>
                  <a:srgbClr val="007E39"/>
                </a:solidFill>
              </a:rPr>
              <a:t> is the order of location at some time (simultaneously) coexistent objects.</a:t>
            </a:r>
            <a:endParaRPr lang="ru-RU" sz="3400" dirty="0">
              <a:solidFill>
                <a:srgbClr val="007E39"/>
              </a:solidFill>
            </a:endParaRPr>
          </a:p>
          <a:p>
            <a:pPr marL="342900" lvl="0" indent="-342900">
              <a:buClr>
                <a:srgbClr val="E84C22"/>
              </a:buClr>
            </a:pPr>
            <a:r>
              <a:rPr lang="en-US" sz="3400" b="1" i="1" u="sng" dirty="0">
                <a:solidFill>
                  <a:srgbClr val="007E39"/>
                </a:solidFill>
              </a:rPr>
              <a:t>Time</a:t>
            </a:r>
            <a:r>
              <a:rPr lang="en-US" sz="3400" b="1" i="1" dirty="0">
                <a:solidFill>
                  <a:srgbClr val="007E39"/>
                </a:solidFill>
              </a:rPr>
              <a:t> expresses the sequence of changing events, duration of changes and development.</a:t>
            </a:r>
            <a:endParaRPr lang="en-US" sz="3200" dirty="0">
              <a:solidFill>
                <a:srgbClr val="007E39"/>
              </a:solidFill>
            </a:endParaRPr>
          </a:p>
          <a:p>
            <a:endParaRPr lang="ru-RU" dirty="0"/>
          </a:p>
        </p:txBody>
      </p:sp>
    </p:spTree>
    <p:extLst>
      <p:ext uri="{BB962C8B-B14F-4D97-AF65-F5344CB8AC3E}">
        <p14:creationId xmlns:p14="http://schemas.microsoft.com/office/powerpoint/2010/main" val="2021070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332656"/>
            <a:ext cx="7992888" cy="6192688"/>
          </a:xfrm>
        </p:spPr>
        <p:txBody>
          <a:bodyPr>
            <a:normAutofit fontScale="92500" lnSpcReduction="10000"/>
          </a:bodyPr>
          <a:lstStyle/>
          <a:p>
            <a:pPr marL="88900" lvl="0" indent="-7938">
              <a:buClr>
                <a:srgbClr val="E84C22"/>
              </a:buClr>
            </a:pPr>
            <a:r>
              <a:rPr lang="en-US" sz="2700" b="1" dirty="0">
                <a:solidFill>
                  <a:srgbClr val="990000"/>
                </a:solidFill>
              </a:rPr>
              <a:t>Man is the object of observation for many sciences: anthropology, biology, psychology, sociology and other. </a:t>
            </a:r>
            <a:r>
              <a:rPr lang="en-US" sz="2700" dirty="0">
                <a:solidFill>
                  <a:prstClr val="black">
                    <a:lumMod val="75000"/>
                    <a:lumOff val="25000"/>
                  </a:prstClr>
                </a:solidFill>
              </a:rPr>
              <a:t>Every science studies only one side of man, because every science has only its subject of investigation. Thus, sciences don’t have conception of man as a whole. In modern time the goal of philosophy is making universal, systematic theory of man. Only </a:t>
            </a:r>
            <a:r>
              <a:rPr lang="en-US" sz="2700" b="1" dirty="0">
                <a:solidFill>
                  <a:srgbClr val="990000"/>
                </a:solidFill>
              </a:rPr>
              <a:t>philosophical anthropology</a:t>
            </a:r>
            <a:r>
              <a:rPr lang="en-US" sz="2700" dirty="0">
                <a:solidFill>
                  <a:prstClr val="black">
                    <a:lumMod val="75000"/>
                    <a:lumOff val="25000"/>
                  </a:prstClr>
                </a:solidFill>
              </a:rPr>
              <a:t> can give to sciences the conception of man as a whole in the unity of all his parts. Therefore </a:t>
            </a:r>
            <a:r>
              <a:rPr lang="en-US" sz="2700" b="1" dirty="0">
                <a:solidFill>
                  <a:srgbClr val="990000"/>
                </a:solidFill>
              </a:rPr>
              <a:t>philosophical anthropology</a:t>
            </a:r>
            <a:r>
              <a:rPr lang="en-US" sz="2700" dirty="0">
                <a:solidFill>
                  <a:srgbClr val="990000"/>
                </a:solidFill>
              </a:rPr>
              <a:t> </a:t>
            </a:r>
            <a:r>
              <a:rPr lang="en-US" sz="2700" dirty="0">
                <a:solidFill>
                  <a:prstClr val="black">
                    <a:lumMod val="75000"/>
                    <a:lumOff val="25000"/>
                  </a:prstClr>
                </a:solidFill>
              </a:rPr>
              <a:t>pretends to be a new fundamental science about man. </a:t>
            </a:r>
            <a:endParaRPr lang="ru-RU" sz="2700" dirty="0">
              <a:solidFill>
                <a:prstClr val="black">
                  <a:lumMod val="75000"/>
                  <a:lumOff val="25000"/>
                </a:prstClr>
              </a:solidFill>
            </a:endParaRPr>
          </a:p>
          <a:p>
            <a:pPr marL="88900" lvl="0" indent="-7938">
              <a:buClr>
                <a:srgbClr val="E84C22"/>
              </a:buClr>
            </a:pPr>
            <a:r>
              <a:rPr lang="en-US" sz="2700" dirty="0">
                <a:solidFill>
                  <a:prstClr val="black">
                    <a:lumMod val="75000"/>
                    <a:lumOff val="25000"/>
                  </a:prstClr>
                </a:solidFill>
              </a:rPr>
              <a:t>Philosophical anthropology is the discipline that seeks to unify the several empirical investigations of human nature in an effort to understand individuals as both creatures of their environment and creators of their own values. </a:t>
            </a:r>
            <a:endParaRPr lang="ru-RU" sz="2700" dirty="0">
              <a:solidFill>
                <a:prstClr val="black">
                  <a:lumMod val="75000"/>
                  <a:lumOff val="25000"/>
                </a:prstClr>
              </a:solidFill>
            </a:endParaRPr>
          </a:p>
        </p:txBody>
      </p:sp>
    </p:spTree>
    <p:extLst>
      <p:ext uri="{BB962C8B-B14F-4D97-AF65-F5344CB8AC3E}">
        <p14:creationId xmlns:p14="http://schemas.microsoft.com/office/powerpoint/2010/main" val="59501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404664"/>
            <a:ext cx="8280920" cy="5976664"/>
          </a:xfrm>
        </p:spPr>
        <p:txBody>
          <a:bodyPr>
            <a:normAutofit fontScale="92500" lnSpcReduction="20000"/>
          </a:bodyPr>
          <a:lstStyle/>
          <a:p>
            <a:pPr marL="342900" lvl="0" indent="-342900">
              <a:buClr>
                <a:srgbClr val="E84C22"/>
              </a:buClr>
            </a:pPr>
            <a:r>
              <a:rPr lang="en-US" sz="2800" dirty="0">
                <a:solidFill>
                  <a:prstClr val="black">
                    <a:lumMod val="75000"/>
                    <a:lumOff val="25000"/>
                  </a:prstClr>
                </a:solidFill>
              </a:rPr>
              <a:t>The concept about </a:t>
            </a:r>
            <a:r>
              <a:rPr lang="en-US" sz="2800" b="1" dirty="0">
                <a:solidFill>
                  <a:srgbClr val="990000"/>
                </a:solidFill>
              </a:rPr>
              <a:t>«subjective» time</a:t>
            </a:r>
            <a:r>
              <a:rPr lang="en-US" sz="2800" dirty="0">
                <a:solidFill>
                  <a:srgbClr val="990000"/>
                </a:solidFill>
              </a:rPr>
              <a:t> </a:t>
            </a:r>
            <a:r>
              <a:rPr lang="en-US" sz="2800" dirty="0">
                <a:solidFill>
                  <a:prstClr val="black">
                    <a:lumMod val="75000"/>
                    <a:lumOff val="25000"/>
                  </a:prstClr>
                </a:solidFill>
              </a:rPr>
              <a:t>is connected with the formation of the idea that there is a real external world independent of the comprehension of subject. </a:t>
            </a:r>
            <a:endParaRPr lang="ru-RU" sz="2800" dirty="0">
              <a:solidFill>
                <a:prstClr val="black">
                  <a:lumMod val="75000"/>
                  <a:lumOff val="25000"/>
                </a:prstClr>
              </a:solidFill>
            </a:endParaRPr>
          </a:p>
          <a:p>
            <a:pPr marL="342900" lvl="0" indent="-342900">
              <a:buClr>
                <a:srgbClr val="E84C22"/>
              </a:buClr>
            </a:pPr>
            <a:r>
              <a:rPr lang="en-US" sz="2800" dirty="0">
                <a:solidFill>
                  <a:prstClr val="black">
                    <a:lumMod val="75000"/>
                    <a:lumOff val="25000"/>
                  </a:prstClr>
                </a:solidFill>
              </a:rPr>
              <a:t>Time is connected with experiences of the individual, and in this order we must accept as something primarily given. I experience the moment «now» ‑ the present sense-experience combined with the recollection of sense-experiences. That is why the sense-experiences seem to form a series, namely the time-series indicated by «earlier» and «later». The experience-series is thought of as a one-dimensional continuum. We form the time-concept as a one-dimensional frame which can be filled in by experiences in various ways. The same series of experiences answer to the same subjective time-intervals.</a:t>
            </a:r>
            <a:endParaRPr lang="ru-RU" sz="2800" dirty="0">
              <a:solidFill>
                <a:prstClr val="black">
                  <a:lumMod val="75000"/>
                  <a:lumOff val="25000"/>
                </a:prstClr>
              </a:solidFill>
            </a:endParaRPr>
          </a:p>
          <a:p>
            <a:endParaRPr lang="ru-RU" dirty="0"/>
          </a:p>
        </p:txBody>
      </p:sp>
    </p:spTree>
    <p:extLst>
      <p:ext uri="{BB962C8B-B14F-4D97-AF65-F5344CB8AC3E}">
        <p14:creationId xmlns:p14="http://schemas.microsoft.com/office/powerpoint/2010/main" val="782402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476672"/>
            <a:ext cx="8280920" cy="5976664"/>
          </a:xfrm>
        </p:spPr>
        <p:txBody>
          <a:bodyPr>
            <a:normAutofit fontScale="92500" lnSpcReduction="20000"/>
          </a:bodyPr>
          <a:lstStyle/>
          <a:p>
            <a:pPr marL="342900" lvl="0" indent="-342900">
              <a:buClr>
                <a:srgbClr val="E84C22"/>
              </a:buClr>
            </a:pPr>
            <a:r>
              <a:rPr lang="en-US" sz="3000" dirty="0">
                <a:solidFill>
                  <a:prstClr val="black">
                    <a:lumMod val="75000"/>
                    <a:lumOff val="25000"/>
                  </a:prstClr>
                </a:solidFill>
              </a:rPr>
              <a:t>But time is as objective attribute of matter as a space. All processes in the world move objects (subjects and living creatures) from the past to the future </a:t>
            </a:r>
            <a:r>
              <a:rPr lang="en-US" sz="3000" b="1" dirty="0">
                <a:solidFill>
                  <a:srgbClr val="990000"/>
                </a:solidFill>
              </a:rPr>
              <a:t>irreversibly</a:t>
            </a:r>
            <a:r>
              <a:rPr lang="en-US" sz="3000" dirty="0">
                <a:solidFill>
                  <a:srgbClr val="990000"/>
                </a:solidFill>
              </a:rPr>
              <a:t>.</a:t>
            </a:r>
            <a:endParaRPr lang="ru-RU" sz="3000" dirty="0">
              <a:solidFill>
                <a:srgbClr val="990000"/>
              </a:solidFill>
            </a:endParaRPr>
          </a:p>
          <a:p>
            <a:pPr marL="342900" lvl="0" indent="-342900">
              <a:buClr>
                <a:srgbClr val="E84C22"/>
              </a:buClr>
            </a:pPr>
            <a:r>
              <a:rPr lang="en-US" sz="3000" dirty="0">
                <a:solidFill>
                  <a:prstClr val="black">
                    <a:lumMod val="75000"/>
                    <a:lumOff val="25000"/>
                  </a:prstClr>
                </a:solidFill>
              </a:rPr>
              <a:t>The modern science postulates space and time as a </a:t>
            </a:r>
            <a:r>
              <a:rPr lang="en-US" sz="3000" b="1" dirty="0">
                <a:solidFill>
                  <a:srgbClr val="990000"/>
                </a:solidFill>
              </a:rPr>
              <a:t>four dimensional continuum</a:t>
            </a:r>
            <a:r>
              <a:rPr lang="en-US" sz="3000" dirty="0">
                <a:solidFill>
                  <a:srgbClr val="990000"/>
                </a:solidFill>
              </a:rPr>
              <a:t> </a:t>
            </a:r>
            <a:r>
              <a:rPr lang="en-US" sz="3000" dirty="0">
                <a:solidFill>
                  <a:prstClr val="black">
                    <a:lumMod val="75000"/>
                    <a:lumOff val="25000"/>
                  </a:prstClr>
                </a:solidFill>
              </a:rPr>
              <a:t>that combines the three dimensions of space with time in order to represent motion geometrically. Each point is the location of the event, all of which together represent “the world” through time; path in the continuum (</a:t>
            </a:r>
            <a:r>
              <a:rPr lang="en-US" sz="3000" dirty="0" err="1">
                <a:solidFill>
                  <a:prstClr val="black">
                    <a:lumMod val="75000"/>
                    <a:lumOff val="25000"/>
                  </a:prstClr>
                </a:solidFill>
              </a:rPr>
              <a:t>worldlines</a:t>
            </a:r>
            <a:r>
              <a:rPr lang="en-US" sz="3000" dirty="0">
                <a:solidFill>
                  <a:prstClr val="black">
                    <a:lumMod val="75000"/>
                    <a:lumOff val="25000"/>
                  </a:prstClr>
                </a:solidFill>
              </a:rPr>
              <a:t>) represent the dynamical histories of moving particles, so that straight worldliness correspond to uniform motions; three-dimensional sections of constant time value represent all of space at a given time.</a:t>
            </a:r>
            <a:endParaRPr lang="ru-RU" sz="3000" dirty="0">
              <a:solidFill>
                <a:prstClr val="black">
                  <a:lumMod val="75000"/>
                  <a:lumOff val="25000"/>
                </a:prstClr>
              </a:solidFill>
            </a:endParaRPr>
          </a:p>
        </p:txBody>
      </p:sp>
    </p:spTree>
    <p:extLst>
      <p:ext uri="{BB962C8B-B14F-4D97-AF65-F5344CB8AC3E}">
        <p14:creationId xmlns:p14="http://schemas.microsoft.com/office/powerpoint/2010/main" val="3562213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404664"/>
            <a:ext cx="8424936" cy="6120680"/>
          </a:xfrm>
        </p:spPr>
        <p:txBody>
          <a:bodyPr>
            <a:normAutofit fontScale="92500" lnSpcReduction="10000"/>
          </a:bodyPr>
          <a:lstStyle/>
          <a:p>
            <a:pPr lvl="0">
              <a:buClr>
                <a:srgbClr val="E84C22"/>
              </a:buClr>
            </a:pPr>
            <a:r>
              <a:rPr lang="en-US" sz="3300" dirty="0">
                <a:solidFill>
                  <a:prstClr val="black">
                    <a:lumMod val="75000"/>
                    <a:lumOff val="25000"/>
                  </a:prstClr>
                </a:solidFill>
              </a:rPr>
              <a:t>Space and time have some general attributes: </a:t>
            </a:r>
          </a:p>
          <a:p>
            <a:pPr lvl="0">
              <a:buClr>
                <a:srgbClr val="E84C22"/>
              </a:buClr>
            </a:pPr>
            <a:r>
              <a:rPr lang="en-US" sz="3300" b="1" u="sng" dirty="0">
                <a:solidFill>
                  <a:srgbClr val="990000"/>
                </a:solidFill>
              </a:rPr>
              <a:t>objectivity, boundless, infinity, unity of discontinuity and continuity, absoluteness and relativity, contradictoriness. </a:t>
            </a:r>
          </a:p>
          <a:p>
            <a:pPr lvl="0">
              <a:buClr>
                <a:srgbClr val="E84C22"/>
              </a:buClr>
            </a:pPr>
            <a:r>
              <a:rPr lang="en-US" sz="3300" dirty="0">
                <a:solidFill>
                  <a:prstClr val="black">
                    <a:lumMod val="75000"/>
                    <a:lumOff val="25000"/>
                  </a:prstClr>
                </a:solidFill>
              </a:rPr>
              <a:t>Space and time are the unity of finite and infinite in quantitative and qualitative attributes. </a:t>
            </a:r>
          </a:p>
          <a:p>
            <a:pPr lvl="0">
              <a:buClr>
                <a:srgbClr val="E84C22"/>
              </a:buClr>
            </a:pPr>
            <a:r>
              <a:rPr lang="en-US" sz="3300" dirty="0">
                <a:solidFill>
                  <a:prstClr val="black">
                    <a:lumMod val="75000"/>
                    <a:lumOff val="25000"/>
                  </a:prstClr>
                </a:solidFill>
              </a:rPr>
              <a:t>Quantitative infinity of space expresses in two postulates: 1) space doesn’t have the beginning and the end; 2) the connection between material objects doesn’t ceases anywhere therefore anything doesn’t exist without the chain of interconnection.</a:t>
            </a:r>
            <a:endParaRPr lang="ru-RU" sz="3300" dirty="0">
              <a:solidFill>
                <a:prstClr val="black">
                  <a:lumMod val="75000"/>
                  <a:lumOff val="25000"/>
                </a:prstClr>
              </a:solidFill>
            </a:endParaRPr>
          </a:p>
        </p:txBody>
      </p:sp>
    </p:spTree>
    <p:extLst>
      <p:ext uri="{BB962C8B-B14F-4D97-AF65-F5344CB8AC3E}">
        <p14:creationId xmlns:p14="http://schemas.microsoft.com/office/powerpoint/2010/main" val="3562213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404664"/>
            <a:ext cx="8208912" cy="6048672"/>
          </a:xfrm>
        </p:spPr>
        <p:txBody>
          <a:bodyPr>
            <a:normAutofit lnSpcReduction="10000"/>
          </a:bodyPr>
          <a:lstStyle/>
          <a:p>
            <a:pPr lvl="0">
              <a:buClr>
                <a:srgbClr val="E84C22"/>
              </a:buClr>
            </a:pPr>
            <a:r>
              <a:rPr lang="en-US" sz="3300" dirty="0">
                <a:solidFill>
                  <a:prstClr val="black">
                    <a:lumMod val="75000"/>
                    <a:lumOff val="25000"/>
                  </a:prstClr>
                </a:solidFill>
              </a:rPr>
              <a:t>Space and time have some </a:t>
            </a:r>
            <a:r>
              <a:rPr lang="en-US" sz="3300" b="1" dirty="0">
                <a:solidFill>
                  <a:srgbClr val="990000"/>
                </a:solidFill>
              </a:rPr>
              <a:t>different attributes</a:t>
            </a:r>
            <a:r>
              <a:rPr lang="en-US" sz="3300" dirty="0">
                <a:solidFill>
                  <a:srgbClr val="990000"/>
                </a:solidFill>
              </a:rPr>
              <a:t>: </a:t>
            </a:r>
            <a:r>
              <a:rPr lang="en-US" sz="3300" dirty="0">
                <a:solidFill>
                  <a:prstClr val="black">
                    <a:lumMod val="75000"/>
                    <a:lumOff val="25000"/>
                  </a:prstClr>
                </a:solidFill>
              </a:rPr>
              <a:t>space has three dimensions, time has only one dimension. </a:t>
            </a:r>
          </a:p>
          <a:p>
            <a:pPr lvl="0">
              <a:buClr>
                <a:srgbClr val="E84C22"/>
              </a:buClr>
            </a:pPr>
            <a:r>
              <a:rPr lang="en-US" sz="3300" dirty="0">
                <a:solidFill>
                  <a:prstClr val="black">
                    <a:lumMod val="75000"/>
                    <a:lumOff val="25000"/>
                  </a:prstClr>
                </a:solidFill>
              </a:rPr>
              <a:t>Specific attributes of space are </a:t>
            </a:r>
            <a:r>
              <a:rPr lang="en-US" sz="3300" b="1" dirty="0">
                <a:solidFill>
                  <a:srgbClr val="990000"/>
                </a:solidFill>
              </a:rPr>
              <a:t>homogeneity</a:t>
            </a:r>
            <a:r>
              <a:rPr lang="en-US" sz="3300" dirty="0">
                <a:solidFill>
                  <a:prstClr val="black">
                    <a:lumMod val="75000"/>
                    <a:lumOff val="25000"/>
                  </a:prstClr>
                </a:solidFill>
              </a:rPr>
              <a:t> and </a:t>
            </a:r>
            <a:r>
              <a:rPr lang="en-US" sz="3300" b="1" dirty="0">
                <a:solidFill>
                  <a:srgbClr val="990000"/>
                </a:solidFill>
              </a:rPr>
              <a:t>isotropy</a:t>
            </a:r>
            <a:r>
              <a:rPr lang="en-US" sz="3300" dirty="0">
                <a:solidFill>
                  <a:srgbClr val="990000"/>
                </a:solidFill>
              </a:rPr>
              <a:t>. </a:t>
            </a:r>
            <a:r>
              <a:rPr lang="en-US" sz="3300" dirty="0">
                <a:solidFill>
                  <a:prstClr val="black">
                    <a:lumMod val="75000"/>
                    <a:lumOff val="25000"/>
                  </a:prstClr>
                </a:solidFill>
              </a:rPr>
              <a:t>Homogeneity of space means the absence in its of some separated points. Isotropy is equality of all available directions. In difference from space, time possesses only one attribute – homogeneity that consists of equality of all its moments. Process in time come from past to the future.</a:t>
            </a:r>
            <a:endParaRPr lang="ru-RU" sz="3300" dirty="0">
              <a:solidFill>
                <a:prstClr val="black">
                  <a:lumMod val="75000"/>
                  <a:lumOff val="25000"/>
                </a:prstClr>
              </a:solidFill>
            </a:endParaRPr>
          </a:p>
          <a:p>
            <a:endParaRPr lang="ru-RU" dirty="0"/>
          </a:p>
        </p:txBody>
      </p:sp>
    </p:spTree>
    <p:extLst>
      <p:ext uri="{BB962C8B-B14F-4D97-AF65-F5344CB8AC3E}">
        <p14:creationId xmlns:p14="http://schemas.microsoft.com/office/powerpoint/2010/main" val="35622131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404664"/>
            <a:ext cx="8568952" cy="6120680"/>
          </a:xfrm>
        </p:spPr>
        <p:txBody>
          <a:bodyPr>
            <a:normAutofit fontScale="92500" lnSpcReduction="10000"/>
          </a:bodyPr>
          <a:lstStyle/>
          <a:p>
            <a:pPr lvl="0">
              <a:buClr>
                <a:srgbClr val="E84C22"/>
              </a:buClr>
            </a:pPr>
            <a:r>
              <a:rPr lang="en-US" sz="3600" dirty="0">
                <a:solidFill>
                  <a:prstClr val="black">
                    <a:lumMod val="75000"/>
                    <a:lumOff val="25000"/>
                  </a:prstClr>
                </a:solidFill>
              </a:rPr>
              <a:t>We can speak about </a:t>
            </a:r>
            <a:r>
              <a:rPr lang="en-US" sz="3600" b="1" dirty="0">
                <a:solidFill>
                  <a:srgbClr val="990000"/>
                </a:solidFill>
              </a:rPr>
              <a:t>biological, perceptive and social time</a:t>
            </a:r>
            <a:r>
              <a:rPr lang="en-US" sz="3600" dirty="0">
                <a:solidFill>
                  <a:srgbClr val="990000"/>
                </a:solidFill>
              </a:rPr>
              <a:t>. </a:t>
            </a:r>
            <a:r>
              <a:rPr lang="en-US" sz="3600" dirty="0">
                <a:solidFill>
                  <a:prstClr val="black">
                    <a:lumMod val="75000"/>
                    <a:lumOff val="25000"/>
                  </a:prstClr>
                </a:solidFill>
              </a:rPr>
              <a:t>Perceptive time is connected with perception and individual (experience), sense of time. </a:t>
            </a:r>
            <a:r>
              <a:rPr lang="en-US" sz="3600" b="1" u="sng" dirty="0">
                <a:solidFill>
                  <a:srgbClr val="990000"/>
                </a:solidFill>
              </a:rPr>
              <a:t>Biological time</a:t>
            </a:r>
            <a:r>
              <a:rPr lang="en-US" sz="3600" b="1" dirty="0">
                <a:solidFill>
                  <a:srgbClr val="990000"/>
                </a:solidFill>
              </a:rPr>
              <a:t> </a:t>
            </a:r>
            <a:r>
              <a:rPr lang="en-US" sz="3600" dirty="0">
                <a:solidFill>
                  <a:prstClr val="black">
                    <a:lumMod val="75000"/>
                    <a:lumOff val="25000"/>
                  </a:prstClr>
                </a:solidFill>
              </a:rPr>
              <a:t>connects with biological rhythm of activity or complete life cycles of an organism. It is biological clocks of organism’s activity. </a:t>
            </a:r>
            <a:r>
              <a:rPr lang="en-US" sz="3600" b="1" u="sng" dirty="0">
                <a:solidFill>
                  <a:srgbClr val="990000"/>
                </a:solidFill>
              </a:rPr>
              <a:t>Social time </a:t>
            </a:r>
            <a:r>
              <a:rPr lang="en-US" sz="3600" dirty="0">
                <a:solidFill>
                  <a:prstClr val="black">
                    <a:lumMod val="75000"/>
                    <a:lumOff val="25000"/>
                  </a:prstClr>
                </a:solidFill>
              </a:rPr>
              <a:t>connects with activity of personality. Social time is the measure of changing in the social process. It can be measured of quantity of reworked information.</a:t>
            </a:r>
            <a:endParaRPr lang="ru-RU" sz="3600" dirty="0">
              <a:solidFill>
                <a:prstClr val="black">
                  <a:lumMod val="75000"/>
                  <a:lumOff val="25000"/>
                </a:prstClr>
              </a:solidFill>
            </a:endParaRPr>
          </a:p>
          <a:p>
            <a:pPr marL="342900" lvl="0" indent="-342900" algn="l">
              <a:buClr>
                <a:srgbClr val="E84C22"/>
              </a:buClr>
            </a:pPr>
            <a:endParaRPr lang="ru-RU" sz="2800" dirty="0">
              <a:solidFill>
                <a:prstClr val="black">
                  <a:lumMod val="75000"/>
                  <a:lumOff val="25000"/>
                </a:prstClr>
              </a:solidFill>
            </a:endParaRPr>
          </a:p>
          <a:p>
            <a:endParaRPr lang="ru-RU" dirty="0"/>
          </a:p>
        </p:txBody>
      </p:sp>
    </p:spTree>
    <p:extLst>
      <p:ext uri="{BB962C8B-B14F-4D97-AF65-F5344CB8AC3E}">
        <p14:creationId xmlns:p14="http://schemas.microsoft.com/office/powerpoint/2010/main" val="3562213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5496" y="476672"/>
            <a:ext cx="8784976" cy="6120680"/>
          </a:xfrm>
        </p:spPr>
        <p:txBody>
          <a:bodyPr>
            <a:normAutofit fontScale="92500" lnSpcReduction="10000"/>
          </a:bodyPr>
          <a:lstStyle/>
          <a:p>
            <a:pPr marL="342900" lvl="0" indent="-342900">
              <a:buClr>
                <a:srgbClr val="E84C22"/>
              </a:buClr>
            </a:pPr>
            <a:r>
              <a:rPr lang="en-US" sz="3200" dirty="0">
                <a:solidFill>
                  <a:prstClr val="black">
                    <a:lumMod val="75000"/>
                    <a:lumOff val="25000"/>
                  </a:prstClr>
                </a:solidFill>
              </a:rPr>
              <a:t>Philosophical anthropology is thus, literally, </a:t>
            </a:r>
            <a:r>
              <a:rPr lang="en-US" sz="3200" b="1" dirty="0">
                <a:solidFill>
                  <a:srgbClr val="990000"/>
                </a:solidFill>
              </a:rPr>
              <a:t>the systematic study of man conducted within philosophy or by the reflective methods characteristic of philosophy</a:t>
            </a:r>
            <a:r>
              <a:rPr lang="en-US" sz="3200" dirty="0">
                <a:solidFill>
                  <a:prstClr val="black">
                    <a:lumMod val="75000"/>
                    <a:lumOff val="25000"/>
                  </a:prstClr>
                </a:solidFill>
              </a:rPr>
              <a:t>; it might in particular be thought of as being concerned with questions of the status of man in the universe, of the purpose or meaning of human life, and, indeed, with the issues of whether there is any such meaning and of whether man can be made an object of systematic study. </a:t>
            </a:r>
            <a:endParaRPr lang="ru-RU" sz="3200" dirty="0">
              <a:solidFill>
                <a:prstClr val="black">
                  <a:lumMod val="75000"/>
                  <a:lumOff val="25000"/>
                </a:prstClr>
              </a:solidFill>
            </a:endParaRPr>
          </a:p>
          <a:p>
            <a:pPr marL="342900" lvl="0" indent="-342900">
              <a:buClr>
                <a:srgbClr val="E84C22"/>
              </a:buClr>
            </a:pPr>
            <a:r>
              <a:rPr lang="ru-RU" sz="3200" dirty="0" err="1">
                <a:solidFill>
                  <a:prstClr val="black">
                    <a:lumMod val="75000"/>
                    <a:lumOff val="25000"/>
                  </a:prstClr>
                </a:solidFill>
              </a:rPr>
              <a:t>In</a:t>
            </a:r>
            <a:r>
              <a:rPr lang="ru-RU" sz="3200" dirty="0">
                <a:solidFill>
                  <a:prstClr val="black">
                    <a:lumMod val="75000"/>
                    <a:lumOff val="25000"/>
                  </a:prstClr>
                </a:solidFill>
              </a:rPr>
              <a:t> </a:t>
            </a:r>
            <a:r>
              <a:rPr lang="ru-RU" sz="3200" dirty="0" err="1">
                <a:solidFill>
                  <a:prstClr val="black">
                    <a:lumMod val="75000"/>
                    <a:lumOff val="25000"/>
                  </a:prstClr>
                </a:solidFill>
              </a:rPr>
              <a:t>twentieth</a:t>
            </a:r>
            <a:r>
              <a:rPr lang="ru-RU" sz="3200" dirty="0">
                <a:solidFill>
                  <a:prstClr val="black">
                    <a:lumMod val="75000"/>
                    <a:lumOff val="25000"/>
                  </a:prstClr>
                </a:solidFill>
              </a:rPr>
              <a:t> </a:t>
            </a:r>
            <a:r>
              <a:rPr lang="ru-RU" sz="3200" dirty="0" err="1">
                <a:solidFill>
                  <a:prstClr val="black">
                    <a:lumMod val="75000"/>
                    <a:lumOff val="25000"/>
                  </a:prstClr>
                </a:solidFill>
              </a:rPr>
              <a:t>century</a:t>
            </a:r>
            <a:r>
              <a:rPr lang="ru-RU" sz="3200" dirty="0">
                <a:solidFill>
                  <a:prstClr val="black">
                    <a:lumMod val="75000"/>
                    <a:lumOff val="25000"/>
                  </a:prstClr>
                </a:solidFill>
              </a:rPr>
              <a:t> </a:t>
            </a:r>
            <a:r>
              <a:rPr lang="ru-RU" sz="3200" dirty="0" err="1">
                <a:solidFill>
                  <a:prstClr val="black">
                    <a:lumMod val="75000"/>
                    <a:lumOff val="25000"/>
                  </a:prstClr>
                </a:solidFill>
              </a:rPr>
              <a:t>philosophical</a:t>
            </a:r>
            <a:r>
              <a:rPr lang="ru-RU" sz="3200" dirty="0">
                <a:solidFill>
                  <a:prstClr val="black">
                    <a:lumMod val="75000"/>
                    <a:lumOff val="25000"/>
                  </a:prstClr>
                </a:solidFill>
              </a:rPr>
              <a:t> </a:t>
            </a:r>
            <a:r>
              <a:rPr lang="ru-RU" sz="3200" dirty="0" err="1">
                <a:solidFill>
                  <a:prstClr val="black">
                    <a:lumMod val="75000"/>
                    <a:lumOff val="25000"/>
                  </a:prstClr>
                </a:solidFill>
              </a:rPr>
              <a:t>anthropology</a:t>
            </a:r>
            <a:r>
              <a:rPr lang="ru-RU" sz="3200" dirty="0">
                <a:solidFill>
                  <a:prstClr val="black">
                    <a:lumMod val="75000"/>
                    <a:lumOff val="25000"/>
                  </a:prstClr>
                </a:solidFill>
              </a:rPr>
              <a:t> </a:t>
            </a:r>
            <a:r>
              <a:rPr lang="ru-RU" sz="3200" dirty="0" err="1">
                <a:solidFill>
                  <a:prstClr val="black">
                    <a:lumMod val="75000"/>
                    <a:lumOff val="25000"/>
                  </a:prstClr>
                </a:solidFill>
              </a:rPr>
              <a:t>are</a:t>
            </a:r>
            <a:r>
              <a:rPr lang="ru-RU" sz="3200" dirty="0">
                <a:solidFill>
                  <a:prstClr val="black">
                    <a:lumMod val="75000"/>
                    <a:lumOff val="25000"/>
                  </a:prstClr>
                </a:solidFill>
              </a:rPr>
              <a:t> </a:t>
            </a:r>
            <a:r>
              <a:rPr lang="ru-RU" sz="3200" dirty="0" err="1">
                <a:solidFill>
                  <a:prstClr val="black">
                    <a:lumMod val="75000"/>
                    <a:lumOff val="25000"/>
                  </a:prstClr>
                </a:solidFill>
              </a:rPr>
              <a:t>comprehended</a:t>
            </a:r>
            <a:r>
              <a:rPr lang="ru-RU" sz="3200" dirty="0">
                <a:solidFill>
                  <a:prstClr val="black">
                    <a:lumMod val="75000"/>
                    <a:lumOff val="25000"/>
                  </a:prstClr>
                </a:solidFill>
              </a:rPr>
              <a:t> </a:t>
            </a:r>
            <a:r>
              <a:rPr lang="ru-RU" sz="3200" dirty="0" err="1">
                <a:solidFill>
                  <a:prstClr val="black">
                    <a:lumMod val="75000"/>
                    <a:lumOff val="25000"/>
                  </a:prstClr>
                </a:solidFill>
              </a:rPr>
              <a:t>narrower</a:t>
            </a:r>
            <a:r>
              <a:rPr lang="ru-RU" sz="3200" dirty="0">
                <a:solidFill>
                  <a:prstClr val="black">
                    <a:lumMod val="75000"/>
                    <a:lumOff val="25000"/>
                  </a:prstClr>
                </a:solidFill>
              </a:rPr>
              <a:t> </a:t>
            </a:r>
            <a:r>
              <a:rPr lang="ru-RU" sz="3200" dirty="0" err="1">
                <a:solidFill>
                  <a:prstClr val="black">
                    <a:lumMod val="75000"/>
                    <a:lumOff val="25000"/>
                  </a:prstClr>
                </a:solidFill>
              </a:rPr>
              <a:t>than</a:t>
            </a:r>
            <a:r>
              <a:rPr lang="ru-RU" sz="3200" dirty="0">
                <a:solidFill>
                  <a:prstClr val="black">
                    <a:lumMod val="75000"/>
                    <a:lumOff val="25000"/>
                  </a:prstClr>
                </a:solidFill>
              </a:rPr>
              <a:t> </a:t>
            </a:r>
            <a:r>
              <a:rPr lang="ru-RU" sz="3200" dirty="0" err="1">
                <a:solidFill>
                  <a:prstClr val="black">
                    <a:lumMod val="75000"/>
                    <a:lumOff val="25000"/>
                  </a:prstClr>
                </a:solidFill>
              </a:rPr>
              <a:t>in</a:t>
            </a:r>
            <a:r>
              <a:rPr lang="ru-RU" sz="3200" dirty="0">
                <a:solidFill>
                  <a:prstClr val="black">
                    <a:lumMod val="75000"/>
                    <a:lumOff val="25000"/>
                  </a:prstClr>
                </a:solidFill>
              </a:rPr>
              <a:t> </a:t>
            </a:r>
            <a:r>
              <a:rPr lang="ru-RU" sz="3200" dirty="0" err="1">
                <a:solidFill>
                  <a:prstClr val="black">
                    <a:lumMod val="75000"/>
                    <a:lumOff val="25000"/>
                  </a:prstClr>
                </a:solidFill>
              </a:rPr>
              <a:t>previous</a:t>
            </a:r>
            <a:r>
              <a:rPr lang="ru-RU" sz="3200" dirty="0">
                <a:solidFill>
                  <a:prstClr val="black">
                    <a:lumMod val="75000"/>
                    <a:lumOff val="25000"/>
                  </a:prstClr>
                </a:solidFill>
              </a:rPr>
              <a:t> </a:t>
            </a:r>
            <a:r>
              <a:rPr lang="ru-RU" sz="3200" dirty="0" err="1">
                <a:solidFill>
                  <a:prstClr val="black">
                    <a:lumMod val="75000"/>
                    <a:lumOff val="25000"/>
                  </a:prstClr>
                </a:solidFill>
              </a:rPr>
              <a:t>centuries</a:t>
            </a:r>
            <a:r>
              <a:rPr lang="ru-RU" sz="3200" dirty="0">
                <a:solidFill>
                  <a:prstClr val="black">
                    <a:lumMod val="75000"/>
                    <a:lumOff val="25000"/>
                  </a:prstClr>
                </a:solidFill>
              </a:rPr>
              <a:t>.</a:t>
            </a:r>
          </a:p>
          <a:p>
            <a:endParaRPr lang="ru-RU" dirty="0"/>
          </a:p>
        </p:txBody>
      </p:sp>
    </p:spTree>
    <p:extLst>
      <p:ext uri="{BB962C8B-B14F-4D97-AF65-F5344CB8AC3E}">
        <p14:creationId xmlns:p14="http://schemas.microsoft.com/office/powerpoint/2010/main" val="188846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332656"/>
            <a:ext cx="8352928" cy="6048672"/>
          </a:xfrm>
        </p:spPr>
        <p:txBody>
          <a:bodyPr>
            <a:normAutofit fontScale="92500" lnSpcReduction="10000"/>
          </a:bodyPr>
          <a:lstStyle/>
          <a:p>
            <a:pPr marL="342900" lvl="0" indent="-342900">
              <a:buClr>
                <a:srgbClr val="E84C22"/>
              </a:buClr>
            </a:pPr>
            <a:r>
              <a:rPr lang="en-US" sz="2800" b="1" u="sng" dirty="0">
                <a:solidFill>
                  <a:srgbClr val="990000"/>
                </a:solidFill>
              </a:rPr>
              <a:t>Philosophical anthropology in the wide sense has four possible meanings: </a:t>
            </a:r>
            <a:endParaRPr lang="ru-RU" sz="2800" b="1" u="sng" dirty="0">
              <a:solidFill>
                <a:srgbClr val="990000"/>
              </a:solidFill>
            </a:endParaRPr>
          </a:p>
          <a:p>
            <a:pPr marL="514350" lvl="0" indent="-514350">
              <a:buClr>
                <a:srgbClr val="E84C22"/>
              </a:buClr>
            </a:pPr>
            <a:r>
              <a:rPr lang="ru-RU" sz="2800" dirty="0">
                <a:solidFill>
                  <a:prstClr val="black">
                    <a:lumMod val="75000"/>
                    <a:lumOff val="25000"/>
                  </a:prstClr>
                </a:solidFill>
              </a:rPr>
              <a:t>1) </a:t>
            </a:r>
            <a:r>
              <a:rPr lang="en-US" sz="2800" dirty="0">
                <a:solidFill>
                  <a:prstClr val="black">
                    <a:lumMod val="75000"/>
                    <a:lumOff val="25000"/>
                  </a:prstClr>
                </a:solidFill>
              </a:rPr>
              <a:t>the account of man that is contained in any comprehensive philosophy; </a:t>
            </a:r>
            <a:endParaRPr lang="ru-RU" sz="2800" dirty="0">
              <a:solidFill>
                <a:prstClr val="black">
                  <a:lumMod val="75000"/>
                  <a:lumOff val="25000"/>
                </a:prstClr>
              </a:solidFill>
            </a:endParaRPr>
          </a:p>
          <a:p>
            <a:pPr marL="514350" lvl="0" indent="-514350">
              <a:buClr>
                <a:srgbClr val="E84C22"/>
              </a:buClr>
            </a:pPr>
            <a:r>
              <a:rPr lang="en-US" sz="2800" dirty="0">
                <a:solidFill>
                  <a:prstClr val="black">
                    <a:lumMod val="75000"/>
                    <a:lumOff val="25000"/>
                  </a:prstClr>
                </a:solidFill>
              </a:rPr>
              <a:t>2) a particular philosophical orientation known as humanism, in which the study of man provides the foundation for all concepts ‑ a position that has been prominent since the Renaissance; </a:t>
            </a:r>
            <a:endParaRPr lang="ru-RU" sz="2800" dirty="0">
              <a:solidFill>
                <a:prstClr val="black">
                  <a:lumMod val="75000"/>
                  <a:lumOff val="25000"/>
                </a:prstClr>
              </a:solidFill>
            </a:endParaRPr>
          </a:p>
          <a:p>
            <a:pPr marL="514350" lvl="0" indent="-514350">
              <a:buClr>
                <a:srgbClr val="E84C22"/>
              </a:buClr>
            </a:pPr>
            <a:r>
              <a:rPr lang="en-US" sz="2800" dirty="0">
                <a:solidFill>
                  <a:prstClr val="black">
                    <a:lumMod val="75000"/>
                    <a:lumOff val="25000"/>
                  </a:prstClr>
                </a:solidFill>
              </a:rPr>
              <a:t>3) a distinctive, 20th-century form of humanism that on occasion has claimed the label of "philosophical anthropology" for itself and that has taken the human condition, the personal being-in-the-world, as its starting point; and </a:t>
            </a:r>
            <a:endParaRPr lang="ru-RU" sz="2800" dirty="0">
              <a:solidFill>
                <a:prstClr val="black">
                  <a:lumMod val="75000"/>
                  <a:lumOff val="25000"/>
                </a:prstClr>
              </a:solidFill>
            </a:endParaRPr>
          </a:p>
          <a:p>
            <a:pPr marL="514350" lvl="0" indent="-514350">
              <a:buClr>
                <a:srgbClr val="E84C22"/>
              </a:buClr>
            </a:pPr>
            <a:r>
              <a:rPr lang="en-US" sz="2800" dirty="0">
                <a:solidFill>
                  <a:prstClr val="black">
                    <a:lumMod val="75000"/>
                    <a:lumOff val="25000"/>
                  </a:prstClr>
                </a:solidFill>
              </a:rPr>
              <a:t>4) any study of man that is regarded as unscientific. </a:t>
            </a:r>
            <a:endParaRPr lang="ru-RU" sz="2800" dirty="0">
              <a:solidFill>
                <a:prstClr val="black">
                  <a:lumMod val="75000"/>
                  <a:lumOff val="25000"/>
                </a:prstClr>
              </a:solidFill>
            </a:endParaRPr>
          </a:p>
          <a:p>
            <a:endParaRPr lang="ru-RU" dirty="0"/>
          </a:p>
        </p:txBody>
      </p:sp>
    </p:spTree>
    <p:extLst>
      <p:ext uri="{BB962C8B-B14F-4D97-AF65-F5344CB8AC3E}">
        <p14:creationId xmlns:p14="http://schemas.microsoft.com/office/powerpoint/2010/main" val="683659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476672"/>
            <a:ext cx="8424936" cy="6048672"/>
          </a:xfrm>
        </p:spPr>
        <p:txBody>
          <a:bodyPr>
            <a:normAutofit fontScale="92500"/>
          </a:bodyPr>
          <a:lstStyle/>
          <a:p>
            <a:pPr marL="342900" lvl="0" indent="-342900">
              <a:buClr>
                <a:srgbClr val="E84C22"/>
              </a:buClr>
            </a:pPr>
            <a:r>
              <a:rPr lang="en-US" sz="3400" dirty="0">
                <a:solidFill>
                  <a:prstClr val="black">
                    <a:lumMod val="75000"/>
                    <a:lumOff val="25000"/>
                  </a:prstClr>
                </a:solidFill>
              </a:rPr>
              <a:t>Thus, philosophical anthropology is a kind of inquiry as old as philosophy itself, occupying philosophers from Socrates to Sartre; and it embraces philosophical psychology, the philosophy of mind, philosophy of action, and existentialism. Such inquiry presupposes no immutable “essence of man”, but only the meaningfulness of distinguishing between what is “human” and what is not, and the possibility that philosophy as well as other disciplines may contribute to our self-comprehension.</a:t>
            </a:r>
            <a:endParaRPr lang="ru-RU" sz="3400" dirty="0">
              <a:solidFill>
                <a:prstClr val="black">
                  <a:lumMod val="75000"/>
                  <a:lumOff val="25000"/>
                </a:prstClr>
              </a:solidFill>
            </a:endParaRPr>
          </a:p>
          <a:p>
            <a:endParaRPr lang="ru-RU" dirty="0"/>
          </a:p>
        </p:txBody>
      </p:sp>
    </p:spTree>
    <p:extLst>
      <p:ext uri="{BB962C8B-B14F-4D97-AF65-F5344CB8AC3E}">
        <p14:creationId xmlns:p14="http://schemas.microsoft.com/office/powerpoint/2010/main" val="2449645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260648"/>
            <a:ext cx="8496944" cy="6120680"/>
          </a:xfrm>
        </p:spPr>
        <p:txBody>
          <a:bodyPr>
            <a:normAutofit fontScale="92500"/>
          </a:bodyPr>
          <a:lstStyle/>
          <a:p>
            <a:pPr marL="342900" lvl="0" indent="-342900">
              <a:buClr>
                <a:srgbClr val="E84C22"/>
              </a:buClr>
            </a:pPr>
            <a:r>
              <a:rPr lang="en-US" sz="3000" dirty="0">
                <a:solidFill>
                  <a:prstClr val="black">
                    <a:lumMod val="75000"/>
                    <a:lumOff val="25000"/>
                  </a:prstClr>
                </a:solidFill>
              </a:rPr>
              <a:t>The founder of philosophical anthropology was </a:t>
            </a:r>
            <a:r>
              <a:rPr lang="en-US" sz="3000" b="1" dirty="0">
                <a:solidFill>
                  <a:srgbClr val="990000"/>
                </a:solidFill>
              </a:rPr>
              <a:t>Max Sheller.</a:t>
            </a:r>
            <a:r>
              <a:rPr lang="en-US" sz="3000" dirty="0">
                <a:solidFill>
                  <a:srgbClr val="990000"/>
                </a:solidFill>
              </a:rPr>
              <a:t> </a:t>
            </a:r>
            <a:r>
              <a:rPr lang="en-US" sz="3000" dirty="0">
                <a:solidFill>
                  <a:prstClr val="black">
                    <a:lumMod val="75000"/>
                    <a:lumOff val="25000"/>
                  </a:prstClr>
                </a:solidFill>
              </a:rPr>
              <a:t>In 1928 year he wrote the book </a:t>
            </a:r>
            <a:r>
              <a:rPr lang="en-US" sz="3000" b="1" dirty="0">
                <a:solidFill>
                  <a:srgbClr val="990000"/>
                </a:solidFill>
              </a:rPr>
              <a:t>«Man's Place in the Universe» </a:t>
            </a:r>
            <a:r>
              <a:rPr lang="en-US" sz="3000" dirty="0">
                <a:solidFill>
                  <a:prstClr val="black">
                    <a:lumMod val="75000"/>
                    <a:lumOff val="25000"/>
                  </a:prstClr>
                </a:solidFill>
              </a:rPr>
              <a:t>where he offered a grandiose view of being. Man, God, and world are one self-becoming cosmic process in absolute time. Philosophical anthropology connects general philosophic principles with concrete, scientific observations of man. This process has two poles: spirit and life-urge. By itself, spirit is powerless, unless its ideas can «functionalize» with life-factors (material conditions) allowing their realization. Divine spirit also needs human life and history to become real. Reality lies in the «resistance» between these two poles.</a:t>
            </a:r>
            <a:endParaRPr lang="ru-RU" sz="3000" dirty="0">
              <a:solidFill>
                <a:prstClr val="black">
                  <a:lumMod val="75000"/>
                  <a:lumOff val="25000"/>
                </a:prstClr>
              </a:solidFill>
            </a:endParaRPr>
          </a:p>
          <a:p>
            <a:endParaRPr lang="ru-RU" dirty="0"/>
          </a:p>
        </p:txBody>
      </p:sp>
    </p:spTree>
    <p:extLst>
      <p:ext uri="{BB962C8B-B14F-4D97-AF65-F5344CB8AC3E}">
        <p14:creationId xmlns:p14="http://schemas.microsoft.com/office/powerpoint/2010/main" val="3774595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476672"/>
            <a:ext cx="8352928" cy="5976664"/>
          </a:xfrm>
        </p:spPr>
        <p:txBody>
          <a:bodyPr>
            <a:normAutofit fontScale="92500" lnSpcReduction="10000"/>
          </a:bodyPr>
          <a:lstStyle/>
          <a:p>
            <a:pPr marL="342900" lvl="0" indent="-342900">
              <a:buClr>
                <a:srgbClr val="E84C22"/>
              </a:buClr>
            </a:pPr>
            <a:r>
              <a:rPr lang="en-US" sz="3000" dirty="0">
                <a:solidFill>
                  <a:prstClr val="black">
                    <a:lumMod val="75000"/>
                    <a:lumOff val="25000"/>
                  </a:prstClr>
                </a:solidFill>
              </a:rPr>
              <a:t>Other philosophical anthropologist </a:t>
            </a:r>
            <a:r>
              <a:rPr lang="en-US" sz="3000" b="1" dirty="0">
                <a:solidFill>
                  <a:srgbClr val="990000"/>
                </a:solidFill>
              </a:rPr>
              <a:t>Helmuth </a:t>
            </a:r>
            <a:r>
              <a:rPr lang="en-US" sz="3000" b="1" dirty="0" err="1">
                <a:solidFill>
                  <a:srgbClr val="990000"/>
                </a:solidFill>
              </a:rPr>
              <a:t>Plessner</a:t>
            </a:r>
            <a:r>
              <a:rPr lang="en-US" sz="3000" dirty="0">
                <a:solidFill>
                  <a:prstClr val="black">
                    <a:lumMod val="75000"/>
                    <a:lumOff val="25000"/>
                  </a:prstClr>
                </a:solidFill>
              </a:rPr>
              <a:t> formulated three anthropological laws:</a:t>
            </a:r>
            <a:endParaRPr lang="ru-RU" sz="3000" dirty="0">
              <a:solidFill>
                <a:prstClr val="black">
                  <a:lumMod val="75000"/>
                  <a:lumOff val="25000"/>
                </a:prstClr>
              </a:solidFill>
            </a:endParaRPr>
          </a:p>
          <a:p>
            <a:pPr marL="342900" lvl="0" indent="-342900">
              <a:buClr>
                <a:srgbClr val="E84C22"/>
              </a:buClr>
            </a:pPr>
            <a:r>
              <a:rPr lang="en-US" sz="3000" dirty="0">
                <a:solidFill>
                  <a:srgbClr val="990000"/>
                </a:solidFill>
              </a:rPr>
              <a:t>1) </a:t>
            </a:r>
            <a:r>
              <a:rPr lang="en-US" sz="3000" b="1" dirty="0">
                <a:solidFill>
                  <a:srgbClr val="990000"/>
                </a:solidFill>
              </a:rPr>
              <a:t>The law of </a:t>
            </a:r>
            <a:r>
              <a:rPr lang="en-US" sz="3000" b="1" i="1" dirty="0">
                <a:solidFill>
                  <a:srgbClr val="990000"/>
                </a:solidFill>
              </a:rPr>
              <a:t>natural</a:t>
            </a:r>
            <a:r>
              <a:rPr lang="en-US" sz="3000" b="1" dirty="0">
                <a:solidFill>
                  <a:srgbClr val="990000"/>
                </a:solidFill>
              </a:rPr>
              <a:t> </a:t>
            </a:r>
            <a:r>
              <a:rPr lang="en-US" sz="3000" b="1" i="1" dirty="0">
                <a:solidFill>
                  <a:srgbClr val="990000"/>
                </a:solidFill>
              </a:rPr>
              <a:t>artificiality</a:t>
            </a:r>
            <a:r>
              <a:rPr lang="en-US" sz="3000" dirty="0">
                <a:solidFill>
                  <a:srgbClr val="990000"/>
                </a:solidFill>
              </a:rPr>
              <a:t>, </a:t>
            </a:r>
            <a:r>
              <a:rPr lang="en-US" sz="3000" dirty="0">
                <a:solidFill>
                  <a:prstClr val="black">
                    <a:lumMod val="75000"/>
                    <a:lumOff val="25000"/>
                  </a:prstClr>
                </a:solidFill>
              </a:rPr>
              <a:t>saying that each human being has to create and is the creator of his own life and has to compensate for the natural place he has lost. The human being is both natural and artificial. In both, however, the human being will never fully succeed and will never find a peaceful home, the way an animal can find that in his niche and respective mode of living and therefore restlessly has to keep going, to continue his actions. The human existence is that of a «natural artificiality».</a:t>
            </a:r>
            <a:endParaRPr lang="ru-RU" sz="3000" dirty="0">
              <a:solidFill>
                <a:prstClr val="black">
                  <a:lumMod val="75000"/>
                  <a:lumOff val="25000"/>
                </a:prstClr>
              </a:solidFill>
            </a:endParaRPr>
          </a:p>
          <a:p>
            <a:endParaRPr lang="ru-RU" dirty="0"/>
          </a:p>
        </p:txBody>
      </p:sp>
    </p:spTree>
    <p:extLst>
      <p:ext uri="{BB962C8B-B14F-4D97-AF65-F5344CB8AC3E}">
        <p14:creationId xmlns:p14="http://schemas.microsoft.com/office/powerpoint/2010/main" val="3387364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548680"/>
            <a:ext cx="8424936" cy="5904656"/>
          </a:xfrm>
        </p:spPr>
        <p:txBody>
          <a:bodyPr>
            <a:normAutofit/>
          </a:bodyPr>
          <a:lstStyle/>
          <a:p>
            <a:r>
              <a:rPr lang="en-US" sz="3000" dirty="0">
                <a:solidFill>
                  <a:srgbClr val="C00000"/>
                </a:solidFill>
              </a:rPr>
              <a:t>2) </a:t>
            </a:r>
            <a:r>
              <a:rPr lang="en-US" sz="3000" b="1" dirty="0">
                <a:solidFill>
                  <a:srgbClr val="C00000"/>
                </a:solidFill>
              </a:rPr>
              <a:t>The law of </a:t>
            </a:r>
            <a:r>
              <a:rPr lang="en-US" sz="3000" b="1" i="1" dirty="0">
                <a:solidFill>
                  <a:srgbClr val="C00000"/>
                </a:solidFill>
              </a:rPr>
              <a:t>mediated immediacy</a:t>
            </a:r>
            <a:r>
              <a:rPr lang="en-US" sz="3000" dirty="0">
                <a:solidFill>
                  <a:schemeClr val="tx1"/>
                </a:solidFill>
              </a:rPr>
              <a:t>, according to which the relation between human eccentric being and their environment is actively mediated by the human corporeality, enabling them to objectify (and </a:t>
            </a:r>
            <a:r>
              <a:rPr lang="en-US" sz="3000" dirty="0" err="1">
                <a:solidFill>
                  <a:schemeClr val="tx1"/>
                </a:solidFill>
              </a:rPr>
              <a:t>subjectify</a:t>
            </a:r>
            <a:r>
              <a:rPr lang="en-US" sz="3000" dirty="0">
                <a:solidFill>
                  <a:schemeClr val="tx1"/>
                </a:solidFill>
              </a:rPr>
              <a:t>) themselves and the environment; to create a distance to himself and to the environment. Our cognitive consciousness of objects in the world presents an illusion of unmediated, direct and objective perception of the objects as we forget the mediating role of our senses. </a:t>
            </a:r>
            <a:endParaRPr lang="ru-RU" sz="3000" dirty="0">
              <a:solidFill>
                <a:schemeClr val="tx1"/>
              </a:solidFill>
            </a:endParaRPr>
          </a:p>
          <a:p>
            <a:endParaRPr lang="ru-RU" sz="3000" dirty="0">
              <a:solidFill>
                <a:schemeClr val="tx1"/>
              </a:solidFill>
            </a:endParaRPr>
          </a:p>
        </p:txBody>
      </p:sp>
    </p:spTree>
    <p:extLst>
      <p:ext uri="{BB962C8B-B14F-4D97-AF65-F5344CB8AC3E}">
        <p14:creationId xmlns:p14="http://schemas.microsoft.com/office/powerpoint/2010/main" val="4043041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476672"/>
            <a:ext cx="8064896" cy="5904656"/>
          </a:xfrm>
        </p:spPr>
        <p:txBody>
          <a:bodyPr>
            <a:normAutofit fontScale="92500"/>
          </a:bodyPr>
          <a:lstStyle/>
          <a:p>
            <a:pPr marL="342900" lvl="0" indent="-342900">
              <a:buClr>
                <a:srgbClr val="E84C22"/>
              </a:buClr>
            </a:pPr>
            <a:r>
              <a:rPr lang="en-US" sz="3200" dirty="0">
                <a:solidFill>
                  <a:srgbClr val="990000"/>
                </a:solidFill>
              </a:rPr>
              <a:t>3) </a:t>
            </a:r>
            <a:r>
              <a:rPr lang="en-US" sz="2800" b="1" dirty="0">
                <a:solidFill>
                  <a:srgbClr val="990000"/>
                </a:solidFill>
              </a:rPr>
              <a:t>The law of </a:t>
            </a:r>
            <a:r>
              <a:rPr lang="en-US" sz="2800" b="1" i="1" dirty="0">
                <a:solidFill>
                  <a:srgbClr val="990000"/>
                </a:solidFill>
              </a:rPr>
              <a:t>utopian position</a:t>
            </a:r>
            <a:r>
              <a:rPr lang="en-US" sz="2800" i="1" dirty="0">
                <a:solidFill>
                  <a:srgbClr val="990000"/>
                </a:solidFill>
              </a:rPr>
              <a:t>, </a:t>
            </a:r>
            <a:r>
              <a:rPr lang="en-US" sz="2800" dirty="0">
                <a:solidFill>
                  <a:prstClr val="black">
                    <a:lumMod val="75000"/>
                    <a:lumOff val="25000"/>
                  </a:prstClr>
                </a:solidFill>
              </a:rPr>
              <a:t>which points to our eccentric positionality, from where we are at a distance to our own physical existence and to our passive experience in a world of praxis. Because of his eccentric positionality every human being experiences his «constitutive rootlessness», which impels him to transcend the achieved and thus to keep searching for the unreachable «home», a position of unambiguous fixation, a place in this world and a clear identity for the self and the world around it. The eccentric positionality leads to a positioning in a counterfactual utopian home, a kind of «</a:t>
            </a:r>
            <a:r>
              <a:rPr lang="en-US" sz="2800" dirty="0" err="1">
                <a:solidFill>
                  <a:prstClr val="black">
                    <a:lumMod val="75000"/>
                    <a:lumOff val="25000"/>
                  </a:prstClr>
                </a:solidFill>
              </a:rPr>
              <a:t>nonplace</a:t>
            </a:r>
            <a:r>
              <a:rPr lang="en-US" sz="2800" dirty="0">
                <a:solidFill>
                  <a:prstClr val="black">
                    <a:lumMod val="75000"/>
                    <a:lumOff val="25000"/>
                  </a:prstClr>
                </a:solidFill>
              </a:rPr>
              <a:t>» or maybe also in a counterfactual ideal speech situation. </a:t>
            </a:r>
            <a:endParaRPr lang="ru-RU" sz="2800" dirty="0">
              <a:solidFill>
                <a:prstClr val="black">
                  <a:lumMod val="75000"/>
                  <a:lumOff val="25000"/>
                </a:prstClr>
              </a:solidFill>
            </a:endParaRPr>
          </a:p>
          <a:p>
            <a:endParaRPr lang="ru-RU" dirty="0"/>
          </a:p>
        </p:txBody>
      </p:sp>
    </p:spTree>
    <p:extLst>
      <p:ext uri="{BB962C8B-B14F-4D97-AF65-F5344CB8AC3E}">
        <p14:creationId xmlns:p14="http://schemas.microsoft.com/office/powerpoint/2010/main" val="1977037064"/>
      </p:ext>
    </p:extLst>
  </p:cSld>
  <p:clrMapOvr>
    <a:masterClrMapping/>
  </p:clrMapOvr>
</p:sld>
</file>

<file path=ppt/theme/theme1.xml><?xml version="1.0" encoding="utf-8"?>
<a:theme xmlns:a="http://schemas.openxmlformats.org/drawingml/2006/main" name="Грань">
  <a:themeElements>
    <a:clrScheme name="Красный и оранжевый">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139</TotalTime>
  <Words>2451</Words>
  <Application>Microsoft Office PowerPoint</Application>
  <PresentationFormat>Экран (4:3)</PresentationFormat>
  <Paragraphs>50</Paragraphs>
  <Slides>24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24</vt:i4>
      </vt:variant>
    </vt:vector>
  </HeadingPairs>
  <TitlesOfParts>
    <vt:vector size="28" baseType="lpstr">
      <vt:lpstr>Times New Roman</vt:lpstr>
      <vt:lpstr>Trebuchet MS</vt:lpstr>
      <vt:lpstr>Wingdings 3</vt:lpstr>
      <vt:lpstr>Грань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Екатерина</dc:creator>
  <cp:lastModifiedBy>Екатерина Екатерина</cp:lastModifiedBy>
  <cp:revision>9</cp:revision>
  <dcterms:created xsi:type="dcterms:W3CDTF">2020-02-25T17:13:13Z</dcterms:created>
  <dcterms:modified xsi:type="dcterms:W3CDTF">2022-05-11T08:32:37Z</dcterms:modified>
</cp:coreProperties>
</file>