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71" r:id="rId2"/>
    <p:sldId id="272" r:id="rId3"/>
    <p:sldId id="257" r:id="rId4"/>
    <p:sldId id="273" r:id="rId5"/>
    <p:sldId id="274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70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B803A-8750-4838-BE12-8D6B53DA9721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CF4C3-FEAA-4D53-A5BB-E7CE263D13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49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8D94F-1E5E-49BC-9C85-E0A88046BE7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81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6120680" cy="39604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о симптомах и синдромах. Расстройства восприятия, мышления. Бред и его критерии бреда. Основные бредовые синдромы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157192"/>
            <a:ext cx="6264696" cy="10325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кафедра психиатрии, наркологии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психотерапии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37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Гиперестезия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чувствительность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раздражителям.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Звуки воспринимаются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неестественно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громкие, привычное освещение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ярким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порой слепящим, вызывающим резь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глазах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Гипералгезия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усиление болевой</a:t>
            </a:r>
          </a:p>
          <a:p>
            <a:pPr marL="82296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чувствствительности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Эти расстройства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затрудняют лечебные манипуляции врачей-</a:t>
            </a: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стоматологов.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Чаще всего гиперестезия наблюдается при</a:t>
            </a:r>
          </a:p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астеническом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синдроме.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</a:rPr>
              <a:t>Астенический синдром 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962088" cy="5472608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патологическое состояние, которое характеризуется  быстро наступающей усталостью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обычной активности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амый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распространенный синдром в медицине!</a:t>
            </a: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при хроническом переутомлении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физическом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психическом)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всех среднетяжелых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тяжелых заболеваниях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инфекциях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иметь психогенную природу (один из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видов невротических расстройств).</a:t>
            </a:r>
          </a:p>
        </p:txBody>
      </p:sp>
    </p:spTree>
    <p:extLst>
      <p:ext uri="{BB962C8B-B14F-4D97-AF65-F5344CB8AC3E}">
        <p14:creationId xmlns:p14="http://schemas.microsoft.com/office/powerpoint/2010/main" val="234488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</a:rPr>
              <a:t>Клинические проявления: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7746064" cy="56166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утомляемость (физическая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психическая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внимания и памяти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астеническому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типу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гиперестезия, раздражительность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эмоциональная лабильность,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нарушения сна (трудности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засыпанием, поверхностный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сон, отсутствие чувства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отдыха после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сна, дневная сонливость)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разнообразные вегетативные нарушения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головные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диспептические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расстройства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гипергидроз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сердцебиение, головокружение.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35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Стадии (степени тяжести):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5400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Гиперстеническая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характерна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гиперестезия, повышенная раздражительность, отвлекаемость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внимания,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снижение работоспособности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продуктивности труда.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Стадия «раздражительной слабости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сохраняется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гиперестезия,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характерны непродолжительные вспышки раздражительности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которые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быстро истощаются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часто заканчиваются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слезами («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слезы бессилия»). Внимание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работоспособность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снижены сильнее,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активно начинают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работу, но быстро устают.</a:t>
            </a:r>
          </a:p>
          <a:p>
            <a:pPr marL="82296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Гипостеническая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(«чистой астении») –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характерен «полный упадок сил»,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адинамия.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07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Сенестопатии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05164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тягостные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нередко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крайне мучительные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ощущения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локализуются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 внутренних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(чаще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или в различных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поверхностных областях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тела (в коже, под кожей;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реже)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имеют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своего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возникновения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объективных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причин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констатируемых объективными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методами обследования).</a:t>
            </a:r>
          </a:p>
        </p:txBody>
      </p:sp>
    </p:spTree>
    <p:extLst>
      <p:ext uri="{BB962C8B-B14F-4D97-AF65-F5344CB8AC3E}">
        <p14:creationId xmlns:p14="http://schemas.microsoft.com/office/powerpoint/2010/main" val="294539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114300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b="1" dirty="0" err="1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сенестопатий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616624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Полиморфизм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(самые разнообразные ощущения: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спазмов, давления, жара, жжения, холода, лопанья,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пульсации, отслоения, разрывов, распирания,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растягивания, скручивания, стягивания и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Необычный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характер, в связи с чем пациенты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трудом формулируют свои жалобы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Неприятный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тягостный, порой мучительный характер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ощущений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Упорный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назойливый, неотступный характер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 свойственная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симптоматике соматических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заболеваний локализация – неопределенная,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разлитая, мигрирующая, ограниченная причудливыми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топографическими зонами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Встречаются при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депрессиях,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реже при шизофрении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 органических заболеваниях головного мозга.</a:t>
            </a:r>
          </a:p>
        </p:txBody>
      </p:sp>
    </p:spTree>
    <p:extLst>
      <p:ext uri="{BB962C8B-B14F-4D97-AF65-F5344CB8AC3E}">
        <p14:creationId xmlns:p14="http://schemas.microsoft.com/office/powerpoint/2010/main" val="285403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Патология восприятия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Агнозии (см. цикл неврологии),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Психосенсорные расстройства,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Иллюзии,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Галлюцинации</a:t>
            </a:r>
          </a:p>
        </p:txBody>
      </p:sp>
    </p:spTree>
    <p:extLst>
      <p:ext uri="{BB962C8B-B14F-4D97-AF65-F5344CB8AC3E}">
        <p14:creationId xmlns:p14="http://schemas.microsoft.com/office/powerpoint/2010/main" val="302057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Психосенсорные расстройства 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24744"/>
            <a:ext cx="7920880" cy="5616624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искаженное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восприятие реально существующих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предметов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окружающего мира, собственного тела,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психических процессов или собственного «Я».</a:t>
            </a:r>
          </a:p>
          <a:p>
            <a:pPr marL="82296" indent="0">
              <a:buNone/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Дереализация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чувство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измененности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окружающего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мира, одушевленных и неодушевленных предметов,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обстановки, явлений природы, времени. Часто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встречается при депрессиях («серый мир, тусклые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краски»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82296" indent="0">
              <a:buNone/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Метаморфопсия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искаженное восприятие размеров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(макро-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микропсия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формы, взаимного расположения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окружающих предметов или пространства.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Встречается при органических заболеваниях головного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мозга, инфекциях, интоксикациях (в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наркотических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467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404664"/>
            <a:ext cx="7848872" cy="6192688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Деперсонализация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чувство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измененности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собственных психических процессов, собственного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«Я»</a:t>
            </a:r>
          </a:p>
          <a:p>
            <a:pPr marL="82296" indent="0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Ангедония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неспособность переживать радость;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деперсонализация чувственной сферы,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встречается при депрессиях. С усилением -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"скорбное бесчувствие"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anaesthesia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psychica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dolorosa)</a:t>
            </a:r>
          </a:p>
          <a:p>
            <a:pPr marL="82296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Расстройства схемы тела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искаженное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восприятие размера, веса, формы собственного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тела.</a:t>
            </a:r>
          </a:p>
          <a:p>
            <a:pPr marL="82296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Deja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vu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(уже виденное) /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jamais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vu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(никогда не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виденное) – чувство, что видимое в данный момент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уже виделось / никогда не виделось в прошлом</a:t>
            </a:r>
          </a:p>
        </p:txBody>
      </p:sp>
    </p:spTree>
    <p:extLst>
      <p:ext uri="{BB962C8B-B14F-4D97-AF65-F5344CB8AC3E}">
        <p14:creationId xmlns:p14="http://schemas.microsoft.com/office/powerpoint/2010/main" val="38091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Иллюзии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8028384" cy="5544616"/>
          </a:xfrm>
        </p:spPr>
        <p:txBody>
          <a:bodyPr/>
          <a:lstStyle/>
          <a:p>
            <a:pPr marL="82296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неправильное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восприятие реально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существующих в данный момент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предметов и явлений (предметы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узнаются неверно).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 органам чувств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слуховые,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зрительные, обонятельные, вкусовые и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тактильные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537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643192" cy="60681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Психическое здоровье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состояние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психического и эмоционального благополучия, в котором индивид может использовать свои когнитивные и эмоциональные способности, функционировать в социуме и реализовывать свои потребности.</a:t>
            </a: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Психическое расстройство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психических функций, которое приводит к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человека.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5645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  <a:effectLst/>
              </a:rPr>
              <a:t>По механизму возникновения: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268760"/>
            <a:ext cx="7674056" cy="5184576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Физиологические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(ложка в стакане воды)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Аффективные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(например, под воздействием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страха, тревоги, радости, ожидания)</a:t>
            </a:r>
          </a:p>
          <a:p>
            <a:pPr marL="82296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Парейдолические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зрительные иллюзии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фантастического содержания (в рисунках обоев,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пятен или бликов света на стенах, облаках и т.д.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видят необычные, подчас экзотические растения,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необыкновенные картины различного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содержания, несуществующих в природе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животных). Встречаются при инфекциях,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интоксикациях (в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наркотических), на ранних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стадиях делирия</a:t>
            </a:r>
          </a:p>
        </p:txBody>
      </p:sp>
    </p:spTree>
    <p:extLst>
      <p:ext uri="{BB962C8B-B14F-4D97-AF65-F5344CB8AC3E}">
        <p14:creationId xmlns:p14="http://schemas.microsoft.com/office/powerpoint/2010/main" val="92610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Галлюцинации 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восприятие в виде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образов,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возникающих без реального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раздражителя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реального объекта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(ложное, мнимое восприятие,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восприятие без объекта).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1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Классификация по анализаторам</a:t>
            </a:r>
            <a:r>
              <a:rPr lang="ru-RU" i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497964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Зрительные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(элементарные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фотопсии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макро-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микроптические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2296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сценоподобные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гипнагогические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перед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засыпанием)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Слуховые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(элементарные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акоазмы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в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форме речи – вербальные; моно- и</a:t>
            </a:r>
          </a:p>
          <a:p>
            <a:pPr marL="82296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поливокальные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осуждающие,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угрожающие, восхваляющие,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комментирующие,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императивные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повелевающие)</a:t>
            </a:r>
          </a:p>
        </p:txBody>
      </p:sp>
    </p:spTree>
    <p:extLst>
      <p:ext uri="{BB962C8B-B14F-4D97-AF65-F5344CB8AC3E}">
        <p14:creationId xmlns:p14="http://schemas.microsoft.com/office/powerpoint/2010/main" val="12496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6"/>
            <a:ext cx="7674056" cy="6336704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Тактильные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восприятие наличия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одушевленных (насекомые, черви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или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неодушевленных (стекло,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песок, радиопередатчик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предметов на поверхности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кожи, под ней или во внутренних органах.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Например, восприятие насекомых, ползающих на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поверхности языка, или стекла во рту. При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алкогольном делирии больные часто что-то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вынимают изо рта, вытягивают мнимые нити и пр.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Вкусовые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восприятие вкуса без приема пищи;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вкус чаще неприятный, может приводить к отказу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Обонятельные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часто сочетаются с вкусовыми</a:t>
            </a:r>
          </a:p>
        </p:txBody>
      </p:sp>
    </p:spTree>
    <p:extLst>
      <p:ext uri="{BB962C8B-B14F-4D97-AF65-F5344CB8AC3E}">
        <p14:creationId xmlns:p14="http://schemas.microsoft.com/office/powerpoint/2010/main" val="352019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54" y="-5324"/>
            <a:ext cx="9036496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Галлюцинации</a:t>
            </a:r>
            <a:br>
              <a:rPr lang="ru-RU" sz="28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механизму образования</a:t>
            </a:r>
            <a:r>
              <a:rPr lang="ru-RU" sz="2400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: истинные 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 псевдогаллюцинации</a:t>
            </a:r>
            <a:endParaRPr lang="ru-RU" sz="24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995390"/>
              </p:ext>
            </p:extLst>
          </p:nvPr>
        </p:nvGraphicFramePr>
        <p:xfrm>
          <a:off x="323527" y="1124743"/>
          <a:ext cx="8610924" cy="542465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634424"/>
                <a:gridCol w="1744661"/>
                <a:gridCol w="2537689"/>
                <a:gridCol w="1903267"/>
                <a:gridCol w="1790883"/>
              </a:tblGrid>
              <a:tr h="1340980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Галлюцина</a:t>
                      </a:r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торный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Проекция</a:t>
                      </a:r>
                    </a:p>
                    <a:p>
                      <a:r>
                        <a:rPr kumimoji="0" lang="ru-RU" sz="14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галлюцинатор</a:t>
                      </a:r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ных</a:t>
                      </a:r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образов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Объективные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признаки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наличия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галлюцинаций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Чувство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сделанности</a:t>
                      </a:r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</a:p>
                    <a:p>
                      <a:r>
                        <a:rPr kumimoji="0" lang="ru-RU" sz="14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влияния извне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1219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Истинные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Восприни</a:t>
                      </a:r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мается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таким же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реальным,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как и другие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Экстрапроекция</a:t>
                      </a:r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(в окружающее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пространство; образ поступает в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мозг при помощи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Органов чувств)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Всегда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выражены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(поведение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больных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зависит от того,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что они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воспринимают)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Отсутствует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7147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Псевдогаллюцинации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 имеет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характера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реального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Интрапроекция</a:t>
                      </a:r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(в субъективное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пространство;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 поступает в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мозг минуя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анализаторную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систему)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Могут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отсутствовать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(больные могут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скрыть наличие</a:t>
                      </a:r>
                    </a:p>
                    <a:p>
                      <a:r>
                        <a:rPr kumimoji="0" lang="ru-RU" sz="16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псевдогаллю</a:t>
                      </a:r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600" u="none" strike="noStrike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цинаций</a:t>
                      </a:r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Есть (возникают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связи с бредом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преследования,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например, слова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передаются на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расстоянии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спец. прибором в</a:t>
                      </a:r>
                    </a:p>
                    <a:p>
                      <a:r>
                        <a:rPr kumimoji="0" lang="ru-RU" sz="1600" u="none" strike="noStrike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мозг 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09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10160" cy="100811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Патология ощущения и восприятия</a:t>
            </a:r>
            <a:b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Дифференциальная диагностика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12776"/>
            <a:ext cx="7746064" cy="5328592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Сенестопатии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патология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ощущений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(т.е.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нет предметности восприятия,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только ощущения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Психосенсорные расстройства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искаженное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восприятие (предметы узнаются верно, но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воспринимаются искаженными),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Иллюзии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неправильное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восприятие (реально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существующие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предметы воспринимаются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тем, чем они являются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самом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деле, т.е. узнаются неправильно)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Галлюцинации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мнимое 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ложное)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восприятие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восприятие без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объекта (восприятие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того, что на самом деле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существует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640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</a:rPr>
              <a:t>МЫШЛЕНИЕ</a:t>
            </a:r>
            <a:endParaRPr lang="ru-RU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опосредованное, отвлеченное, обобщенное</a:t>
            </a:r>
          </a:p>
          <a:p>
            <a:r>
              <a:rPr lang="ru-RU" dirty="0"/>
              <a:t>отражение внутренних связей и отношений между</a:t>
            </a:r>
          </a:p>
          <a:p>
            <a:r>
              <a:rPr lang="ru-RU" dirty="0"/>
              <a:t>явлениями реального мира.</a:t>
            </a:r>
          </a:p>
          <a:p>
            <a:r>
              <a:rPr lang="ru-RU" i="1" dirty="0"/>
              <a:t>В норме в онтогенезе последовательно</a:t>
            </a:r>
          </a:p>
          <a:p>
            <a:r>
              <a:rPr lang="ru-RU" i="1" dirty="0"/>
              <a:t>сменяются 3 вида мышления:</a:t>
            </a:r>
          </a:p>
          <a:p>
            <a:r>
              <a:rPr lang="ru-RU" dirty="0"/>
              <a:t>1. Наглядно-действенное</a:t>
            </a:r>
          </a:p>
          <a:p>
            <a:r>
              <a:rPr lang="ru-RU" dirty="0"/>
              <a:t>2. Наглядно-образное</a:t>
            </a:r>
          </a:p>
          <a:p>
            <a:r>
              <a:rPr lang="ru-RU" dirty="0"/>
              <a:t>3. Абстрактно-логическое</a:t>
            </a:r>
          </a:p>
        </p:txBody>
      </p:sp>
    </p:spTree>
    <p:extLst>
      <p:ext uri="{BB962C8B-B14F-4D97-AF65-F5344CB8AC3E}">
        <p14:creationId xmlns:p14="http://schemas.microsoft.com/office/powerpoint/2010/main" val="249438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746064" cy="130100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effectLst/>
              </a:rPr>
              <a:t>Патология мышления</a:t>
            </a:r>
            <a:endParaRPr lang="ru-RU" sz="5400" b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форме: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Нарушение темпа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Нарушение стройности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Нарушение целенаправленности</a:t>
            </a:r>
          </a:p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содержанию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Бредовые идеи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Сверхценные идеи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Навязчивые идеи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45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Нарушение темпа мышления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12776"/>
            <a:ext cx="7498080" cy="5149552"/>
          </a:xfrm>
        </p:spPr>
        <p:txBody>
          <a:bodyPr/>
          <a:lstStyle/>
          <a:p>
            <a:pPr marL="82296" indent="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Болезненно ускоренное мышление</a:t>
            </a:r>
          </a:p>
          <a:p>
            <a:pPr marL="82296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(характерно для маниакального</a:t>
            </a:r>
          </a:p>
          <a:p>
            <a:pPr marL="82296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синдрома)</a:t>
            </a:r>
          </a:p>
          <a:p>
            <a:pPr marL="82296" indent="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Болезненно замедленное мышление</a:t>
            </a:r>
          </a:p>
          <a:p>
            <a:pPr marL="82296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(характерно для депрессивного</a:t>
            </a:r>
          </a:p>
          <a:p>
            <a:pPr marL="82296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синдрома</a:t>
            </a:r>
            <a:r>
              <a:rPr lang="ru-RU" i="1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3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856984" cy="122413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</a:rPr>
              <a:t>Формальные </a:t>
            </a:r>
            <a:r>
              <a:rPr lang="ru-RU" b="1" dirty="0" smtClean="0">
                <a:solidFill>
                  <a:srgbClr val="C00000"/>
                </a:solidFill>
                <a:effectLst/>
              </a:rPr>
              <a:t>расстройства мышления, характерные </a:t>
            </a:r>
            <a:r>
              <a:rPr lang="ru-RU" b="1" dirty="0">
                <a:solidFill>
                  <a:srgbClr val="C00000"/>
                </a:solidFill>
                <a:effectLst/>
              </a:rPr>
              <a:t>для шизофрении</a:t>
            </a:r>
            <a:endParaRPr lang="ru-RU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47800"/>
            <a:ext cx="8244408" cy="54102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Резонерское мышление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(резонерство,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бесплодное мудрствование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рассуждательство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- мышление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преобладанием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пространных, отвлеченных,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расплывчатых, малосодержательных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рассуждений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Аутистическое мышление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мышление,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опирающиеся 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факты реальной жизни, 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переживания, обусловленные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внутренним миром больного.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Символическое мышление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мышление,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котором обычным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общеупотребляемым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словам придается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особый, отвлеченный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понятный лишь самому больному,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смысл. Больные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могут придумывать новые слова – 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неологизмы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Разорванное мышление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соединение в одной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фразе разнородных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 связанных общим смыслом мыслей («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вогороде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бузина, а в Киеве - дядька»), грамматический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строй речи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сохранятся; максимально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выраженное расстройство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мышления при шизофрении</a:t>
            </a:r>
          </a:p>
        </p:txBody>
      </p:sp>
    </p:spTree>
    <p:extLst>
      <p:ext uri="{BB962C8B-B14F-4D97-AF65-F5344CB8AC3E}">
        <p14:creationId xmlns:p14="http://schemas.microsoft.com/office/powerpoint/2010/main" val="309416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Психопатологические симптомы</a:t>
            </a:r>
          </a:p>
          <a:p>
            <a:pPr marL="82296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Симптом психического расстройства – это некий повторяющийся у разных больных феномен, указывающий на патологию, болезненное отступление от естественного течения психический процессов, ведущее к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Психопатологические синдромы</a:t>
            </a:r>
          </a:p>
          <a:p>
            <a:pPr marL="82296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Синдромом называют повторяющееся сочетание симптомов, тесно связанных между собой общими механизмами происхождения и характеризующих текущее состояние больного.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61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1772816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Формальные расстройства мышления,</a:t>
            </a:r>
            <a:br>
              <a:rPr lang="ru-RU" sz="32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характерные для органических заболеваний</a:t>
            </a:r>
            <a:br>
              <a:rPr lang="ru-RU" sz="32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головного мозга</a:t>
            </a:r>
            <a:endParaRPr lang="ru-RU" sz="32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556792"/>
            <a:ext cx="7962088" cy="5184576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Патологическая обстоятельность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детализированность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вязкость,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тугоподвижностъ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торпидность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мышления) – склонность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детализации,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застревание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частных обстоятельствах (“топтание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месте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”), неспособность отделить главное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второстепенного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Персеверация мышления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повторение одних и тех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 слов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фраз, в связи с выраженным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затруднением мыслительного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доминированием («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застреванием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») какой-либо одной мысли.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Бессвязное,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инкогерентное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мышление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только логических, но и грамматических связей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словами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Речь больных превращается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беспорядочный набор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отдельных слов («словесная окрошка»), 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также слогов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звуков.</a:t>
            </a:r>
          </a:p>
        </p:txBody>
      </p:sp>
    </p:spTree>
    <p:extLst>
      <p:ext uri="{BB962C8B-B14F-4D97-AF65-F5344CB8AC3E}">
        <p14:creationId xmlns:p14="http://schemas.microsoft.com/office/powerpoint/2010/main" val="395341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Бредовые идеи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ложные, ошибочные суждения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возникающие на патологической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овладевают всем сознанием больного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не поддаются логической коррекции,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несмотря на явное противоречие с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действительностью.</a:t>
            </a:r>
          </a:p>
        </p:txBody>
      </p:sp>
    </p:spTree>
    <p:extLst>
      <p:ext uri="{BB962C8B-B14F-4D97-AF65-F5344CB8AC3E}">
        <p14:creationId xmlns:p14="http://schemas.microsoft.com/office/powerpoint/2010/main" val="154186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Классификация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бредовых идей</a:t>
            </a:r>
            <a:r>
              <a:rPr lang="ru-RU" b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 содержанию (фабуле бреда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):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Бредовые идеи ПРЕСЛЕДОВАНИЯ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(преследования, воздействия, инсценировки,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сутяжничества, отравления, ущерба, ревности)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Бредовые идеи ВЕЛИЧИЯ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(реформаторства,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богатства, любовного очарования, высокого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происхождения, изобретательства)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Бредовых идеи САМОУНИЧИЖЕНИЯ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(виновности, обнищания, греховности,</a:t>
            </a:r>
          </a:p>
          <a:p>
            <a:pPr marL="82296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дисморфомания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ипохондрический бред)</a:t>
            </a:r>
          </a:p>
        </p:txBody>
      </p:sp>
    </p:spTree>
    <p:extLst>
      <p:ext uri="{BB962C8B-B14F-4D97-AF65-F5344CB8AC3E}">
        <p14:creationId xmlns:p14="http://schemas.microsoft.com/office/powerpoint/2010/main" val="362392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32656"/>
            <a:ext cx="7818072" cy="5915744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 механизму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бредообразования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Первичный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интерпретативный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систематизированный, бред толкования)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– нарушение абстрактного познания, «кривая логика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ложные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интерпретации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Вторичный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(образный, чувственный) –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нарушение чувственного познания; бред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возникает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наличии других психических расстройств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галлюцинаций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психических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автоматизмов, помраченного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сознания, измененного настроения,</a:t>
            </a:r>
          </a:p>
        </p:txBody>
      </p:sp>
    </p:spTree>
    <p:extLst>
      <p:ext uri="{BB962C8B-B14F-4D97-AF65-F5344CB8AC3E}">
        <p14:creationId xmlns:p14="http://schemas.microsoft.com/office/powerpoint/2010/main" val="236993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Бредовые синдромы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47800"/>
            <a:ext cx="8028384" cy="5149552"/>
          </a:xfrm>
        </p:spPr>
        <p:txBody>
          <a:bodyPr/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Паранойяльный синдром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Синдром психического автоматизма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(параноидный синдром,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галлюцинаторно-параноидный,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синдром Кандинского-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Клерамбо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Парафренный синдром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Паранояльный синдром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5077544"/>
          </a:xfrm>
        </p:spPr>
        <p:txBody>
          <a:bodyPr/>
          <a:lstStyle/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систематизированный</a:t>
            </a:r>
          </a:p>
          <a:p>
            <a:pPr marL="82296" indent="0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интерпретативный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(первичный) бред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нет галлюцинаций или расстройств</a:t>
            </a: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настроения часто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монотематический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реформаторства, изобретательства, ревности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кверулянства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пр.)</a:t>
            </a:r>
          </a:p>
        </p:txBody>
      </p:sp>
    </p:spTree>
    <p:extLst>
      <p:ext uri="{BB962C8B-B14F-4D97-AF65-F5344CB8AC3E}">
        <p14:creationId xmlns:p14="http://schemas.microsoft.com/office/powerpoint/2010/main" val="118376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96944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Синдром психического автоматизма</a:t>
            </a:r>
            <a:b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(галлюцинаторно-бредовой)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12776"/>
            <a:ext cx="7890080" cy="5328592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Систематизированный бред преследования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Бред физического воздействия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Психические автоматизмы –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чувство утраты контроля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над собственными психическими и физиологическими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процессами:</a:t>
            </a:r>
          </a:p>
          <a:p>
            <a:pPr marL="82296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Идеаторные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(симптом открытости мыслей, с-м звучания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мыслей, вкладывания мыслей,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ментизм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шперрунг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слуховые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 зрительные псевдогаллюцинации)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Сенсорные (обонятельные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тактильные псевдогаллюцинации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сенестопатии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Аффективный (убежденность больных в том, что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настроение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меняется под воздействием внешней силы)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Моторный (убежденность больных в том, что совершаемые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ими движения или поступки происходят под воздействием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внешней силы,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больными кто-то управляет ).</a:t>
            </a:r>
          </a:p>
        </p:txBody>
      </p:sp>
    </p:spTree>
    <p:extLst>
      <p:ext uri="{BB962C8B-B14F-4D97-AF65-F5344CB8AC3E}">
        <p14:creationId xmlns:p14="http://schemas.microsoft.com/office/powerpoint/2010/main" val="223608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Парафренный синдром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/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Систематический бред преследования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Бред физического воздействия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Явления психического автоматизма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4. + Фантастический бред величия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09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Сверхценные идеи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4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Возникают под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влиянием действительных обстоятельств.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Благодаря сильной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аффективной окраске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получают в сознании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соответствующее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реальному значению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преобладающее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(доминирующее) положение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Изобретательства,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ревности,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кверулянства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ипохондрические и пр.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19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787857"/>
              </p:ext>
            </p:extLst>
          </p:nvPr>
        </p:nvGraphicFramePr>
        <p:xfrm>
          <a:off x="1331640" y="188640"/>
          <a:ext cx="7560840" cy="6480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16201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Ошибочные</a:t>
                      </a:r>
                    </a:p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суждения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Сверх-</a:t>
                      </a:r>
                    </a:p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ценные</a:t>
                      </a:r>
                    </a:p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идеи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Бредовые</a:t>
                      </a:r>
                    </a:p>
                    <a:p>
                      <a:r>
                        <a:rPr kumimoji="0" lang="ru-RU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идеи</a:t>
                      </a:r>
                      <a:endParaRPr lang="ru-RU" sz="2400" dirty="0"/>
                    </a:p>
                  </a:txBody>
                  <a:tcPr/>
                </a:tc>
              </a:tr>
              <a:tr h="1620180">
                <a:tc>
                  <a:txBody>
                    <a:bodyPr/>
                    <a:lstStyle/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Ложные,</a:t>
                      </a:r>
                    </a:p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ошибочные</a:t>
                      </a:r>
                    </a:p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суждения</a:t>
                      </a:r>
                      <a:endParaRPr lang="ru-RU" sz="2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+</a:t>
                      </a:r>
                      <a:endParaRPr lang="ru-RU" sz="8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-</a:t>
                      </a:r>
                      <a:endParaRPr lang="ru-RU" sz="8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+</a:t>
                      </a:r>
                      <a:endParaRPr lang="ru-RU" sz="8000" b="1" dirty="0"/>
                    </a:p>
                  </a:txBody>
                  <a:tcPr/>
                </a:tc>
              </a:tr>
              <a:tr h="1620180">
                <a:tc>
                  <a:txBody>
                    <a:bodyPr/>
                    <a:lstStyle/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Преобладают</a:t>
                      </a:r>
                    </a:p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сознании</a:t>
                      </a:r>
                    </a:p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больного</a:t>
                      </a:r>
                      <a:endParaRPr lang="ru-RU" sz="2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-</a:t>
                      </a:r>
                      <a:endParaRPr lang="ru-RU" sz="8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+</a:t>
                      </a:r>
                      <a:endParaRPr lang="ru-RU" sz="8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+</a:t>
                      </a:r>
                      <a:endParaRPr lang="ru-RU" sz="8000" b="1" dirty="0"/>
                    </a:p>
                  </a:txBody>
                  <a:tcPr/>
                </a:tc>
              </a:tr>
              <a:tr h="1620180">
                <a:tc>
                  <a:txBody>
                    <a:bodyPr/>
                    <a:lstStyle/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поддаются</a:t>
                      </a:r>
                    </a:p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логической</a:t>
                      </a:r>
                    </a:p>
                    <a:p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коррекции</a:t>
                      </a:r>
                      <a:endParaRPr lang="ru-RU" sz="2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-</a:t>
                      </a:r>
                      <a:endParaRPr lang="ru-RU" sz="8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+/-</a:t>
                      </a:r>
                      <a:endParaRPr lang="ru-RU" sz="8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0" b="1" dirty="0" smtClean="0"/>
                        <a:t>+</a:t>
                      </a:r>
                      <a:endParaRPr lang="ru-RU" sz="8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77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48872" cy="936104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тяжести психические расстройства делятся на</a:t>
            </a:r>
            <a:r>
              <a:rPr lang="ru-RU" sz="2800" b="1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24744"/>
            <a:ext cx="7871792" cy="550465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тяжелое расстройство,  характеризуется: </a:t>
            </a:r>
          </a:p>
          <a:p>
            <a:pPr algn="just">
              <a:spcBef>
                <a:spcPts val="6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неадекватным восприятием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окружающей действительности, которое  определяет  нелепое  и опасное поведение больных</a:t>
            </a:r>
          </a:p>
          <a:p>
            <a:pPr algn="just">
              <a:spcBef>
                <a:spcPts val="6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отсутствием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контроля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поведением</a:t>
            </a:r>
          </a:p>
          <a:p>
            <a:pPr algn="just">
              <a:spcBef>
                <a:spcPts val="6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отсутствием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критики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(осознания болезни)</a:t>
            </a:r>
          </a:p>
          <a:p>
            <a:pPr algn="just">
              <a:spcBef>
                <a:spcPts val="600"/>
              </a:spcBef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НЕВРОЗ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более мягкие расстройства,  характеризуются:</a:t>
            </a:r>
          </a:p>
          <a:p>
            <a:pPr algn="just">
              <a:spcBef>
                <a:spcPts val="6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правильным  восприятием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осмысления действительности;</a:t>
            </a:r>
          </a:p>
          <a:p>
            <a:pPr algn="just">
              <a:spcBef>
                <a:spcPts val="6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поведение не всегда адаптивно, но опасные и нелепые поступки исключены (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контроль поведения  затруднен, но присутствует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spcBef>
                <a:spcPts val="6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наличие критики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стремление избавиться от болезни.</a:t>
            </a:r>
          </a:p>
          <a:p>
            <a:pPr>
              <a:spcBef>
                <a:spcPts val="600"/>
              </a:spcBef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758169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Навязчивые явления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7818072" cy="51125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непроизвольно возникающие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непреодолимые мысли, представления,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сомнения, воспоминания, влечения,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страхи и действия при сознании их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болезненности, сохранности критического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ним отношения и попыткой борьбы с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ними.</a:t>
            </a:r>
          </a:p>
        </p:txBody>
      </p:sp>
    </p:spTree>
    <p:extLst>
      <p:ext uri="{BB962C8B-B14F-4D97-AF65-F5344CB8AC3E}">
        <p14:creationId xmlns:p14="http://schemas.microsoft.com/office/powerpoint/2010/main" val="27590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301006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Навязчивые явления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688632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Навязчивые мысли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обсессии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«умственная жвачка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навязчивый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счет,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хульные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мысли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Навязчивые сомнения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отсутствие уверенности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правильности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законченности выполненных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совершенных) действий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Навязчивые воспоминания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возникновение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неотвязных, нередко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образных мыслей, относящихся к какому-либо бывшему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действительности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неприятному, порочащему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мучительному событию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Навязчивые влечения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желание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совершить бессмысленное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опасное или непристойное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действие, сопровождается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тревогой и страхом. Никогда не совершаются!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Навязчивые страхи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фобии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– см. след. слайд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Навязчивые действия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компульсии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сочетающиеся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фобиями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(«ритуалы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некоторое время позволяют избавиться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страха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не сочетающиеся с фобиями («простые»: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вынуждены совершать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привычное, зафиксированное в прошлом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действие: поправлять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волосы, отбрасывать назад голову и пр.)</a:t>
            </a:r>
          </a:p>
        </p:txBody>
      </p:sp>
    </p:spTree>
    <p:extLst>
      <p:ext uri="{BB962C8B-B14F-4D97-AF65-F5344CB8AC3E}">
        <p14:creationId xmlns:p14="http://schemas.microsoft.com/office/powerpoint/2010/main" val="367250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</a:rPr>
              <a:t>Навязчивые страхи (фобии)</a:t>
            </a:r>
            <a:endParaRPr lang="ru-RU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96752"/>
            <a:ext cx="7746064" cy="5544616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Агорафобия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страх открытых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пространств, скопления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людей, страх остаться без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помощи. Приводит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избегающему поведению.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 сопровождается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паническими атаками.</a:t>
            </a:r>
          </a:p>
          <a:p>
            <a:pPr marL="82296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Социофобии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страх совершать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какие-либо действия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присутствии других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людей (выступать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покраснеть, привлечь внимание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Приводит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избегающему поведению.</a:t>
            </a:r>
          </a:p>
          <a:p>
            <a:pPr marL="82296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Нозофобии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страх заболеть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тяжелой болезнью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канцерофобия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сифилофобия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спидофобия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лиссофобия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мизофобия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пр.)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Простые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(изолированные) фобии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остальные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(клаустрофобия,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гипсофобия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пр.)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Дисморфофобия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33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8172400" cy="130100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Дисморфомания и </a:t>
            </a:r>
            <a:r>
              <a:rPr lang="ru-RU" b="1" dirty="0" err="1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дисморфофобия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54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Дисморфофобия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82296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навязчивые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идеи своего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физического несовершенства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обычно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сочетаются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социофобиями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сниженным настроением</a:t>
            </a:r>
          </a:p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Дисморфомания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82296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бредовые или сверхценные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идеи своего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физического несовершенства; часто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сочетаются 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социофобиями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бредовыми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идеями отношения</a:t>
            </a:r>
          </a:p>
        </p:txBody>
      </p:sp>
    </p:spTree>
    <p:extLst>
      <p:ext uri="{BB962C8B-B14F-4D97-AF65-F5344CB8AC3E}">
        <p14:creationId xmlns:p14="http://schemas.microsoft.com/office/powerpoint/2010/main" val="367078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Ипохондрия -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96752"/>
            <a:ext cx="8034096" cy="505164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необоснованные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преувеличенные опасения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 здоровье; поиск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 уверенность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наличии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какого-либо заболевания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отсутствии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объективных признаков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последнего</a:t>
            </a:r>
          </a:p>
          <a:p>
            <a:pPr marL="82296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Ипохондрические идеи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м.б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навязчивые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сверхценные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бредовые</a:t>
            </a:r>
          </a:p>
        </p:txBody>
      </p:sp>
    </p:spTree>
    <p:extLst>
      <p:ext uri="{BB962C8B-B14F-4D97-AF65-F5344CB8AC3E}">
        <p14:creationId xmlns:p14="http://schemas.microsoft.com/office/powerpoint/2010/main" val="33774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Ипохондрические идеи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24744"/>
            <a:ext cx="7890080" cy="554461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приводят пациента к врачам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непсихиатрических специальностей. Особенно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часто пациенты обращаются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пластическим хирургам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стоматологам, дерматологам,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урологам, гинекологам. Выполнение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хирургических (в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стоматологических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пластических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манипуляций не ослабляет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болезненные переживания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пациентов с бредовыми ипохондрическими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идеями, часто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провоцирует на усиление и развитие бреда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вовлечением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медицинских работников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систему переживаний с последующими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бредовыми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действиями. Врач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берущийся выполнить пластическую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любую другую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хирургическую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манипуляцию, всегда должен иметь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документировать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объективные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причины для этого, а 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только желание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пациента и материальную заинтересованность.</a:t>
            </a:r>
          </a:p>
        </p:txBody>
      </p:sp>
    </p:spTree>
    <p:extLst>
      <p:ext uri="{BB962C8B-B14F-4D97-AF65-F5344CB8AC3E}">
        <p14:creationId xmlns:p14="http://schemas.microsoft.com/office/powerpoint/2010/main" val="198026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4800"/>
            <a:ext cx="8991600" cy="65532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КЛАССИФИКАЦИЯ ПСИХИЧЕСКИХ РАССТРОЙСТВ В ЗАВИСИМОСТИ ОТ ЭТИОЛОГИИ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Эндогенные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хромосомные, наследственные или с наследственной предрасположенностью (аффективные психозы - МДП, шизофрения,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шизоаффективные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расстройства).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Экзогенные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этиологический фактор действует из внешней среды, при взаимодействии с ЦНС вызывает её повреждения (ЧМТ, опухоли, инфекции, интоксикации).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Психогенные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этиологическим фактором выступает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психотравма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(неврозы, реактивные состояния).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Соматогенные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причиной психического расстройства является первично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нецеребральное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соматическое страдание, изменяющее внутреннюю среду организма так, что эта среда становится патогенной для функционирования мозга и вызывает разнообразные нарушения его деятельности (сахарный диабет, гипотиреоз)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Патология психического развития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умственная отсталость, ЗПР, искажения психического развития,  расстройства личности.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21063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8496944" cy="129614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Сферы психической деятельности</a:t>
            </a:r>
            <a:br>
              <a:rPr lang="ru-RU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щущение и восприятие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Мышление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Память и внимание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Интеллект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5. Эмоции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6. Воля и психомоторная сфера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7. Влечения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8. Сознание</a:t>
            </a:r>
          </a:p>
        </p:txBody>
      </p:sp>
    </p:spTree>
    <p:extLst>
      <p:ext uri="{BB962C8B-B14F-4D97-AF65-F5344CB8AC3E}">
        <p14:creationId xmlns:p14="http://schemas.microsoft.com/office/powerpoint/2010/main" val="375218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Ощущение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простой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психический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процесс; отражение отдельных свойств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предметов при их воздействии на органы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чувств.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Восприятие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психический процесс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отражения предметов в целом, в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совокупности их свойств, формирующий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субъективный образ объективного мира</a:t>
            </a:r>
          </a:p>
        </p:txBody>
      </p:sp>
    </p:spTree>
    <p:extLst>
      <p:ext uri="{BB962C8B-B14F-4D97-AF65-F5344CB8AC3E}">
        <p14:creationId xmlns:p14="http://schemas.microsoft.com/office/powerpoint/2010/main" val="214567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Патология ощущений</a:t>
            </a:r>
            <a:endParaRPr lang="ru-RU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Изменение интенсивности ощущений: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Гипестезия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Анестезия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Гиперестезия</a:t>
            </a:r>
          </a:p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Качественные расстройства ощущений: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Парестезии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Сенестопатии</a:t>
            </a:r>
          </a:p>
          <a:p>
            <a:pPr marL="596646" indent="-514350">
              <a:buAutoNum type="arabicPeriod"/>
            </a:pPr>
            <a:endParaRPr lang="ru-RU" b="1" dirty="0" smtClean="0"/>
          </a:p>
          <a:p>
            <a:pPr marL="82296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79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445" y="404664"/>
            <a:ext cx="8178112" cy="591574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Гипестезия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сниженная чувствительность к</a:t>
            </a:r>
          </a:p>
          <a:p>
            <a:pPr marL="8229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раздражителям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Горячее ощущается теплым,</a:t>
            </a:r>
          </a:p>
          <a:p>
            <a:pPr marL="82296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яркий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свет - тусклым, громкий звук - тихим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Встречается при депрессивном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синдроме,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нарушениях сознания.</a:t>
            </a:r>
          </a:p>
          <a:p>
            <a:pPr marL="82296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Анестезия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отсутствие чувствительности</a:t>
            </a:r>
          </a:p>
          <a:p>
            <a:pPr marL="8229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(например, отсутствие температурной или</a:t>
            </a:r>
          </a:p>
          <a:p>
            <a:pPr marL="8229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болевой чувствительности). Встречается при</a:t>
            </a:r>
          </a:p>
          <a:p>
            <a:pPr marL="8229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неврологических заболеваниях, при</a:t>
            </a:r>
          </a:p>
          <a:p>
            <a:pPr marL="82296" indent="0" algn="just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кататоническом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синдроме.</a:t>
            </a:r>
          </a:p>
        </p:txBody>
      </p:sp>
    </p:spTree>
    <p:extLst>
      <p:ext uri="{BB962C8B-B14F-4D97-AF65-F5344CB8AC3E}">
        <p14:creationId xmlns:p14="http://schemas.microsoft.com/office/powerpoint/2010/main" val="312895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378</TotalTime>
  <Words>2546</Words>
  <Application>Microsoft Office PowerPoint</Application>
  <PresentationFormat>Экран (4:3)</PresentationFormat>
  <Paragraphs>411</Paragraphs>
  <Slides>45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Солнцестояние</vt:lpstr>
      <vt:lpstr>Понятие о симптомах и синдромах. Расстройства восприятия, мышления. Бред и его критерии бреда. Основные бредовые синдромы</vt:lpstr>
      <vt:lpstr>Презентация PowerPoint</vt:lpstr>
      <vt:lpstr>Презентация PowerPoint</vt:lpstr>
      <vt:lpstr>По тяжести психические расстройства делятся на:</vt:lpstr>
      <vt:lpstr>Презентация PowerPoint</vt:lpstr>
      <vt:lpstr>Сферы психической деятельности человека </vt:lpstr>
      <vt:lpstr>Презентация PowerPoint</vt:lpstr>
      <vt:lpstr>Патология ощущений</vt:lpstr>
      <vt:lpstr>Презентация PowerPoint</vt:lpstr>
      <vt:lpstr>Презентация PowerPoint</vt:lpstr>
      <vt:lpstr>Астенический синдром  </vt:lpstr>
      <vt:lpstr>Клинические проявления: </vt:lpstr>
      <vt:lpstr>Стадии (степени тяжести):</vt:lpstr>
      <vt:lpstr>Сенестопатии</vt:lpstr>
      <vt:lpstr>Особенности сенестопатий</vt:lpstr>
      <vt:lpstr>Патология восприятия</vt:lpstr>
      <vt:lpstr>Психосенсорные расстройства </vt:lpstr>
      <vt:lpstr>Презентация PowerPoint</vt:lpstr>
      <vt:lpstr>Иллюзии</vt:lpstr>
      <vt:lpstr>По механизму возникновения:</vt:lpstr>
      <vt:lpstr>Галлюцинации </vt:lpstr>
      <vt:lpstr>Классификация по анализаторам:</vt:lpstr>
      <vt:lpstr>Презентация PowerPoint</vt:lpstr>
      <vt:lpstr>Галлюцинации По механизму образования: истинные и псевдогаллюцинации</vt:lpstr>
      <vt:lpstr>Патология ощущения и восприятия Дифференциальная диагностика</vt:lpstr>
      <vt:lpstr>МЫШЛЕНИЕ</vt:lpstr>
      <vt:lpstr>Патология мышления</vt:lpstr>
      <vt:lpstr>Нарушение темпа мышления</vt:lpstr>
      <vt:lpstr>Формальные расстройства мышления, характерные для шизофрении</vt:lpstr>
      <vt:lpstr>Формальные расстройства мышления, характерные для органических заболеваний головного мозга</vt:lpstr>
      <vt:lpstr>Бредовые идеи</vt:lpstr>
      <vt:lpstr>Классификация бредовых идей:</vt:lpstr>
      <vt:lpstr>Презентация PowerPoint</vt:lpstr>
      <vt:lpstr>Бредовые синдромы</vt:lpstr>
      <vt:lpstr>Паранояльный синдром</vt:lpstr>
      <vt:lpstr>Синдром психического автоматизма (галлюцинаторно-бредовой)</vt:lpstr>
      <vt:lpstr>Парафренный синдром</vt:lpstr>
      <vt:lpstr>Сверхценные идеи</vt:lpstr>
      <vt:lpstr>Презентация PowerPoint</vt:lpstr>
      <vt:lpstr>Навязчивые явления</vt:lpstr>
      <vt:lpstr>Навязчивые явления</vt:lpstr>
      <vt:lpstr>Навязчивые страхи (фобии)</vt:lpstr>
      <vt:lpstr>Дисморфомания и дисморфофобия</vt:lpstr>
      <vt:lpstr>Ипохондрия -</vt:lpstr>
      <vt:lpstr>Ипохондрические идеи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User</cp:lastModifiedBy>
  <cp:revision>22</cp:revision>
  <dcterms:created xsi:type="dcterms:W3CDTF">2016-05-05T18:07:18Z</dcterms:created>
  <dcterms:modified xsi:type="dcterms:W3CDTF">2022-09-20T12:58:59Z</dcterms:modified>
</cp:coreProperties>
</file>