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08" r:id="rId6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7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Злокачественные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лимфомы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 детей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500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684211" y="685800"/>
            <a:ext cx="11300959" cy="4408714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/>
              <a:t>общий (клинический) анализ крови развернутый с определением гемоглобина, эритроцитов, тромбоцитов, лейкоцитов, подсчетом лейкоцитарной формулы с оценкой абсолютного содержания лейкоцитов и количества </a:t>
            </a:r>
            <a:r>
              <a:rPr lang="ru-RU" dirty="0" err="1"/>
              <a:t>ретикулоцитов</a:t>
            </a:r>
            <a:r>
              <a:rPr lang="ru-RU" dirty="0"/>
              <a:t>, оценкой скорости оседания эритроцитов; </a:t>
            </a:r>
            <a:r>
              <a:rPr lang="ru-RU" dirty="0" smtClean="0"/>
              <a:t> </a:t>
            </a:r>
            <a:r>
              <a:rPr lang="ru-RU" dirty="0"/>
              <a:t>общий (клинический) анализ мочи; </a:t>
            </a:r>
            <a:r>
              <a:rPr lang="ru-RU" dirty="0" smtClean="0"/>
              <a:t> </a:t>
            </a:r>
            <a:r>
              <a:rPr lang="ru-RU" dirty="0"/>
              <a:t>анализ крови биохимический общетерапевтический с включением следующих параметров: ЛДГ, мочевина, </a:t>
            </a:r>
            <a:r>
              <a:rPr lang="ru-RU" dirty="0" err="1"/>
              <a:t>креатинин</a:t>
            </a:r>
            <a:r>
              <a:rPr lang="ru-RU" dirty="0"/>
              <a:t>, общий белок, альбумин, билирубин, АСТ, АЛТ, щелочная фосфатаза, калий, натрий, хлор, кальций (другие параметры биохимического анализа крови могут быть включены в исследование на усмотрение врача); </a:t>
            </a:r>
            <a:r>
              <a:rPr lang="ru-RU" dirty="0" smtClean="0"/>
              <a:t> </a:t>
            </a:r>
            <a:r>
              <a:rPr lang="ru-RU" dirty="0" err="1"/>
              <a:t>коагулограмма</a:t>
            </a:r>
            <a:r>
              <a:rPr lang="ru-RU" dirty="0"/>
              <a:t> (ориентировочное исследование системы гемостаза) с включением следующих параметров: протромбин, международное нормализованное отношение (МНО), активированное частичное </a:t>
            </a:r>
            <a:r>
              <a:rPr lang="ru-RU" dirty="0" err="1"/>
              <a:t>тромбопластиновое</a:t>
            </a:r>
            <a:r>
              <a:rPr lang="ru-RU" dirty="0"/>
              <a:t> время (АЧТВ), фибриноген, </a:t>
            </a:r>
            <a:r>
              <a:rPr lang="ru-RU" dirty="0" err="1"/>
              <a:t>тромбиновое</a:t>
            </a:r>
            <a:r>
              <a:rPr lang="ru-RU" dirty="0"/>
              <a:t> время, антитромбин III, </a:t>
            </a:r>
            <a:r>
              <a:rPr lang="ru-RU" dirty="0" err="1"/>
              <a:t>плазминоген</a:t>
            </a:r>
            <a:r>
              <a:rPr lang="ru-RU" dirty="0"/>
              <a:t>, D-</a:t>
            </a:r>
            <a:r>
              <a:rPr lang="ru-RU" dirty="0" err="1"/>
              <a:t>димер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364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оценка абсолютного содержания лимфоцитов в периферической крови до начала лечения необходима для оптимального выбора химиотерапии первой линии — входит как фактор риска в подсчет числа баллов Международного прогностического индекса для распространенных стадий </a:t>
            </a:r>
            <a:r>
              <a:rPr lang="ru-RU" dirty="0" err="1"/>
              <a:t>кЛХ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556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ранее не получавшим лечение пациентам с ЛХ перед проведением первой линии противоопухолевой терапии рекомендуется определение основных групп крови по системе AB0, определение антигена D системы Резус (</a:t>
            </a:r>
            <a:r>
              <a:rPr lang="ru-RU" dirty="0" err="1"/>
              <a:t>резусфактора</a:t>
            </a:r>
            <a:r>
              <a:rPr lang="ru-RU" dirty="0"/>
              <a:t>) для возможности выполнения гемотрансфузии при наличии показаний до, во время или после терапии </a:t>
            </a:r>
          </a:p>
        </p:txBody>
      </p:sp>
    </p:spTree>
    <p:extLst>
      <p:ext uri="{BB962C8B-B14F-4D97-AF65-F5344CB8AC3E}">
        <p14:creationId xmlns:p14="http://schemas.microsoft.com/office/powerpoint/2010/main" val="124303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ранее не получавшим лечение пациентам с ЛХ перед проведением первой линии противоопухолевой терапии рекомендуется для уточнения наличия сопутствующих инфекционных заболеваний и планирования необходимой сопутствующей терапии выполнение следующих исследований: </a:t>
            </a:r>
          </a:p>
        </p:txBody>
      </p:sp>
    </p:spTree>
    <p:extLst>
      <p:ext uri="{BB962C8B-B14F-4D97-AF65-F5344CB8AC3E}">
        <p14:creationId xmlns:p14="http://schemas.microsoft.com/office/powerpoint/2010/main" val="310585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o молекулярно-биологического исследования крови на вирус гепатита B (</a:t>
            </a:r>
            <a:r>
              <a:rPr lang="ru-RU" dirty="0" err="1"/>
              <a:t>Hepatitis</a:t>
            </a:r>
            <a:r>
              <a:rPr lang="ru-RU" dirty="0"/>
              <a:t> B </a:t>
            </a:r>
            <a:r>
              <a:rPr lang="ru-RU" dirty="0" err="1"/>
              <a:t>virus</a:t>
            </a:r>
            <a:r>
              <a:rPr lang="ru-RU" dirty="0"/>
              <a:t>) и на вирус гепатита C (</a:t>
            </a:r>
            <a:r>
              <a:rPr lang="ru-RU" dirty="0" err="1"/>
              <a:t>Hepatitis</a:t>
            </a:r>
            <a:r>
              <a:rPr lang="ru-RU" dirty="0"/>
              <a:t> C </a:t>
            </a:r>
            <a:r>
              <a:rPr lang="ru-RU" dirty="0" err="1"/>
              <a:t>virus</a:t>
            </a:r>
            <a:r>
              <a:rPr lang="ru-RU" dirty="0"/>
              <a:t>) [1]; </a:t>
            </a:r>
            <a:endParaRPr lang="ru-RU" dirty="0" smtClean="0"/>
          </a:p>
          <a:p>
            <a:r>
              <a:rPr lang="ru-RU" dirty="0" smtClean="0"/>
              <a:t>o </a:t>
            </a:r>
            <a:r>
              <a:rPr lang="ru-RU" dirty="0"/>
              <a:t>молекулярно-биологического исследования крови на вирус иммунодефицита человека ВИЧ-1 (</a:t>
            </a:r>
            <a:r>
              <a:rPr lang="ru-RU" dirty="0" err="1"/>
              <a:t>Human</a:t>
            </a:r>
            <a:r>
              <a:rPr lang="ru-RU" dirty="0"/>
              <a:t> </a:t>
            </a:r>
            <a:r>
              <a:rPr lang="ru-RU" dirty="0" err="1"/>
              <a:t>immunodeficiency</a:t>
            </a:r>
            <a:r>
              <a:rPr lang="ru-RU" dirty="0"/>
              <a:t> </a:t>
            </a:r>
            <a:r>
              <a:rPr lang="ru-RU" dirty="0" err="1"/>
              <a:t>virus</a:t>
            </a:r>
            <a:r>
              <a:rPr lang="ru-RU" dirty="0"/>
              <a:t> HIV1); </a:t>
            </a:r>
            <a:endParaRPr lang="ru-RU" dirty="0" smtClean="0"/>
          </a:p>
          <a:p>
            <a:r>
              <a:rPr lang="ru-RU" dirty="0" smtClean="0"/>
              <a:t>o </a:t>
            </a:r>
            <a:r>
              <a:rPr lang="ru-RU" dirty="0"/>
              <a:t>молекулярно-биологического исследования крови на вирусы </a:t>
            </a:r>
            <a:r>
              <a:rPr lang="ru-RU" dirty="0" err="1"/>
              <a:t>ЭпштейнБарр</a:t>
            </a:r>
            <a:r>
              <a:rPr lang="ru-RU" dirty="0"/>
              <a:t>, </a:t>
            </a:r>
            <a:r>
              <a:rPr lang="ru-RU" dirty="0" err="1"/>
              <a:t>цитомегаловирус</a:t>
            </a:r>
            <a:r>
              <a:rPr lang="ru-RU" dirty="0"/>
              <a:t> и вирус простого герпеса.</a:t>
            </a:r>
          </a:p>
        </p:txBody>
      </p:sp>
    </p:spTree>
    <p:extLst>
      <p:ext uri="{BB962C8B-B14F-4D97-AF65-F5344CB8AC3E}">
        <p14:creationId xmlns:p14="http://schemas.microsoft.com/office/powerpoint/2010/main" val="339866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с ЛХ младше 18 лет до начала противоопухолевой терапии, а также всем пациентам с ЛХ, независимо от возраста, получающим или получавшим противоопухолевую терапию, после первого эпизода тяжелой инфекции рекомендуется определение иммунного статуса (исследование уровня иммуноглобулинов G, A и M) в крови для уточнения риска развития инфекционных осложнений и необходимости назначения соответствующей </a:t>
            </a:r>
            <a:r>
              <a:rPr lang="ru-RU" dirty="0" smtClean="0"/>
              <a:t>профилактики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290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женщинам детородного возраста с впервые выявленной ЛХ, а также с рецидивом ЛХ, перед началом терапии рекомендуется выполнение комплекса исследований по определению беременности для коррекции терапевтической тактики и консультации акушера-гинеколога в случае наличия беременности и желания женщины ее сохранить</a:t>
            </a:r>
          </a:p>
        </p:txBody>
      </p:sp>
    </p:spTree>
    <p:extLst>
      <p:ext uri="{BB962C8B-B14F-4D97-AF65-F5344CB8AC3E}">
        <p14:creationId xmlns:p14="http://schemas.microsoft.com/office/powerpoint/2010/main" val="390912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Инструментальные диагностические исследования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при установлении диагноза ЛХ, при оценке ответа на лечение, а также при подозрении на рецидив заболевания рекомендуется выполнить КТ шеи, грудной клетки, органов брюшной полости и малого таза (с контрастированием) для </a:t>
            </a:r>
            <a:r>
              <a:rPr lang="ru-RU" dirty="0" err="1"/>
              <a:t>стадирования</a:t>
            </a:r>
            <a:r>
              <a:rPr lang="ru-RU" dirty="0"/>
              <a:t> заболевания и уточнения наличия, размеров и распространенности опухолевых очагов</a:t>
            </a:r>
          </a:p>
        </p:txBody>
      </p:sp>
    </p:spTree>
    <p:extLst>
      <p:ext uri="{BB962C8B-B14F-4D97-AF65-F5344CB8AC3E}">
        <p14:creationId xmlns:p14="http://schemas.microsoft.com/office/powerpoint/2010/main" val="427568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Пациентам с противопоказаниями к КТ, либо при невозможности выполнения КТ, при установлении диагноза ЛХ, при оценке ответа на лечение, а также при подозрении на рецидив заболевания рекомендуется для </a:t>
            </a:r>
            <a:r>
              <a:rPr lang="ru-RU" dirty="0" err="1"/>
              <a:t>стадирования</a:t>
            </a:r>
            <a:r>
              <a:rPr lang="ru-RU" dirty="0"/>
              <a:t> заболевания и уточнения наличия, размеров и распространенности опухолевых очагов выполнить следующие диагностические исследования: рентгенографию органов грудной клетки в двух проекциях; o ультразвуковое исследование лимфатических узлов и внутренних органов. </a:t>
            </a:r>
          </a:p>
        </p:txBody>
      </p:sp>
    </p:spTree>
    <p:extLst>
      <p:ext uri="{BB962C8B-B14F-4D97-AF65-F5344CB8AC3E}">
        <p14:creationId xmlns:p14="http://schemas.microsoft.com/office/powerpoint/2010/main" val="125228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при установлении диагноза ЛХ, при оценке ответа на лечение, а также при подозрении на рецидив заболевания рекомендуется при наличии возможности выполнить позитронную эмиссионную томографию всего тела с </a:t>
            </a:r>
            <a:r>
              <a:rPr lang="ru-RU" dirty="0" err="1"/>
              <a:t>туморотропными</a:t>
            </a:r>
            <a:r>
              <a:rPr lang="ru-RU" dirty="0"/>
              <a:t> </a:t>
            </a:r>
            <a:r>
              <a:rPr lang="ru-RU" dirty="0" err="1"/>
              <a:t>радиофармпрепаратами</a:t>
            </a:r>
            <a:r>
              <a:rPr lang="ru-RU" dirty="0"/>
              <a:t> (РФП) (</a:t>
            </a:r>
            <a:r>
              <a:rPr lang="ru-RU" dirty="0" err="1"/>
              <a:t>фтордезоксиглюкозой</a:t>
            </a:r>
            <a:r>
              <a:rPr lang="ru-RU" dirty="0"/>
              <a:t>) для более точного </a:t>
            </a:r>
            <a:r>
              <a:rPr lang="ru-RU" dirty="0" err="1"/>
              <a:t>стадирования</a:t>
            </a:r>
            <a:r>
              <a:rPr lang="ru-RU" dirty="0"/>
              <a:t> заболевания и лучшей оценки эффекта на терапию</a:t>
            </a:r>
          </a:p>
        </p:txBody>
      </p:sp>
    </p:spTree>
    <p:extLst>
      <p:ext uri="{BB962C8B-B14F-4D97-AF65-F5344CB8AC3E}">
        <p14:creationId xmlns:p14="http://schemas.microsoft.com/office/powerpoint/2010/main" val="25693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/>
              <a:t>Лимфома</a:t>
            </a:r>
            <a:r>
              <a:rPr lang="ru-RU" sz="2800" dirty="0"/>
              <a:t> </a:t>
            </a:r>
            <a:r>
              <a:rPr lang="ru-RU" sz="2800" dirty="0" err="1"/>
              <a:t>Ходжкина</a:t>
            </a:r>
            <a:r>
              <a:rPr lang="ru-RU" sz="2800" dirty="0"/>
              <a:t> (ЛХ) – это В-клеточное злокачественное </a:t>
            </a:r>
            <a:r>
              <a:rPr lang="ru-RU" sz="2800" dirty="0" err="1"/>
              <a:t>лимфопролиферативное</a:t>
            </a:r>
            <a:r>
              <a:rPr lang="ru-RU" sz="2800" dirty="0"/>
              <a:t> заболевание</a:t>
            </a:r>
          </a:p>
        </p:txBody>
      </p:sp>
    </p:spTree>
    <p:extLst>
      <p:ext uri="{BB962C8B-B14F-4D97-AF65-F5344CB8AC3E}">
        <p14:creationId xmlns:p14="http://schemas.microsoft.com/office/powerpoint/2010/main" val="404573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позитронная эмиссионная томография, совмещенная с компьютерной томографией (ПЭТ/КТ), является высокоинформативным методом диагностики. ПЭТ/КТ, выполненная до начала лечения, позволяет не только уточнить стадию, но и более точно определить локализацию очагов поражения, что имеет существенное значение для последующей оценки эффекта терапии индукции и качественного планирования последующей лучевой терапии и минимизации облучения здоровых тканей. При наличии возможности выполнения ПЭТ/КТ, она может быть применена в соответствии с пересмотренными критериями оценки ответа, в первую очередь у пациентов с минимальным объемом опухоли, а также с учетом возможной коррекции лечения.</a:t>
            </a:r>
          </a:p>
        </p:txBody>
      </p:sp>
    </p:spTree>
    <p:extLst>
      <p:ext uri="{BB962C8B-B14F-4D97-AF65-F5344CB8AC3E}">
        <p14:creationId xmlns:p14="http://schemas.microsoft.com/office/powerpoint/2010/main" val="311012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Всем пациентам с установленным диагнозом ЛХ, которым планируется лечение по поводу впервые установленного заболевания, либо по поводу рецидива, рекомендуется выполнить электрокардиографию для уточнения функции </a:t>
            </a:r>
            <a:r>
              <a:rPr lang="ru-RU" dirty="0" smtClean="0"/>
              <a:t>сердца</a:t>
            </a:r>
          </a:p>
          <a:p>
            <a:r>
              <a:rPr lang="ru-RU" dirty="0"/>
              <a:t>Всем пациентам с установленным диагнозом ЛХ, которым планируется лечение с использованием противоопухолевого антибиотика </a:t>
            </a:r>
            <a:r>
              <a:rPr lang="ru-RU" dirty="0" err="1"/>
              <a:t>доксорубицина</a:t>
            </a:r>
            <a:r>
              <a:rPr lang="ru-RU" dirty="0"/>
              <a:t>** </a:t>
            </a:r>
            <a:r>
              <a:rPr lang="ru-RU" dirty="0" smtClean="0"/>
              <a:t>а </a:t>
            </a:r>
            <a:r>
              <a:rPr lang="ru-RU" dirty="0"/>
              <a:t>также пациентам со сниженной сердечной функцией, получающим это лечение, рекомендуется выполнить эхокардиографию с определением фракции сердечного выброса, для контроля кардиологической токсичности</a:t>
            </a:r>
          </a:p>
        </p:txBody>
      </p:sp>
    </p:spTree>
    <p:extLst>
      <p:ext uri="{BB962C8B-B14F-4D97-AF65-F5344CB8AC3E}">
        <p14:creationId xmlns:p14="http://schemas.microsoft.com/office/powerpoint/2010/main" val="407730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с установленным диагнозом ЛХ, которым планируется лечение с использованием противоопухолевого антибиотика </a:t>
            </a:r>
            <a:r>
              <a:rPr lang="ru-RU" dirty="0" err="1"/>
              <a:t>блеомицина</a:t>
            </a:r>
            <a:r>
              <a:rPr lang="ru-RU" dirty="0"/>
              <a:t>** (в схемах ABVD и BEACOPP – см. приложение А3.1), а также пациентам со сниженной функцией легких, получающим это лечение, рекомендуется выполнить исследование неспровоцированных дыхательных объемов и потоков (спирография) для контроля пульмональной токсичности</a:t>
            </a:r>
          </a:p>
        </p:txBody>
      </p:sp>
    </p:spTree>
    <p:extLst>
      <p:ext uri="{BB962C8B-B14F-4D97-AF65-F5344CB8AC3E}">
        <p14:creationId xmlns:p14="http://schemas.microsoft.com/office/powerpoint/2010/main" val="406207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с верифицированным диагнозом ЛХ с учетом необходимости назначения </a:t>
            </a:r>
            <a:r>
              <a:rPr lang="ru-RU" dirty="0" err="1"/>
              <a:t>глюкокортикоидов</a:t>
            </a:r>
            <a:r>
              <a:rPr lang="ru-RU" dirty="0"/>
              <a:t> рекомендуется перед началом терапии для своевременного выявления сопутствующей патологии и для определения необходимости их профилактики или лечения выполнить следующие исследования : </a:t>
            </a:r>
            <a:r>
              <a:rPr lang="ru-RU" dirty="0" err="1"/>
              <a:t>эзофагогастродоуденоскопию</a:t>
            </a:r>
            <a:r>
              <a:rPr lang="ru-RU" dirty="0" smtClean="0"/>
              <a:t>; </a:t>
            </a:r>
            <a:r>
              <a:rPr lang="ru-RU" dirty="0"/>
              <a:t>ультразвуковую допплерографию сосудов (артерий и вен) нижних конечностей.</a:t>
            </a:r>
          </a:p>
        </p:txBody>
      </p:sp>
    </p:spTree>
    <p:extLst>
      <p:ext uri="{BB962C8B-B14F-4D97-AF65-F5344CB8AC3E}">
        <p14:creationId xmlns:p14="http://schemas.microsoft.com/office/powerpoint/2010/main" val="194681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Иные диагностические исследования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с подозрением на ЛХ, а также всем пациентам с подозрением на рецидив ЛХ (при наличии технической возможности) рекомендуется выполнить биопсию (взятие </a:t>
            </a:r>
            <a:r>
              <a:rPr lang="ru-RU" dirty="0" err="1"/>
              <a:t>биопсийного</a:t>
            </a:r>
            <a:r>
              <a:rPr lang="ru-RU" dirty="0"/>
              <a:t> материала) лимфатического узла либо другого очага поражения, патолого-анатомическое исследование </a:t>
            </a:r>
            <a:r>
              <a:rPr lang="ru-RU" dirty="0" err="1"/>
              <a:t>биопсийного</a:t>
            </a:r>
            <a:r>
              <a:rPr lang="ru-RU" dirty="0"/>
              <a:t> (операционного) материала с применением </a:t>
            </a:r>
            <a:r>
              <a:rPr lang="ru-RU" dirty="0" err="1"/>
              <a:t>иммуногистохимических</a:t>
            </a:r>
            <a:r>
              <a:rPr lang="ru-RU" dirty="0"/>
              <a:t> методов для верификации </a:t>
            </a:r>
            <a:r>
              <a:rPr lang="ru-RU" dirty="0" smtClean="0"/>
              <a:t>диагноза: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324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выбор ткани и объем биопсии должны быть адекватны поставленной диагностической задаче. • Тонкоигольные биопсии лимфоидной ткани могут быть </a:t>
            </a:r>
            <a:r>
              <a:rPr lang="ru-RU" dirty="0" err="1"/>
              <a:t>диагностически</a:t>
            </a:r>
            <a:r>
              <a:rPr lang="ru-RU" dirty="0"/>
              <a:t> значимыми, но не всегда • Краевые биопсии лимфоидной ткани мало информативны. • Фрагментация материала крайне затрудняет его оценку. • Желательно согласование объема биопсии с патологом. • Крайне желательно присутствие патолога при биопсии. • Материал для патолого-анатомического исследования должен быть помещён в фиксирующую среду как можно быстрее. Нельзя допускать высыхания материала. • Соотношение объёма фиксирующей среды к объёму фиксируемого объекта не менее чем 10:1 • Время фиксации не должно быть менее 12 и более 48 часов</a:t>
            </a:r>
          </a:p>
        </p:txBody>
      </p:sp>
    </p:spTree>
    <p:extLst>
      <p:ext uri="{BB962C8B-B14F-4D97-AF65-F5344CB8AC3E}">
        <p14:creationId xmlns:p14="http://schemas.microsoft.com/office/powerpoint/2010/main" val="127466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Неадекватная (слабая или чрезмерная) фиксация приводит к изменению морфологических свойств ткани и </a:t>
            </a:r>
            <a:r>
              <a:rPr lang="ru-RU" dirty="0" err="1"/>
              <a:t>артефициальным</a:t>
            </a:r>
            <a:r>
              <a:rPr lang="ru-RU" dirty="0"/>
              <a:t> результатам ИГХ. Гистологический материал должен сопровождаться направлением, содержащим информацию о пациенте, длительности и характере заболевания, локализации очага поражения, описании биопсии</a:t>
            </a:r>
          </a:p>
        </p:txBody>
      </p:sp>
    </p:spTree>
    <p:extLst>
      <p:ext uri="{BB962C8B-B14F-4D97-AF65-F5344CB8AC3E}">
        <p14:creationId xmlns:p14="http://schemas.microsoft.com/office/powerpoint/2010/main" val="91658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Диагностические полостные операции – торакоскопия/томия, лапароскопия/томия с биопсией внутригрудных, внутрибрюшных л/у или печени проводятся только при отсутствии увеличенных периферических лимфоузлов и невозможности верификации диагноза. Гистологические и </a:t>
            </a:r>
            <a:r>
              <a:rPr lang="ru-RU" dirty="0" err="1"/>
              <a:t>иммуногистохимические</a:t>
            </a:r>
            <a:r>
              <a:rPr lang="ru-RU" dirty="0"/>
              <a:t> характеристики различных вариантов ЛХ, а также обязательные требования к патологоанатомическому заключению представлены в разделе 7.1 данных рекомендаций. Описание морфологической и </a:t>
            </a:r>
            <a:r>
              <a:rPr lang="ru-RU" dirty="0" err="1"/>
              <a:t>иммуногистохимической</a:t>
            </a:r>
            <a:r>
              <a:rPr lang="ru-RU" dirty="0"/>
              <a:t> картины ЛХ представлено в разделе 7.2 данных рекомендаций </a:t>
            </a:r>
          </a:p>
        </p:txBody>
      </p:sp>
    </p:spTree>
    <p:extLst>
      <p:ext uri="{BB962C8B-B14F-4D97-AF65-F5344CB8AC3E}">
        <p14:creationId xmlns:p14="http://schemas.microsoft.com/office/powerpoint/2010/main" val="405773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Пациентам 18-60 лет с верифицированной </a:t>
            </a:r>
            <a:r>
              <a:rPr lang="ru-RU" dirty="0" err="1"/>
              <a:t>кЛХ</a:t>
            </a:r>
            <a:r>
              <a:rPr lang="ru-RU" dirty="0"/>
              <a:t> ранней стадии с благоприятным прогнозом, ПЭТ-позитивным (4-5 баллов по шкале </a:t>
            </a:r>
            <a:r>
              <a:rPr lang="ru-RU" dirty="0" err="1"/>
              <a:t>Deauville</a:t>
            </a:r>
            <a:r>
              <a:rPr lang="ru-RU" dirty="0"/>
              <a:t>) после 4 циклов ABVD, а также с верифицированной </a:t>
            </a:r>
            <a:r>
              <a:rPr lang="ru-RU" dirty="0" err="1"/>
              <a:t>кЛХ</a:t>
            </a:r>
            <a:r>
              <a:rPr lang="ru-RU" dirty="0"/>
              <a:t> ранней стадии с неблагоприятным прогнозом, ПЭТ-позитивным (4-5 баллов по шкале </a:t>
            </a:r>
            <a:r>
              <a:rPr lang="ru-RU" dirty="0" err="1"/>
              <a:t>Deauville</a:t>
            </a:r>
            <a:r>
              <a:rPr lang="ru-RU" dirty="0"/>
              <a:t>) после 2 циклов запланированной терапии рекомендуется биопсия ПЭТ-позитивного лимфатического узла либо другого очага поражения</a:t>
            </a:r>
          </a:p>
        </p:txBody>
      </p:sp>
    </p:spTree>
    <p:extLst>
      <p:ext uri="{BB962C8B-B14F-4D97-AF65-F5344CB8AC3E}">
        <p14:creationId xmlns:p14="http://schemas.microsoft.com/office/powerpoint/2010/main" val="412836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Пациентам с </a:t>
            </a:r>
            <a:r>
              <a:rPr lang="ru-RU" dirty="0" err="1"/>
              <a:t>кЛХ</a:t>
            </a:r>
            <a:r>
              <a:rPr lang="ru-RU" dirty="0"/>
              <a:t>, за исключением пациентов с </a:t>
            </a:r>
            <a:r>
              <a:rPr lang="ru-RU" dirty="0" err="1"/>
              <a:t>кЛХ</a:t>
            </a:r>
            <a:r>
              <a:rPr lang="ru-RU" dirty="0"/>
              <a:t> IA стадии без признаков поражения костного мозга по данным ПЭТ/КТ, рекомендуется получение гистологического препарата костного мозга (</a:t>
            </a:r>
            <a:r>
              <a:rPr lang="ru-RU" dirty="0" err="1"/>
              <a:t>трепанобиопсия</a:t>
            </a:r>
            <a:r>
              <a:rPr lang="ru-RU" dirty="0"/>
              <a:t>), патологоанатомическое исследование </a:t>
            </a:r>
            <a:r>
              <a:rPr lang="ru-RU" dirty="0" err="1"/>
              <a:t>биопсийного</a:t>
            </a:r>
            <a:r>
              <a:rPr lang="ru-RU" dirty="0"/>
              <a:t> (операционного) материала костного мозга с применением </a:t>
            </a:r>
            <a:r>
              <a:rPr lang="ru-RU" dirty="0" err="1"/>
              <a:t>иммуногистохимических</a:t>
            </a:r>
            <a:r>
              <a:rPr lang="ru-RU" dirty="0"/>
              <a:t> методов для уточнения стадии опухолевого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166380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Этиология ЛХ неизвестна. К опухолевой популяции ЛХ относят клетки </a:t>
            </a:r>
            <a:r>
              <a:rPr lang="ru-RU" sz="2400" dirty="0" err="1"/>
              <a:t>Ходжкина</a:t>
            </a:r>
            <a:r>
              <a:rPr lang="ru-RU" sz="2400" dirty="0"/>
              <a:t>, клетки Рид-</a:t>
            </a:r>
            <a:r>
              <a:rPr lang="ru-RU" sz="2400" dirty="0" err="1"/>
              <a:t>Штернберга</a:t>
            </a:r>
            <a:r>
              <a:rPr lang="ru-RU" sz="2400" dirty="0"/>
              <a:t>, лакунарные, мумифицированные, LP-клетки. ЛХ характеризуется выраженным реактивным </a:t>
            </a:r>
            <a:r>
              <a:rPr lang="ru-RU" sz="2400" dirty="0" err="1"/>
              <a:t>полиморфноклеточным</a:t>
            </a:r>
            <a:r>
              <a:rPr lang="ru-RU" sz="2400" dirty="0"/>
              <a:t> микроокружением 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323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684212" y="685800"/>
            <a:ext cx="11317288" cy="403315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у пациентов с </a:t>
            </a:r>
            <a:r>
              <a:rPr lang="ru-RU" dirty="0" err="1"/>
              <a:t>кЛХ</a:t>
            </a:r>
            <a:r>
              <a:rPr lang="ru-RU" dirty="0"/>
              <a:t> I-II стадии с поражением выше диафрагмы и без очагового поражения костного мозга по результатам ПЭТ/КТ (за исключением пациентов с изменениями в клиническом анализе крови – </a:t>
            </a:r>
            <a:r>
              <a:rPr lang="ru-RU" dirty="0" err="1"/>
              <a:t>цитопенией</a:t>
            </a:r>
            <a:r>
              <a:rPr lang="ru-RU" dirty="0"/>
              <a:t> и/или тромбоцитозом) допустимо не выполнять </a:t>
            </a:r>
            <a:r>
              <a:rPr lang="ru-RU" dirty="0" err="1"/>
              <a:t>трепанобиопсию</a:t>
            </a:r>
            <a:r>
              <a:rPr lang="ru-RU" dirty="0"/>
              <a:t>, так как вероятность выявить поражение костного мозга в этой группе пациентов при выполнении </a:t>
            </a:r>
            <a:r>
              <a:rPr lang="ru-RU" dirty="0" err="1"/>
              <a:t>трепанобиопсии</a:t>
            </a:r>
            <a:r>
              <a:rPr lang="ru-RU" dirty="0"/>
              <a:t> из подвздошной кости составляет 0,4%. У пациентов с выявленными на ПЭТ/КТ очаговыми поражениями костей/костного мозга проведение </a:t>
            </a:r>
            <a:r>
              <a:rPr lang="ru-RU" dirty="0" err="1"/>
              <a:t>трепанобиопсии</a:t>
            </a:r>
            <a:r>
              <a:rPr lang="ru-RU" dirty="0"/>
              <a:t> необязательно, кроме сомнительных случаев. У пациентов III-IV стадии, у которых не выполнялась ПЭТ/КТ, выполнение </a:t>
            </a:r>
            <a:r>
              <a:rPr lang="ru-RU" dirty="0" err="1"/>
              <a:t>трепанобиопсии</a:t>
            </a:r>
            <a:r>
              <a:rPr lang="ru-RU" dirty="0"/>
              <a:t> является обязательным. У детей </a:t>
            </a:r>
            <a:r>
              <a:rPr lang="ru-RU" dirty="0" err="1"/>
              <a:t>трепанобиопсия</a:t>
            </a:r>
            <a:r>
              <a:rPr lang="ru-RU" dirty="0"/>
              <a:t> подвздошной кости должна обязательно проводиться под общей анестезией. Всем пациентам НЛПЛХ, независимо от стадии заболевания рекомендовано патолого-анатомическое исследование </a:t>
            </a:r>
            <a:r>
              <a:rPr lang="ru-RU" dirty="0" err="1"/>
              <a:t>биопсийного</a:t>
            </a:r>
            <a:r>
              <a:rPr lang="ru-RU" dirty="0"/>
              <a:t> (операционного) материала костного мозга (</a:t>
            </a:r>
            <a:r>
              <a:rPr lang="ru-RU" dirty="0" err="1"/>
              <a:t>трепанобиопсия</a:t>
            </a:r>
            <a:r>
              <a:rPr lang="ru-RU" dirty="0"/>
              <a:t>) и цитологическое исследование отпечатков </a:t>
            </a:r>
            <a:r>
              <a:rPr lang="ru-RU" dirty="0" err="1"/>
              <a:t>трепанобиоптата</a:t>
            </a:r>
            <a:r>
              <a:rPr lang="ru-RU" dirty="0"/>
              <a:t> костного мозга. </a:t>
            </a:r>
          </a:p>
        </p:txBody>
      </p:sp>
    </p:spTree>
    <p:extLst>
      <p:ext uri="{BB962C8B-B14F-4D97-AF65-F5344CB8AC3E}">
        <p14:creationId xmlns:p14="http://schemas.microsoft.com/office/powerpoint/2010/main" val="350511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Пациентам с ЛХ перед проведением первой и последующих линий противоопухолевой терапии рекомендуется в зависимости от сопутствующей патологии осмотр (консультация) врача-кардиолога, врача-эндокринолога, врача-невропатолога, врача- инфекциониста и других врачей-специалистов для определения необходимости терапии сопутствующих заболеваний</a:t>
            </a:r>
          </a:p>
        </p:txBody>
      </p:sp>
    </p:spTree>
    <p:extLst>
      <p:ext uri="{BB962C8B-B14F-4D97-AF65-F5344CB8AC3E}">
        <p14:creationId xmlns:p14="http://schemas.microsoft.com/office/powerpoint/2010/main" val="48075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Лечение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При выборе тактики и проведении терапии следует учитывать, что у пациента могут быть нестандартные проявления болезни, а также сочетание конкретной болезни с другими патологиями, что может диктовать лечащему врачу изменения в алгоритме выбора оптимальной тактики диагностики и лечения. Каждый цикл терапии начинается, если состояние пациента удовлетворяет следующим критериям: • общее удовлетворительное состояние пациента; • гранулоциты &gt;1 x 109/л, • тромбоциты &gt;100 x 109/л. Для пациентов с </a:t>
            </a:r>
            <a:r>
              <a:rPr lang="ru-RU" dirty="0" err="1"/>
              <a:t>цитопенией</a:t>
            </a:r>
            <a:r>
              <a:rPr lang="ru-RU" dirty="0"/>
              <a:t>, обусловленной поражением костного мозга, специфическая терапия возможна и при более низких показателях лейкоцитов и тромбоцитов, однако в этих случаях должна быть обеспечена соответствующая сопроводительная терапия.</a:t>
            </a:r>
          </a:p>
        </p:txBody>
      </p:sp>
    </p:spTree>
    <p:extLst>
      <p:ext uri="{BB962C8B-B14F-4D97-AF65-F5344CB8AC3E}">
        <p14:creationId xmlns:p14="http://schemas.microsoft.com/office/powerpoint/2010/main" val="102662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Пациент прекращает лечение по протоколу в случаях прогрессии заболевания или токсических эффектов, не позволяющих продолжать химиотерапию в необходимом объеме. ЛТ во всех программах лечения ЛХ должна быть начата в сроки от 2-х до 4-х недель после окончания химиотерапии, но не позднее 6-й недели.</a:t>
            </a:r>
          </a:p>
        </p:txBody>
      </p:sp>
    </p:spTree>
    <p:extLst>
      <p:ext uri="{BB962C8B-B14F-4D97-AF65-F5344CB8AC3E}">
        <p14:creationId xmlns:p14="http://schemas.microsoft.com/office/powerpoint/2010/main" val="226939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Ранее не получавшим лечение пациентам 18-60 лет с верифицированной </a:t>
            </a:r>
            <a:r>
              <a:rPr lang="ru-RU" dirty="0" err="1"/>
              <a:t>кЛХ</a:t>
            </a:r>
            <a:r>
              <a:rPr lang="ru-RU" dirty="0"/>
              <a:t> ранней стадии подтвержденной ПЭТ/КТ, с благоприятным прогнозом, рекомендуется проведение 2-4 циклов </a:t>
            </a:r>
            <a:r>
              <a:rPr lang="ru-RU" dirty="0" err="1"/>
              <a:t>полихимиотерапии</a:t>
            </a:r>
            <a:r>
              <a:rPr lang="ru-RU" dirty="0"/>
              <a:t> по схеме ABVD (</a:t>
            </a:r>
            <a:r>
              <a:rPr lang="ru-RU" dirty="0" err="1"/>
              <a:t>доксорубицин</a:t>
            </a:r>
            <a:r>
              <a:rPr lang="ru-RU" dirty="0"/>
              <a:t>**, </a:t>
            </a:r>
            <a:r>
              <a:rPr lang="ru-RU" dirty="0" err="1"/>
              <a:t>блеомицин</a:t>
            </a:r>
            <a:r>
              <a:rPr lang="ru-RU" dirty="0"/>
              <a:t>**, </a:t>
            </a:r>
            <a:r>
              <a:rPr lang="ru-RU" dirty="0" err="1"/>
              <a:t>винбластин</a:t>
            </a:r>
            <a:r>
              <a:rPr lang="ru-RU" dirty="0"/>
              <a:t>**, </a:t>
            </a:r>
            <a:r>
              <a:rPr lang="ru-RU" dirty="0" err="1"/>
              <a:t>дакарбазин</a:t>
            </a:r>
            <a:r>
              <a:rPr lang="ru-RU" dirty="0"/>
              <a:t>**) (описание режимов – см. приложение А3.1) с последующей лучевой терапией (ЛТ) в суммарной очаговой дозе (СОД) 30 Гр на зоны исходного поражения в режиме стандартного фракционирования (разовая очаговая доза 2 Гр 5 дней в неделю) </a:t>
            </a:r>
          </a:p>
        </p:txBody>
      </p:sp>
    </p:spTree>
    <p:extLst>
      <p:ext uri="{BB962C8B-B14F-4D97-AF65-F5344CB8AC3E}">
        <p14:creationId xmlns:p14="http://schemas.microsoft.com/office/powerpoint/2010/main" val="100688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Пациентам 18-60 лет с верифицированной </a:t>
            </a:r>
            <a:r>
              <a:rPr lang="ru-RU" dirty="0" err="1"/>
              <a:t>кЛХ</a:t>
            </a:r>
            <a:r>
              <a:rPr lang="ru-RU" dirty="0"/>
              <a:t> ранней стадии с благоприятным прогнозом, у которых после 4 циклов ABVD выявляются опухолевые клетки в биоптате ПЭТ-позитивного </a:t>
            </a:r>
            <a:r>
              <a:rPr lang="ru-RU" dirty="0" err="1"/>
              <a:t>резидуального</a:t>
            </a:r>
            <a:r>
              <a:rPr lang="ru-RU" dirty="0"/>
              <a:t> опухолевого лимфоузла, рекомендуется интенсификация терапии – проведение дополнительно двух циклов химиотерапии по схеме </a:t>
            </a:r>
            <a:r>
              <a:rPr lang="ru-RU" dirty="0" err="1"/>
              <a:t>BEACOPPэскалированный</a:t>
            </a:r>
            <a:r>
              <a:rPr lang="ru-RU" dirty="0"/>
              <a:t> (</a:t>
            </a:r>
            <a:r>
              <a:rPr lang="ru-RU" dirty="0" err="1"/>
              <a:t>этопозид</a:t>
            </a:r>
            <a:r>
              <a:rPr lang="ru-RU" dirty="0"/>
              <a:t>**, </a:t>
            </a:r>
            <a:r>
              <a:rPr lang="ru-RU" dirty="0" err="1"/>
              <a:t>доксорубицин</a:t>
            </a:r>
            <a:r>
              <a:rPr lang="ru-RU" dirty="0"/>
              <a:t>**, </a:t>
            </a:r>
            <a:r>
              <a:rPr lang="ru-RU" dirty="0" err="1"/>
              <a:t>циклофосфамид</a:t>
            </a:r>
            <a:r>
              <a:rPr lang="ru-RU" dirty="0"/>
              <a:t>**, </a:t>
            </a:r>
            <a:r>
              <a:rPr lang="ru-RU" dirty="0" err="1"/>
              <a:t>винкристин</a:t>
            </a:r>
            <a:r>
              <a:rPr lang="ru-RU" dirty="0"/>
              <a:t>**, </a:t>
            </a:r>
            <a:r>
              <a:rPr lang="ru-RU" dirty="0" err="1"/>
              <a:t>блеомицин</a:t>
            </a:r>
            <a:r>
              <a:rPr lang="ru-RU" dirty="0"/>
              <a:t>**, </a:t>
            </a:r>
            <a:r>
              <a:rPr lang="ru-RU" dirty="0" err="1"/>
              <a:t>прокарбазин</a:t>
            </a:r>
            <a:r>
              <a:rPr lang="ru-RU" dirty="0"/>
              <a:t>** или </a:t>
            </a:r>
            <a:r>
              <a:rPr lang="ru-RU" dirty="0" err="1"/>
              <a:t>дакарбазин</a:t>
            </a:r>
            <a:r>
              <a:rPr lang="ru-RU" dirty="0"/>
              <a:t>**, преднизолон**) (описание режимов – см. приложение А3.1) с последующей ЛТ СОД 30 Гр на зоны исходного поражения в режиме стандартного фракционирования (разовая очаговая доза 2 Гр 5 дней в неделю)</a:t>
            </a:r>
          </a:p>
        </p:txBody>
      </p:sp>
    </p:spTree>
    <p:extLst>
      <p:ext uri="{BB962C8B-B14F-4D97-AF65-F5344CB8AC3E}">
        <p14:creationId xmlns:p14="http://schemas.microsoft.com/office/powerpoint/2010/main" val="399289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Терапия детей и подростков до 18 лет с верифицированной ЛХ начинается немедленно после верификации диагноза и установления стадии. В случае проведения лапароскопии терапия начинается через 5 дней от операции. Параллельно химиотерапии пациент может получать </a:t>
            </a:r>
            <a:r>
              <a:rPr lang="ru-RU" dirty="0" err="1"/>
              <a:t>гипергидратацию</a:t>
            </a:r>
            <a:r>
              <a:rPr lang="ru-RU" dirty="0"/>
              <a:t> 2,5-3 л/м2/</a:t>
            </a:r>
            <a:r>
              <a:rPr lang="ru-RU" dirty="0" err="1"/>
              <a:t>сут</a:t>
            </a:r>
            <a:r>
              <a:rPr lang="ru-RU" dirty="0"/>
              <a:t> </a:t>
            </a:r>
            <a:r>
              <a:rPr lang="ru-RU" dirty="0" err="1"/>
              <a:t>глюкозо</a:t>
            </a:r>
            <a:r>
              <a:rPr lang="ru-RU" dirty="0"/>
              <a:t>-солевыми растворами. После проведения каждых 2-х циклов химиотерапии проводится контрольное </a:t>
            </a:r>
            <a:r>
              <a:rPr lang="ru-RU" dirty="0" smtClean="0"/>
              <a:t>обследование – </a:t>
            </a:r>
            <a:r>
              <a:rPr lang="ru-RU" dirty="0"/>
              <a:t>через 10-14 дней от окончания цикла. </a:t>
            </a:r>
          </a:p>
        </p:txBody>
      </p:sp>
    </p:spTree>
    <p:extLst>
      <p:ext uri="{BB962C8B-B14F-4D97-AF65-F5344CB8AC3E}">
        <p14:creationId xmlns:p14="http://schemas.microsoft.com/office/powerpoint/2010/main" val="216576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Ранее не получавшим лечение пациентам в возрасте до 18 лет с IA/B или IIA стадиями ЛХ рекомендуется </a:t>
            </a:r>
            <a:r>
              <a:rPr lang="ru-RU" dirty="0" err="1"/>
              <a:t>полихимиотерапия</a:t>
            </a:r>
            <a:r>
              <a:rPr lang="ru-RU" dirty="0"/>
              <a:t> по схеме OEPA </a:t>
            </a:r>
            <a:endParaRPr lang="ru-RU" dirty="0" smtClean="0"/>
          </a:p>
          <a:p>
            <a:r>
              <a:rPr lang="ru-RU" dirty="0"/>
              <a:t>Пациентам в возрасте до 18 лет с IA/B или IIA стадиями ЛХ, достигшим полного метаболического ответа (подтвержденного ПЭТ/КТ) после 2 циклов OEPA, рекомендуется проведение 1 цикла по схеме </a:t>
            </a:r>
            <a:r>
              <a:rPr lang="ru-RU" dirty="0" smtClean="0"/>
              <a:t>COPDAC</a:t>
            </a:r>
          </a:p>
          <a:p>
            <a:r>
              <a:rPr lang="ru-RU" dirty="0"/>
              <a:t>Ранее не получавшим лечение пациентам в возрасте до 18 лет с IEA/B, IIEA, IIB, или IIIA стадиями ЛХ рекомендуется </a:t>
            </a:r>
            <a:r>
              <a:rPr lang="ru-RU" dirty="0" err="1"/>
              <a:t>полихимиотерапия</a:t>
            </a:r>
            <a:r>
              <a:rPr lang="ru-RU" dirty="0"/>
              <a:t> по схеме OEPA (2 цикла) + COPDAC (2 цикла)</a:t>
            </a:r>
          </a:p>
        </p:txBody>
      </p:sp>
    </p:spTree>
    <p:extLst>
      <p:ext uri="{BB962C8B-B14F-4D97-AF65-F5344CB8AC3E}">
        <p14:creationId xmlns:p14="http://schemas.microsoft.com/office/powerpoint/2010/main" val="105020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 наличии показаний к проведению лучевой терапии у пациентов с </a:t>
            </a:r>
            <a:r>
              <a:rPr lang="ru-RU" dirty="0" err="1"/>
              <a:t>лимфомой</a:t>
            </a:r>
            <a:r>
              <a:rPr lang="ru-RU" dirty="0"/>
              <a:t> </a:t>
            </a:r>
            <a:r>
              <a:rPr lang="ru-RU" dirty="0" err="1"/>
              <a:t>Ходжкина</a:t>
            </a:r>
            <a:r>
              <a:rPr lang="ru-RU" dirty="0"/>
              <a:t> необходимо облучить все пораженные лимфоузлы, выявленные при инициальном, выполненном до начала химиотерапии, ПЭТ исследовании. При формировании объемов облучения необходимо следовать ICRU 50/62</a:t>
            </a:r>
          </a:p>
        </p:txBody>
      </p:sp>
    </p:spTree>
    <p:extLst>
      <p:ext uri="{BB962C8B-B14F-4D97-AF65-F5344CB8AC3E}">
        <p14:creationId xmlns:p14="http://schemas.microsoft.com/office/powerpoint/2010/main" val="373459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Минимальные требования к проведению облучения у детей – 3-D конформная лучевая терапия. Лучевая терапия должна проводиться на линейном ускорителе фотонами с энергией не менее 6 MV, оснащенном многолепестковом коллиматором и системой контроля положения пациента и/или мишени (КТ в коническом пучке, система портальной визуализации и др.). Не исключается использование электронных пучков с подходящей энергией для облучения поверхностно расположенных групп лимфатических узлов, например, паховых. Возможно применение ЛТ с модуляцией интенсивности (IMRT), объемно-модулированная ЛТ (VMAT), </a:t>
            </a:r>
            <a:r>
              <a:rPr lang="ru-RU" dirty="0" err="1"/>
              <a:t>TomoTherapy</a:t>
            </a:r>
            <a:r>
              <a:rPr lang="ru-RU" dirty="0"/>
              <a:t>, </a:t>
            </a:r>
            <a:r>
              <a:rPr lang="ru-RU" dirty="0" err="1"/>
              <a:t>протонотерапии</a:t>
            </a:r>
            <a:r>
              <a:rPr lang="ru-RU" dirty="0"/>
              <a:t>. Лучевая терапия опухолей у детей должна проводиться с применением механической иммобилизации (индивидуальная маска из термопластического материала, вакуумный матрац). Необходимо предусмотреть возможность облучения под общей анестезией пациентов в возрасте до 4-х лет и по показаниям в более старшем возрасте. </a:t>
            </a:r>
          </a:p>
        </p:txBody>
      </p:sp>
    </p:spTree>
    <p:extLst>
      <p:ext uri="{BB962C8B-B14F-4D97-AF65-F5344CB8AC3E}">
        <p14:creationId xmlns:p14="http://schemas.microsoft.com/office/powerpoint/2010/main" val="333971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Клиническая картина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684211" y="685800"/>
            <a:ext cx="11121345" cy="3615267"/>
          </a:xfrm>
        </p:spPr>
        <p:txBody>
          <a:bodyPr/>
          <a:lstStyle/>
          <a:p>
            <a:r>
              <a:rPr lang="ru-RU" dirty="0"/>
              <a:t>Клинические симптомы заболевания могут включать </a:t>
            </a:r>
            <a:r>
              <a:rPr lang="ru-RU" dirty="0" smtClean="0"/>
              <a:t>: </a:t>
            </a:r>
            <a:r>
              <a:rPr lang="ru-RU" dirty="0"/>
              <a:t>• бессимптомное увеличение периферических лимфоузлов; • симптомы интоксикации (В-симптомы – лихорадка выше 38°С не менее трех дней подряд без признаков воспаления; ночные профузные поты; похудание на 10% массы тела за последние 6 месяцев); • </a:t>
            </a:r>
            <a:r>
              <a:rPr lang="ru-RU" dirty="0" err="1"/>
              <a:t>интермиттирующая</a:t>
            </a:r>
            <a:r>
              <a:rPr lang="ru-RU" dirty="0"/>
              <a:t> лихорадка; • кожный зуд до расчесов; • у пациентов с массивным поражением средостения – боль в груди, кашель, одышка, симптомы сдавления верхней полой вены. </a:t>
            </a:r>
          </a:p>
        </p:txBody>
      </p:sp>
    </p:spTree>
    <p:extLst>
      <p:ext uri="{BB962C8B-B14F-4D97-AF65-F5344CB8AC3E}">
        <p14:creationId xmlns:p14="http://schemas.microsoft.com/office/powerpoint/2010/main" val="328544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Все области поражения предпочтительно облучать одновременно. При III-IV стадиях решение о последовательном облучении принимается индивидуально, при этом, в первую очередь, в объем лучевой терапии включаются остаточные опухолевые массы, либо зоны с исходным обширным поражением. Перерыв между этапами лучевой терапии должен быть не более 2 недель. В макроскопический объем опухоли (GTV) входит объем пораженных лимфоузлов. Клинический объем мишени (CTV) включает в себя GTV с безопасным краем 1-2 см с учетом анатомических барьеров для распространения болезни (обычно в анатомических границах региона). Планируемый объем мишени (PTV1) включает в себя CTV плюс принятый в данном учреждении отступ, обычно 7-10 мм во всех направлениях. </a:t>
            </a:r>
          </a:p>
        </p:txBody>
      </p:sp>
    </p:spTree>
    <p:extLst>
      <p:ext uri="{BB962C8B-B14F-4D97-AF65-F5344CB8AC3E}">
        <p14:creationId xmlns:p14="http://schemas.microsoft.com/office/powerpoint/2010/main" val="119850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Для средостения, </a:t>
            </a:r>
            <a:r>
              <a:rPr lang="ru-RU" dirty="0" err="1"/>
              <a:t>парааортальной</a:t>
            </a:r>
            <a:r>
              <a:rPr lang="ru-RU" dirty="0"/>
              <a:t> зоны и области таза отступ CTV в </a:t>
            </a:r>
            <a:r>
              <a:rPr lang="ru-RU" dirty="0" err="1"/>
              <a:t>краниокаудальном</a:t>
            </a:r>
            <a:r>
              <a:rPr lang="ru-RU" dirty="0"/>
              <a:t> направлении должен составлять не менее 2 см. Лимфоузлы корней легких рассматриваются как самостоятельный регион. СОД облучения составляет 19,8 Гр, при стандартном фракционировании с РОД 1,8 Гр за фракцию, 5 фракций в неделю. Все поля облучаются ежедневно. Допустимо снижение РОД до 1,5-1,6 Гр при больших объемах облучения и/или у детей младшего возраста. Граница планируемого лучевого воздействия определяется размерами опухоли по окончании химиотерапии с дополнительным захватом 1-2 см. Лучевая терапия должна быть начата на 2-4 неделе после завершения химиотерапии, то есть на 14-28 день от приема последней дозы преднизолона. </a:t>
            </a:r>
          </a:p>
        </p:txBody>
      </p:sp>
    </p:spTree>
    <p:extLst>
      <p:ext uri="{BB962C8B-B14F-4D97-AF65-F5344CB8AC3E}">
        <p14:creationId xmlns:p14="http://schemas.microsoft.com/office/powerpoint/2010/main" val="420032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371" y="1015319"/>
            <a:ext cx="5739858" cy="410762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2421" y="1015319"/>
            <a:ext cx="5752381" cy="410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8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790" y="205033"/>
            <a:ext cx="10764253" cy="6320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67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1" y="291423"/>
            <a:ext cx="10517189" cy="6209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26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09177"/>
            <a:ext cx="10598831" cy="6299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7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028" y="244380"/>
            <a:ext cx="11388943" cy="620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68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Медицинская реабилитация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Всем пациентам с ЛХ на всех этапах терапии заболевания, а также после завершения лекарственного лечения рекомендуется комплексная реабилитация, а также, при необходимости, поддерживающая терапия . Специальных методов реабилитации при ЛХ не существует. Реабилитация пациентов с ЛХ должна носить комплексный характер, охватывая не только медицинские, но и социально-психологические аспекты адаптации пациента к нормальной жизни. Такая реабилитация требует, кроме медицинской помощи, обязательного участия социальных работников и психологов. Программы реабилитации разрабатываются индивидуально, в зависимости от выявленных осложнений лекарственного лечения, сопутствующей патологии, социальных и психологических проблем. Реабилитация при возникновении осложнений в течение заболевания и лечения проводится в рамках соответствующих нозологий.</a:t>
            </a:r>
          </a:p>
        </p:txBody>
      </p:sp>
    </p:spTree>
    <p:extLst>
      <p:ext uri="{BB962C8B-B14F-4D97-AF65-F5344CB8AC3E}">
        <p14:creationId xmlns:p14="http://schemas.microsoft.com/office/powerpoint/2010/main" val="408367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Профилактика и диспансерное наблюдение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с ЛХ на протяжении всей жизни пациента – как в период лечения, так и вне лечения – рекомендуется соблюдать предписания </a:t>
            </a:r>
            <a:r>
              <a:rPr lang="ru-RU" dirty="0" err="1"/>
              <a:t>врачагематолога</a:t>
            </a:r>
            <a:r>
              <a:rPr lang="ru-RU" dirty="0"/>
              <a:t> по лечению, избегать провоцирующих заболевание факторов, изменить виды и условия труда на невредные и облегченные, ограничить инсоляции и физиотерапевтические методы лечения, женщинам детородного возраста в полной ремиссии заболевания придерживаться тактики планирования беременности</a:t>
            </a:r>
          </a:p>
        </p:txBody>
      </p:sp>
    </p:spTree>
    <p:extLst>
      <p:ext uri="{BB962C8B-B14F-4D97-AF65-F5344CB8AC3E}">
        <p14:creationId xmlns:p14="http://schemas.microsoft.com/office/powerpoint/2010/main" val="276776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Взрослым пациентам, завершившим лечение по поводу ЛХ с достижением ПР, рекомендуется диспансерное наблюдение у врача-онколога или </a:t>
            </a:r>
            <a:r>
              <a:rPr lang="ru-RU" dirty="0" err="1"/>
              <a:t>врачагематолога</a:t>
            </a:r>
            <a:r>
              <a:rPr lang="ru-RU" dirty="0"/>
              <a:t> в течение первого года после завершения терапии каждые 3 месяца, 2-го года – каждые 6 месяцев, в дальнейшем – ежегодно, после 5 лет – каждые 2 года</a:t>
            </a:r>
          </a:p>
        </p:txBody>
      </p:sp>
    </p:spTree>
    <p:extLst>
      <p:ext uri="{BB962C8B-B14F-4D97-AF65-F5344CB8AC3E}">
        <p14:creationId xmlns:p14="http://schemas.microsoft.com/office/powerpoint/2010/main" val="255704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Диагностика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Критерии установления диагноза/состояния: диагноз </a:t>
            </a:r>
            <a:r>
              <a:rPr lang="ru-RU" dirty="0" err="1"/>
              <a:t>лимфомы</a:t>
            </a:r>
            <a:r>
              <a:rPr lang="ru-RU" dirty="0"/>
              <a:t> </a:t>
            </a:r>
            <a:r>
              <a:rPr lang="ru-RU" dirty="0" err="1"/>
              <a:t>Ходжкина</a:t>
            </a:r>
            <a:r>
              <a:rPr lang="ru-RU" dirty="0"/>
              <a:t> устанавливается на основе морфологического и </a:t>
            </a:r>
            <a:r>
              <a:rPr lang="ru-RU" dirty="0" err="1"/>
              <a:t>иммуногистохимического</a:t>
            </a:r>
            <a:r>
              <a:rPr lang="ru-RU" dirty="0"/>
              <a:t> исследования </a:t>
            </a:r>
            <a:r>
              <a:rPr lang="ru-RU" dirty="0" err="1"/>
              <a:t>биопсийного</a:t>
            </a:r>
            <a:r>
              <a:rPr lang="ru-RU" dirty="0"/>
              <a:t> материала и формулируется в соответствии с пересмотренной классификацией опухолей гемопоэтической и лимфоидной тканей </a:t>
            </a:r>
          </a:p>
        </p:txBody>
      </p:sp>
    </p:spTree>
    <p:extLst>
      <p:ext uri="{BB962C8B-B14F-4D97-AF65-F5344CB8AC3E}">
        <p14:creationId xmlns:p14="http://schemas.microsoft.com/office/powerpoint/2010/main" val="317739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Детям и подросткам, завершившим лечение по поводу ЛХ с достижением ПР, рекомендуется диспансерное наблюдение у врача-онколога или </a:t>
            </a:r>
            <a:r>
              <a:rPr lang="ru-RU" dirty="0" smtClean="0"/>
              <a:t>врача-гематолога</a:t>
            </a:r>
          </a:p>
          <a:p>
            <a:r>
              <a:rPr lang="ru-RU" dirty="0"/>
              <a:t>Всем пациентам, достигшим ПР после лечения по поводу ЛХ, включавшего лучевую терапию на область шейно-надключичных лимфатических коллекторов, рекомендуется ежегодно в течение 5 лет исследование функции щитовидной железы (уровень </a:t>
            </a:r>
            <a:r>
              <a:rPr lang="ru-RU" dirty="0" err="1"/>
              <a:t>тиреостимулирующего</a:t>
            </a:r>
            <a:r>
              <a:rPr lang="ru-RU" dirty="0"/>
              <a:t> гормона) и при необходимости – консультация врача-эндокринолога</a:t>
            </a:r>
          </a:p>
        </p:txBody>
      </p:sp>
    </p:spTree>
    <p:extLst>
      <p:ext uri="{BB962C8B-B14F-4D97-AF65-F5344CB8AC3E}">
        <p14:creationId xmlns:p14="http://schemas.microsoft.com/office/powerpoint/2010/main" val="423687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Детям и подросткам, завершившим лечение по поводу ЛХ с достижением ПР, рекомендуется скрининг поздних эффектов терапии </a:t>
            </a:r>
            <a:r>
              <a:rPr lang="ru-RU" dirty="0" smtClean="0"/>
              <a:t>, </a:t>
            </a:r>
            <a:r>
              <a:rPr lang="ru-RU" dirty="0"/>
              <a:t>скрининг органных осложнений проведенного лечения </a:t>
            </a:r>
            <a:r>
              <a:rPr lang="ru-RU" dirty="0" smtClean="0"/>
              <a:t>и </a:t>
            </a:r>
            <a:r>
              <a:rPr lang="ru-RU" dirty="0"/>
              <a:t>скрининг по </a:t>
            </a:r>
            <a:r>
              <a:rPr lang="ru-RU" dirty="0" err="1"/>
              <a:t>кардиотоксическим</a:t>
            </a:r>
            <a:r>
              <a:rPr lang="ru-RU" dirty="0"/>
              <a:t> эффектам</a:t>
            </a:r>
          </a:p>
        </p:txBody>
      </p:sp>
    </p:spTree>
    <p:extLst>
      <p:ext uri="{BB962C8B-B14F-4D97-AF65-F5344CB8AC3E}">
        <p14:creationId xmlns:p14="http://schemas.microsoft.com/office/powerpoint/2010/main" val="118782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Неходжкинские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лимфомы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(НХЛ)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Неходжкинские</a:t>
            </a:r>
            <a:r>
              <a:rPr lang="ru-RU" dirty="0"/>
              <a:t> </a:t>
            </a:r>
            <a:r>
              <a:rPr lang="ru-RU" dirty="0" err="1"/>
              <a:t>лимфомы</a:t>
            </a:r>
            <a:r>
              <a:rPr lang="ru-RU" dirty="0"/>
              <a:t> (НХЛ) - системные злокачественные опухоли иммунной системы из клеток </a:t>
            </a:r>
            <a:r>
              <a:rPr lang="ru-RU" dirty="0" err="1"/>
              <a:t>внекостномозговой</a:t>
            </a:r>
            <a:r>
              <a:rPr lang="ru-RU" dirty="0"/>
              <a:t> лимфоидной ткани различной гистогенетической принадлежности и степени дифференцировки, что определяет разнообразие и особенности вариантов этих опухолей</a:t>
            </a:r>
          </a:p>
        </p:txBody>
      </p:sp>
    </p:spTree>
    <p:extLst>
      <p:ext uri="{BB962C8B-B14F-4D97-AF65-F5344CB8AC3E}">
        <p14:creationId xmlns:p14="http://schemas.microsoft.com/office/powerpoint/2010/main" val="134002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669" y="375557"/>
            <a:ext cx="11507788" cy="530859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НХЛ в возрастной группе до 18 лет представляют собой как правило первично </a:t>
            </a:r>
            <a:r>
              <a:rPr lang="ru-RU" dirty="0" err="1"/>
              <a:t>генерализованные</a:t>
            </a:r>
            <a:r>
              <a:rPr lang="ru-RU" dirty="0"/>
              <a:t> злокачественные опухоли с диффузной гистологической структурой и высоким пролиферативным потенциалом, чувствительные к специфической цитостатической химиотерапии. Характерна высокая частота </a:t>
            </a:r>
            <a:r>
              <a:rPr lang="ru-RU" dirty="0" err="1"/>
              <a:t>экстранодальных</a:t>
            </a:r>
            <a:r>
              <a:rPr lang="ru-RU" dirty="0"/>
              <a:t> локализаций, инициальное вовлечение в процесс костного мозга (КМ) и центральной нервной системы (ЦНС). Независимо от клинического оформления при выявлении в костном мозге более 25% опухолевых клеток (</a:t>
            </a:r>
            <a:r>
              <a:rPr lang="ru-RU" dirty="0" err="1"/>
              <a:t>лимфобластов</a:t>
            </a:r>
            <a:r>
              <a:rPr lang="ru-RU" dirty="0"/>
              <a:t> в случаях НХЛ из предшественников) заболевание определяется как острый </a:t>
            </a:r>
            <a:r>
              <a:rPr lang="ru-RU" dirty="0" err="1"/>
              <a:t>лимфобластный</a:t>
            </a:r>
            <a:r>
              <a:rPr lang="ru-RU" dirty="0"/>
              <a:t> лейкоз (ОЛЛ), при морфологии L3 (по ФАБ – классификации) как В-клеточный острый лейкоз (В-ОЛ или лейкоз </a:t>
            </a:r>
            <a:r>
              <a:rPr lang="ru-RU" dirty="0" err="1"/>
              <a:t>Бёркитта</a:t>
            </a:r>
            <a:r>
              <a:rPr lang="ru-RU" dirty="0"/>
              <a:t>). Основой успешной терапии НХЛ у детей и подростков является риск-адаптированная интенсивная (по дозам и временным режимам) </a:t>
            </a:r>
            <a:r>
              <a:rPr lang="ru-RU" dirty="0" err="1"/>
              <a:t>полихимиотерапия</a:t>
            </a:r>
            <a:r>
              <a:rPr lang="ru-RU" dirty="0"/>
              <a:t> (ПХТ) при условии адекватного выполнения комплекса сопроводительных мероприятий. Хирургические вмешательства ограничены диагностической биопсией и помощью при неотложных состояниях; резекция опухоли проводится при возможности малотравматичного её удаления, осложнения неоправданно обширных операций и задержка ПХТ ухудшает прогноз. В последнее 10-летие в лечении НХЛ наряду с ПХТ успешно используют иммунотерапию. </a:t>
            </a:r>
          </a:p>
        </p:txBody>
      </p:sp>
    </p:spTree>
    <p:extLst>
      <p:ext uri="{BB962C8B-B14F-4D97-AF65-F5344CB8AC3E}">
        <p14:creationId xmlns:p14="http://schemas.microsoft.com/office/powerpoint/2010/main" val="221478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Клинические проявления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1952514" cy="4931229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Анамнез недлителен, от нескольких дней до 1, максимально 2-х месяцев. Симптомы биологической активности (беспричинная лихорадка, потеря массы тела, ночная потливость) вариабельны. Клинические проявления обусловлены локализацией и массой опухоли. Более 50% НХЛ (преимущественно из зрелых В-клеток) у детей </a:t>
            </a:r>
            <a:r>
              <a:rPr lang="ru-RU" dirty="0" err="1"/>
              <a:t>инициально</a:t>
            </a:r>
            <a:r>
              <a:rPr lang="ru-RU" dirty="0"/>
              <a:t> локализуются в брюшной полости: </a:t>
            </a:r>
            <a:r>
              <a:rPr lang="ru-RU" dirty="0" err="1"/>
              <a:t>илеоцекальная</a:t>
            </a:r>
            <a:r>
              <a:rPr lang="ru-RU" dirty="0"/>
              <a:t> область, аппендикс, восходящая кишка, </a:t>
            </a:r>
            <a:r>
              <a:rPr lang="ru-RU" dirty="0" err="1"/>
              <a:t>мезентериальные</a:t>
            </a:r>
            <a:r>
              <a:rPr lang="ru-RU" dirty="0"/>
              <a:t> и другие группы внутрибрюшных лимфоузлов. Характерным инициальным </a:t>
            </a:r>
            <a:r>
              <a:rPr lang="ru-RU" dirty="0" err="1"/>
              <a:t>симптомокомплексом</a:t>
            </a:r>
            <a:r>
              <a:rPr lang="ru-RU" dirty="0"/>
              <a:t> является клиника острого живота: боли, тошнота и рвота, симптомы кишечной непроходимости, острого аппендицита, </a:t>
            </a:r>
            <a:r>
              <a:rPr lang="ru-RU" dirty="0" err="1"/>
              <a:t>желудочнокишечного</a:t>
            </a:r>
            <a:r>
              <a:rPr lang="ru-RU" dirty="0"/>
              <a:t> кровотечения или перфорации кишки. Однако первым проявлением может быть просто увеличение живота при общем удовлетворительном состоянии ребенка. - НХЛ являются самой частой опухолью брюшной полости у детей старше 5 лет и ведущей причиной кишечной непроходимости у школьников. Эта локализация типична для стремительно растущей </a:t>
            </a:r>
            <a:r>
              <a:rPr lang="ru-RU" dirty="0" err="1"/>
              <a:t>лимфомы</a:t>
            </a:r>
            <a:r>
              <a:rPr lang="ru-RU" dirty="0"/>
              <a:t> </a:t>
            </a:r>
            <a:r>
              <a:rPr lang="ru-RU" dirty="0" err="1"/>
              <a:t>Беркитта</a:t>
            </a:r>
            <a:r>
              <a:rPr lang="ru-RU" dirty="0"/>
              <a:t> (ЛБ), прогрессирование симптомов сжато во времени, требует немедленной диагностики и срочного начала терапии. При </a:t>
            </a:r>
            <a:r>
              <a:rPr lang="ru-RU" dirty="0" err="1"/>
              <a:t>физикальном</a:t>
            </a:r>
            <a:r>
              <a:rPr lang="ru-RU" dirty="0"/>
              <a:t> осмотре у больного иногда бывает можно </a:t>
            </a:r>
            <a:r>
              <a:rPr lang="ru-RU" dirty="0" err="1"/>
              <a:t>пропальпировать</a:t>
            </a:r>
            <a:r>
              <a:rPr lang="ru-RU" dirty="0"/>
              <a:t> опухоль и, как правило, выявляется значительная </a:t>
            </a:r>
            <a:r>
              <a:rPr lang="ru-RU" dirty="0" err="1"/>
              <a:t>гепатоспленомегалия</a:t>
            </a:r>
            <a:r>
              <a:rPr lang="ru-RU" dirty="0"/>
              <a:t>, асцит. Если есть периферическая </a:t>
            </a:r>
            <a:r>
              <a:rPr lang="ru-RU" dirty="0" err="1"/>
              <a:t>лимфаденопатия</a:t>
            </a:r>
            <a:r>
              <a:rPr lang="ru-RU" dirty="0"/>
              <a:t>, то она локализуется ниже диафрагмы. Даже в отсутствии специфического поражения почек у больных ЛБ часто развивается острая почечная недостаточность, обусловленная метаболическими расстройствами (синдром острого лизиса опухоли, СОЛ), что, наряду с инфекционными осложнениями, является основной причиной летального исхода на </a:t>
            </a:r>
            <a:r>
              <a:rPr lang="ru-RU" dirty="0" err="1"/>
              <a:t>догоспитальном</a:t>
            </a:r>
            <a:r>
              <a:rPr lang="ru-RU" dirty="0"/>
              <a:t> этапе и в первые дни лечения</a:t>
            </a:r>
          </a:p>
        </p:txBody>
      </p:sp>
    </p:spTree>
    <p:extLst>
      <p:ext uri="{BB962C8B-B14F-4D97-AF65-F5344CB8AC3E}">
        <p14:creationId xmlns:p14="http://schemas.microsoft.com/office/powerpoint/2010/main" val="61722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Локализация опухоли в средостении и тимусе (20-25% НХЛ детского возраста) наиболее часто присуща Т-ЛБЛ. Проявляется нарушениями дыхания, приводит к развитию симптомов сдавления органов, локализующихся в средостении: навязчивый кашель без признаков воспаления, затруднение дыхания и глотания, иногда потеря голоса. Развивается синдром сдавления верхней полой вены - головные боли, расширение вен и отек шеи, лица. Часто развивается гидроторакс, усиливая симптомы дыхательной недостаточности; выпот в перикард может привести к тампонаде сердца. Быстро присоединяются поражение костного мозга с </a:t>
            </a:r>
            <a:r>
              <a:rPr lang="ru-RU" dirty="0" err="1"/>
              <a:t>цитопенией</a:t>
            </a:r>
            <a:r>
              <a:rPr lang="ru-RU" dirty="0"/>
              <a:t> и ЦНС с судорогами, нарушением сознания. Учитывая быстрый рост опухоли эти симптомы быстро становятся </a:t>
            </a:r>
            <a:r>
              <a:rPr lang="ru-RU" dirty="0" err="1"/>
              <a:t>жизнеугрожающими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297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Диагностика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Первичный осмотр больного с оценкой жалоб, клинического статуса и анамнеза - характер, время появления и развитие симптомов; инфекционный и семейный анамнез - острые и хронические инфекции, первичные </a:t>
            </a:r>
            <a:r>
              <a:rPr lang="ru-RU" dirty="0" err="1"/>
              <a:t>иммунодефицитные</a:t>
            </a:r>
            <a:r>
              <a:rPr lang="ru-RU" dirty="0"/>
              <a:t> состояния, опухоли и генетические заболевания. </a:t>
            </a:r>
            <a:endParaRPr lang="ru-RU" dirty="0" smtClean="0"/>
          </a:p>
          <a:p>
            <a:r>
              <a:rPr lang="ru-RU" dirty="0" err="1"/>
              <a:t>Физикальные</a:t>
            </a:r>
            <a:r>
              <a:rPr lang="ru-RU" dirty="0"/>
              <a:t> </a:t>
            </a:r>
            <a:r>
              <a:rPr lang="ru-RU" dirty="0" smtClean="0"/>
              <a:t>данные</a:t>
            </a:r>
          </a:p>
          <a:p>
            <a:r>
              <a:rPr lang="ru-RU" dirty="0"/>
              <a:t>Лабораторные </a:t>
            </a:r>
            <a:r>
              <a:rPr lang="ru-RU" dirty="0" smtClean="0"/>
              <a:t>методики</a:t>
            </a:r>
          </a:p>
          <a:p>
            <a:r>
              <a:rPr lang="ru-RU" dirty="0"/>
              <a:t>Инвазивные </a:t>
            </a:r>
            <a:r>
              <a:rPr lang="ru-RU" dirty="0" smtClean="0"/>
              <a:t>процедуры</a:t>
            </a:r>
          </a:p>
          <a:p>
            <a:r>
              <a:rPr lang="ru-RU" dirty="0"/>
              <a:t>Инструментальные методы </a:t>
            </a:r>
            <a:r>
              <a:rPr lang="ru-RU" dirty="0" smtClean="0"/>
              <a:t>исследования</a:t>
            </a:r>
          </a:p>
          <a:p>
            <a:r>
              <a:rPr lang="ru-RU" dirty="0"/>
              <a:t>Специальные методы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264237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Лечение НХЛ у детей и подростков относится к разряду высоких медицинских технологий, требует кроме соответственных условий стационарного подразделения наличия качественной лабораторной и </a:t>
            </a:r>
            <a:r>
              <a:rPr lang="ru-RU" dirty="0" err="1"/>
              <a:t>трансфузиологической</a:t>
            </a:r>
            <a:r>
              <a:rPr lang="ru-RU" dirty="0"/>
              <a:t> службы, возможностей проведения интенсивной и реанимационной терапии, участия в лечебном процессе специалистов различного профиля</a:t>
            </a:r>
          </a:p>
        </p:txBody>
      </p:sp>
    </p:spTree>
    <p:extLst>
      <p:ext uri="{BB962C8B-B14F-4D97-AF65-F5344CB8AC3E}">
        <p14:creationId xmlns:p14="http://schemas.microsoft.com/office/powerpoint/2010/main" val="263105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685800"/>
            <a:ext cx="11235645" cy="4523014"/>
          </a:xfrm>
        </p:spPr>
        <p:txBody>
          <a:bodyPr>
            <a:normAutofit/>
          </a:bodyPr>
          <a:lstStyle/>
          <a:p>
            <a:r>
              <a:rPr lang="ru-RU" dirty="0"/>
              <a:t>Введение высокодозированных препаратов осуществляется через центральный венозный катетер (ЦВК) из полихлорвинила или полиуретана - для безопасного долговременного стояния. ЦВК имплантируют одновременно с диагностическими процедурами под общей анестезией. Внимание: при синдроме верхней полой вены общий наркоз противопоказан. При вынужденном использовании периферических вен предпочтительно введение химиопрепаратов в вены тыла кисти, для введения </a:t>
            </a:r>
            <a:r>
              <a:rPr lang="ru-RU" dirty="0" err="1"/>
              <a:t>Винкристина</a:t>
            </a:r>
            <a:r>
              <a:rPr lang="ru-RU" dirty="0"/>
              <a:t> это условие обязательно. Дозы пероральных и внутривенных средств химиотерапии рассчитывать на площадь поверхности тела по номограммам. Пациенты в возрасте до 6 месяцев должны получать 2/3 полной дозы, 7-12 месяцев - 3/4 полной дозы, рассчитанной на площадь поверхности тела; при лечении детей со значительным дефицитом массы тела дозы химиопрепаратов редуцировать соответственно определениям терапевтического протокола; при дефиците массы тела &gt;25% химиотерапия не проводится до восстановления.</a:t>
            </a:r>
          </a:p>
        </p:txBody>
      </p:sp>
    </p:spTree>
    <p:extLst>
      <p:ext uri="{BB962C8B-B14F-4D97-AF65-F5344CB8AC3E}">
        <p14:creationId xmlns:p14="http://schemas.microsoft.com/office/powerpoint/2010/main" val="288610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59228"/>
            <a:ext cx="11986759" cy="5308599"/>
          </a:xfrm>
        </p:spPr>
        <p:txBody>
          <a:bodyPr>
            <a:normAutofit/>
          </a:bodyPr>
          <a:lstStyle/>
          <a:p>
            <a:r>
              <a:rPr lang="ru-RU" dirty="0"/>
              <a:t>Лечение опухоли начинается с оценки и купирования инициальных синдромов, обусловленных локализацией и массой опухоли (синдромы сдавления) и метаболическими нарушениями в связи с её распадом (синдром опухолевого лизиса, СОЛ). Немедленно при поступлении больного в стационар: - поставить и использовать периферический катетер; организовать срочный контроль биохимических показателей для своевременного выявления метаболических нарушений; - определить необходимость и начать </a:t>
            </a:r>
            <a:r>
              <a:rPr lang="ru-RU" dirty="0" err="1"/>
              <a:t>инфузионную</a:t>
            </a:r>
            <a:r>
              <a:rPr lang="ru-RU" dirty="0"/>
              <a:t> и антибактериальную терапию (с учетом данных анамнеза, жалоб и имеющихся симптомов); - организовать мероприятия по адекватной профилактике инфекций, обеспечить </a:t>
            </a:r>
            <a:r>
              <a:rPr lang="ru-RU" dirty="0" err="1"/>
              <a:t>трансфузионную</a:t>
            </a:r>
            <a:r>
              <a:rPr lang="ru-RU" dirty="0"/>
              <a:t> поддержку; - купировать </a:t>
            </a:r>
            <a:r>
              <a:rPr lang="ru-RU" dirty="0" err="1"/>
              <a:t>жизнеугрожающие</a:t>
            </a:r>
            <a:r>
              <a:rPr lang="ru-RU" dirty="0"/>
              <a:t> симптомы и синдромы. Обеспечить центральный венозный доступ одновременно с диагностическими процедурами под общей анестезией. Поскольку при синдроме верхнего средостения общий наркоз противопоказан, при необходимости проведения интенсивной терапии установить бедренный катетер до купирования синдрома сдавления.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41461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всех пациентов с подозрением на ЛХ или выявленной ЛХ при первичном приеме рекомендуется сбор анамнеза при заболеваниях органов кроветворения и крови: при сборе анамнеза необходимо уточнять в том числе семейный анамнез, обращая внимание на наличие </a:t>
            </a:r>
            <a:r>
              <a:rPr lang="ru-RU" dirty="0" err="1"/>
              <a:t>лимфопролиферативных</a:t>
            </a:r>
            <a:r>
              <a:rPr lang="ru-RU" dirty="0"/>
              <a:t> заболеваний. </a:t>
            </a:r>
          </a:p>
        </p:txBody>
      </p:sp>
    </p:spTree>
    <p:extLst>
      <p:ext uri="{BB962C8B-B14F-4D97-AF65-F5344CB8AC3E}">
        <p14:creationId xmlns:p14="http://schemas.microsoft.com/office/powerpoint/2010/main" val="312623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ДИСПАНСЕРНОЕ НАБЛЮДЕНИЕ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Условия передачи пациента педиатру (гематологу) по месту жительства. Пациент передается под наблюдение педиатра (гематолога и/или – онколога) по месту жительства при наличии полной ремиссии перед началом поддерживающей терапии (ЛБЛ) или по окончании лечения (</a:t>
            </a:r>
            <a:r>
              <a:rPr lang="ru-RU" dirty="0" err="1"/>
              <a:t>зрелоклеточные</a:t>
            </a:r>
            <a:r>
              <a:rPr lang="ru-RU" dirty="0"/>
              <a:t> Т- и В-НХЛ). Поддерживающую терапию пациент получает по месту жительства. Педиатр (гематолог-онколог) по месту жительства руководствуется рекомендациями, данными специалистами учреждения, проводившего лечение.</a:t>
            </a:r>
          </a:p>
        </p:txBody>
      </p:sp>
    </p:spTree>
    <p:extLst>
      <p:ext uri="{BB962C8B-B14F-4D97-AF65-F5344CB8AC3E}">
        <p14:creationId xmlns:p14="http://schemas.microsoft.com/office/powerpoint/2010/main" val="31706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684211" y="685800"/>
            <a:ext cx="11300959" cy="4229100"/>
          </a:xfrm>
        </p:spPr>
        <p:txBody>
          <a:bodyPr>
            <a:normAutofit/>
          </a:bodyPr>
          <a:lstStyle/>
          <a:p>
            <a:r>
              <a:rPr lang="ru-RU" dirty="0"/>
              <a:t>У всех пациентов с подозрением на ЛХ или выявленной ЛХ при первичном или повторном приеме, перед каждым последующем циклом химиотерапии, при оценке ремиссии через 2 месяца после завершения терапии, при контрольных обследованиях, и при подозрении на рецидив заболевания рекомендуется сбор жалоб при заболеваниях органов кроветворения и крови: при первичном осмотре особый акцент необходимо делать на сроки и темпы увеличения лимфоузлов (основной симптом ЛХ – </a:t>
            </a:r>
            <a:r>
              <a:rPr lang="ru-RU" dirty="0" err="1"/>
              <a:t>лимфаденопатия</a:t>
            </a:r>
            <a:r>
              <a:rPr lang="ru-RU" dirty="0"/>
              <a:t>, развивающаяся постепенно и асимметрично), неспецифические симптомы интоксикации (лихорадка выше 38°С не менее трех дней подряд без признаков воспаления; ночные профузные поты; похудание на 10% массы тела за последние 6 месяцев), симптомы поражения верхнего средостения (навязчивый непродуктивный кашель, синдром сдавления верхней полой вены, охриплость голоса, дисфагия, диспноэ).</a:t>
            </a:r>
          </a:p>
        </p:txBody>
      </p:sp>
    </p:spTree>
    <p:extLst>
      <p:ext uri="{BB962C8B-B14F-4D97-AF65-F5344CB8AC3E}">
        <p14:creationId xmlns:p14="http://schemas.microsoft.com/office/powerpoint/2010/main" val="180713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684212" y="685800"/>
            <a:ext cx="11366274" cy="4245429"/>
          </a:xfrm>
        </p:spPr>
        <p:txBody>
          <a:bodyPr>
            <a:normAutofit/>
          </a:bodyPr>
          <a:lstStyle/>
          <a:p>
            <a:r>
              <a:rPr lang="ru-RU" dirty="0"/>
              <a:t>У всех пациентов с подозрением на ЛХ или выявленной ЛХ при первичном или повторном приеме, перед каждым последующем циклом химиотерапии, при оценке ремиссии через 2 месяца после завершения терапии, при контрольных обследованиях, и при подозрении на рецидив заболевания рекомендуется выполнение визуального осмотра терапевтического, пальпации терапевтической и аускультации терапевтической для уточнения распространенности и тяжести течения заболевания при осмотре необходимо оценить общее состояние пациента по шкале ECOG (см. приложение Г1), а также осмотреть кожные покровы, миндалины и полость рта; пальпация должна включать в себя пальпацию всех доступных групп периферических лимфатических узлов, печени, селезенки. </a:t>
            </a:r>
          </a:p>
        </p:txBody>
      </p:sp>
    </p:spTree>
    <p:extLst>
      <p:ext uri="{BB962C8B-B14F-4D97-AF65-F5344CB8AC3E}">
        <p14:creationId xmlns:p14="http://schemas.microsoft.com/office/powerpoint/2010/main" val="195457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Лабораторные диагностические исследования 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Всем пациентам с подозрением на ЛХ или выявленной ЛХ при первичном или повторном приеме, после завершения каждого цикла терапии и перед началом каждого нового цикла терапии, при оценке ремиссии после завершения терапии, при контрольных обследованиях, и при подозрении на рецидив заболевания рекомендуется для уточнения состояния пациента, планирования терапевтической тактики и определения необходимости ее модификации, а также для определения потребности в сопутствующей и сопроводительной терапии выполнить следующие диагностические </a:t>
            </a:r>
            <a:r>
              <a:rPr lang="ru-RU" dirty="0" smtClean="0"/>
              <a:t>исследования: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70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</TotalTime>
  <Words>4041</Words>
  <Application>Microsoft Office PowerPoint</Application>
  <PresentationFormat>Широкоэкранный</PresentationFormat>
  <Paragraphs>79</Paragraphs>
  <Slides>60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60</vt:i4>
      </vt:variant>
    </vt:vector>
  </HeadingPairs>
  <TitlesOfParts>
    <vt:vector size="63" baseType="lpstr">
      <vt:lpstr>Century Gothic</vt:lpstr>
      <vt:lpstr>Wingdings 3</vt:lpstr>
      <vt:lpstr>Сектор</vt:lpstr>
      <vt:lpstr>Злокачественные лимфомы у детей</vt:lpstr>
      <vt:lpstr>Презентация PowerPoint</vt:lpstr>
      <vt:lpstr>Презентация PowerPoint</vt:lpstr>
      <vt:lpstr>Клиническая картина</vt:lpstr>
      <vt:lpstr>Диагностика</vt:lpstr>
      <vt:lpstr>Презентация PowerPoint</vt:lpstr>
      <vt:lpstr>Презентация PowerPoint</vt:lpstr>
      <vt:lpstr>Презентация PowerPoint</vt:lpstr>
      <vt:lpstr>Лабораторные диагностические исследования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Инструментальные диагностические исследования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Иные диагностические исследования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Лечение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Медицинская реабилитация</vt:lpstr>
      <vt:lpstr>Профилактика и диспансерное наблюдение</vt:lpstr>
      <vt:lpstr>Презентация PowerPoint</vt:lpstr>
      <vt:lpstr>Презентация PowerPoint</vt:lpstr>
      <vt:lpstr>Презентация PowerPoint</vt:lpstr>
      <vt:lpstr>Неходжкинские лимфомы (НХЛ)</vt:lpstr>
      <vt:lpstr>Презентация PowerPoint</vt:lpstr>
      <vt:lpstr>Клинические проявления</vt:lpstr>
      <vt:lpstr>Презентация PowerPoint</vt:lpstr>
      <vt:lpstr>Диагностика</vt:lpstr>
      <vt:lpstr>ЛЕЧЕНИЕ</vt:lpstr>
      <vt:lpstr>Презентация PowerPoint</vt:lpstr>
      <vt:lpstr>Презентация PowerPoint</vt:lpstr>
      <vt:lpstr>ДИСПАНСЕРНОЕ НАБЛЮДЕНИЕ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Злокачественные лимфомы у детей</dc:title>
  <dc:creator>Fenrir</dc:creator>
  <cp:lastModifiedBy>Fenrir</cp:lastModifiedBy>
  <cp:revision>5</cp:revision>
  <dcterms:created xsi:type="dcterms:W3CDTF">2020-12-31T00:38:21Z</dcterms:created>
  <dcterms:modified xsi:type="dcterms:W3CDTF">2020-12-31T01:09:36Z</dcterms:modified>
</cp:coreProperties>
</file>