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5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7" r:id="rId5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128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E85319-34EB-4483-B7B0-F503738BB032}" type="datetimeFigureOut">
              <a:rPr lang="ru-RU" smtClean="0"/>
              <a:t>01.04.2022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CA68F7-5EB2-4CD4-8D51-85D6E130E6A3}" type="slidenum">
              <a:rPr lang="ru-RU" smtClean="0"/>
              <a:t>‹#›</a:t>
            </a:fld>
            <a:endParaRPr lang="ru-RU"/>
          </a:p>
        </p:txBody>
      </p:sp>
    </p:spTree>
    <p:extLst>
      <p:ext uri="{BB962C8B-B14F-4D97-AF65-F5344CB8AC3E}">
        <p14:creationId xmlns:p14="http://schemas.microsoft.com/office/powerpoint/2010/main" val="4128155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628818C8-99FF-457A-AC5D-9E832E1FAAC4}" type="datetime1">
              <a:rPr lang="ru-RU" smtClean="0"/>
              <a:t>01.04.2022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F1A4EB71-F018-44F3-ADE8-9A662C8EEB64}" type="datetime1">
              <a:rPr lang="ru-RU" smtClean="0"/>
              <a:t>01.04.2022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8D3656-271F-4964-BE72-37F0071E9F18}" type="datetime1">
              <a:rPr lang="ru-RU" smtClean="0"/>
              <a:t>01.04.2022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CFFE0B8-4500-4FCB-8251-8F80370CCC8B}" type="datetime1">
              <a:rPr lang="ru-RU" smtClean="0"/>
              <a:t>01.04.2022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58616FD-3F71-418E-9A01-FC5468F78925}" type="slidenum">
              <a:rPr lang="ru-RU" smtClean="0"/>
              <a:t>‹#›</a:t>
            </a:fld>
            <a:endParaRPr lang="ru-RU"/>
          </a:p>
        </p:txBody>
      </p:sp>
      <p:sp>
        <p:nvSpPr>
          <p:cNvPr id="13" name="TextBox 12"/>
          <p:cNvSpPr txBox="1"/>
          <p:nvPr/>
        </p:nvSpPr>
        <p:spPr>
          <a:xfrm>
            <a:off x="751116" y="75416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625CAAC-2DCC-4B32-96D3-DE7A5ED46B47}" type="datetime1">
              <a:rPr lang="ru-RU" smtClean="0"/>
              <a:t>01.04.2022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983B54D-F788-47A6-8F29-A855B9B05413}" type="datetime1">
              <a:rPr lang="ru-RU" smtClean="0"/>
              <a:t>01.04.2022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B2FF8A50-6EDD-49DB-8E0F-2EBE64222D0F}" type="datetime1">
              <a:rPr lang="ru-RU" smtClean="0"/>
              <a:t>01.04.2022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F8C5371-6BA6-4A06-AA46-D4F655612D6B}" type="datetime1">
              <a:rPr lang="ru-RU" smtClean="0"/>
              <a:t>01.04.2022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8E0F344-F881-4A89-8892-4E2D276FE370}" type="datetime1">
              <a:rPr lang="ru-RU" smtClean="0"/>
              <a:t>01.04.2022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FA0B604-E680-4E15-A4B0-DD4A93F54851}" type="datetime1">
              <a:rPr lang="ru-RU" smtClean="0"/>
              <a:t>01.04.2022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A78486B-E7BF-4E45-AB8E-013531E9E640}" type="datetime1">
              <a:rPr lang="ru-RU" smtClean="0"/>
              <a:t>01.04.2022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2907DC74-5D0B-4414-ADAC-3BAB8472A577}" type="datetime1">
              <a:rPr lang="ru-RU" smtClean="0"/>
              <a:t>01.04.2022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331" y="3051013"/>
            <a:ext cx="3829520"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4629150" y="3051013"/>
            <a:ext cx="382905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C95350C-0530-4561-BC0B-6E1B158BC386}" type="datetime1">
              <a:rPr lang="ru-RU" smtClean="0"/>
              <a:t>01.04.2022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70E4409-FBBB-47C5-9B9A-8AA886D4D6EA}" type="datetime1">
              <a:rPr lang="ru-RU" smtClean="0"/>
              <a:t>01.04.2022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E45DF4B4-6093-40D7-B134-C99D13A04BD0}" type="datetime1">
              <a:rPr lang="ru-RU" smtClean="0"/>
              <a:t>01.04.2022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2D2521F-01C4-4B2A-8616-55399B26168B}" type="datetime1">
              <a:rPr lang="ru-RU" smtClean="0"/>
              <a:t>01.04.2022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1FB8C00-E18F-4662-8DF1-8D1785D51300}" type="datetime1">
              <a:rPr lang="ru-RU" smtClean="0"/>
              <a:t>01.04.2022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58616FD-3F71-418E-9A01-FC5468F78925}"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D9BA1CA7-C56D-4722-AB5F-42FCA7F7461A}" type="datetime1">
              <a:rPr lang="ru-RU" smtClean="0"/>
              <a:t>01.04.2022</a:t>
            </a:fld>
            <a:endParaRPr lang="ru-RU"/>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B58616FD-3F71-418E-9A01-FC5468F78925}"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1313259" y="836713"/>
            <a:ext cx="6517482" cy="720080"/>
          </a:xfrm>
        </p:spPr>
        <p:txBody>
          <a:bodyPr>
            <a:normAutofit/>
          </a:bodyPr>
          <a:lstStyle/>
          <a:p>
            <a:r>
              <a:rPr lang="ru-RU" sz="2800" b="1" cap="none" dirty="0" smtClean="0">
                <a:solidFill>
                  <a:srgbClr val="1D52A7"/>
                </a:solidFill>
                <a:latin typeface="Arial" panose="020B0604020202020204" pitchFamily="34" charset="0"/>
                <a:cs typeface="Arial" panose="020B0604020202020204" pitchFamily="34" charset="0"/>
              </a:rPr>
              <a:t>«</a:t>
            </a:r>
            <a:r>
              <a:rPr lang="en-US" sz="2800" b="1" cap="none" dirty="0">
                <a:solidFill>
                  <a:srgbClr val="1D52A7"/>
                </a:solidFill>
                <a:latin typeface="Arial" panose="020B0604020202020204" pitchFamily="34" charset="0"/>
                <a:cs typeface="Arial" panose="020B0604020202020204" pitchFamily="34" charset="0"/>
              </a:rPr>
              <a:t>General pharmaceutical chemistry </a:t>
            </a:r>
            <a:r>
              <a:rPr lang="ru-RU" sz="2800" b="1" cap="none" dirty="0" smtClean="0">
                <a:solidFill>
                  <a:srgbClr val="1D52A7"/>
                </a:solidFill>
                <a:latin typeface="Arial" panose="020B0604020202020204" pitchFamily="34" charset="0"/>
                <a:cs typeface="Arial" panose="020B0604020202020204" pitchFamily="34" charset="0"/>
              </a:rPr>
              <a:t>»</a:t>
            </a:r>
            <a:endParaRPr lang="ru-RU" sz="2800" dirty="0"/>
          </a:p>
        </p:txBody>
      </p:sp>
      <p:sp>
        <p:nvSpPr>
          <p:cNvPr id="6" name="Подзаголовок 2"/>
          <p:cNvSpPr>
            <a:spLocks noGrp="1"/>
          </p:cNvSpPr>
          <p:nvPr>
            <p:ph type="subTitle" idx="1"/>
          </p:nvPr>
        </p:nvSpPr>
        <p:spPr>
          <a:xfrm>
            <a:off x="1313259" y="2348880"/>
            <a:ext cx="6517482" cy="1944216"/>
          </a:xfrm>
        </p:spPr>
        <p:txBody>
          <a:bodyPr>
            <a:normAutofit/>
          </a:bodyPr>
          <a:lstStyle/>
          <a:p>
            <a:r>
              <a:rPr lang="en-US" sz="3200" b="1" dirty="0">
                <a:solidFill>
                  <a:srgbClr val="FF0000"/>
                </a:solidFill>
                <a:latin typeface="Arial" panose="020B0604020202020204" pitchFamily="34" charset="0"/>
                <a:cs typeface="Arial" panose="020B0604020202020204" pitchFamily="34" charset="0"/>
              </a:rPr>
              <a:t>Impurities in medicines and their sources</a:t>
            </a:r>
            <a:endParaRPr lang="ru-RU" sz="32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1691680" y="5939988"/>
            <a:ext cx="5760640" cy="369332"/>
          </a:xfrm>
          <a:prstGeom prst="rect">
            <a:avLst/>
          </a:prstGeom>
          <a:noFill/>
        </p:spPr>
        <p:txBody>
          <a:bodyPr wrap="square" rtlCol="0">
            <a:spAutoFit/>
          </a:bodyPr>
          <a:lstStyle/>
          <a:p>
            <a:pPr algn="ctr"/>
            <a:r>
              <a:rPr lang="en-US" dirty="0" smtClean="0">
                <a:solidFill>
                  <a:srgbClr val="1D52A7"/>
                </a:solidFill>
              </a:rPr>
              <a:t>Associate Professor </a:t>
            </a:r>
            <a:r>
              <a:rPr lang="en-US" dirty="0" err="1" smtClean="0">
                <a:solidFill>
                  <a:srgbClr val="1D52A7"/>
                </a:solidFill>
              </a:rPr>
              <a:t>Gureeva</a:t>
            </a:r>
            <a:r>
              <a:rPr lang="en-US" dirty="0" smtClean="0">
                <a:solidFill>
                  <a:srgbClr val="1D52A7"/>
                </a:solidFill>
              </a:rPr>
              <a:t> E.S.</a:t>
            </a:r>
            <a:endParaRPr lang="ru-RU" dirty="0">
              <a:solidFill>
                <a:srgbClr val="1D52A7"/>
              </a:solidFill>
            </a:endParaRPr>
          </a:p>
        </p:txBody>
      </p:sp>
    </p:spTree>
    <p:extLst>
      <p:ext uri="{BB962C8B-B14F-4D97-AF65-F5344CB8AC3E}">
        <p14:creationId xmlns:p14="http://schemas.microsoft.com/office/powerpoint/2010/main" val="1492853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B58616FD-3F71-418E-9A01-FC5468F78925}" type="slidenum">
              <a:rPr lang="ru-RU" smtClean="0"/>
              <a:t>10</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Classification of impurities</a:t>
            </a:r>
            <a:endParaRPr lang="ru-RU" sz="3200" b="1" dirty="0">
              <a:solidFill>
                <a:srgbClr val="0070C0"/>
              </a:solidFill>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628800"/>
            <a:ext cx="5937250" cy="48037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51520" y="1115452"/>
            <a:ext cx="8712968" cy="369332"/>
          </a:xfrm>
          <a:prstGeom prst="rect">
            <a:avLst/>
          </a:prstGeom>
        </p:spPr>
        <p:txBody>
          <a:bodyPr wrap="square">
            <a:spAutoFit/>
          </a:bodyPr>
          <a:lstStyle/>
          <a:p>
            <a:r>
              <a:rPr lang="en-US" dirty="0"/>
              <a:t>According to the definitions of International Council for Harmonization (ICH) </a:t>
            </a:r>
            <a:endParaRPr lang="ru-RU" dirty="0"/>
          </a:p>
        </p:txBody>
      </p:sp>
    </p:spTree>
    <p:extLst>
      <p:ext uri="{BB962C8B-B14F-4D97-AF65-F5344CB8AC3E}">
        <p14:creationId xmlns:p14="http://schemas.microsoft.com/office/powerpoint/2010/main" val="3840777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11</a:t>
            </a:fld>
            <a:endParaRPr lang="ru-RU"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Classification of impurities</a:t>
            </a:r>
            <a:endParaRPr lang="ru-RU" sz="3200" b="1" dirty="0">
              <a:solidFill>
                <a:srgbClr val="0070C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810233"/>
            <a:ext cx="3194050"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51520" y="3810233"/>
            <a:ext cx="4032448" cy="2139047"/>
          </a:xfrm>
          <a:prstGeom prst="rect">
            <a:avLst/>
          </a:prstGeom>
        </p:spPr>
        <p:txBody>
          <a:bodyPr wrap="square">
            <a:spAutoFit/>
          </a:bodyPr>
          <a:lstStyle/>
          <a:p>
            <a:pPr>
              <a:spcAft>
                <a:spcPts val="600"/>
              </a:spcAft>
            </a:pPr>
            <a:r>
              <a:rPr lang="en-US" b="1" dirty="0">
                <a:solidFill>
                  <a:srgbClr val="00B0F0"/>
                </a:solidFill>
              </a:rPr>
              <a:t>On the basis of their identification</a:t>
            </a:r>
          </a:p>
          <a:p>
            <a:pPr marL="625475" indent="-285750">
              <a:spcAft>
                <a:spcPts val="600"/>
              </a:spcAft>
              <a:buFont typeface="Wingdings" panose="05000000000000000000" pitchFamily="2" charset="2"/>
              <a:buChar char="§"/>
            </a:pPr>
            <a:r>
              <a:rPr lang="en-US" dirty="0"/>
              <a:t>Enantiomeric impurity</a:t>
            </a:r>
          </a:p>
          <a:p>
            <a:pPr marL="625475" indent="-285750">
              <a:spcAft>
                <a:spcPts val="600"/>
              </a:spcAft>
              <a:buFont typeface="Wingdings" panose="05000000000000000000" pitchFamily="2" charset="2"/>
              <a:buChar char="§"/>
            </a:pPr>
            <a:r>
              <a:rPr lang="en-US" dirty="0"/>
              <a:t>Inorganic impurity</a:t>
            </a:r>
          </a:p>
          <a:p>
            <a:pPr marL="625475" indent="-285750">
              <a:spcAft>
                <a:spcPts val="600"/>
              </a:spcAft>
              <a:buFont typeface="Wingdings" panose="05000000000000000000" pitchFamily="2" charset="2"/>
              <a:buChar char="§"/>
            </a:pPr>
            <a:r>
              <a:rPr lang="en-US" dirty="0"/>
              <a:t>Organic impurity</a:t>
            </a:r>
          </a:p>
          <a:p>
            <a:pPr marL="625475" indent="-285750">
              <a:spcAft>
                <a:spcPts val="600"/>
              </a:spcAft>
              <a:buFont typeface="Wingdings" panose="05000000000000000000" pitchFamily="2" charset="2"/>
              <a:buChar char="§"/>
            </a:pPr>
            <a:r>
              <a:rPr lang="en-US" dirty="0"/>
              <a:t>Polymorphic impurity</a:t>
            </a:r>
          </a:p>
          <a:p>
            <a:pPr marL="625475" indent="-285750">
              <a:spcAft>
                <a:spcPts val="600"/>
              </a:spcAft>
              <a:buFont typeface="Wingdings" panose="05000000000000000000" pitchFamily="2" charset="2"/>
              <a:buChar char="§"/>
            </a:pPr>
            <a:r>
              <a:rPr lang="en-US" dirty="0"/>
              <a:t>Residual solvents</a:t>
            </a:r>
          </a:p>
        </p:txBody>
      </p:sp>
      <p:sp>
        <p:nvSpPr>
          <p:cNvPr id="7" name="Прямоугольник 6"/>
          <p:cNvSpPr/>
          <p:nvPr/>
        </p:nvSpPr>
        <p:spPr>
          <a:xfrm>
            <a:off x="3995936" y="1268760"/>
            <a:ext cx="4490194" cy="1200329"/>
          </a:xfrm>
          <a:prstGeom prst="rect">
            <a:avLst/>
          </a:prstGeom>
        </p:spPr>
        <p:txBody>
          <a:bodyPr wrap="square">
            <a:spAutoFit/>
          </a:bodyPr>
          <a:lstStyle/>
          <a:p>
            <a:pPr algn="just"/>
            <a:r>
              <a:rPr lang="en-US" dirty="0"/>
              <a:t>Even microbiological impurities are also of great importance in especially parental drug formulation and </a:t>
            </a:r>
            <a:r>
              <a:rPr lang="en-US" dirty="0" err="1"/>
              <a:t>injectables</a:t>
            </a:r>
            <a:r>
              <a:rPr lang="en-US" dirty="0"/>
              <a:t>. </a:t>
            </a:r>
            <a:endParaRPr lang="ru-RU" dirty="0"/>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154" y="1268759"/>
            <a:ext cx="2857500" cy="214312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3053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12</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Sources of impurities </a:t>
            </a:r>
            <a:endParaRPr lang="ru-RU" sz="3200" b="1" dirty="0">
              <a:solidFill>
                <a:srgbClr val="0070C0"/>
              </a:solidFill>
            </a:endParaRPr>
          </a:p>
        </p:txBody>
      </p:sp>
      <p:sp>
        <p:nvSpPr>
          <p:cNvPr id="7" name="Прямоугольник 6"/>
          <p:cNvSpPr/>
          <p:nvPr/>
        </p:nvSpPr>
        <p:spPr>
          <a:xfrm>
            <a:off x="251520" y="1268760"/>
            <a:ext cx="8640960" cy="646331"/>
          </a:xfrm>
          <a:prstGeom prst="rect">
            <a:avLst/>
          </a:prstGeom>
        </p:spPr>
        <p:txBody>
          <a:bodyPr wrap="square">
            <a:spAutoFit/>
          </a:bodyPr>
          <a:lstStyle/>
          <a:p>
            <a:r>
              <a:rPr lang="en-US" dirty="0"/>
              <a:t>The various sources of impurities in pharmaceutical drug substance and drug product are given below:</a:t>
            </a:r>
            <a:endParaRPr lang="ru-RU" dirty="0"/>
          </a:p>
        </p:txBody>
      </p:sp>
      <p:sp>
        <p:nvSpPr>
          <p:cNvPr id="8" name="Прямоугольник 7"/>
          <p:cNvSpPr/>
          <p:nvPr/>
        </p:nvSpPr>
        <p:spPr>
          <a:xfrm>
            <a:off x="251520" y="2459211"/>
            <a:ext cx="3456384" cy="2769989"/>
          </a:xfrm>
          <a:prstGeom prst="rect">
            <a:avLst/>
          </a:prstGeom>
        </p:spPr>
        <p:txBody>
          <a:bodyPr wrap="square">
            <a:spAutoFit/>
          </a:bodyPr>
          <a:lstStyle/>
          <a:p>
            <a:pPr>
              <a:spcAft>
                <a:spcPts val="600"/>
              </a:spcAft>
            </a:pPr>
            <a:r>
              <a:rPr lang="en-US" b="1" dirty="0">
                <a:solidFill>
                  <a:srgbClr val="00B0F0"/>
                </a:solidFill>
              </a:rPr>
              <a:t>Chemical related impurity</a:t>
            </a:r>
          </a:p>
          <a:p>
            <a:pPr marL="538163" indent="-285750">
              <a:spcAft>
                <a:spcPts val="600"/>
              </a:spcAft>
              <a:buFont typeface="Wingdings" panose="05000000000000000000" pitchFamily="2" charset="2"/>
              <a:buChar char="§"/>
            </a:pPr>
            <a:r>
              <a:rPr lang="en-US" dirty="0"/>
              <a:t>By products</a:t>
            </a:r>
          </a:p>
          <a:p>
            <a:pPr marL="538163" indent="-285750">
              <a:spcAft>
                <a:spcPts val="600"/>
              </a:spcAft>
              <a:buFont typeface="Wingdings" panose="05000000000000000000" pitchFamily="2" charset="2"/>
              <a:buChar char="§"/>
            </a:pPr>
            <a:r>
              <a:rPr lang="en-US" dirty="0"/>
              <a:t>Degradation products</a:t>
            </a:r>
          </a:p>
          <a:p>
            <a:pPr marL="538163" indent="-285750">
              <a:spcAft>
                <a:spcPts val="600"/>
              </a:spcAft>
              <a:buFont typeface="Wingdings" panose="05000000000000000000" pitchFamily="2" charset="2"/>
              <a:buChar char="§"/>
            </a:pPr>
            <a:r>
              <a:rPr lang="en-US" dirty="0"/>
              <a:t>Excipient degradation</a:t>
            </a:r>
          </a:p>
          <a:p>
            <a:pPr marL="538163" indent="-285750">
              <a:spcAft>
                <a:spcPts val="600"/>
              </a:spcAft>
              <a:buFont typeface="Wingdings" panose="05000000000000000000" pitchFamily="2" charset="2"/>
              <a:buChar char="§"/>
            </a:pPr>
            <a:r>
              <a:rPr lang="en-US" dirty="0"/>
              <a:t>Intermediates</a:t>
            </a:r>
          </a:p>
          <a:p>
            <a:pPr marL="538163" indent="-285750">
              <a:spcAft>
                <a:spcPts val="600"/>
              </a:spcAft>
              <a:buFont typeface="Wingdings" panose="05000000000000000000" pitchFamily="2" charset="2"/>
              <a:buChar char="§"/>
            </a:pPr>
            <a:r>
              <a:rPr lang="en-US" dirty="0"/>
              <a:t>Residual solvents</a:t>
            </a:r>
          </a:p>
          <a:p>
            <a:pPr marL="538163" indent="-285750">
              <a:spcAft>
                <a:spcPts val="600"/>
              </a:spcAft>
              <a:buFont typeface="Wingdings" panose="05000000000000000000" pitchFamily="2" charset="2"/>
              <a:buChar char="§"/>
            </a:pPr>
            <a:r>
              <a:rPr lang="en-US" dirty="0"/>
              <a:t>Starting material or raw material</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0996" y="2459211"/>
            <a:ext cx="5251678" cy="295406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285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13</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Sources of impurities </a:t>
            </a:r>
            <a:endParaRPr lang="ru-RU" sz="3200" b="1" dirty="0">
              <a:solidFill>
                <a:srgbClr val="0070C0"/>
              </a:solidFill>
            </a:endParaRPr>
          </a:p>
        </p:txBody>
      </p:sp>
      <p:sp>
        <p:nvSpPr>
          <p:cNvPr id="7" name="Прямоугольник 6"/>
          <p:cNvSpPr/>
          <p:nvPr/>
        </p:nvSpPr>
        <p:spPr>
          <a:xfrm>
            <a:off x="251520" y="1067827"/>
            <a:ext cx="6120680" cy="5601533"/>
          </a:xfrm>
          <a:prstGeom prst="rect">
            <a:avLst/>
          </a:prstGeom>
        </p:spPr>
        <p:txBody>
          <a:bodyPr wrap="square">
            <a:spAutoFit/>
          </a:bodyPr>
          <a:lstStyle/>
          <a:p>
            <a:pPr>
              <a:spcAft>
                <a:spcPts val="600"/>
              </a:spcAft>
            </a:pPr>
            <a:r>
              <a:rPr lang="en-US" b="1" dirty="0">
                <a:solidFill>
                  <a:srgbClr val="00B0F0"/>
                </a:solidFill>
              </a:rPr>
              <a:t>Operation related impurity</a:t>
            </a:r>
          </a:p>
          <a:p>
            <a:pPr marL="538163" indent="-285750">
              <a:spcAft>
                <a:spcPts val="600"/>
              </a:spcAft>
              <a:buFont typeface="Arial" panose="020B0604020202020204" pitchFamily="34" charset="0"/>
              <a:buChar char="•"/>
            </a:pPr>
            <a:r>
              <a:rPr lang="en-US" dirty="0"/>
              <a:t>Centrifuging</a:t>
            </a:r>
          </a:p>
          <a:p>
            <a:pPr marL="538163" indent="-285750">
              <a:spcAft>
                <a:spcPts val="600"/>
              </a:spcAft>
              <a:buFont typeface="Arial" panose="020B0604020202020204" pitchFamily="34" charset="0"/>
              <a:buChar char="•"/>
            </a:pPr>
            <a:r>
              <a:rPr lang="en-US" dirty="0"/>
              <a:t>Crystallization</a:t>
            </a:r>
          </a:p>
          <a:p>
            <a:pPr marL="538163" indent="-285750">
              <a:spcAft>
                <a:spcPts val="600"/>
              </a:spcAft>
              <a:buFont typeface="Arial" panose="020B0604020202020204" pitchFamily="34" charset="0"/>
              <a:buChar char="•"/>
            </a:pPr>
            <a:r>
              <a:rPr lang="en-US" dirty="0" smtClean="0"/>
              <a:t>Filtration</a:t>
            </a:r>
            <a:endParaRPr lang="en-US" dirty="0"/>
          </a:p>
          <a:p>
            <a:pPr marL="538163" indent="-285750">
              <a:spcAft>
                <a:spcPts val="600"/>
              </a:spcAft>
              <a:buFont typeface="Arial" panose="020B0604020202020204" pitchFamily="34" charset="0"/>
              <a:buChar char="•"/>
            </a:pPr>
            <a:r>
              <a:rPr lang="en-US" dirty="0"/>
              <a:t>Glassware contamination</a:t>
            </a:r>
          </a:p>
          <a:p>
            <a:pPr marL="538163" indent="-285750">
              <a:spcAft>
                <a:spcPts val="600"/>
              </a:spcAft>
              <a:buFont typeface="Arial" panose="020B0604020202020204" pitchFamily="34" charset="0"/>
              <a:buChar char="•"/>
            </a:pPr>
            <a:r>
              <a:rPr lang="en-US" dirty="0"/>
              <a:t>Human operation contamination</a:t>
            </a:r>
          </a:p>
          <a:p>
            <a:pPr marL="538163" indent="-285750">
              <a:spcAft>
                <a:spcPts val="600"/>
              </a:spcAft>
              <a:buFont typeface="Arial" panose="020B0604020202020204" pitchFamily="34" charset="0"/>
              <a:buChar char="•"/>
            </a:pPr>
            <a:r>
              <a:rPr lang="en-US" dirty="0"/>
              <a:t>In-process operations</a:t>
            </a:r>
          </a:p>
          <a:p>
            <a:pPr marL="538163" indent="-285750">
              <a:spcAft>
                <a:spcPts val="600"/>
              </a:spcAft>
              <a:buFont typeface="Arial" panose="020B0604020202020204" pitchFamily="34" charset="0"/>
              <a:buChar char="•"/>
            </a:pPr>
            <a:r>
              <a:rPr lang="en-US" dirty="0"/>
              <a:t>Isolation of products and by products</a:t>
            </a:r>
          </a:p>
          <a:p>
            <a:pPr marL="538163" indent="-285750">
              <a:spcAft>
                <a:spcPts val="600"/>
              </a:spcAft>
              <a:buFont typeface="Arial" panose="020B0604020202020204" pitchFamily="34" charset="0"/>
              <a:buChar char="•"/>
            </a:pPr>
            <a:r>
              <a:rPr lang="en-US" dirty="0"/>
              <a:t>Machinery contamination</a:t>
            </a:r>
          </a:p>
          <a:p>
            <a:pPr marL="538163" indent="-285750">
              <a:spcAft>
                <a:spcPts val="600"/>
              </a:spcAft>
              <a:buFont typeface="Arial" panose="020B0604020202020204" pitchFamily="34" charset="0"/>
              <a:buChar char="•"/>
            </a:pPr>
            <a:r>
              <a:rPr lang="en-US" dirty="0"/>
              <a:t>Reactor contamination</a:t>
            </a:r>
          </a:p>
          <a:p>
            <a:pPr marL="538163" indent="-285750">
              <a:spcAft>
                <a:spcPts val="600"/>
              </a:spcAft>
              <a:buFont typeface="Arial" panose="020B0604020202020204" pitchFamily="34" charset="0"/>
              <a:buChar char="•"/>
            </a:pPr>
            <a:r>
              <a:rPr lang="en-US" dirty="0"/>
              <a:t>Solvent extraction</a:t>
            </a:r>
          </a:p>
          <a:p>
            <a:pPr marL="538163" indent="-285750">
              <a:spcAft>
                <a:spcPts val="600"/>
              </a:spcAft>
              <a:buFont typeface="Arial" panose="020B0604020202020204" pitchFamily="34" charset="0"/>
              <a:buChar char="•"/>
            </a:pPr>
            <a:r>
              <a:rPr lang="en-US" dirty="0" smtClean="0"/>
              <a:t>Resolution </a:t>
            </a:r>
            <a:r>
              <a:rPr lang="en-US" dirty="0"/>
              <a:t>and </a:t>
            </a:r>
            <a:r>
              <a:rPr lang="en-US" dirty="0" smtClean="0"/>
              <a:t>racemization </a:t>
            </a:r>
            <a:r>
              <a:rPr lang="en-US" dirty="0"/>
              <a:t>of chiral molecules</a:t>
            </a:r>
          </a:p>
          <a:p>
            <a:pPr marL="538163" indent="-285750">
              <a:spcAft>
                <a:spcPts val="600"/>
              </a:spcAft>
              <a:buFont typeface="Arial" panose="020B0604020202020204" pitchFamily="34" charset="0"/>
              <a:buChar char="•"/>
            </a:pPr>
            <a:r>
              <a:rPr lang="en-US" dirty="0"/>
              <a:t>Drying of the product by different drying methods</a:t>
            </a:r>
          </a:p>
          <a:p>
            <a:pPr marL="538163" indent="-285750">
              <a:spcAft>
                <a:spcPts val="600"/>
              </a:spcAft>
              <a:buFont typeface="Arial" panose="020B0604020202020204" pitchFamily="34" charset="0"/>
              <a:buChar char="•"/>
            </a:pPr>
            <a:r>
              <a:rPr lang="en-US" dirty="0" smtClean="0"/>
              <a:t>Stirring</a:t>
            </a:r>
            <a:endParaRPr lang="en-US" dirty="0"/>
          </a:p>
          <a:p>
            <a:pPr marL="538163" indent="-285750">
              <a:spcAft>
                <a:spcPts val="600"/>
              </a:spcAft>
              <a:buFont typeface="Arial" panose="020B0604020202020204" pitchFamily="34" charset="0"/>
              <a:buChar char="•"/>
            </a:pPr>
            <a:r>
              <a:rPr lang="en-US" dirty="0"/>
              <a:t>Transportation of the product</a:t>
            </a:r>
          </a:p>
        </p:txBody>
      </p:sp>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628800"/>
            <a:ext cx="3590925" cy="262731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055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14</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Sources of impurities </a:t>
            </a:r>
            <a:endParaRPr lang="ru-RU" sz="3200" b="1" dirty="0">
              <a:solidFill>
                <a:srgbClr val="0070C0"/>
              </a:solidFill>
            </a:endParaRPr>
          </a:p>
        </p:txBody>
      </p:sp>
      <p:sp>
        <p:nvSpPr>
          <p:cNvPr id="7" name="Прямоугольник 6"/>
          <p:cNvSpPr/>
          <p:nvPr/>
        </p:nvSpPr>
        <p:spPr>
          <a:xfrm>
            <a:off x="251520" y="1268760"/>
            <a:ext cx="4320479" cy="3754874"/>
          </a:xfrm>
          <a:prstGeom prst="rect">
            <a:avLst/>
          </a:prstGeom>
        </p:spPr>
        <p:txBody>
          <a:bodyPr wrap="square">
            <a:spAutoFit/>
          </a:bodyPr>
          <a:lstStyle/>
          <a:p>
            <a:r>
              <a:rPr lang="en-US" b="1" dirty="0">
                <a:solidFill>
                  <a:srgbClr val="00B0F0"/>
                </a:solidFill>
              </a:rPr>
              <a:t>Method parameters related impurity</a:t>
            </a:r>
          </a:p>
          <a:p>
            <a:pPr marL="625475" indent="-285750">
              <a:spcAft>
                <a:spcPts val="600"/>
              </a:spcAft>
              <a:buFont typeface="Wingdings" panose="05000000000000000000" pitchFamily="2" charset="2"/>
              <a:buChar char="§"/>
            </a:pPr>
            <a:r>
              <a:rPr lang="en-US" dirty="0"/>
              <a:t>Density</a:t>
            </a:r>
          </a:p>
          <a:p>
            <a:pPr marL="625475" indent="-285750">
              <a:spcAft>
                <a:spcPts val="600"/>
              </a:spcAft>
              <a:buFont typeface="Wingdings" panose="05000000000000000000" pitchFamily="2" charset="2"/>
              <a:buChar char="§"/>
            </a:pPr>
            <a:r>
              <a:rPr lang="en-US" dirty="0"/>
              <a:t>Humidity</a:t>
            </a:r>
          </a:p>
          <a:p>
            <a:pPr marL="625475" indent="-285750">
              <a:spcAft>
                <a:spcPts val="600"/>
              </a:spcAft>
              <a:buFont typeface="Wingdings" panose="05000000000000000000" pitchFamily="2" charset="2"/>
              <a:buChar char="§"/>
            </a:pPr>
            <a:r>
              <a:rPr lang="en-US" dirty="0"/>
              <a:t>Light intensity especially in the case of light sensitive products</a:t>
            </a:r>
          </a:p>
          <a:p>
            <a:pPr marL="625475" indent="-285750">
              <a:spcAft>
                <a:spcPts val="600"/>
              </a:spcAft>
              <a:buFont typeface="Wingdings" panose="05000000000000000000" pitchFamily="2" charset="2"/>
              <a:buChar char="§"/>
            </a:pPr>
            <a:r>
              <a:rPr lang="en-US" dirty="0"/>
              <a:t>pH of the reaction mixture</a:t>
            </a:r>
          </a:p>
          <a:p>
            <a:pPr marL="625475" indent="-285750">
              <a:spcAft>
                <a:spcPts val="600"/>
              </a:spcAft>
              <a:buFont typeface="Wingdings" panose="05000000000000000000" pitchFamily="2" charset="2"/>
              <a:buChar char="§"/>
            </a:pPr>
            <a:r>
              <a:rPr lang="en-US" dirty="0"/>
              <a:t>Pressure of the reactor</a:t>
            </a:r>
          </a:p>
          <a:p>
            <a:pPr marL="625475" indent="-285750">
              <a:spcAft>
                <a:spcPts val="600"/>
              </a:spcAft>
              <a:buFont typeface="Wingdings" panose="05000000000000000000" pitchFamily="2" charset="2"/>
              <a:buChar char="§"/>
            </a:pPr>
            <a:r>
              <a:rPr lang="en-US" dirty="0"/>
              <a:t>Product contact time</a:t>
            </a:r>
          </a:p>
          <a:p>
            <a:pPr marL="625475" indent="-285750">
              <a:spcAft>
                <a:spcPts val="600"/>
              </a:spcAft>
              <a:buFont typeface="Wingdings" panose="05000000000000000000" pitchFamily="2" charset="2"/>
              <a:buChar char="§"/>
            </a:pPr>
            <a:r>
              <a:rPr lang="en-US" dirty="0"/>
              <a:t>Stirring time</a:t>
            </a:r>
          </a:p>
          <a:p>
            <a:pPr marL="625475" indent="-285750">
              <a:spcAft>
                <a:spcPts val="600"/>
              </a:spcAft>
              <a:buFont typeface="Wingdings" panose="05000000000000000000" pitchFamily="2" charset="2"/>
              <a:buChar char="§"/>
            </a:pPr>
            <a:r>
              <a:rPr lang="en-US" dirty="0"/>
              <a:t>Temperature</a:t>
            </a:r>
          </a:p>
          <a:p>
            <a:pPr marL="625475" indent="-285750">
              <a:spcAft>
                <a:spcPts val="600"/>
              </a:spcAft>
              <a:buFont typeface="Wingdings" panose="05000000000000000000" pitchFamily="2" charset="2"/>
              <a:buChar char="§"/>
            </a:pPr>
            <a:r>
              <a:rPr lang="en-US" dirty="0"/>
              <a:t>Viscosity</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340768"/>
            <a:ext cx="2638425" cy="38385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6659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15</a:t>
            </a:fld>
            <a:endParaRPr lang="ru-RU"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Sources of impurities </a:t>
            </a:r>
            <a:endParaRPr lang="ru-RU" sz="3200" b="1" dirty="0">
              <a:solidFill>
                <a:srgbClr val="0070C0"/>
              </a:solidFill>
            </a:endParaRPr>
          </a:p>
        </p:txBody>
      </p:sp>
      <p:sp>
        <p:nvSpPr>
          <p:cNvPr id="7" name="Прямоугольник 6"/>
          <p:cNvSpPr/>
          <p:nvPr/>
        </p:nvSpPr>
        <p:spPr>
          <a:xfrm>
            <a:off x="251520" y="1296050"/>
            <a:ext cx="6606480" cy="2492990"/>
          </a:xfrm>
          <a:prstGeom prst="rect">
            <a:avLst/>
          </a:prstGeom>
        </p:spPr>
        <p:txBody>
          <a:bodyPr wrap="square">
            <a:spAutoFit/>
          </a:bodyPr>
          <a:lstStyle/>
          <a:p>
            <a:pPr>
              <a:spcAft>
                <a:spcPts val="600"/>
              </a:spcAft>
            </a:pPr>
            <a:r>
              <a:rPr lang="en-US" b="1" dirty="0">
                <a:solidFill>
                  <a:srgbClr val="00B0F0"/>
                </a:solidFill>
              </a:rPr>
              <a:t>Storage and aging related impurity Contamination by</a:t>
            </a:r>
          </a:p>
          <a:p>
            <a:pPr marL="538163" indent="-285750">
              <a:spcAft>
                <a:spcPts val="600"/>
              </a:spcAft>
              <a:buFont typeface="Wingdings" panose="05000000000000000000" pitchFamily="2" charset="2"/>
              <a:buChar char="§"/>
            </a:pPr>
            <a:r>
              <a:rPr lang="en-US" dirty="0"/>
              <a:t>microbes on long storage</a:t>
            </a:r>
          </a:p>
          <a:p>
            <a:pPr marL="538163" indent="-285750">
              <a:spcAft>
                <a:spcPts val="600"/>
              </a:spcAft>
              <a:buFont typeface="Wingdings" panose="05000000000000000000" pitchFamily="2" charset="2"/>
              <a:buChar char="§"/>
            </a:pPr>
            <a:r>
              <a:rPr lang="en-US" dirty="0"/>
              <a:t>Different storage condition</a:t>
            </a:r>
          </a:p>
          <a:p>
            <a:pPr marL="538163" indent="-285750">
              <a:spcAft>
                <a:spcPts val="600"/>
              </a:spcAft>
              <a:buFont typeface="Wingdings" panose="05000000000000000000" pitchFamily="2" charset="2"/>
              <a:buChar char="§"/>
            </a:pPr>
            <a:r>
              <a:rPr lang="en-US" dirty="0"/>
              <a:t>Interaction amongst the components and packaging</a:t>
            </a:r>
          </a:p>
          <a:p>
            <a:pPr marL="538163" indent="-285750">
              <a:spcAft>
                <a:spcPts val="600"/>
              </a:spcAft>
              <a:buFont typeface="Wingdings" panose="05000000000000000000" pitchFamily="2" charset="2"/>
              <a:buChar char="§"/>
            </a:pPr>
            <a:r>
              <a:rPr lang="en-US" dirty="0"/>
              <a:t>material Light exposure</a:t>
            </a:r>
          </a:p>
          <a:p>
            <a:pPr marL="538163" indent="-285750">
              <a:spcAft>
                <a:spcPts val="600"/>
              </a:spcAft>
              <a:buFont typeface="Wingdings" panose="05000000000000000000" pitchFamily="2" charset="2"/>
              <a:buChar char="§"/>
            </a:pPr>
            <a:r>
              <a:rPr lang="en-US" dirty="0"/>
              <a:t>Packaging material</a:t>
            </a:r>
          </a:p>
          <a:p>
            <a:pPr marL="538163" indent="-285750">
              <a:spcAft>
                <a:spcPts val="600"/>
              </a:spcAft>
              <a:buFont typeface="Wingdings" panose="05000000000000000000" pitchFamily="2" charset="2"/>
              <a:buChar char="§"/>
            </a:pPr>
            <a:r>
              <a:rPr lang="en-US" dirty="0"/>
              <a:t>Transportation environment</a:t>
            </a:r>
          </a:p>
        </p:txBody>
      </p:sp>
      <p:sp>
        <p:nvSpPr>
          <p:cNvPr id="8" name="Прямоугольник 7"/>
          <p:cNvSpPr/>
          <p:nvPr/>
        </p:nvSpPr>
        <p:spPr>
          <a:xfrm>
            <a:off x="4248472" y="4050938"/>
            <a:ext cx="4572000" cy="2139047"/>
          </a:xfrm>
          <a:prstGeom prst="rect">
            <a:avLst/>
          </a:prstGeom>
        </p:spPr>
        <p:txBody>
          <a:bodyPr>
            <a:spAutoFit/>
          </a:bodyPr>
          <a:lstStyle/>
          <a:p>
            <a:pPr>
              <a:spcAft>
                <a:spcPts val="600"/>
              </a:spcAft>
            </a:pPr>
            <a:r>
              <a:rPr lang="en-US" b="1" dirty="0">
                <a:solidFill>
                  <a:srgbClr val="00B0F0"/>
                </a:solidFill>
              </a:rPr>
              <a:t>Functional group related impurity</a:t>
            </a:r>
          </a:p>
          <a:p>
            <a:pPr marL="538163" indent="-285750">
              <a:spcAft>
                <a:spcPts val="600"/>
              </a:spcAft>
              <a:buFont typeface="Arial" panose="020B0604020202020204" pitchFamily="34" charset="0"/>
              <a:buChar char="•"/>
            </a:pPr>
            <a:r>
              <a:rPr lang="en-US" dirty="0"/>
              <a:t>Decarboxylation</a:t>
            </a:r>
          </a:p>
          <a:p>
            <a:pPr marL="538163" indent="-285750">
              <a:spcAft>
                <a:spcPts val="600"/>
              </a:spcAft>
              <a:buFont typeface="Arial" panose="020B0604020202020204" pitchFamily="34" charset="0"/>
              <a:buChar char="•"/>
            </a:pPr>
            <a:r>
              <a:rPr lang="en-US" dirty="0"/>
              <a:t>Ester hydrolysis</a:t>
            </a:r>
          </a:p>
          <a:p>
            <a:pPr marL="538163" indent="-285750">
              <a:spcAft>
                <a:spcPts val="600"/>
              </a:spcAft>
              <a:buFont typeface="Arial" panose="020B0604020202020204" pitchFamily="34" charset="0"/>
              <a:buChar char="•"/>
            </a:pPr>
            <a:r>
              <a:rPr lang="en-US" dirty="0"/>
              <a:t>Hydrolysis</a:t>
            </a:r>
          </a:p>
          <a:p>
            <a:pPr marL="538163" indent="-285750">
              <a:spcAft>
                <a:spcPts val="600"/>
              </a:spcAft>
              <a:buFont typeface="Arial" panose="020B0604020202020204" pitchFamily="34" charset="0"/>
              <a:buChar char="•"/>
            </a:pPr>
            <a:r>
              <a:rPr lang="en-US" dirty="0"/>
              <a:t>Oxidative degradation</a:t>
            </a:r>
          </a:p>
          <a:p>
            <a:pPr marL="538163" indent="-285750">
              <a:spcAft>
                <a:spcPts val="600"/>
              </a:spcAft>
              <a:buFont typeface="Arial" panose="020B0604020202020204" pitchFamily="34" charset="0"/>
              <a:buChar char="•"/>
            </a:pPr>
            <a:r>
              <a:rPr lang="en-US" dirty="0"/>
              <a:t>Photolytic cleavage</a:t>
            </a:r>
          </a:p>
        </p:txBody>
      </p:sp>
    </p:spTree>
    <p:extLst>
      <p:ext uri="{BB962C8B-B14F-4D97-AF65-F5344CB8AC3E}">
        <p14:creationId xmlns:p14="http://schemas.microsoft.com/office/powerpoint/2010/main" val="745995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16</a:t>
            </a:fld>
            <a:endParaRPr lang="ru-RU"/>
          </a:p>
        </p:txBody>
      </p:sp>
      <p:sp>
        <p:nvSpPr>
          <p:cNvPr id="6" name="Прямоугольник 5"/>
          <p:cNvSpPr/>
          <p:nvPr/>
        </p:nvSpPr>
        <p:spPr>
          <a:xfrm>
            <a:off x="1475656" y="332656"/>
            <a:ext cx="6192687" cy="1077218"/>
          </a:xfrm>
          <a:prstGeom prst="rect">
            <a:avLst/>
          </a:prstGeom>
        </p:spPr>
        <p:txBody>
          <a:bodyPr wrap="square">
            <a:spAutoFit/>
          </a:bodyPr>
          <a:lstStyle/>
          <a:p>
            <a:pPr algn="ctr"/>
            <a:r>
              <a:rPr lang="en-US" sz="3200" b="1" dirty="0">
                <a:solidFill>
                  <a:srgbClr val="0070C0"/>
                </a:solidFill>
              </a:rPr>
              <a:t>Factors affecting the presence of impurities</a:t>
            </a:r>
            <a:endParaRPr lang="ru-RU" sz="3200" b="1" dirty="0">
              <a:solidFill>
                <a:srgbClr val="0070C0"/>
              </a:solidFill>
            </a:endParaRPr>
          </a:p>
        </p:txBody>
      </p:sp>
      <p:sp>
        <p:nvSpPr>
          <p:cNvPr id="7" name="Прямоугольник 6"/>
          <p:cNvSpPr/>
          <p:nvPr/>
        </p:nvSpPr>
        <p:spPr>
          <a:xfrm>
            <a:off x="251520" y="1556792"/>
            <a:ext cx="8640960" cy="5109091"/>
          </a:xfrm>
          <a:prstGeom prst="rect">
            <a:avLst/>
          </a:prstGeom>
        </p:spPr>
        <p:txBody>
          <a:bodyPr wrap="square">
            <a:spAutoFit/>
          </a:bodyPr>
          <a:lstStyle/>
          <a:p>
            <a:pPr>
              <a:spcAft>
                <a:spcPts val="600"/>
              </a:spcAft>
            </a:pPr>
            <a:r>
              <a:rPr lang="en-US" dirty="0"/>
              <a:t>Various factors affecting the presence of impurities in a drug can be divided into:</a:t>
            </a:r>
          </a:p>
          <a:p>
            <a:pPr marL="342900" indent="-342900" algn="just">
              <a:spcAft>
                <a:spcPts val="600"/>
              </a:spcAft>
              <a:buFont typeface="+mj-lt"/>
              <a:buAutoNum type="arabicPeriod"/>
            </a:pPr>
            <a:r>
              <a:rPr lang="en-US" dirty="0" smtClean="0"/>
              <a:t>Technological </a:t>
            </a:r>
            <a:r>
              <a:rPr lang="en-US" dirty="0"/>
              <a:t>factors: the degree of purity of the starting products, temperature, pressure, pH of the medium, solvents, mode and temperature of drying - all these factors can lead to the appearance of impurities that accumulate from one stage to another.</a:t>
            </a:r>
          </a:p>
          <a:p>
            <a:pPr marL="342900" indent="-342900" algn="just">
              <a:spcAft>
                <a:spcPts val="600"/>
              </a:spcAft>
              <a:buFont typeface="+mj-lt"/>
              <a:buAutoNum type="arabicPeriod"/>
            </a:pPr>
            <a:r>
              <a:rPr lang="en-US" dirty="0" smtClean="0"/>
              <a:t>The </a:t>
            </a:r>
            <a:r>
              <a:rPr lang="en-US" dirty="0"/>
              <a:t>second group of factors affecting the purity is a violation of the conditions and duration of storage, drying, grinding, transportation.</a:t>
            </a:r>
          </a:p>
          <a:p>
            <a:pPr marL="342900" indent="-342900" algn="just">
              <a:spcAft>
                <a:spcPts val="600"/>
              </a:spcAft>
              <a:buFont typeface="+mj-lt"/>
              <a:buAutoNum type="arabicPeriod"/>
            </a:pPr>
            <a:r>
              <a:rPr lang="en-US" dirty="0" smtClean="0"/>
              <a:t>The </a:t>
            </a:r>
            <a:r>
              <a:rPr lang="en-US" dirty="0"/>
              <a:t>third group of factors is the dust and gas contamination of production facilities of chemical and pharmaceutical enterprises (cross contamination).</a:t>
            </a:r>
          </a:p>
          <a:p>
            <a:pPr marL="342900" indent="-342900" algn="just">
              <a:spcAft>
                <a:spcPts val="600"/>
              </a:spcAft>
              <a:buFont typeface="+mj-lt"/>
              <a:buAutoNum type="arabicPeriod"/>
            </a:pPr>
            <a:r>
              <a:rPr lang="en-US" dirty="0" smtClean="0"/>
              <a:t>The </a:t>
            </a:r>
            <a:r>
              <a:rPr lang="en-US" dirty="0"/>
              <a:t>fourth group of factors is the contamination of drugs obtained from plant materials with associated natural compounds</a:t>
            </a:r>
            <a:r>
              <a:rPr lang="en-US" dirty="0" smtClean="0"/>
              <a:t>.</a:t>
            </a:r>
          </a:p>
          <a:p>
            <a:pPr algn="just">
              <a:spcAft>
                <a:spcPts val="600"/>
              </a:spcAft>
            </a:pPr>
            <a:endParaRPr lang="en-US" sz="800" dirty="0" smtClean="0"/>
          </a:p>
          <a:p>
            <a:r>
              <a:rPr lang="en-US" dirty="0" smtClean="0"/>
              <a:t>	Thus</a:t>
            </a:r>
            <a:r>
              <a:rPr lang="en-US" dirty="0"/>
              <a:t>, all pollution factors are divided into</a:t>
            </a:r>
            <a:endParaRPr lang="ru-RU" dirty="0"/>
          </a:p>
          <a:p>
            <a:pPr marL="1890713" indent="-285750">
              <a:buFont typeface="Wingdings" panose="05000000000000000000" pitchFamily="2" charset="2"/>
              <a:buChar char="Ø"/>
            </a:pPr>
            <a:r>
              <a:rPr lang="en-US" dirty="0" smtClean="0"/>
              <a:t>technological </a:t>
            </a:r>
            <a:r>
              <a:rPr lang="en-US" dirty="0"/>
              <a:t>(1 and 4 hours)</a:t>
            </a:r>
            <a:endParaRPr lang="ru-RU" dirty="0"/>
          </a:p>
          <a:p>
            <a:pPr marL="1890713" indent="-285750">
              <a:buFont typeface="Wingdings" panose="05000000000000000000" pitchFamily="2" charset="2"/>
              <a:buChar char="Ø"/>
            </a:pPr>
            <a:r>
              <a:rPr lang="en-US" dirty="0" smtClean="0"/>
              <a:t>acquired </a:t>
            </a:r>
            <a:r>
              <a:rPr lang="en-US" dirty="0"/>
              <a:t>(2. 3</a:t>
            </a:r>
            <a:r>
              <a:rPr lang="en-US" dirty="0" smtClean="0"/>
              <a:t>.).</a:t>
            </a:r>
            <a:endParaRPr lang="ru-RU" dirty="0"/>
          </a:p>
        </p:txBody>
      </p:sp>
    </p:spTree>
    <p:extLst>
      <p:ext uri="{BB962C8B-B14F-4D97-AF65-F5344CB8AC3E}">
        <p14:creationId xmlns:p14="http://schemas.microsoft.com/office/powerpoint/2010/main" val="1735031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448251"/>
            <a:ext cx="573161" cy="365125"/>
          </a:xfrm>
        </p:spPr>
        <p:txBody>
          <a:bodyPr/>
          <a:lstStyle/>
          <a:p>
            <a:fld id="{B58616FD-3F71-418E-9A01-FC5468F78925}" type="slidenum">
              <a:rPr lang="ru-RU" smtClean="0"/>
              <a:t>17</a:t>
            </a:fld>
            <a:endParaRPr lang="ru-RU"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Acquired impurities</a:t>
            </a:r>
            <a:endParaRPr lang="ru-RU" sz="3200" b="1" dirty="0">
              <a:solidFill>
                <a:srgbClr val="0070C0"/>
              </a:solidFill>
            </a:endParaRPr>
          </a:p>
        </p:txBody>
      </p:sp>
      <p:sp>
        <p:nvSpPr>
          <p:cNvPr id="7" name="Прямоугольник 6"/>
          <p:cNvSpPr/>
          <p:nvPr/>
        </p:nvSpPr>
        <p:spPr>
          <a:xfrm>
            <a:off x="260131" y="980728"/>
            <a:ext cx="8644959" cy="2185214"/>
          </a:xfrm>
          <a:prstGeom prst="rect">
            <a:avLst/>
          </a:prstGeom>
        </p:spPr>
        <p:txBody>
          <a:bodyPr wrap="square">
            <a:spAutoFit/>
          </a:bodyPr>
          <a:lstStyle/>
          <a:p>
            <a:pPr>
              <a:spcAft>
                <a:spcPts val="600"/>
              </a:spcAft>
            </a:pPr>
            <a:r>
              <a:rPr lang="en-US" b="1" dirty="0">
                <a:solidFill>
                  <a:srgbClr val="00B0F0"/>
                </a:solidFill>
              </a:rPr>
              <a:t>Prevention of cross-contamination during production</a:t>
            </a:r>
          </a:p>
          <a:p>
            <a:pPr algn="just">
              <a:spcAft>
                <a:spcPts val="600"/>
              </a:spcAft>
            </a:pPr>
            <a:r>
              <a:rPr lang="en-US" dirty="0"/>
              <a:t>The possibility of contamination of raw materials must be eliminated. The risk of accidental cross-contamination is increased by the uncontrolled spread of dust, gases, </a:t>
            </a:r>
            <a:r>
              <a:rPr lang="en-US" dirty="0" err="1"/>
              <a:t>vapours</a:t>
            </a:r>
            <a:r>
              <a:rPr lang="en-US" dirty="0"/>
              <a:t>, aerosols or </a:t>
            </a:r>
            <a:r>
              <a:rPr lang="en-US" dirty="0" smtClean="0"/>
              <a:t>microorganisms </a:t>
            </a:r>
            <a:r>
              <a:rPr lang="en-US" dirty="0"/>
              <a:t>present on materials and products, equipment, clothing and human skin and introduced by insects</a:t>
            </a:r>
            <a:r>
              <a:rPr lang="en-US" dirty="0" smtClean="0"/>
              <a:t>.</a:t>
            </a:r>
          </a:p>
          <a:p>
            <a:pPr algn="just">
              <a:spcAft>
                <a:spcPts val="600"/>
              </a:spcAft>
            </a:pPr>
            <a:endParaRPr lang="ru-RU"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5" y="3275230"/>
            <a:ext cx="2748915" cy="274605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60131" y="2780928"/>
            <a:ext cx="5680021" cy="3816429"/>
          </a:xfrm>
          <a:prstGeom prst="rect">
            <a:avLst/>
          </a:prstGeom>
        </p:spPr>
        <p:txBody>
          <a:bodyPr wrap="square">
            <a:spAutoFit/>
          </a:bodyPr>
          <a:lstStyle/>
          <a:p>
            <a:pPr algn="just"/>
            <a:r>
              <a:rPr lang="en-US" dirty="0"/>
              <a:t>The degree of risk depends on the type of contamination and the product affected. The most dangerous contaminants include </a:t>
            </a:r>
          </a:p>
          <a:p>
            <a:pPr marL="450850" indent="-285750" algn="just">
              <a:buFont typeface="Wingdings" panose="05000000000000000000" pitchFamily="2" charset="2"/>
              <a:buChar char="Ø"/>
            </a:pPr>
            <a:r>
              <a:rPr lang="en-US" dirty="0"/>
              <a:t>sensitizers, </a:t>
            </a:r>
          </a:p>
          <a:p>
            <a:pPr marL="450850" indent="-285750" algn="just">
              <a:buFont typeface="Wingdings" panose="05000000000000000000" pitchFamily="2" charset="2"/>
              <a:buChar char="Ø"/>
            </a:pPr>
            <a:r>
              <a:rPr lang="en-US" dirty="0"/>
              <a:t>biological preparations containing live microorganisms, </a:t>
            </a:r>
          </a:p>
          <a:p>
            <a:pPr marL="450850" indent="-285750" algn="just">
              <a:buFont typeface="Wingdings" panose="05000000000000000000" pitchFamily="2" charset="2"/>
              <a:buChar char="Ø"/>
            </a:pPr>
            <a:r>
              <a:rPr lang="en-US" dirty="0"/>
              <a:t>certain hormones, </a:t>
            </a:r>
          </a:p>
          <a:p>
            <a:pPr marL="450850" indent="-285750" algn="just">
              <a:buFont typeface="Wingdings" panose="05000000000000000000" pitchFamily="2" charset="2"/>
              <a:buChar char="Ø"/>
            </a:pPr>
            <a:r>
              <a:rPr lang="en-US" dirty="0" err="1"/>
              <a:t>cytotoxins</a:t>
            </a:r>
            <a:r>
              <a:rPr lang="en-US" dirty="0"/>
              <a:t>, </a:t>
            </a:r>
          </a:p>
          <a:p>
            <a:pPr marL="450850" indent="-285750" algn="just">
              <a:buFont typeface="Wingdings" panose="05000000000000000000" pitchFamily="2" charset="2"/>
              <a:buChar char="Ø"/>
            </a:pPr>
            <a:r>
              <a:rPr lang="en-US" dirty="0"/>
              <a:t>and potent substances. </a:t>
            </a:r>
            <a:endParaRPr lang="en-US" dirty="0" smtClean="0"/>
          </a:p>
          <a:p>
            <a:pPr marL="450850" indent="-285750" algn="just">
              <a:buFont typeface="Wingdings" panose="05000000000000000000" pitchFamily="2" charset="2"/>
              <a:buChar char="Ø"/>
            </a:pPr>
            <a:endParaRPr lang="en-US" sz="800" dirty="0"/>
          </a:p>
          <a:p>
            <a:pPr algn="just"/>
            <a:r>
              <a:rPr lang="en-US" dirty="0"/>
              <a:t>Contamination is especially dangerous for medicines used for injection or to treat open wounds, as well as those intended for long-term use or high doses.</a:t>
            </a:r>
          </a:p>
        </p:txBody>
      </p:sp>
    </p:spTree>
    <p:extLst>
      <p:ext uri="{BB962C8B-B14F-4D97-AF65-F5344CB8AC3E}">
        <p14:creationId xmlns:p14="http://schemas.microsoft.com/office/powerpoint/2010/main" val="2758185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18</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Acquired impurities</a:t>
            </a:r>
            <a:endParaRPr lang="ru-RU" sz="3200" b="1" dirty="0">
              <a:solidFill>
                <a:srgbClr val="0070C0"/>
              </a:solidFill>
            </a:endParaRPr>
          </a:p>
        </p:txBody>
      </p:sp>
      <p:sp>
        <p:nvSpPr>
          <p:cNvPr id="7" name="Прямоугольник 6"/>
          <p:cNvSpPr/>
          <p:nvPr/>
        </p:nvSpPr>
        <p:spPr>
          <a:xfrm>
            <a:off x="251520" y="1052736"/>
            <a:ext cx="8640960" cy="5478423"/>
          </a:xfrm>
          <a:prstGeom prst="rect">
            <a:avLst/>
          </a:prstGeom>
        </p:spPr>
        <p:txBody>
          <a:bodyPr wrap="square">
            <a:spAutoFit/>
          </a:bodyPr>
          <a:lstStyle/>
          <a:p>
            <a:pPr algn="just">
              <a:spcAft>
                <a:spcPts val="600"/>
              </a:spcAft>
            </a:pPr>
            <a:r>
              <a:rPr lang="en-US" sz="2000" b="1" dirty="0">
                <a:solidFill>
                  <a:srgbClr val="00B0F0"/>
                </a:solidFill>
              </a:rPr>
              <a:t>To prevent cross-contamination</a:t>
            </a:r>
            <a:r>
              <a:rPr lang="en-US" sz="2000" dirty="0"/>
              <a:t>, considering the conditions of production, the following measures should be taken:</a:t>
            </a:r>
          </a:p>
          <a:p>
            <a:pPr marL="965200" indent="-342900" algn="just">
              <a:spcAft>
                <a:spcPts val="600"/>
              </a:spcAft>
              <a:buFont typeface="Wingdings" panose="05000000000000000000" pitchFamily="2" charset="2"/>
              <a:buChar char="Ø"/>
            </a:pPr>
            <a:r>
              <a:rPr lang="en-US" sz="2000" dirty="0" smtClean="0"/>
              <a:t>reducing </a:t>
            </a:r>
            <a:r>
              <a:rPr lang="en-US" sz="2000" dirty="0"/>
              <a:t>the risk of pollution caused by recirculation or re-entry of untreated or insufficiently treated air;</a:t>
            </a:r>
          </a:p>
          <a:p>
            <a:pPr marL="965200" indent="-342900" algn="just">
              <a:spcAft>
                <a:spcPts val="600"/>
              </a:spcAft>
              <a:buFont typeface="Wingdings" panose="05000000000000000000" pitchFamily="2" charset="2"/>
              <a:buChar char="Ø"/>
            </a:pPr>
            <a:r>
              <a:rPr lang="en-US" sz="2000" dirty="0" smtClean="0"/>
              <a:t>taking </a:t>
            </a:r>
            <a:r>
              <a:rPr lang="en-US" sz="2000" dirty="0"/>
              <a:t>special measures to prevent the formation and spread of dust in case of use in the production of dry materials and products;</a:t>
            </a:r>
          </a:p>
          <a:p>
            <a:pPr marL="965200" indent="-342900" algn="just">
              <a:spcAft>
                <a:spcPts val="600"/>
              </a:spcAft>
              <a:buFont typeface="Wingdings" panose="05000000000000000000" pitchFamily="2" charset="2"/>
              <a:buChar char="Ø"/>
            </a:pPr>
            <a:r>
              <a:rPr lang="en-US" sz="2000" dirty="0" smtClean="0"/>
              <a:t>use </a:t>
            </a:r>
            <a:r>
              <a:rPr lang="en-US" sz="2000" dirty="0"/>
              <a:t>of specially equipped rooms for weighing raw materials;</a:t>
            </a:r>
          </a:p>
          <a:p>
            <a:pPr marL="965200" indent="-342900" algn="just">
              <a:spcAft>
                <a:spcPts val="600"/>
              </a:spcAft>
              <a:buFont typeface="Wingdings" panose="05000000000000000000" pitchFamily="2" charset="2"/>
              <a:buChar char="Ø"/>
            </a:pPr>
            <a:r>
              <a:rPr lang="en-US" sz="2000" dirty="0" smtClean="0"/>
              <a:t>personnel </a:t>
            </a:r>
            <a:r>
              <a:rPr lang="en-US" sz="2000" dirty="0"/>
              <a:t>wearing appropriate process clothing and storing protective clothing within product manufacturing areas with a high risk of cross-contamination;</a:t>
            </a:r>
          </a:p>
          <a:p>
            <a:pPr marL="965200" indent="-342900" algn="just">
              <a:spcAft>
                <a:spcPts val="600"/>
              </a:spcAft>
              <a:buFont typeface="Wingdings" panose="05000000000000000000" pitchFamily="2" charset="2"/>
              <a:buChar char="Ø"/>
            </a:pPr>
            <a:r>
              <a:rPr lang="en-US" sz="2000" dirty="0" smtClean="0"/>
              <a:t>use </a:t>
            </a:r>
            <a:r>
              <a:rPr lang="en-US" sz="2000" dirty="0"/>
              <a:t>of highly effective certified (validated) methods for cleaning equipment and premises;</a:t>
            </a:r>
          </a:p>
          <a:p>
            <a:pPr marL="965200" indent="-342900" algn="just">
              <a:spcAft>
                <a:spcPts val="600"/>
              </a:spcAft>
              <a:buFont typeface="Wingdings" panose="05000000000000000000" pitchFamily="2" charset="2"/>
              <a:buChar char="Ø"/>
            </a:pPr>
            <a:r>
              <a:rPr lang="en-US" sz="2000" dirty="0" smtClean="0"/>
              <a:t>control </a:t>
            </a:r>
            <a:r>
              <a:rPr lang="en-US" sz="2000" dirty="0"/>
              <a:t>of the absence of residues of the previous product or detergent and marking of equipment indicate the status of cleanliness.</a:t>
            </a:r>
          </a:p>
        </p:txBody>
      </p:sp>
    </p:spTree>
    <p:extLst>
      <p:ext uri="{BB962C8B-B14F-4D97-AF65-F5344CB8AC3E}">
        <p14:creationId xmlns:p14="http://schemas.microsoft.com/office/powerpoint/2010/main" val="2955149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19</a:t>
            </a:fld>
            <a:endParaRPr lang="ru-RU"/>
          </a:p>
        </p:txBody>
      </p:sp>
      <p:sp>
        <p:nvSpPr>
          <p:cNvPr id="7" name="Прямоугольник 6"/>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Technological impurities</a:t>
            </a:r>
            <a:endParaRPr lang="ru-RU" sz="3200" b="1" dirty="0">
              <a:solidFill>
                <a:srgbClr val="0070C0"/>
              </a:solidFill>
            </a:endParaRPr>
          </a:p>
        </p:txBody>
      </p:sp>
      <p:sp>
        <p:nvSpPr>
          <p:cNvPr id="8" name="Прямоугольник 7"/>
          <p:cNvSpPr/>
          <p:nvPr/>
        </p:nvSpPr>
        <p:spPr>
          <a:xfrm>
            <a:off x="251520" y="1484784"/>
            <a:ext cx="8640960" cy="2939266"/>
          </a:xfrm>
          <a:prstGeom prst="rect">
            <a:avLst/>
          </a:prstGeom>
        </p:spPr>
        <p:txBody>
          <a:bodyPr wrap="square">
            <a:spAutoFit/>
          </a:bodyPr>
          <a:lstStyle/>
          <a:p>
            <a:pPr algn="just">
              <a:spcAft>
                <a:spcPts val="600"/>
              </a:spcAft>
            </a:pPr>
            <a:r>
              <a:rPr lang="en-US" sz="2000" dirty="0"/>
              <a:t>Any material that may affect the purity of a pharmaceutical substance or finished drug product, is considered an impurity. Impurities occur from a variety of sources, which typically include:</a:t>
            </a:r>
          </a:p>
          <a:p>
            <a:pPr marL="809625" indent="-342900">
              <a:spcAft>
                <a:spcPts val="600"/>
              </a:spcAft>
              <a:buFont typeface="Arial" panose="020B0604020202020204" pitchFamily="34" charset="0"/>
              <a:buChar char="•"/>
            </a:pPr>
            <a:r>
              <a:rPr lang="en-US" sz="2000" dirty="0" smtClean="0"/>
              <a:t>raw </a:t>
            </a:r>
            <a:r>
              <a:rPr lang="en-US" sz="2000" dirty="0"/>
              <a:t>material itself</a:t>
            </a:r>
          </a:p>
          <a:p>
            <a:pPr marL="809625" indent="-342900">
              <a:spcAft>
                <a:spcPts val="600"/>
              </a:spcAft>
              <a:buFont typeface="Arial" panose="020B0604020202020204" pitchFamily="34" charset="0"/>
              <a:buChar char="•"/>
            </a:pPr>
            <a:r>
              <a:rPr lang="en-US" sz="2000" dirty="0" smtClean="0"/>
              <a:t>intermediate </a:t>
            </a:r>
            <a:r>
              <a:rPr lang="en-US" sz="2000" dirty="0"/>
              <a:t>products;</a:t>
            </a:r>
          </a:p>
          <a:p>
            <a:pPr marL="809625" indent="-342900">
              <a:spcAft>
                <a:spcPts val="600"/>
              </a:spcAft>
              <a:buFont typeface="Arial" panose="020B0604020202020204" pitchFamily="34" charset="0"/>
              <a:buChar char="•"/>
            </a:pPr>
            <a:r>
              <a:rPr lang="en-US" sz="2000" dirty="0" smtClean="0"/>
              <a:t>by-products</a:t>
            </a:r>
            <a:r>
              <a:rPr lang="en-US" sz="2000" dirty="0"/>
              <a:t>;</a:t>
            </a:r>
          </a:p>
          <a:p>
            <a:pPr marL="809625" indent="-342900">
              <a:spcAft>
                <a:spcPts val="600"/>
              </a:spcAft>
              <a:buFont typeface="Arial" panose="020B0604020202020204" pitchFamily="34" charset="0"/>
              <a:buChar char="•"/>
            </a:pPr>
            <a:r>
              <a:rPr lang="en-US" sz="2000" dirty="0" smtClean="0"/>
              <a:t>decomposition </a:t>
            </a:r>
            <a:r>
              <a:rPr lang="en-US" sz="2000" dirty="0"/>
              <a:t>products;</a:t>
            </a:r>
          </a:p>
          <a:p>
            <a:pPr marL="809625" indent="-342900">
              <a:spcAft>
                <a:spcPts val="600"/>
              </a:spcAft>
              <a:buFont typeface="Arial" panose="020B0604020202020204" pitchFamily="34" charset="0"/>
              <a:buChar char="•"/>
            </a:pPr>
            <a:r>
              <a:rPr lang="en-US" sz="2000" dirty="0" err="1" smtClean="0"/>
              <a:t>tautomers</a:t>
            </a:r>
            <a:endParaRPr lang="en-US" sz="2000"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665" y="2996952"/>
            <a:ext cx="4167335" cy="276780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930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What is an impurity?</a:t>
            </a:r>
            <a:endParaRPr lang="ru-RU" sz="3200" b="1" dirty="0">
              <a:solidFill>
                <a:srgbClr val="0070C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4564" y="3389372"/>
            <a:ext cx="4794870" cy="295068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251520" y="1556792"/>
            <a:ext cx="8568952" cy="1569660"/>
          </a:xfrm>
          <a:prstGeom prst="rect">
            <a:avLst/>
          </a:prstGeom>
        </p:spPr>
        <p:txBody>
          <a:bodyPr wrap="square">
            <a:spAutoFit/>
          </a:bodyPr>
          <a:lstStyle/>
          <a:p>
            <a:pPr algn="just"/>
            <a:r>
              <a:rPr lang="en-US" sz="3200" b="1" dirty="0" smtClean="0">
                <a:solidFill>
                  <a:srgbClr val="FF0000"/>
                </a:solidFill>
              </a:rPr>
              <a:t>Impurity</a:t>
            </a:r>
            <a:r>
              <a:rPr lang="en-US" sz="3200" dirty="0" smtClean="0"/>
              <a:t> is the unwanted or undesired compound or component in desired product</a:t>
            </a:r>
            <a:endParaRPr lang="ru-RU" sz="3200" dirty="0"/>
          </a:p>
        </p:txBody>
      </p:sp>
      <p:sp>
        <p:nvSpPr>
          <p:cNvPr id="7" name="Номер слайда 6"/>
          <p:cNvSpPr>
            <a:spLocks noGrp="1"/>
          </p:cNvSpPr>
          <p:nvPr>
            <p:ph type="sldNum" sz="quarter" idx="12"/>
          </p:nvPr>
        </p:nvSpPr>
        <p:spPr>
          <a:xfrm>
            <a:off x="8535343" y="6525344"/>
            <a:ext cx="573161" cy="365125"/>
          </a:xfrm>
        </p:spPr>
        <p:txBody>
          <a:bodyPr/>
          <a:lstStyle/>
          <a:p>
            <a:fld id="{B58616FD-3F71-418E-9A01-FC5468F78925}" type="slidenum">
              <a:rPr lang="ru-RU" smtClean="0"/>
              <a:t>2</a:t>
            </a:fld>
            <a:endParaRPr lang="ru-RU" dirty="0"/>
          </a:p>
        </p:txBody>
      </p:sp>
    </p:spTree>
    <p:extLst>
      <p:ext uri="{BB962C8B-B14F-4D97-AF65-F5344CB8AC3E}">
        <p14:creationId xmlns:p14="http://schemas.microsoft.com/office/powerpoint/2010/main" val="692622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B58616FD-3F71-418E-9A01-FC5468F78925}" type="slidenum">
              <a:rPr lang="ru-RU" smtClean="0"/>
              <a:t>20</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Technological impurities</a:t>
            </a:r>
            <a:endParaRPr lang="ru-RU" sz="3200" b="1" dirty="0">
              <a:solidFill>
                <a:srgbClr val="0070C0"/>
              </a:solidFill>
            </a:endParaRPr>
          </a:p>
        </p:txBody>
      </p:sp>
      <p:sp>
        <p:nvSpPr>
          <p:cNvPr id="8" name="Прямоугольник 7"/>
          <p:cNvSpPr/>
          <p:nvPr/>
        </p:nvSpPr>
        <p:spPr>
          <a:xfrm>
            <a:off x="179512" y="908720"/>
            <a:ext cx="8712968" cy="1554272"/>
          </a:xfrm>
          <a:prstGeom prst="rect">
            <a:avLst/>
          </a:prstGeom>
        </p:spPr>
        <p:txBody>
          <a:bodyPr wrap="square">
            <a:spAutoFit/>
          </a:bodyPr>
          <a:lstStyle/>
          <a:p>
            <a:pPr>
              <a:spcAft>
                <a:spcPts val="600"/>
              </a:spcAft>
            </a:pPr>
            <a:r>
              <a:rPr lang="en-US" b="1" dirty="0">
                <a:solidFill>
                  <a:srgbClr val="C00000"/>
                </a:solidFill>
              </a:rPr>
              <a:t>Raw material</a:t>
            </a:r>
          </a:p>
          <a:p>
            <a:pPr>
              <a:spcAft>
                <a:spcPts val="600"/>
              </a:spcAft>
            </a:pPr>
            <a:r>
              <a:rPr lang="en-US" dirty="0"/>
              <a:t>Substance starting materials are raw materials, intermediates that are used to produce other APIs, and those that are included as an important building block in the formulation. API starting materials are usually described by chemical properties and structure.</a:t>
            </a:r>
          </a:p>
        </p:txBody>
      </p:sp>
      <p:sp>
        <p:nvSpPr>
          <p:cNvPr id="9" name="Прямоугольник 8"/>
          <p:cNvSpPr/>
          <p:nvPr/>
        </p:nvSpPr>
        <p:spPr>
          <a:xfrm>
            <a:off x="251520" y="2420888"/>
            <a:ext cx="5904656" cy="4278094"/>
          </a:xfrm>
          <a:prstGeom prst="rect">
            <a:avLst/>
          </a:prstGeom>
        </p:spPr>
        <p:txBody>
          <a:bodyPr wrap="square">
            <a:spAutoFit/>
          </a:bodyPr>
          <a:lstStyle/>
          <a:p>
            <a:pPr algn="just">
              <a:spcAft>
                <a:spcPts val="600"/>
              </a:spcAft>
            </a:pPr>
            <a:r>
              <a:rPr lang="en-US" dirty="0"/>
              <a:t>System or approach for selecting raw materials:</a:t>
            </a:r>
          </a:p>
          <a:p>
            <a:pPr marL="450850" indent="-285750" algn="just">
              <a:spcAft>
                <a:spcPts val="600"/>
              </a:spcAft>
              <a:buFont typeface="Wingdings" panose="05000000000000000000" pitchFamily="2" charset="2"/>
              <a:buChar char="Ø"/>
            </a:pPr>
            <a:r>
              <a:rPr lang="en-US" dirty="0" smtClean="0"/>
              <a:t>A </a:t>
            </a:r>
            <a:r>
              <a:rPr lang="en-US" dirty="0"/>
              <a:t>starting material is a compound whose name, chemical structure, chemical and physical characteristics and properties, and impurity profile are clearly defined in the chemical literature.</a:t>
            </a:r>
          </a:p>
          <a:p>
            <a:pPr marL="450850" indent="-285750" algn="just">
              <a:spcAft>
                <a:spcPts val="600"/>
              </a:spcAft>
              <a:buFont typeface="Wingdings" panose="05000000000000000000" pitchFamily="2" charset="2"/>
              <a:buChar char="Ø"/>
            </a:pPr>
            <a:r>
              <a:rPr lang="en-US" dirty="0" smtClean="0"/>
              <a:t>The </a:t>
            </a:r>
            <a:r>
              <a:rPr lang="en-US" dirty="0"/>
              <a:t>influence of the quality of the starting material on the quality of the pharmaceutical substance has been studied and controlled.</a:t>
            </a:r>
          </a:p>
          <a:p>
            <a:pPr marL="450850" indent="-285750" algn="just">
              <a:spcAft>
                <a:spcPts val="600"/>
              </a:spcAft>
              <a:buFont typeface="Wingdings" panose="05000000000000000000" pitchFamily="2" charset="2"/>
              <a:buChar char="Ø"/>
            </a:pPr>
            <a:r>
              <a:rPr lang="en-US" dirty="0" smtClean="0"/>
              <a:t>The </a:t>
            </a:r>
            <a:r>
              <a:rPr lang="en-US" dirty="0"/>
              <a:t>starting material is commercially available and is included in the new drug substance as an important structural element.</a:t>
            </a:r>
          </a:p>
          <a:p>
            <a:pPr marL="450850" indent="-285750" algn="just">
              <a:spcAft>
                <a:spcPts val="600"/>
              </a:spcAft>
              <a:buFont typeface="Wingdings" panose="05000000000000000000" pitchFamily="2" charset="2"/>
              <a:buChar char="Ø"/>
            </a:pPr>
            <a:r>
              <a:rPr lang="en-US" dirty="0" smtClean="0"/>
              <a:t>The </a:t>
            </a:r>
            <a:r>
              <a:rPr lang="en-US" dirty="0"/>
              <a:t>starting material has been characterized, and the stability has been well studied</a:t>
            </a:r>
            <a:r>
              <a:rPr lang="en-US" dirty="0" smtClean="0"/>
              <a:t>.</a:t>
            </a:r>
            <a:endParaRPr lang="en-US"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1680" y="3070448"/>
            <a:ext cx="2590800" cy="25908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636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4637753"/>
            <a:ext cx="5112567" cy="203160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a:xfrm>
            <a:off x="8535343" y="6520259"/>
            <a:ext cx="573161" cy="365125"/>
          </a:xfrm>
        </p:spPr>
        <p:txBody>
          <a:bodyPr/>
          <a:lstStyle/>
          <a:p>
            <a:fld id="{B58616FD-3F71-418E-9A01-FC5468F78925}" type="slidenum">
              <a:rPr lang="ru-RU" smtClean="0"/>
              <a:t>21</a:t>
            </a:fld>
            <a:endParaRPr lang="ru-RU" dirty="0"/>
          </a:p>
        </p:txBody>
      </p:sp>
      <p:sp>
        <p:nvSpPr>
          <p:cNvPr id="7" name="Прямоугольник 6"/>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Technological impurities</a:t>
            </a:r>
            <a:endParaRPr lang="ru-RU" sz="3200" b="1" dirty="0">
              <a:solidFill>
                <a:srgbClr val="0070C0"/>
              </a:solidFill>
            </a:endParaRPr>
          </a:p>
        </p:txBody>
      </p:sp>
      <p:sp>
        <p:nvSpPr>
          <p:cNvPr id="8" name="Прямоугольник 7"/>
          <p:cNvSpPr/>
          <p:nvPr/>
        </p:nvSpPr>
        <p:spPr>
          <a:xfrm>
            <a:off x="251520" y="836712"/>
            <a:ext cx="8640960" cy="3801041"/>
          </a:xfrm>
          <a:prstGeom prst="rect">
            <a:avLst/>
          </a:prstGeom>
        </p:spPr>
        <p:txBody>
          <a:bodyPr wrap="square">
            <a:spAutoFit/>
          </a:bodyPr>
          <a:lstStyle/>
          <a:p>
            <a:pPr>
              <a:spcAft>
                <a:spcPts val="600"/>
              </a:spcAft>
            </a:pPr>
            <a:r>
              <a:rPr lang="en-US" b="1" dirty="0">
                <a:solidFill>
                  <a:srgbClr val="C00000"/>
                </a:solidFill>
              </a:rPr>
              <a:t>Intermediates</a:t>
            </a:r>
            <a:r>
              <a:rPr lang="en-US" dirty="0"/>
              <a:t>:</a:t>
            </a:r>
          </a:p>
          <a:p>
            <a:pPr algn="just">
              <a:spcAft>
                <a:spcPts val="600"/>
              </a:spcAft>
            </a:pPr>
            <a:r>
              <a:rPr lang="en-US" dirty="0"/>
              <a:t>Organic compounds formed during the synthesis of a pharmaceutical substance are called intermediates.</a:t>
            </a:r>
          </a:p>
          <a:p>
            <a:pPr algn="just">
              <a:spcAft>
                <a:spcPts val="600"/>
              </a:spcAft>
            </a:pPr>
            <a:r>
              <a:rPr lang="en-US" b="1" dirty="0">
                <a:solidFill>
                  <a:srgbClr val="00B0F0"/>
                </a:solidFill>
              </a:rPr>
              <a:t>Non-reactive intermediates</a:t>
            </a:r>
          </a:p>
          <a:p>
            <a:pPr algn="just">
              <a:spcAft>
                <a:spcPts val="600"/>
              </a:spcAft>
            </a:pPr>
            <a:r>
              <a:rPr lang="en-US" dirty="0"/>
              <a:t>Non-reactive intermediates are impurities that are formed at some intermediate stage of the reaction because of the interaction of reagents. Such impurities remain inactive in later stages.</a:t>
            </a:r>
          </a:p>
          <a:p>
            <a:pPr algn="just">
              <a:spcAft>
                <a:spcPts val="600"/>
              </a:spcAft>
            </a:pPr>
            <a:r>
              <a:rPr lang="en-US" b="1" dirty="0">
                <a:solidFill>
                  <a:srgbClr val="00B0F0"/>
                </a:solidFill>
              </a:rPr>
              <a:t>Reactive intermediates</a:t>
            </a:r>
          </a:p>
          <a:p>
            <a:pPr algn="just">
              <a:spcAft>
                <a:spcPts val="600"/>
              </a:spcAft>
            </a:pPr>
            <a:r>
              <a:rPr lang="en-US" dirty="0"/>
              <a:t>Reactive intermediates are by-products or impurities resulting from intermediate steps of a reaction that may react with reactants or catalysts used in later steps. They pass to every stage up to the final pharmaceutical substance as reactive intermediates.</a:t>
            </a:r>
          </a:p>
        </p:txBody>
      </p:sp>
    </p:spTree>
    <p:extLst>
      <p:ext uri="{BB962C8B-B14F-4D97-AF65-F5344CB8AC3E}">
        <p14:creationId xmlns:p14="http://schemas.microsoft.com/office/powerpoint/2010/main" val="4025896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Номер слайда 6"/>
          <p:cNvSpPr>
            <a:spLocks noGrp="1"/>
          </p:cNvSpPr>
          <p:nvPr>
            <p:ph type="sldNum" sz="quarter" idx="12"/>
          </p:nvPr>
        </p:nvSpPr>
        <p:spPr>
          <a:xfrm>
            <a:off x="8535343" y="6520259"/>
            <a:ext cx="573161" cy="365125"/>
          </a:xfrm>
        </p:spPr>
        <p:txBody>
          <a:bodyPr/>
          <a:lstStyle/>
          <a:p>
            <a:fld id="{B58616FD-3F71-418E-9A01-FC5468F78925}" type="slidenum">
              <a:rPr lang="ru-RU" smtClean="0"/>
              <a:t>22</a:t>
            </a:fld>
            <a:endParaRPr lang="ru-RU" dirty="0"/>
          </a:p>
        </p:txBody>
      </p:sp>
      <p:sp>
        <p:nvSpPr>
          <p:cNvPr id="9" name="Прямоугольник 8"/>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Technological impurities</a:t>
            </a:r>
            <a:endParaRPr lang="ru-RU" sz="3200" b="1" dirty="0">
              <a:solidFill>
                <a:srgbClr val="0070C0"/>
              </a:solidFill>
            </a:endParaRPr>
          </a:p>
        </p:txBody>
      </p:sp>
      <p:sp>
        <p:nvSpPr>
          <p:cNvPr id="8" name="Прямоугольник 7"/>
          <p:cNvSpPr/>
          <p:nvPr/>
        </p:nvSpPr>
        <p:spPr>
          <a:xfrm>
            <a:off x="251520" y="1052736"/>
            <a:ext cx="8712968" cy="2739211"/>
          </a:xfrm>
          <a:prstGeom prst="rect">
            <a:avLst/>
          </a:prstGeom>
        </p:spPr>
        <p:txBody>
          <a:bodyPr wrap="square">
            <a:spAutoFit/>
          </a:bodyPr>
          <a:lstStyle/>
          <a:p>
            <a:pPr>
              <a:spcAft>
                <a:spcPts val="600"/>
              </a:spcAft>
            </a:pPr>
            <a:r>
              <a:rPr lang="en-US" b="1" dirty="0">
                <a:solidFill>
                  <a:srgbClr val="C00000"/>
                </a:solidFill>
              </a:rPr>
              <a:t>B</a:t>
            </a:r>
            <a:r>
              <a:rPr lang="en-US" b="1" dirty="0" smtClean="0">
                <a:solidFill>
                  <a:srgbClr val="C00000"/>
                </a:solidFill>
              </a:rPr>
              <a:t>y-products</a:t>
            </a:r>
            <a:endParaRPr lang="en-US" b="1" dirty="0">
              <a:solidFill>
                <a:srgbClr val="C00000"/>
              </a:solidFill>
            </a:endParaRPr>
          </a:p>
          <a:p>
            <a:pPr algn="just">
              <a:spcAft>
                <a:spcPts val="600"/>
              </a:spcAft>
            </a:pPr>
            <a:r>
              <a:rPr lang="en-US" dirty="0"/>
              <a:t>In synthetic organic chemistry, obtaining one 100% pure final product is a rather rare phenomenon. This is because of the conversion of the parent material into by-products, which may result from various side reactions such as incomplete reactions, reaction continuation, isomerization, or undesired reactions between starting materials, intermediates, chemicals or catalysts. </a:t>
            </a:r>
            <a:endParaRPr lang="en-US" dirty="0" smtClean="0"/>
          </a:p>
          <a:p>
            <a:pPr algn="just">
              <a:spcAft>
                <a:spcPts val="600"/>
              </a:spcAft>
            </a:pPr>
            <a:r>
              <a:rPr lang="en-US" dirty="0" smtClean="0"/>
              <a:t>For </a:t>
            </a:r>
            <a:r>
              <a:rPr lang="en-US" dirty="0"/>
              <a:t>example, in the mass production of paracetamol, it can be formed as a by-product </a:t>
            </a:r>
            <a:r>
              <a:rPr lang="en-US" dirty="0" err="1"/>
              <a:t>diacetylated</a:t>
            </a:r>
            <a:r>
              <a:rPr lang="en-US" dirty="0"/>
              <a:t> paracetamol.</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933056"/>
            <a:ext cx="6431072" cy="23042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2593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B58616FD-3F71-418E-9A01-FC5468F78925}" type="slidenum">
              <a:rPr lang="ru-RU" smtClean="0"/>
              <a:t>23</a:t>
            </a:fld>
            <a:endParaRPr lang="ru-RU"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Technological impurities</a:t>
            </a:r>
            <a:endParaRPr lang="ru-RU" sz="3200" b="1" dirty="0">
              <a:solidFill>
                <a:srgbClr val="0070C0"/>
              </a:solidFill>
            </a:endParaRPr>
          </a:p>
        </p:txBody>
      </p:sp>
      <p:sp>
        <p:nvSpPr>
          <p:cNvPr id="7" name="Прямоугольник 6"/>
          <p:cNvSpPr/>
          <p:nvPr/>
        </p:nvSpPr>
        <p:spPr>
          <a:xfrm>
            <a:off x="421829" y="1214750"/>
            <a:ext cx="8254627" cy="4555093"/>
          </a:xfrm>
          <a:prstGeom prst="rect">
            <a:avLst/>
          </a:prstGeom>
        </p:spPr>
        <p:txBody>
          <a:bodyPr wrap="square">
            <a:spAutoFit/>
          </a:bodyPr>
          <a:lstStyle/>
          <a:p>
            <a:pPr algn="just">
              <a:spcAft>
                <a:spcPts val="1200"/>
              </a:spcAft>
            </a:pPr>
            <a:r>
              <a:rPr lang="en-US" sz="2000" b="1" dirty="0">
                <a:solidFill>
                  <a:srgbClr val="C00000"/>
                </a:solidFill>
              </a:rPr>
              <a:t>Decomposition products</a:t>
            </a:r>
          </a:p>
          <a:p>
            <a:pPr algn="just">
              <a:spcAft>
                <a:spcPts val="1200"/>
              </a:spcAft>
            </a:pPr>
            <a:r>
              <a:rPr lang="en-US" sz="2000" dirty="0"/>
              <a:t>During the production of drugs, the substance is subjected to various influences, as a result of which decay processes are possible. For example, if heat is used during drying or other steps, it can contribute to the breakdown of thermally labile substances. In solutions and suspensions, the decomposition of a substance is more likely because of hydrolysis or </a:t>
            </a:r>
            <a:r>
              <a:rPr lang="en-US" sz="2000" dirty="0" err="1"/>
              <a:t>solvolysis</a:t>
            </a:r>
            <a:r>
              <a:rPr lang="en-US" sz="2000" dirty="0"/>
              <a:t> processes. </a:t>
            </a:r>
            <a:endParaRPr lang="en-US" sz="2000" dirty="0" smtClean="0"/>
          </a:p>
          <a:p>
            <a:pPr algn="just">
              <a:spcAft>
                <a:spcPts val="1200"/>
              </a:spcAft>
            </a:pPr>
            <a:r>
              <a:rPr lang="en-US" sz="2000" dirty="0" smtClean="0"/>
              <a:t>Impurities </a:t>
            </a:r>
            <a:r>
              <a:rPr lang="en-US" sz="2000" dirty="0"/>
              <a:t>formed during the decomposition or breakdown of the final product during the manufacture of a medicinal product are also called </a:t>
            </a:r>
            <a:r>
              <a:rPr lang="en-US" sz="2000" b="1" dirty="0">
                <a:solidFill>
                  <a:srgbClr val="FF0000"/>
                </a:solidFill>
              </a:rPr>
              <a:t>degradation products</a:t>
            </a:r>
            <a:r>
              <a:rPr lang="en-US" sz="2000" dirty="0"/>
              <a:t>. </a:t>
            </a:r>
            <a:endParaRPr lang="en-US" sz="2000" dirty="0" smtClean="0"/>
          </a:p>
          <a:p>
            <a:pPr algn="just">
              <a:spcAft>
                <a:spcPts val="1200"/>
              </a:spcAft>
            </a:pPr>
            <a:r>
              <a:rPr lang="en-US" sz="2000" dirty="0" smtClean="0"/>
              <a:t>This </a:t>
            </a:r>
            <a:r>
              <a:rPr lang="en-US" sz="2000" dirty="0"/>
              <a:t>term also includes degradation products resulting from storage, formulation, or aging.</a:t>
            </a:r>
          </a:p>
        </p:txBody>
      </p:sp>
    </p:spTree>
    <p:extLst>
      <p:ext uri="{BB962C8B-B14F-4D97-AF65-F5344CB8AC3E}">
        <p14:creationId xmlns:p14="http://schemas.microsoft.com/office/powerpoint/2010/main" val="3142881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24</a:t>
            </a:fld>
            <a:endParaRPr lang="ru-RU"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Technological impurities</a:t>
            </a:r>
            <a:endParaRPr lang="ru-RU" sz="3200" b="1" dirty="0">
              <a:solidFill>
                <a:srgbClr val="0070C0"/>
              </a:solidFill>
            </a:endParaRPr>
          </a:p>
        </p:txBody>
      </p:sp>
      <p:sp>
        <p:nvSpPr>
          <p:cNvPr id="7" name="Прямоугольник 6"/>
          <p:cNvSpPr/>
          <p:nvPr/>
        </p:nvSpPr>
        <p:spPr>
          <a:xfrm>
            <a:off x="251520" y="1109643"/>
            <a:ext cx="8640960" cy="2185214"/>
          </a:xfrm>
          <a:prstGeom prst="rect">
            <a:avLst/>
          </a:prstGeom>
        </p:spPr>
        <p:txBody>
          <a:bodyPr wrap="square">
            <a:spAutoFit/>
          </a:bodyPr>
          <a:lstStyle/>
          <a:p>
            <a:pPr algn="just">
              <a:spcAft>
                <a:spcPts val="600"/>
              </a:spcAft>
            </a:pPr>
            <a:r>
              <a:rPr lang="en-US" b="1" dirty="0">
                <a:solidFill>
                  <a:srgbClr val="C00000"/>
                </a:solidFill>
              </a:rPr>
              <a:t>Tautomeric impurities</a:t>
            </a:r>
          </a:p>
          <a:p>
            <a:pPr algn="just">
              <a:spcAft>
                <a:spcPts val="600"/>
              </a:spcAft>
            </a:pPr>
            <a:r>
              <a:rPr lang="en-US" dirty="0" err="1"/>
              <a:t>Tautomers</a:t>
            </a:r>
            <a:r>
              <a:rPr lang="en-US" dirty="0"/>
              <a:t> are isomers that coexist in equilibrium. If the tautomer is thermodynamically stable and is the basic form, the other </a:t>
            </a:r>
            <a:r>
              <a:rPr lang="en-US" dirty="0" err="1"/>
              <a:t>tautomers</a:t>
            </a:r>
            <a:r>
              <a:rPr lang="en-US" dirty="0"/>
              <a:t> should be considered as impurities. </a:t>
            </a:r>
            <a:r>
              <a:rPr lang="en-US" dirty="0" err="1"/>
              <a:t>Tautomers</a:t>
            </a:r>
            <a:r>
              <a:rPr lang="en-US" dirty="0"/>
              <a:t> differ in their kinetic and thermodynamic stability, which makes it difficult to determine them, despite the fact that they can be separated, isolated or analyzed. </a:t>
            </a:r>
            <a:endParaRPr lang="en-US" dirty="0" smtClean="0"/>
          </a:p>
          <a:p>
            <a:pPr algn="just">
              <a:spcAft>
                <a:spcPts val="600"/>
              </a:spcAft>
            </a:pPr>
            <a:r>
              <a:rPr lang="en-US" dirty="0" smtClean="0"/>
              <a:t>Therefore</a:t>
            </a:r>
            <a:r>
              <a:rPr lang="en-US" dirty="0"/>
              <a:t>, the term </a:t>
            </a:r>
            <a:r>
              <a:rPr lang="en-US" b="1" dirty="0">
                <a:solidFill>
                  <a:srgbClr val="0070C0"/>
                </a:solidFill>
              </a:rPr>
              <a:t>“tautomer admixture” </a:t>
            </a:r>
            <a:r>
              <a:rPr lang="en-US" dirty="0"/>
              <a:t>is used.</a:t>
            </a: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916" y="3573016"/>
            <a:ext cx="8070167" cy="211324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4856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25</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Impurity isolation methods</a:t>
            </a:r>
            <a:endParaRPr lang="ru-RU" sz="3200" b="1" dirty="0">
              <a:solidFill>
                <a:srgbClr val="0070C0"/>
              </a:solidFill>
            </a:endParaRPr>
          </a:p>
        </p:txBody>
      </p:sp>
      <p:sp>
        <p:nvSpPr>
          <p:cNvPr id="7" name="Прямоугольник 6"/>
          <p:cNvSpPr/>
          <p:nvPr/>
        </p:nvSpPr>
        <p:spPr>
          <a:xfrm>
            <a:off x="2699792" y="980728"/>
            <a:ext cx="3688830" cy="369332"/>
          </a:xfrm>
          <a:prstGeom prst="rect">
            <a:avLst/>
          </a:prstGeom>
        </p:spPr>
        <p:txBody>
          <a:bodyPr wrap="none">
            <a:spAutoFit/>
          </a:bodyPr>
          <a:lstStyle/>
          <a:p>
            <a:pPr algn="ctr"/>
            <a:r>
              <a:rPr lang="en-US" b="1" dirty="0" smtClean="0">
                <a:solidFill>
                  <a:srgbClr val="C00000"/>
                </a:solidFill>
              </a:rPr>
              <a:t>Accelerated </a:t>
            </a:r>
            <a:r>
              <a:rPr lang="en-US" b="1" dirty="0">
                <a:solidFill>
                  <a:srgbClr val="C00000"/>
                </a:solidFill>
              </a:rPr>
              <a:t>solvent extraction</a:t>
            </a:r>
            <a:endParaRPr lang="ru-RU" b="1" dirty="0">
              <a:solidFill>
                <a:srgbClr val="C00000"/>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743" y="1484784"/>
            <a:ext cx="5793577" cy="504765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790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B58616FD-3F71-418E-9A01-FC5468F78925}" type="slidenum">
              <a:rPr lang="ru-RU" smtClean="0"/>
              <a:t>26</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Impurity isolation methods</a:t>
            </a:r>
            <a:endParaRPr lang="ru-RU" sz="3200" b="1" dirty="0">
              <a:solidFill>
                <a:srgbClr val="0070C0"/>
              </a:solidFill>
            </a:endParaRPr>
          </a:p>
        </p:txBody>
      </p:sp>
      <p:sp>
        <p:nvSpPr>
          <p:cNvPr id="7" name="Прямоугольник 6"/>
          <p:cNvSpPr/>
          <p:nvPr/>
        </p:nvSpPr>
        <p:spPr>
          <a:xfrm>
            <a:off x="2998067" y="980728"/>
            <a:ext cx="3086101" cy="369332"/>
          </a:xfrm>
          <a:prstGeom prst="rect">
            <a:avLst/>
          </a:prstGeom>
        </p:spPr>
        <p:txBody>
          <a:bodyPr wrap="none">
            <a:spAutoFit/>
          </a:bodyPr>
          <a:lstStyle/>
          <a:p>
            <a:pPr algn="ctr"/>
            <a:r>
              <a:rPr lang="en-US" b="1" dirty="0" smtClean="0">
                <a:solidFill>
                  <a:srgbClr val="C00000"/>
                </a:solidFill>
              </a:rPr>
              <a:t>Column </a:t>
            </a:r>
            <a:r>
              <a:rPr lang="en-US" b="1" dirty="0">
                <a:solidFill>
                  <a:srgbClr val="C00000"/>
                </a:solidFill>
              </a:rPr>
              <a:t>chromatography</a:t>
            </a:r>
            <a:endParaRPr lang="ru-RU" b="1" dirty="0">
              <a:solidFill>
                <a:srgbClr val="C00000"/>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285" y="1484784"/>
            <a:ext cx="4927427" cy="492742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213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27</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Impurity isolation methods</a:t>
            </a:r>
            <a:endParaRPr lang="ru-RU" sz="3200" b="1" dirty="0">
              <a:solidFill>
                <a:srgbClr val="0070C0"/>
              </a:solidFill>
            </a:endParaRPr>
          </a:p>
        </p:txBody>
      </p:sp>
      <p:sp>
        <p:nvSpPr>
          <p:cNvPr id="7" name="Прямоугольник 6"/>
          <p:cNvSpPr/>
          <p:nvPr/>
        </p:nvSpPr>
        <p:spPr>
          <a:xfrm>
            <a:off x="251520" y="980728"/>
            <a:ext cx="8640960" cy="923330"/>
          </a:xfrm>
          <a:prstGeom prst="rect">
            <a:avLst/>
          </a:prstGeom>
        </p:spPr>
        <p:txBody>
          <a:bodyPr wrap="square">
            <a:spAutoFit/>
          </a:bodyPr>
          <a:lstStyle/>
          <a:p>
            <a:r>
              <a:rPr lang="en-US" dirty="0" smtClean="0"/>
              <a:t>Different </a:t>
            </a:r>
            <a:r>
              <a:rPr lang="en-US" dirty="0"/>
              <a:t>types of </a:t>
            </a:r>
            <a:r>
              <a:rPr lang="en-US" b="1" dirty="0">
                <a:solidFill>
                  <a:srgbClr val="C00000"/>
                </a:solidFill>
              </a:rPr>
              <a:t>drying methods </a:t>
            </a:r>
            <a:r>
              <a:rPr lang="en-US" dirty="0"/>
              <a:t>like microwave drying, freeze drying, rotary drying, fluid bed drying (FBD), Tray drying, vacuum tray drying, belt drying etc.</a:t>
            </a:r>
            <a:endParaRPr lang="ru-RU"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234" y="1753985"/>
            <a:ext cx="4561530" cy="477135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7303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B58616FD-3F71-418E-9A01-FC5468F78925}" type="slidenum">
              <a:rPr lang="ru-RU" smtClean="0"/>
              <a:t>28</a:t>
            </a:fld>
            <a:endParaRPr lang="ru-RU"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Impurity isolation methods</a:t>
            </a:r>
            <a:endParaRPr lang="ru-RU" sz="3200" b="1" dirty="0">
              <a:solidFill>
                <a:srgbClr val="0070C0"/>
              </a:solidFill>
            </a:endParaRPr>
          </a:p>
        </p:txBody>
      </p:sp>
      <p:sp>
        <p:nvSpPr>
          <p:cNvPr id="7" name="Прямоугольник 6"/>
          <p:cNvSpPr/>
          <p:nvPr/>
        </p:nvSpPr>
        <p:spPr>
          <a:xfrm>
            <a:off x="3203848" y="980728"/>
            <a:ext cx="2680542" cy="369332"/>
          </a:xfrm>
          <a:prstGeom prst="rect">
            <a:avLst/>
          </a:prstGeom>
        </p:spPr>
        <p:txBody>
          <a:bodyPr wrap="none">
            <a:spAutoFit/>
          </a:bodyPr>
          <a:lstStyle/>
          <a:p>
            <a:pPr algn="ctr"/>
            <a:r>
              <a:rPr lang="en-US" b="1" dirty="0" smtClean="0">
                <a:solidFill>
                  <a:srgbClr val="C00000"/>
                </a:solidFill>
              </a:rPr>
              <a:t>Flash </a:t>
            </a:r>
            <a:r>
              <a:rPr lang="en-US" b="1" dirty="0">
                <a:solidFill>
                  <a:srgbClr val="C00000"/>
                </a:solidFill>
              </a:rPr>
              <a:t>chromatography</a:t>
            </a:r>
            <a:endParaRPr lang="ru-RU" b="1" dirty="0">
              <a:solidFill>
                <a:srgbClr val="C00000"/>
              </a:solidFill>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410" y="1573719"/>
            <a:ext cx="6208934" cy="495162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735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B58616FD-3F71-418E-9A01-FC5468F78925}" type="slidenum">
              <a:rPr lang="ru-RU" smtClean="0"/>
              <a:t>29</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Impurity isolation methods</a:t>
            </a:r>
            <a:endParaRPr lang="ru-RU" sz="3200" b="1" dirty="0">
              <a:solidFill>
                <a:srgbClr val="0070C0"/>
              </a:solidFill>
            </a:endParaRPr>
          </a:p>
        </p:txBody>
      </p:sp>
      <p:sp>
        <p:nvSpPr>
          <p:cNvPr id="7" name="Прямоугольник 6"/>
          <p:cNvSpPr/>
          <p:nvPr/>
        </p:nvSpPr>
        <p:spPr>
          <a:xfrm>
            <a:off x="3131840" y="980728"/>
            <a:ext cx="2855269" cy="369332"/>
          </a:xfrm>
          <a:prstGeom prst="rect">
            <a:avLst/>
          </a:prstGeom>
        </p:spPr>
        <p:txBody>
          <a:bodyPr wrap="none">
            <a:spAutoFit/>
          </a:bodyPr>
          <a:lstStyle/>
          <a:p>
            <a:pPr algn="ctr"/>
            <a:r>
              <a:rPr lang="en-US" b="1" dirty="0" smtClean="0">
                <a:solidFill>
                  <a:srgbClr val="C00000"/>
                </a:solidFill>
              </a:rPr>
              <a:t>Liquid-liquid </a:t>
            </a:r>
            <a:r>
              <a:rPr lang="en-US" b="1" dirty="0">
                <a:solidFill>
                  <a:srgbClr val="C00000"/>
                </a:solidFill>
              </a:rPr>
              <a:t>extraction</a:t>
            </a:r>
            <a:endParaRPr lang="ru-RU" b="1" dirty="0">
              <a:solidFill>
                <a:srgbClr val="C00000"/>
              </a:solidFill>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556792"/>
            <a:ext cx="7213326" cy="480392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7550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3</a:t>
            </a:fld>
            <a:endParaRPr lang="ru-RU"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What is an impurity?</a:t>
            </a:r>
            <a:endParaRPr lang="ru-RU" sz="3200" b="1" dirty="0">
              <a:solidFill>
                <a:srgbClr val="0070C0"/>
              </a:solidFill>
            </a:endParaRPr>
          </a:p>
        </p:txBody>
      </p:sp>
      <p:sp>
        <p:nvSpPr>
          <p:cNvPr id="7" name="Прямоугольник 6"/>
          <p:cNvSpPr/>
          <p:nvPr/>
        </p:nvSpPr>
        <p:spPr>
          <a:xfrm>
            <a:off x="251520" y="1196752"/>
            <a:ext cx="8640960" cy="2769989"/>
          </a:xfrm>
          <a:prstGeom prst="rect">
            <a:avLst/>
          </a:prstGeom>
        </p:spPr>
        <p:txBody>
          <a:bodyPr wrap="square">
            <a:spAutoFit/>
          </a:bodyPr>
          <a:lstStyle/>
          <a:p>
            <a:pPr algn="just"/>
            <a:r>
              <a:rPr lang="en-US" b="1" dirty="0" smtClean="0"/>
              <a:t>International Conference on Harmonization (ICH) </a:t>
            </a:r>
            <a:r>
              <a:rPr lang="en-US" dirty="0" smtClean="0"/>
              <a:t>defines it for drug substance and drug product as</a:t>
            </a:r>
            <a:endParaRPr lang="ru-RU" dirty="0" smtClean="0"/>
          </a:p>
          <a:p>
            <a:pPr algn="just"/>
            <a:endParaRPr lang="ru-RU" dirty="0" smtClean="0"/>
          </a:p>
          <a:p>
            <a:pPr algn="just"/>
            <a:r>
              <a:rPr lang="ru-RU" dirty="0" smtClean="0"/>
              <a:t>«</a:t>
            </a:r>
            <a:r>
              <a:rPr lang="en-US" sz="2400" dirty="0" smtClean="0"/>
              <a:t>Any component of the new drug substance which is not the chemical entity defined as the new drug substance and any component of the new drug product which is not the chemical entity defined as the drug substance or an excipient in the drug product</a:t>
            </a:r>
            <a:r>
              <a:rPr lang="ru-RU" dirty="0" smtClean="0"/>
              <a:t>».</a:t>
            </a:r>
            <a:endParaRPr lang="ru-RU"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4158952"/>
            <a:ext cx="3657600" cy="24384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8586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B58616FD-3F71-418E-9A01-FC5468F78925}" type="slidenum">
              <a:rPr lang="ru-RU" smtClean="0"/>
              <a:t>30</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Impurity isolation methods</a:t>
            </a:r>
            <a:endParaRPr lang="ru-RU" sz="3200" b="1" dirty="0">
              <a:solidFill>
                <a:srgbClr val="0070C0"/>
              </a:solidFill>
            </a:endParaRPr>
          </a:p>
        </p:txBody>
      </p:sp>
      <p:pic>
        <p:nvPicPr>
          <p:cNvPr id="194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757" t="14504" r="25765" b="1694"/>
          <a:stretch/>
        </p:blipFill>
        <p:spPr bwMode="auto">
          <a:xfrm>
            <a:off x="2051720" y="1484784"/>
            <a:ext cx="4968552" cy="513199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86000" y="971436"/>
            <a:ext cx="4572000" cy="369332"/>
          </a:xfrm>
          <a:prstGeom prst="rect">
            <a:avLst/>
          </a:prstGeom>
        </p:spPr>
        <p:txBody>
          <a:bodyPr>
            <a:spAutoFit/>
          </a:bodyPr>
          <a:lstStyle/>
          <a:p>
            <a:pPr algn="ctr"/>
            <a:r>
              <a:rPr lang="en-US" b="1" dirty="0" smtClean="0">
                <a:solidFill>
                  <a:srgbClr val="C00000"/>
                </a:solidFill>
              </a:rPr>
              <a:t>Preparative </a:t>
            </a:r>
            <a:r>
              <a:rPr lang="en-US" b="1" dirty="0">
                <a:solidFill>
                  <a:srgbClr val="C00000"/>
                </a:solidFill>
              </a:rPr>
              <a:t>liquid chromatography</a:t>
            </a:r>
            <a:endParaRPr lang="ru-RU" b="1" dirty="0">
              <a:solidFill>
                <a:srgbClr val="C00000"/>
              </a:solidFill>
            </a:endParaRPr>
          </a:p>
        </p:txBody>
      </p:sp>
    </p:spTree>
    <p:extLst>
      <p:ext uri="{BB962C8B-B14F-4D97-AF65-F5344CB8AC3E}">
        <p14:creationId xmlns:p14="http://schemas.microsoft.com/office/powerpoint/2010/main" val="1895168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Ref idx="1002">
        <a:schemeClr val="bg1"/>
      </p:bgRef>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525344"/>
            <a:ext cx="573161" cy="365125"/>
          </a:xfrm>
        </p:spPr>
        <p:txBody>
          <a:bodyPr/>
          <a:lstStyle/>
          <a:p>
            <a:fld id="{B58616FD-3F71-418E-9A01-FC5468F78925}" type="slidenum">
              <a:rPr lang="ru-RU" smtClean="0"/>
              <a:t>31</a:t>
            </a:fld>
            <a:endParaRPr lang="ru-RU"/>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Impurity isolation methods</a:t>
            </a:r>
            <a:endParaRPr lang="ru-RU" sz="3200" b="1" dirty="0">
              <a:solidFill>
                <a:srgbClr val="0070C0"/>
              </a:solidFill>
            </a:endParaRPr>
          </a:p>
        </p:txBody>
      </p:sp>
      <p:sp>
        <p:nvSpPr>
          <p:cNvPr id="7" name="Прямоугольник 6"/>
          <p:cNvSpPr/>
          <p:nvPr/>
        </p:nvSpPr>
        <p:spPr>
          <a:xfrm>
            <a:off x="1835696" y="980728"/>
            <a:ext cx="5400600" cy="369332"/>
          </a:xfrm>
          <a:prstGeom prst="rect">
            <a:avLst/>
          </a:prstGeom>
        </p:spPr>
        <p:txBody>
          <a:bodyPr wrap="square">
            <a:spAutoFit/>
          </a:bodyPr>
          <a:lstStyle/>
          <a:p>
            <a:pPr lvl="0" algn="ctr"/>
            <a:r>
              <a:rPr lang="en-US" b="1" dirty="0">
                <a:solidFill>
                  <a:srgbClr val="C00000"/>
                </a:solidFill>
              </a:rPr>
              <a:t>Preparative thin layer chromatography (TLC)</a:t>
            </a:r>
            <a:endParaRPr lang="ru-RU" b="1" dirty="0">
              <a:solidFill>
                <a:srgbClr val="C00000"/>
              </a:solidFill>
            </a:endParaRPr>
          </a:p>
        </p:txBody>
      </p:sp>
      <p:pic>
        <p:nvPicPr>
          <p:cNvPr id="204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700808"/>
            <a:ext cx="7936881" cy="446449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039942"/>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B58616FD-3F71-418E-9A01-FC5468F78925}" type="slidenum">
              <a:rPr lang="ru-RU" smtClean="0"/>
              <a:t>32</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Impurity isolation methods</a:t>
            </a:r>
            <a:endParaRPr lang="ru-RU" sz="3200" b="1" dirty="0">
              <a:solidFill>
                <a:srgbClr val="0070C0"/>
              </a:solidFill>
            </a:endParaRPr>
          </a:p>
        </p:txBody>
      </p:sp>
      <p:sp>
        <p:nvSpPr>
          <p:cNvPr id="7" name="Прямоугольник 6"/>
          <p:cNvSpPr/>
          <p:nvPr/>
        </p:nvSpPr>
        <p:spPr>
          <a:xfrm>
            <a:off x="3203848" y="980728"/>
            <a:ext cx="2675732" cy="369332"/>
          </a:xfrm>
          <a:prstGeom prst="rect">
            <a:avLst/>
          </a:prstGeom>
        </p:spPr>
        <p:txBody>
          <a:bodyPr wrap="none">
            <a:spAutoFit/>
          </a:bodyPr>
          <a:lstStyle/>
          <a:p>
            <a:pPr algn="ctr"/>
            <a:r>
              <a:rPr lang="en-US" b="1" dirty="0" smtClean="0">
                <a:solidFill>
                  <a:srgbClr val="C00000"/>
                </a:solidFill>
              </a:rPr>
              <a:t>Solid </a:t>
            </a:r>
            <a:r>
              <a:rPr lang="en-US" b="1" dirty="0">
                <a:solidFill>
                  <a:srgbClr val="C00000"/>
                </a:solidFill>
              </a:rPr>
              <a:t>phase extraction</a:t>
            </a:r>
            <a:endParaRPr lang="ru-RU" b="1" dirty="0">
              <a:solidFill>
                <a:srgbClr val="C00000"/>
              </a:solidFill>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628800"/>
            <a:ext cx="5569753" cy="478389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210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B58616FD-3F71-418E-9A01-FC5468F78925}" type="slidenum">
              <a:rPr lang="ru-RU" smtClean="0"/>
              <a:t>33</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Impurity isolation methods</a:t>
            </a:r>
            <a:endParaRPr lang="ru-RU" sz="3200" b="1" dirty="0">
              <a:solidFill>
                <a:srgbClr val="0070C0"/>
              </a:solidFill>
            </a:endParaRPr>
          </a:p>
        </p:txBody>
      </p:sp>
      <p:sp>
        <p:nvSpPr>
          <p:cNvPr id="7" name="Прямоугольник 6"/>
          <p:cNvSpPr/>
          <p:nvPr/>
        </p:nvSpPr>
        <p:spPr>
          <a:xfrm>
            <a:off x="2286000" y="980728"/>
            <a:ext cx="4572000" cy="369332"/>
          </a:xfrm>
          <a:prstGeom prst="rect">
            <a:avLst/>
          </a:prstGeom>
        </p:spPr>
        <p:txBody>
          <a:bodyPr>
            <a:spAutoFit/>
          </a:bodyPr>
          <a:lstStyle/>
          <a:p>
            <a:pPr algn="ctr"/>
            <a:r>
              <a:rPr lang="en-US" b="1" dirty="0" smtClean="0">
                <a:solidFill>
                  <a:srgbClr val="C00000"/>
                </a:solidFill>
              </a:rPr>
              <a:t>Supercritical </a:t>
            </a:r>
            <a:r>
              <a:rPr lang="en-US" b="1" dirty="0">
                <a:solidFill>
                  <a:srgbClr val="C00000"/>
                </a:solidFill>
              </a:rPr>
              <a:t>fluid extraction (SFE)</a:t>
            </a:r>
            <a:endParaRPr lang="ru-RU" b="1" dirty="0">
              <a:solidFill>
                <a:srgbClr val="C00000"/>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8059449" cy="470215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177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B58616FD-3F71-418E-9A01-FC5468F78925}" type="slidenum">
              <a:rPr lang="ru-RU" smtClean="0"/>
              <a:t>34</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Analytical methods</a:t>
            </a:r>
            <a:endParaRPr lang="ru-RU" sz="3200" b="1" dirty="0">
              <a:solidFill>
                <a:srgbClr val="0070C0"/>
              </a:solidFill>
            </a:endParaRPr>
          </a:p>
        </p:txBody>
      </p:sp>
      <p:sp>
        <p:nvSpPr>
          <p:cNvPr id="7" name="Прямоугольник 6"/>
          <p:cNvSpPr/>
          <p:nvPr/>
        </p:nvSpPr>
        <p:spPr>
          <a:xfrm>
            <a:off x="251520" y="1124744"/>
            <a:ext cx="8640960" cy="646331"/>
          </a:xfrm>
          <a:prstGeom prst="rect">
            <a:avLst/>
          </a:prstGeom>
        </p:spPr>
        <p:txBody>
          <a:bodyPr wrap="square">
            <a:spAutoFit/>
          </a:bodyPr>
          <a:lstStyle/>
          <a:p>
            <a:r>
              <a:rPr lang="en-US" dirty="0"/>
              <a:t>Once an impurity has been isolated, it is </a:t>
            </a:r>
            <a:r>
              <a:rPr lang="en-US" dirty="0" smtClean="0"/>
              <a:t>identified (I) </a:t>
            </a:r>
            <a:r>
              <a:rPr lang="en-US" dirty="0"/>
              <a:t>and </a:t>
            </a:r>
            <a:r>
              <a:rPr lang="en-US" dirty="0" smtClean="0"/>
              <a:t>quantified (Q) </a:t>
            </a:r>
            <a:r>
              <a:rPr lang="en-US" dirty="0"/>
              <a:t>using the following methods:</a:t>
            </a:r>
            <a:endParaRPr lang="ru-RU" dirty="0"/>
          </a:p>
        </p:txBody>
      </p:sp>
      <p:sp>
        <p:nvSpPr>
          <p:cNvPr id="8" name="Прямоугольник 7"/>
          <p:cNvSpPr/>
          <p:nvPr/>
        </p:nvSpPr>
        <p:spPr>
          <a:xfrm>
            <a:off x="251520" y="1988840"/>
            <a:ext cx="3960440" cy="646331"/>
          </a:xfrm>
          <a:prstGeom prst="rect">
            <a:avLst/>
          </a:prstGeom>
        </p:spPr>
        <p:txBody>
          <a:bodyPr wrap="square">
            <a:spAutoFit/>
          </a:bodyPr>
          <a:lstStyle/>
          <a:p>
            <a:pPr algn="ctr"/>
            <a:r>
              <a:rPr lang="en-US" b="1" dirty="0">
                <a:solidFill>
                  <a:srgbClr val="C00000"/>
                </a:solidFill>
              </a:rPr>
              <a:t>Atomic absorption spectroscopy (AAS) </a:t>
            </a:r>
            <a:r>
              <a:rPr lang="en-US" b="1" dirty="0">
                <a:solidFill>
                  <a:srgbClr val="0070C0"/>
                </a:solidFill>
              </a:rPr>
              <a:t>(I/Q)</a:t>
            </a:r>
            <a:endParaRPr lang="ru-RU" b="1" dirty="0">
              <a:solidFill>
                <a:srgbClr val="0070C0"/>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780929"/>
            <a:ext cx="3997025" cy="230425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4932040" y="1988840"/>
            <a:ext cx="3960440" cy="646331"/>
          </a:xfrm>
          <a:prstGeom prst="rect">
            <a:avLst/>
          </a:prstGeom>
        </p:spPr>
        <p:txBody>
          <a:bodyPr wrap="square">
            <a:spAutoFit/>
          </a:bodyPr>
          <a:lstStyle/>
          <a:p>
            <a:pPr algn="ctr"/>
            <a:r>
              <a:rPr lang="en-US" b="1" dirty="0">
                <a:solidFill>
                  <a:srgbClr val="C00000"/>
                </a:solidFill>
              </a:rPr>
              <a:t>Capillary electrophoresis (CE) </a:t>
            </a:r>
            <a:r>
              <a:rPr lang="en-US" b="1" dirty="0">
                <a:solidFill>
                  <a:srgbClr val="0070C0"/>
                </a:solidFill>
              </a:rPr>
              <a:t>(I/Q)</a:t>
            </a:r>
            <a:endParaRPr lang="ru-RU" b="1" dirty="0">
              <a:solidFill>
                <a:srgbClr val="0070C0"/>
              </a:solidFill>
            </a:endParaRPr>
          </a:p>
        </p:txBody>
      </p:sp>
      <p:pic>
        <p:nvPicPr>
          <p:cNvPr id="235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5934" y="2749906"/>
            <a:ext cx="3966545" cy="283933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151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B58616FD-3F71-418E-9A01-FC5468F78925}" type="slidenum">
              <a:rPr lang="ru-RU" smtClean="0"/>
              <a:t>35</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Analytical methods</a:t>
            </a:r>
            <a:endParaRPr lang="ru-RU" sz="3200" b="1" dirty="0">
              <a:solidFill>
                <a:srgbClr val="0070C0"/>
              </a:solidFill>
            </a:endParaRPr>
          </a:p>
        </p:txBody>
      </p:sp>
      <p:sp>
        <p:nvSpPr>
          <p:cNvPr id="7" name="Прямоугольник 6"/>
          <p:cNvSpPr/>
          <p:nvPr/>
        </p:nvSpPr>
        <p:spPr>
          <a:xfrm>
            <a:off x="179512" y="1052736"/>
            <a:ext cx="4032448" cy="646331"/>
          </a:xfrm>
          <a:prstGeom prst="rect">
            <a:avLst/>
          </a:prstGeom>
        </p:spPr>
        <p:txBody>
          <a:bodyPr wrap="square">
            <a:spAutoFit/>
          </a:bodyPr>
          <a:lstStyle/>
          <a:p>
            <a:r>
              <a:rPr lang="en-US" b="1" dirty="0">
                <a:solidFill>
                  <a:srgbClr val="C00000"/>
                </a:solidFill>
              </a:rPr>
              <a:t>Chiral High performance liquid chromatography (C-HPLC) </a:t>
            </a:r>
            <a:r>
              <a:rPr lang="en-US" b="1" dirty="0">
                <a:solidFill>
                  <a:srgbClr val="0070C0"/>
                </a:solidFill>
              </a:rPr>
              <a:t>(I/Q)</a:t>
            </a:r>
            <a:endParaRPr lang="ru-RU" b="1" dirty="0">
              <a:solidFill>
                <a:srgbClr val="0070C0"/>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36" y="1916832"/>
            <a:ext cx="3921224" cy="377417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932040" y="1052736"/>
            <a:ext cx="3960440" cy="646331"/>
          </a:xfrm>
          <a:prstGeom prst="rect">
            <a:avLst/>
          </a:prstGeom>
        </p:spPr>
        <p:txBody>
          <a:bodyPr wrap="square">
            <a:spAutoFit/>
          </a:bodyPr>
          <a:lstStyle/>
          <a:p>
            <a:pPr algn="ctr"/>
            <a:r>
              <a:rPr lang="en-US" b="1" dirty="0">
                <a:solidFill>
                  <a:srgbClr val="C00000"/>
                </a:solidFill>
              </a:rPr>
              <a:t>Differential scanning calorimeter (DSC)</a:t>
            </a:r>
            <a:r>
              <a:rPr lang="en-US" dirty="0"/>
              <a:t> </a:t>
            </a:r>
            <a:r>
              <a:rPr lang="en-US" b="1" dirty="0">
                <a:solidFill>
                  <a:srgbClr val="0070C0"/>
                </a:solidFill>
              </a:rPr>
              <a:t>(I/Q)</a:t>
            </a:r>
            <a:endParaRPr lang="ru-RU" b="1" dirty="0">
              <a:solidFill>
                <a:srgbClr val="0070C0"/>
              </a:solidFill>
            </a:endParaRPr>
          </a:p>
        </p:txBody>
      </p:sp>
      <p:pic>
        <p:nvPicPr>
          <p:cNvPr id="2458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916833"/>
            <a:ext cx="3960439" cy="269741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3363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B58616FD-3F71-418E-9A01-FC5468F78925}" type="slidenum">
              <a:rPr lang="ru-RU" smtClean="0"/>
              <a:t>36</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Analytical methods</a:t>
            </a:r>
            <a:endParaRPr lang="ru-RU" sz="3200" b="1" dirty="0">
              <a:solidFill>
                <a:srgbClr val="0070C0"/>
              </a:solidFill>
            </a:endParaRPr>
          </a:p>
        </p:txBody>
      </p:sp>
      <p:sp>
        <p:nvSpPr>
          <p:cNvPr id="7" name="Прямоугольник 6"/>
          <p:cNvSpPr/>
          <p:nvPr/>
        </p:nvSpPr>
        <p:spPr>
          <a:xfrm>
            <a:off x="251520" y="980728"/>
            <a:ext cx="3960440" cy="646331"/>
          </a:xfrm>
          <a:prstGeom prst="rect">
            <a:avLst/>
          </a:prstGeom>
        </p:spPr>
        <p:txBody>
          <a:bodyPr wrap="square">
            <a:spAutoFit/>
          </a:bodyPr>
          <a:lstStyle/>
          <a:p>
            <a:pPr algn="ctr"/>
            <a:r>
              <a:rPr lang="en-US" b="1" dirty="0">
                <a:solidFill>
                  <a:srgbClr val="C00000"/>
                </a:solidFill>
              </a:rPr>
              <a:t>Differential thermal analysis (DTA) </a:t>
            </a:r>
            <a:r>
              <a:rPr lang="en-US" b="1" dirty="0">
                <a:solidFill>
                  <a:srgbClr val="0070C0"/>
                </a:solidFill>
              </a:rPr>
              <a:t>(I/Q)</a:t>
            </a:r>
            <a:endParaRPr lang="ru-RU" b="1" dirty="0">
              <a:solidFill>
                <a:srgbClr val="0070C0"/>
              </a:solidFill>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44824"/>
            <a:ext cx="3960440" cy="386797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932040" y="980728"/>
            <a:ext cx="3960440" cy="646331"/>
          </a:xfrm>
          <a:prstGeom prst="rect">
            <a:avLst/>
          </a:prstGeom>
        </p:spPr>
        <p:txBody>
          <a:bodyPr wrap="square">
            <a:spAutoFit/>
          </a:bodyPr>
          <a:lstStyle/>
          <a:p>
            <a:pPr algn="ctr"/>
            <a:r>
              <a:rPr lang="en-US" b="1" dirty="0">
                <a:solidFill>
                  <a:srgbClr val="C00000"/>
                </a:solidFill>
              </a:rPr>
              <a:t>Electron paramagnetic resonance spectroscopy (EPR) </a:t>
            </a:r>
            <a:r>
              <a:rPr lang="en-US" b="1" dirty="0">
                <a:solidFill>
                  <a:srgbClr val="0070C0"/>
                </a:solidFill>
              </a:rPr>
              <a:t>(I)</a:t>
            </a:r>
            <a:endParaRPr lang="ru-RU" b="1" dirty="0">
              <a:solidFill>
                <a:srgbClr val="0070C0"/>
              </a:solidFill>
            </a:endParaRPr>
          </a:p>
        </p:txBody>
      </p:sp>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844824"/>
            <a:ext cx="3960440" cy="312503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787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520259"/>
            <a:ext cx="573161" cy="365125"/>
          </a:xfrm>
        </p:spPr>
        <p:txBody>
          <a:bodyPr/>
          <a:lstStyle/>
          <a:p>
            <a:fld id="{B58616FD-3F71-418E-9A01-FC5468F78925}" type="slidenum">
              <a:rPr lang="ru-RU" smtClean="0"/>
              <a:t>37</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Analytical methods</a:t>
            </a:r>
            <a:endParaRPr lang="ru-RU" sz="3200" b="1" dirty="0">
              <a:solidFill>
                <a:srgbClr val="0070C0"/>
              </a:solidFill>
            </a:endParaRPr>
          </a:p>
        </p:txBody>
      </p:sp>
      <p:sp>
        <p:nvSpPr>
          <p:cNvPr id="7" name="Прямоугольник 6"/>
          <p:cNvSpPr/>
          <p:nvPr/>
        </p:nvSpPr>
        <p:spPr>
          <a:xfrm>
            <a:off x="251520" y="980728"/>
            <a:ext cx="3960440" cy="646331"/>
          </a:xfrm>
          <a:prstGeom prst="rect">
            <a:avLst/>
          </a:prstGeom>
        </p:spPr>
        <p:txBody>
          <a:bodyPr wrap="square">
            <a:spAutoFit/>
          </a:bodyPr>
          <a:lstStyle/>
          <a:p>
            <a:pPr algn="ctr"/>
            <a:r>
              <a:rPr lang="pt-BR" b="1" dirty="0">
                <a:solidFill>
                  <a:srgbClr val="C00000"/>
                </a:solidFill>
              </a:rPr>
              <a:t>Elemental analysis (C, H, N, S, O) </a:t>
            </a:r>
            <a:r>
              <a:rPr lang="pt-BR" b="1" dirty="0">
                <a:solidFill>
                  <a:srgbClr val="0070C0"/>
                </a:solidFill>
              </a:rPr>
              <a:t>(I/Q)</a:t>
            </a:r>
            <a:endParaRPr lang="ru-RU" b="1" dirty="0">
              <a:solidFill>
                <a:srgbClr val="0070C0"/>
              </a:solidFill>
            </a:endParaRPr>
          </a:p>
        </p:txBody>
      </p:sp>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43084"/>
            <a:ext cx="3972449" cy="30480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932040" y="980728"/>
            <a:ext cx="3960440" cy="369332"/>
          </a:xfrm>
          <a:prstGeom prst="rect">
            <a:avLst/>
          </a:prstGeom>
        </p:spPr>
        <p:txBody>
          <a:bodyPr wrap="square">
            <a:spAutoFit/>
          </a:bodyPr>
          <a:lstStyle/>
          <a:p>
            <a:pPr algn="ctr"/>
            <a:r>
              <a:rPr lang="en-US" b="1" dirty="0">
                <a:solidFill>
                  <a:srgbClr val="C00000"/>
                </a:solidFill>
              </a:rPr>
              <a:t>Fluorescence spectroscopy </a:t>
            </a:r>
            <a:r>
              <a:rPr lang="en-US" b="1" dirty="0">
                <a:solidFill>
                  <a:srgbClr val="0070C0"/>
                </a:solidFill>
              </a:rPr>
              <a:t>(I)</a:t>
            </a:r>
            <a:endParaRPr lang="ru-RU" b="1" dirty="0">
              <a:solidFill>
                <a:srgbClr val="0070C0"/>
              </a:solidFill>
            </a:endParaRPr>
          </a:p>
        </p:txBody>
      </p:sp>
      <p:pic>
        <p:nvPicPr>
          <p:cNvPr id="26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843083"/>
            <a:ext cx="3923159" cy="294007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13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B58616FD-3F71-418E-9A01-FC5468F78925}" type="slidenum">
              <a:rPr lang="ru-RU" smtClean="0"/>
              <a:t>38</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Analytical methods</a:t>
            </a:r>
            <a:endParaRPr lang="ru-RU" sz="3200" b="1" dirty="0">
              <a:solidFill>
                <a:srgbClr val="0070C0"/>
              </a:solidFill>
            </a:endParaRPr>
          </a:p>
        </p:txBody>
      </p:sp>
      <p:sp>
        <p:nvSpPr>
          <p:cNvPr id="7" name="Прямоугольник 6"/>
          <p:cNvSpPr/>
          <p:nvPr/>
        </p:nvSpPr>
        <p:spPr>
          <a:xfrm>
            <a:off x="251520" y="980728"/>
            <a:ext cx="3960440" cy="646331"/>
          </a:xfrm>
          <a:prstGeom prst="rect">
            <a:avLst/>
          </a:prstGeom>
        </p:spPr>
        <p:txBody>
          <a:bodyPr wrap="square">
            <a:spAutoFit/>
          </a:bodyPr>
          <a:lstStyle/>
          <a:p>
            <a:pPr algn="ctr"/>
            <a:r>
              <a:rPr lang="en-US" b="1" dirty="0">
                <a:solidFill>
                  <a:srgbClr val="C00000"/>
                </a:solidFill>
              </a:rPr>
              <a:t>Fourier transform infrared spectroscopy (FT-IR) </a:t>
            </a:r>
            <a:r>
              <a:rPr lang="en-US" b="1" dirty="0">
                <a:solidFill>
                  <a:srgbClr val="0070C0"/>
                </a:solidFill>
              </a:rPr>
              <a:t>(I)</a:t>
            </a:r>
            <a:endParaRPr lang="ru-RU" b="1" dirty="0">
              <a:solidFill>
                <a:srgbClr val="0070C0"/>
              </a:solidFill>
            </a:endParaRP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44824"/>
            <a:ext cx="3888432" cy="291632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5004048" y="980728"/>
            <a:ext cx="3872794" cy="369332"/>
          </a:xfrm>
          <a:prstGeom prst="rect">
            <a:avLst/>
          </a:prstGeom>
        </p:spPr>
        <p:txBody>
          <a:bodyPr wrap="square">
            <a:spAutoFit/>
          </a:bodyPr>
          <a:lstStyle/>
          <a:p>
            <a:pPr algn="ctr"/>
            <a:r>
              <a:rPr lang="en-US" b="1" dirty="0">
                <a:solidFill>
                  <a:srgbClr val="C00000"/>
                </a:solidFill>
              </a:rPr>
              <a:t>Gas chromatography (GC) </a:t>
            </a:r>
            <a:r>
              <a:rPr lang="en-US" b="1" dirty="0">
                <a:solidFill>
                  <a:srgbClr val="0070C0"/>
                </a:solidFill>
              </a:rPr>
              <a:t>(I/Q)</a:t>
            </a:r>
            <a:endParaRPr lang="ru-RU" b="1" dirty="0">
              <a:solidFill>
                <a:srgbClr val="0070C0"/>
              </a:solidFill>
            </a:endParaRPr>
          </a:p>
        </p:txBody>
      </p:sp>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536" y="1844824"/>
            <a:ext cx="3928305" cy="331236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898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604448" y="6520259"/>
            <a:ext cx="573161" cy="365125"/>
          </a:xfrm>
        </p:spPr>
        <p:txBody>
          <a:bodyPr/>
          <a:lstStyle/>
          <a:p>
            <a:fld id="{B58616FD-3F71-418E-9A01-FC5468F78925}" type="slidenum">
              <a:rPr lang="ru-RU" smtClean="0"/>
              <a:t>39</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51520" y="980728"/>
            <a:ext cx="3960440" cy="646331"/>
          </a:xfrm>
          <a:prstGeom prst="rect">
            <a:avLst/>
          </a:prstGeom>
        </p:spPr>
        <p:txBody>
          <a:bodyPr wrap="square">
            <a:spAutoFit/>
          </a:bodyPr>
          <a:lstStyle/>
          <a:p>
            <a:pPr algn="ctr"/>
            <a:r>
              <a:rPr lang="en-US" b="1" dirty="0">
                <a:solidFill>
                  <a:srgbClr val="C00000"/>
                </a:solidFill>
              </a:rPr>
              <a:t>Gas chromatography-Head space analyzer (GC-HS) </a:t>
            </a:r>
            <a:r>
              <a:rPr lang="en-US" b="1" dirty="0">
                <a:solidFill>
                  <a:srgbClr val="0070C0"/>
                </a:solidFill>
              </a:rPr>
              <a:t>(I/Q)</a:t>
            </a:r>
            <a:endParaRPr lang="ru-RU" b="1" dirty="0">
              <a:solidFill>
                <a:srgbClr val="0070C0"/>
              </a:solidFill>
            </a:endParaRPr>
          </a:p>
        </p:txBody>
      </p:sp>
      <p:sp>
        <p:nvSpPr>
          <p:cNvPr id="7" name="Прямоугольник 6"/>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Analytical methods</a:t>
            </a:r>
            <a:endParaRPr lang="ru-RU" sz="3200" b="1" dirty="0">
              <a:solidFill>
                <a:srgbClr val="0070C0"/>
              </a:solidFill>
            </a:endParaRP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1916832"/>
            <a:ext cx="3960441" cy="396044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932040" y="980728"/>
            <a:ext cx="3960440" cy="646331"/>
          </a:xfrm>
          <a:prstGeom prst="rect">
            <a:avLst/>
          </a:prstGeom>
        </p:spPr>
        <p:txBody>
          <a:bodyPr wrap="square">
            <a:spAutoFit/>
          </a:bodyPr>
          <a:lstStyle/>
          <a:p>
            <a:pPr algn="ctr"/>
            <a:r>
              <a:rPr lang="en-US" b="1" dirty="0">
                <a:solidFill>
                  <a:srgbClr val="C00000"/>
                </a:solidFill>
              </a:rPr>
              <a:t>Gas chromatography-Mass spectroscopy (GC-MS) </a:t>
            </a:r>
            <a:r>
              <a:rPr lang="en-US" b="1" dirty="0">
                <a:solidFill>
                  <a:srgbClr val="0070C0"/>
                </a:solidFill>
              </a:rPr>
              <a:t>(I/Q)</a:t>
            </a:r>
            <a:endParaRPr lang="ru-RU" b="1" dirty="0">
              <a:solidFill>
                <a:srgbClr val="0070C0"/>
              </a:solidFill>
            </a:endParaRPr>
          </a:p>
        </p:txBody>
      </p:sp>
      <p:pic>
        <p:nvPicPr>
          <p:cNvPr id="286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6738" y="1913093"/>
            <a:ext cx="4005740" cy="230799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6408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4</a:t>
            </a:fld>
            <a:endParaRPr lang="ru-RU" dirty="0"/>
          </a:p>
        </p:txBody>
      </p:sp>
      <p:sp>
        <p:nvSpPr>
          <p:cNvPr id="6" name="Прямоугольник 5"/>
          <p:cNvSpPr/>
          <p:nvPr/>
        </p:nvSpPr>
        <p:spPr>
          <a:xfrm>
            <a:off x="2555776" y="2122978"/>
            <a:ext cx="6264696" cy="3862596"/>
          </a:xfrm>
          <a:prstGeom prst="rect">
            <a:avLst/>
          </a:prstGeom>
        </p:spPr>
        <p:txBody>
          <a:bodyPr wrap="square">
            <a:spAutoFit/>
          </a:bodyPr>
          <a:lstStyle/>
          <a:p>
            <a:pPr algn="just">
              <a:spcAft>
                <a:spcPts val="600"/>
              </a:spcAft>
            </a:pPr>
            <a:r>
              <a:rPr lang="en-US" sz="2000" dirty="0" smtClean="0"/>
              <a:t>The ICH has published the guidelines for the analysis of impurities in new drug substances and drug products. It has also published the guideline for the analytical method validation for the impurity identification and quantification to check the quality of the products.</a:t>
            </a:r>
          </a:p>
          <a:p>
            <a:pPr algn="just">
              <a:spcAft>
                <a:spcPts val="600"/>
              </a:spcAft>
            </a:pPr>
            <a:r>
              <a:rPr lang="en-US" sz="2000" dirty="0" smtClean="0"/>
              <a:t>The sources of impurities are the major concern for any drug manufacturer. Hence the control of these impurities is very critical at the same time very essential too as some times the effect caused by these impurities can be teratogenic, mutagenic or carcinogenic.</a:t>
            </a:r>
            <a:endParaRPr lang="ru-RU" sz="2000" dirty="0"/>
          </a:p>
        </p:txBody>
      </p:sp>
      <p:sp>
        <p:nvSpPr>
          <p:cNvPr id="7" name="Прямоугольник 6"/>
          <p:cNvSpPr/>
          <p:nvPr/>
        </p:nvSpPr>
        <p:spPr>
          <a:xfrm>
            <a:off x="827584" y="332656"/>
            <a:ext cx="7488832" cy="1569660"/>
          </a:xfrm>
          <a:prstGeom prst="rect">
            <a:avLst/>
          </a:prstGeom>
        </p:spPr>
        <p:txBody>
          <a:bodyPr wrap="square">
            <a:spAutoFit/>
          </a:bodyPr>
          <a:lstStyle/>
          <a:p>
            <a:pPr algn="ctr"/>
            <a:r>
              <a:rPr lang="en-US" sz="3200" b="1" dirty="0" smtClean="0">
                <a:solidFill>
                  <a:srgbClr val="0070C0"/>
                </a:solidFill>
              </a:rPr>
              <a:t>Importance of research and control of impurities in pharmaceutical substances</a:t>
            </a:r>
            <a:endParaRPr lang="ru-RU" sz="3200" b="1" dirty="0">
              <a:solidFill>
                <a:srgbClr val="0070C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33996"/>
            <a:ext cx="1740226" cy="504056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634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Ref idx="1002">
        <a:schemeClr val="bg1"/>
      </p:bgRef>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5344"/>
            <a:ext cx="573161" cy="365125"/>
          </a:xfrm>
        </p:spPr>
        <p:txBody>
          <a:bodyPr/>
          <a:lstStyle/>
          <a:p>
            <a:fld id="{B58616FD-3F71-418E-9A01-FC5468F78925}" type="slidenum">
              <a:rPr lang="ru-RU" smtClean="0"/>
              <a:t>40</a:t>
            </a:fld>
            <a:endParaRPr lang="ru-RU"/>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Analytical methods</a:t>
            </a:r>
            <a:endParaRPr lang="ru-RU" sz="3200" b="1" dirty="0">
              <a:solidFill>
                <a:srgbClr val="0070C0"/>
              </a:solidFill>
            </a:endParaRPr>
          </a:p>
        </p:txBody>
      </p:sp>
      <p:sp>
        <p:nvSpPr>
          <p:cNvPr id="9" name="Прямоугольник 8"/>
          <p:cNvSpPr/>
          <p:nvPr/>
        </p:nvSpPr>
        <p:spPr>
          <a:xfrm>
            <a:off x="222196" y="980728"/>
            <a:ext cx="3989764" cy="369332"/>
          </a:xfrm>
          <a:prstGeom prst="rect">
            <a:avLst/>
          </a:prstGeom>
        </p:spPr>
        <p:txBody>
          <a:bodyPr wrap="square">
            <a:spAutoFit/>
          </a:bodyPr>
          <a:lstStyle/>
          <a:p>
            <a:pPr algn="ctr"/>
            <a:r>
              <a:rPr lang="en-US" b="1" dirty="0">
                <a:solidFill>
                  <a:srgbClr val="C00000"/>
                </a:solidFill>
              </a:rPr>
              <a:t>Gravimetric analysis </a:t>
            </a:r>
            <a:r>
              <a:rPr lang="en-US" b="1" dirty="0">
                <a:solidFill>
                  <a:srgbClr val="0070C0"/>
                </a:solidFill>
              </a:rPr>
              <a:t>(Q)</a:t>
            </a:r>
            <a:endParaRPr lang="ru-RU" b="1" dirty="0">
              <a:solidFill>
                <a:srgbClr val="0070C0"/>
              </a:solidFill>
            </a:endParaRPr>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473" y="1916832"/>
            <a:ext cx="4089026" cy="381642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4932040" y="980728"/>
            <a:ext cx="3960440" cy="646331"/>
          </a:xfrm>
          <a:prstGeom prst="rect">
            <a:avLst/>
          </a:prstGeom>
        </p:spPr>
        <p:txBody>
          <a:bodyPr wrap="square">
            <a:spAutoFit/>
          </a:bodyPr>
          <a:lstStyle/>
          <a:p>
            <a:pPr algn="ctr"/>
            <a:r>
              <a:rPr lang="en-US" b="1" dirty="0">
                <a:solidFill>
                  <a:srgbClr val="C00000"/>
                </a:solidFill>
              </a:rPr>
              <a:t>High performance liquid chromatography (HPLC) </a:t>
            </a:r>
            <a:r>
              <a:rPr lang="en-US" b="1" dirty="0">
                <a:solidFill>
                  <a:srgbClr val="0070C0"/>
                </a:solidFill>
              </a:rPr>
              <a:t>(I/Q)</a:t>
            </a:r>
            <a:endParaRPr lang="ru-RU" b="1" dirty="0">
              <a:solidFill>
                <a:srgbClr val="0070C0"/>
              </a:solidFill>
            </a:endParaRPr>
          </a:p>
        </p:txBody>
      </p:sp>
      <p:pic>
        <p:nvPicPr>
          <p:cNvPr id="296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3767" y="1916832"/>
            <a:ext cx="4058713" cy="405871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25965"/>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B58616FD-3F71-418E-9A01-FC5468F78925}" type="slidenum">
              <a:rPr lang="ru-RU" smtClean="0"/>
              <a:t>41</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Analytical methods</a:t>
            </a:r>
            <a:endParaRPr lang="ru-RU" sz="3200" b="1" dirty="0">
              <a:solidFill>
                <a:srgbClr val="0070C0"/>
              </a:solidFill>
            </a:endParaRPr>
          </a:p>
        </p:txBody>
      </p:sp>
      <p:sp>
        <p:nvSpPr>
          <p:cNvPr id="9" name="Прямоугольник 8"/>
          <p:cNvSpPr/>
          <p:nvPr/>
        </p:nvSpPr>
        <p:spPr>
          <a:xfrm>
            <a:off x="251520" y="980728"/>
            <a:ext cx="3960440" cy="646331"/>
          </a:xfrm>
          <a:prstGeom prst="rect">
            <a:avLst/>
          </a:prstGeom>
        </p:spPr>
        <p:txBody>
          <a:bodyPr wrap="square">
            <a:spAutoFit/>
          </a:bodyPr>
          <a:lstStyle/>
          <a:p>
            <a:pPr algn="ctr"/>
            <a:r>
              <a:rPr lang="en-US" b="1" dirty="0">
                <a:solidFill>
                  <a:srgbClr val="C00000"/>
                </a:solidFill>
              </a:rPr>
              <a:t>High performance thin layer chromatography (HPTLC) </a:t>
            </a:r>
            <a:r>
              <a:rPr lang="en-US" b="1" dirty="0">
                <a:solidFill>
                  <a:srgbClr val="0070C0"/>
                </a:solidFill>
              </a:rPr>
              <a:t>(I/Q)</a:t>
            </a:r>
            <a:endParaRPr lang="ru-RU" b="1" dirty="0">
              <a:solidFill>
                <a:srgbClr val="0070C0"/>
              </a:solidFill>
            </a:endParaRPr>
          </a:p>
        </p:txBody>
      </p:sp>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145" y="1988840"/>
            <a:ext cx="3974815" cy="223583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4932040" y="980728"/>
            <a:ext cx="3960440" cy="646331"/>
          </a:xfrm>
          <a:prstGeom prst="rect">
            <a:avLst/>
          </a:prstGeom>
        </p:spPr>
        <p:txBody>
          <a:bodyPr wrap="square">
            <a:spAutoFit/>
          </a:bodyPr>
          <a:lstStyle/>
          <a:p>
            <a:pPr algn="ctr"/>
            <a:r>
              <a:rPr lang="en-US" b="1" dirty="0">
                <a:solidFill>
                  <a:srgbClr val="C00000"/>
                </a:solidFill>
              </a:rPr>
              <a:t>Inductive coupled plasma (ICP) </a:t>
            </a:r>
            <a:r>
              <a:rPr lang="en-US" b="1" dirty="0">
                <a:solidFill>
                  <a:srgbClr val="0070C0"/>
                </a:solidFill>
              </a:rPr>
              <a:t>(I/Q)</a:t>
            </a:r>
            <a:endParaRPr lang="ru-RU" b="1" dirty="0">
              <a:solidFill>
                <a:srgbClr val="0070C0"/>
              </a:solidFill>
            </a:endParaRPr>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988840"/>
            <a:ext cx="3780420" cy="378042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7522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Ref idx="1002">
        <a:schemeClr val="bg1"/>
      </p:bgRef>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B58616FD-3F71-418E-9A01-FC5468F78925}" type="slidenum">
              <a:rPr lang="ru-RU" smtClean="0"/>
              <a:t>42</a:t>
            </a:fld>
            <a:endParaRPr lang="ru-RU"/>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Analytical methods</a:t>
            </a:r>
            <a:endParaRPr lang="ru-RU" sz="3200" b="1" dirty="0">
              <a:solidFill>
                <a:srgbClr val="0070C0"/>
              </a:solidFill>
            </a:endParaRPr>
          </a:p>
        </p:txBody>
      </p:sp>
      <p:sp>
        <p:nvSpPr>
          <p:cNvPr id="7" name="Прямоугольник 6"/>
          <p:cNvSpPr/>
          <p:nvPr/>
        </p:nvSpPr>
        <p:spPr>
          <a:xfrm>
            <a:off x="251520" y="980728"/>
            <a:ext cx="3960440" cy="369332"/>
          </a:xfrm>
          <a:prstGeom prst="rect">
            <a:avLst/>
          </a:prstGeom>
        </p:spPr>
        <p:txBody>
          <a:bodyPr wrap="square">
            <a:spAutoFit/>
          </a:bodyPr>
          <a:lstStyle/>
          <a:p>
            <a:pPr algn="ctr"/>
            <a:r>
              <a:rPr lang="en-US" b="1" dirty="0">
                <a:solidFill>
                  <a:srgbClr val="C00000"/>
                </a:solidFill>
              </a:rPr>
              <a:t>Ion chromatography (IC) </a:t>
            </a:r>
            <a:r>
              <a:rPr lang="en-US" b="1" dirty="0">
                <a:solidFill>
                  <a:srgbClr val="0070C0"/>
                </a:solidFill>
              </a:rPr>
              <a:t>(I/Q)</a:t>
            </a:r>
            <a:endParaRPr lang="ru-RU" b="1" dirty="0">
              <a:solidFill>
                <a:srgbClr val="0070C0"/>
              </a:solidFill>
            </a:endParaRPr>
          </a:p>
        </p:txBody>
      </p:sp>
      <p:pic>
        <p:nvPicPr>
          <p:cNvPr id="317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8845"/>
          <a:stretch/>
        </p:blipFill>
        <p:spPr bwMode="auto">
          <a:xfrm>
            <a:off x="244740" y="1556791"/>
            <a:ext cx="3967220" cy="507429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932040" y="980728"/>
            <a:ext cx="3995936" cy="646331"/>
          </a:xfrm>
          <a:prstGeom prst="rect">
            <a:avLst/>
          </a:prstGeom>
        </p:spPr>
        <p:txBody>
          <a:bodyPr wrap="square">
            <a:spAutoFit/>
          </a:bodyPr>
          <a:lstStyle/>
          <a:p>
            <a:pPr algn="ctr"/>
            <a:r>
              <a:rPr lang="en-US" b="1" dirty="0">
                <a:solidFill>
                  <a:srgbClr val="C00000"/>
                </a:solidFill>
              </a:rPr>
              <a:t>Liquid chromatography-Mass spectroscopy (LC-MS) </a:t>
            </a:r>
            <a:r>
              <a:rPr lang="en-US" dirty="0">
                <a:solidFill>
                  <a:srgbClr val="0070C0"/>
                </a:solidFill>
              </a:rPr>
              <a:t>(I/Q)</a:t>
            </a:r>
            <a:endParaRPr lang="ru-RU" dirty="0">
              <a:solidFill>
                <a:srgbClr val="0070C0"/>
              </a:solidFill>
            </a:endParaRPr>
          </a:p>
        </p:txBody>
      </p:sp>
      <p:pic>
        <p:nvPicPr>
          <p:cNvPr id="317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8963" y="1916832"/>
            <a:ext cx="3910094" cy="273630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8040397"/>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B58616FD-3F71-418E-9A01-FC5468F78925}" type="slidenum">
              <a:rPr lang="ru-RU" smtClean="0"/>
              <a:t>43</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Analytical methods</a:t>
            </a:r>
            <a:endParaRPr lang="ru-RU" sz="3200" b="1" dirty="0">
              <a:solidFill>
                <a:srgbClr val="0070C0"/>
              </a:solidFill>
            </a:endParaRPr>
          </a:p>
        </p:txBody>
      </p:sp>
      <p:sp>
        <p:nvSpPr>
          <p:cNvPr id="8" name="Прямоугольник 7"/>
          <p:cNvSpPr/>
          <p:nvPr/>
        </p:nvSpPr>
        <p:spPr>
          <a:xfrm>
            <a:off x="251520" y="1052736"/>
            <a:ext cx="3960440" cy="646331"/>
          </a:xfrm>
          <a:prstGeom prst="rect">
            <a:avLst/>
          </a:prstGeom>
        </p:spPr>
        <p:txBody>
          <a:bodyPr wrap="square">
            <a:spAutoFit/>
          </a:bodyPr>
          <a:lstStyle/>
          <a:p>
            <a:pPr algn="ctr"/>
            <a:r>
              <a:rPr lang="en-US" b="1" dirty="0">
                <a:solidFill>
                  <a:srgbClr val="C00000"/>
                </a:solidFill>
              </a:rPr>
              <a:t>Nuclear magnetic resonance spectroscopy (NMR) </a:t>
            </a:r>
            <a:r>
              <a:rPr lang="en-US" b="1" dirty="0">
                <a:solidFill>
                  <a:srgbClr val="0070C0"/>
                </a:solidFill>
              </a:rPr>
              <a:t>(I)</a:t>
            </a:r>
            <a:endParaRPr lang="ru-RU" b="1" dirty="0">
              <a:solidFill>
                <a:srgbClr val="0070C0"/>
              </a:solidFill>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44824"/>
            <a:ext cx="3960440" cy="443456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4932041" y="1052736"/>
            <a:ext cx="3888432" cy="369332"/>
          </a:xfrm>
          <a:prstGeom prst="rect">
            <a:avLst/>
          </a:prstGeom>
        </p:spPr>
        <p:txBody>
          <a:bodyPr wrap="square">
            <a:spAutoFit/>
          </a:bodyPr>
          <a:lstStyle/>
          <a:p>
            <a:pPr algn="ctr"/>
            <a:r>
              <a:rPr lang="en-US" b="1" dirty="0">
                <a:solidFill>
                  <a:srgbClr val="C00000"/>
                </a:solidFill>
              </a:rPr>
              <a:t>Particle size analysis </a:t>
            </a:r>
            <a:r>
              <a:rPr lang="en-US" b="1" dirty="0">
                <a:solidFill>
                  <a:srgbClr val="0070C0"/>
                </a:solidFill>
              </a:rPr>
              <a:t>(I/Q)</a:t>
            </a:r>
            <a:endParaRPr lang="ru-RU" b="1" dirty="0">
              <a:solidFill>
                <a:srgbClr val="0070C0"/>
              </a:solidFill>
            </a:endParaRPr>
          </a:p>
        </p:txBody>
      </p:sp>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448" y="1908505"/>
            <a:ext cx="4113617" cy="215359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721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B58616FD-3F71-418E-9A01-FC5468F78925}" type="slidenum">
              <a:rPr lang="ru-RU" smtClean="0"/>
              <a:t>44</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Analytical methods</a:t>
            </a:r>
            <a:endParaRPr lang="ru-RU" sz="3200" b="1" dirty="0">
              <a:solidFill>
                <a:srgbClr val="0070C0"/>
              </a:solidFill>
            </a:endParaRPr>
          </a:p>
        </p:txBody>
      </p:sp>
      <p:sp>
        <p:nvSpPr>
          <p:cNvPr id="7" name="Прямоугольник 6"/>
          <p:cNvSpPr/>
          <p:nvPr/>
        </p:nvSpPr>
        <p:spPr>
          <a:xfrm>
            <a:off x="251521" y="980728"/>
            <a:ext cx="3960440" cy="369332"/>
          </a:xfrm>
          <a:prstGeom prst="rect">
            <a:avLst/>
          </a:prstGeom>
        </p:spPr>
        <p:txBody>
          <a:bodyPr wrap="square">
            <a:spAutoFit/>
          </a:bodyPr>
          <a:lstStyle/>
          <a:p>
            <a:pPr algn="ctr"/>
            <a:r>
              <a:rPr lang="en-US" b="1" dirty="0">
                <a:solidFill>
                  <a:srgbClr val="C00000"/>
                </a:solidFill>
              </a:rPr>
              <a:t>Raman spectroscopy </a:t>
            </a:r>
            <a:r>
              <a:rPr lang="en-US" b="1" dirty="0">
                <a:solidFill>
                  <a:srgbClr val="0070C0"/>
                </a:solidFill>
              </a:rPr>
              <a:t>(I)</a:t>
            </a:r>
            <a:endParaRPr lang="ru-RU" b="1" dirty="0">
              <a:solidFill>
                <a:srgbClr val="0070C0"/>
              </a:solidFill>
            </a:endParaRP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603" y="1817540"/>
            <a:ext cx="3929358" cy="261957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932040" y="980728"/>
            <a:ext cx="3960440" cy="646331"/>
          </a:xfrm>
          <a:prstGeom prst="rect">
            <a:avLst/>
          </a:prstGeom>
        </p:spPr>
        <p:txBody>
          <a:bodyPr wrap="square">
            <a:spAutoFit/>
          </a:bodyPr>
          <a:lstStyle/>
          <a:p>
            <a:pPr algn="ctr"/>
            <a:r>
              <a:rPr lang="en-US" b="1" dirty="0">
                <a:solidFill>
                  <a:srgbClr val="C00000"/>
                </a:solidFill>
              </a:rPr>
              <a:t>Supercritical fluid chromatography (SFC) </a:t>
            </a:r>
            <a:r>
              <a:rPr lang="en-US" b="1" dirty="0">
                <a:solidFill>
                  <a:srgbClr val="0070C0"/>
                </a:solidFill>
              </a:rPr>
              <a:t>(I/Q)</a:t>
            </a:r>
            <a:endParaRPr lang="ru-RU" b="1" dirty="0">
              <a:solidFill>
                <a:srgbClr val="0070C0"/>
              </a:solidFill>
            </a:endParaRPr>
          </a:p>
        </p:txBody>
      </p:sp>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1" y="1800099"/>
            <a:ext cx="3960440" cy="251787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176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B58616FD-3F71-418E-9A01-FC5468F78925}" type="slidenum">
              <a:rPr lang="ru-RU" smtClean="0"/>
              <a:t>45</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Analytical methods</a:t>
            </a:r>
            <a:endParaRPr lang="ru-RU" sz="3200" b="1" dirty="0">
              <a:solidFill>
                <a:srgbClr val="0070C0"/>
              </a:solidFill>
            </a:endParaRPr>
          </a:p>
        </p:txBody>
      </p:sp>
      <p:sp>
        <p:nvSpPr>
          <p:cNvPr id="7" name="Прямоугольник 6"/>
          <p:cNvSpPr/>
          <p:nvPr/>
        </p:nvSpPr>
        <p:spPr>
          <a:xfrm>
            <a:off x="251520" y="980728"/>
            <a:ext cx="3960440" cy="646331"/>
          </a:xfrm>
          <a:prstGeom prst="rect">
            <a:avLst/>
          </a:prstGeom>
        </p:spPr>
        <p:txBody>
          <a:bodyPr wrap="square">
            <a:spAutoFit/>
          </a:bodyPr>
          <a:lstStyle/>
          <a:p>
            <a:pPr algn="ctr"/>
            <a:r>
              <a:rPr lang="en-US" b="1" dirty="0" err="1">
                <a:solidFill>
                  <a:srgbClr val="C00000"/>
                </a:solidFill>
              </a:rPr>
              <a:t>Thermo</a:t>
            </a:r>
            <a:r>
              <a:rPr lang="en-US" b="1" dirty="0">
                <a:solidFill>
                  <a:srgbClr val="C00000"/>
                </a:solidFill>
              </a:rPr>
              <a:t> gravimetric analysis (TGA) </a:t>
            </a:r>
            <a:r>
              <a:rPr lang="en-US" b="1" dirty="0">
                <a:solidFill>
                  <a:srgbClr val="0070C0"/>
                </a:solidFill>
              </a:rPr>
              <a:t>(Q)</a:t>
            </a:r>
            <a:endParaRPr lang="ru-RU" b="1" dirty="0">
              <a:solidFill>
                <a:srgbClr val="0070C0"/>
              </a:solidFill>
            </a:endParaRP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72816"/>
            <a:ext cx="3888432" cy="438837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932040" y="980728"/>
            <a:ext cx="3960440" cy="646331"/>
          </a:xfrm>
          <a:prstGeom prst="rect">
            <a:avLst/>
          </a:prstGeom>
        </p:spPr>
        <p:txBody>
          <a:bodyPr wrap="square">
            <a:spAutoFit/>
          </a:bodyPr>
          <a:lstStyle/>
          <a:p>
            <a:pPr algn="ctr"/>
            <a:r>
              <a:rPr lang="fr-FR" b="1" dirty="0">
                <a:solidFill>
                  <a:srgbClr val="C00000"/>
                </a:solidFill>
              </a:rPr>
              <a:t>Ultraviolet visible spectroscopy (UV-Vis) </a:t>
            </a:r>
            <a:r>
              <a:rPr lang="fr-FR" b="1" dirty="0">
                <a:solidFill>
                  <a:srgbClr val="0070C0"/>
                </a:solidFill>
              </a:rPr>
              <a:t>(I/Q)</a:t>
            </a:r>
            <a:endParaRPr lang="ru-RU" b="1" dirty="0">
              <a:solidFill>
                <a:srgbClr val="0070C0"/>
              </a:solidFill>
            </a:endParaRPr>
          </a:p>
        </p:txBody>
      </p:sp>
      <p:pic>
        <p:nvPicPr>
          <p:cNvPr id="348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988840"/>
            <a:ext cx="3960440" cy="297033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1684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B58616FD-3F71-418E-9A01-FC5468F78925}" type="slidenum">
              <a:rPr lang="ru-RU" smtClean="0"/>
              <a:t>46</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Analytical methods</a:t>
            </a:r>
            <a:endParaRPr lang="ru-RU" sz="3200" b="1" dirty="0">
              <a:solidFill>
                <a:srgbClr val="0070C0"/>
              </a:solidFill>
            </a:endParaRPr>
          </a:p>
        </p:txBody>
      </p:sp>
      <p:sp>
        <p:nvSpPr>
          <p:cNvPr id="7" name="Прямоугольник 6"/>
          <p:cNvSpPr/>
          <p:nvPr/>
        </p:nvSpPr>
        <p:spPr>
          <a:xfrm>
            <a:off x="251520" y="980728"/>
            <a:ext cx="3960440" cy="646331"/>
          </a:xfrm>
          <a:prstGeom prst="rect">
            <a:avLst/>
          </a:prstGeom>
        </p:spPr>
        <p:txBody>
          <a:bodyPr wrap="square">
            <a:spAutoFit/>
          </a:bodyPr>
          <a:lstStyle/>
          <a:p>
            <a:pPr algn="ctr"/>
            <a:r>
              <a:rPr lang="en-US" b="1" dirty="0">
                <a:solidFill>
                  <a:srgbClr val="C00000"/>
                </a:solidFill>
              </a:rPr>
              <a:t>Qualitative and volumetric analysis </a:t>
            </a:r>
            <a:r>
              <a:rPr lang="en-US" b="1" dirty="0">
                <a:solidFill>
                  <a:srgbClr val="0070C0"/>
                </a:solidFill>
              </a:rPr>
              <a:t>(I/Q)</a:t>
            </a:r>
            <a:endParaRPr lang="ru-RU" b="1" dirty="0">
              <a:solidFill>
                <a:srgbClr val="0070C0"/>
              </a:solidFill>
            </a:endParaRPr>
          </a:p>
        </p:txBody>
      </p:sp>
      <p:pic>
        <p:nvPicPr>
          <p:cNvPr id="358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49"/>
          <a:stretch/>
        </p:blipFill>
        <p:spPr bwMode="auto">
          <a:xfrm>
            <a:off x="240243" y="1703498"/>
            <a:ext cx="3971717" cy="479458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5004048" y="980728"/>
            <a:ext cx="3888432" cy="369332"/>
          </a:xfrm>
          <a:prstGeom prst="rect">
            <a:avLst/>
          </a:prstGeom>
        </p:spPr>
        <p:txBody>
          <a:bodyPr wrap="square">
            <a:spAutoFit/>
          </a:bodyPr>
          <a:lstStyle/>
          <a:p>
            <a:pPr algn="ctr"/>
            <a:r>
              <a:rPr lang="en-US" b="1" dirty="0">
                <a:solidFill>
                  <a:srgbClr val="C00000"/>
                </a:solidFill>
              </a:rPr>
              <a:t>X-Ray diffraction (XRD)</a:t>
            </a:r>
            <a:endParaRPr lang="ru-RU" b="1" dirty="0">
              <a:solidFill>
                <a:srgbClr val="C00000"/>
              </a:solidFill>
            </a:endParaRPr>
          </a:p>
        </p:txBody>
      </p:sp>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9628" y="1703497"/>
            <a:ext cx="3932851" cy="294963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88599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520259"/>
            <a:ext cx="573161" cy="365125"/>
          </a:xfrm>
        </p:spPr>
        <p:txBody>
          <a:bodyPr/>
          <a:lstStyle/>
          <a:p>
            <a:fld id="{B58616FD-3F71-418E-9A01-FC5468F78925}" type="slidenum">
              <a:rPr lang="ru-RU" smtClean="0"/>
              <a:t>47</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1569660"/>
          </a:xfrm>
          <a:prstGeom prst="rect">
            <a:avLst/>
          </a:prstGeom>
        </p:spPr>
        <p:txBody>
          <a:bodyPr wrap="square">
            <a:spAutoFit/>
          </a:bodyPr>
          <a:lstStyle/>
          <a:p>
            <a:pPr algn="ctr"/>
            <a:r>
              <a:rPr lang="en-US" sz="3200" b="1" dirty="0" smtClean="0">
                <a:solidFill>
                  <a:srgbClr val="0070C0"/>
                </a:solidFill>
              </a:rPr>
              <a:t>Remedies to prevent the impurities in pharmaceutical products</a:t>
            </a:r>
            <a:endParaRPr lang="ru-RU" sz="3200" b="1" dirty="0">
              <a:solidFill>
                <a:srgbClr val="0070C0"/>
              </a:solidFill>
            </a:endParaRPr>
          </a:p>
        </p:txBody>
      </p:sp>
      <p:sp>
        <p:nvSpPr>
          <p:cNvPr id="7" name="Прямоугольник 6"/>
          <p:cNvSpPr/>
          <p:nvPr/>
        </p:nvSpPr>
        <p:spPr>
          <a:xfrm>
            <a:off x="251520" y="1995805"/>
            <a:ext cx="8568952" cy="4308872"/>
          </a:xfrm>
          <a:prstGeom prst="rect">
            <a:avLst/>
          </a:prstGeom>
        </p:spPr>
        <p:txBody>
          <a:bodyPr wrap="square">
            <a:spAutoFit/>
          </a:bodyPr>
          <a:lstStyle/>
          <a:p>
            <a:pPr marL="285750" indent="-285750" algn="just">
              <a:spcAft>
                <a:spcPts val="1200"/>
              </a:spcAft>
              <a:buFont typeface="Wingdings" panose="05000000000000000000" pitchFamily="2" charset="2"/>
              <a:buChar char="Ø"/>
            </a:pPr>
            <a:r>
              <a:rPr lang="en-US" dirty="0" smtClean="0"/>
              <a:t>Control </a:t>
            </a:r>
            <a:r>
              <a:rPr lang="en-US" dirty="0"/>
              <a:t>of critical factors during the manufacturing of any product; which affect the product.</a:t>
            </a:r>
          </a:p>
          <a:p>
            <a:pPr marL="285750" indent="-285750" algn="just">
              <a:spcAft>
                <a:spcPts val="1200"/>
              </a:spcAft>
              <a:buFont typeface="Wingdings" panose="05000000000000000000" pitchFamily="2" charset="2"/>
              <a:buChar char="Ø"/>
            </a:pPr>
            <a:r>
              <a:rPr lang="en-US" dirty="0" smtClean="0"/>
              <a:t>Extreme </a:t>
            </a:r>
            <a:r>
              <a:rPr lang="en-US" dirty="0"/>
              <a:t>operational care should be taken while handling the </a:t>
            </a:r>
            <a:r>
              <a:rPr lang="en-US" dirty="0" err="1"/>
              <a:t>equipments</a:t>
            </a:r>
            <a:r>
              <a:rPr lang="en-US" dirty="0"/>
              <a:t>, machineries, reactors and other tools that by any mean due to the operational activity, impurity should not be entered into the product. </a:t>
            </a:r>
          </a:p>
          <a:p>
            <a:pPr marL="285750" indent="-285750" algn="just">
              <a:spcAft>
                <a:spcPts val="1200"/>
              </a:spcAft>
              <a:buFont typeface="Wingdings" panose="05000000000000000000" pitchFamily="2" charset="2"/>
              <a:buChar char="Ø"/>
            </a:pPr>
            <a:r>
              <a:rPr lang="en-US" dirty="0" smtClean="0"/>
              <a:t>The </a:t>
            </a:r>
            <a:r>
              <a:rPr lang="en-US" dirty="0"/>
              <a:t>wet cake should be thoroughly washed to remove all unwanted chemical including the residual solvents.</a:t>
            </a:r>
          </a:p>
          <a:p>
            <a:pPr marL="285750" indent="-285750" algn="just">
              <a:spcAft>
                <a:spcPts val="1200"/>
              </a:spcAft>
              <a:buFont typeface="Wingdings" panose="05000000000000000000" pitchFamily="2" charset="2"/>
              <a:buChar char="Ø"/>
            </a:pPr>
            <a:r>
              <a:rPr lang="en-US" dirty="0" smtClean="0"/>
              <a:t>In </a:t>
            </a:r>
            <a:r>
              <a:rPr lang="en-US" dirty="0"/>
              <a:t>the specification, maximum possible impurities should be specified with stringent limits for the better quality products</a:t>
            </a:r>
            <a:r>
              <a:rPr lang="en-US" dirty="0" smtClean="0"/>
              <a:t>.</a:t>
            </a:r>
          </a:p>
          <a:p>
            <a:pPr marL="285750" indent="-285750" algn="just">
              <a:spcAft>
                <a:spcPts val="1200"/>
              </a:spcAft>
              <a:buFont typeface="Wingdings" panose="05000000000000000000" pitchFamily="2" charset="2"/>
              <a:buChar char="Ø"/>
            </a:pPr>
            <a:r>
              <a:rPr lang="en-US" dirty="0" smtClean="0"/>
              <a:t>Time </a:t>
            </a:r>
            <a:r>
              <a:rPr lang="en-US" dirty="0"/>
              <a:t>to time the specifications of drug substances and drug products should be studied and revised for specific impurity profiling and should be made strict for impurity acceptance criteria.</a:t>
            </a:r>
          </a:p>
        </p:txBody>
      </p:sp>
    </p:spTree>
    <p:extLst>
      <p:ext uri="{BB962C8B-B14F-4D97-AF65-F5344CB8AC3E}">
        <p14:creationId xmlns:p14="http://schemas.microsoft.com/office/powerpoint/2010/main" val="2241244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B58616FD-3F71-418E-9A01-FC5468F78925}" type="slidenum">
              <a:rPr lang="ru-RU" smtClean="0"/>
              <a:t>48</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1569660"/>
          </a:xfrm>
          <a:prstGeom prst="rect">
            <a:avLst/>
          </a:prstGeom>
        </p:spPr>
        <p:txBody>
          <a:bodyPr wrap="square">
            <a:spAutoFit/>
          </a:bodyPr>
          <a:lstStyle/>
          <a:p>
            <a:pPr algn="ctr"/>
            <a:r>
              <a:rPr lang="en-US" sz="3200" b="1" dirty="0" smtClean="0">
                <a:solidFill>
                  <a:srgbClr val="0070C0"/>
                </a:solidFill>
              </a:rPr>
              <a:t>Remedies to prevent the impurities in pharmaceutical products</a:t>
            </a:r>
            <a:endParaRPr lang="ru-RU" sz="3200" b="1" dirty="0">
              <a:solidFill>
                <a:srgbClr val="0070C0"/>
              </a:solidFill>
            </a:endParaRPr>
          </a:p>
        </p:txBody>
      </p:sp>
      <p:sp>
        <p:nvSpPr>
          <p:cNvPr id="7" name="Прямоугольник 6"/>
          <p:cNvSpPr/>
          <p:nvPr/>
        </p:nvSpPr>
        <p:spPr>
          <a:xfrm>
            <a:off x="251520" y="1988840"/>
            <a:ext cx="8640960" cy="3877985"/>
          </a:xfrm>
          <a:prstGeom prst="rect">
            <a:avLst/>
          </a:prstGeom>
        </p:spPr>
        <p:txBody>
          <a:bodyPr wrap="square">
            <a:spAutoFit/>
          </a:bodyPr>
          <a:lstStyle/>
          <a:p>
            <a:pPr marL="285750" indent="-285750" algn="just">
              <a:spcAft>
                <a:spcPts val="1200"/>
              </a:spcAft>
              <a:buFont typeface="Wingdings" panose="05000000000000000000" pitchFamily="2" charset="2"/>
              <a:buChar char="Ø"/>
            </a:pPr>
            <a:r>
              <a:rPr lang="en-US" dirty="0" smtClean="0"/>
              <a:t>During </a:t>
            </a:r>
            <a:r>
              <a:rPr lang="en-US" dirty="0"/>
              <a:t>analytical method development and validation study of any drug substance and drug product, the method parameters should be optimized in such a way that the method can resolve maximum number of impurities which will help the synthetic chemist to improve the synthetic process.</a:t>
            </a:r>
          </a:p>
          <a:p>
            <a:pPr marL="285750" indent="-285750" algn="just">
              <a:spcAft>
                <a:spcPts val="1200"/>
              </a:spcAft>
              <a:buFont typeface="Wingdings" panose="05000000000000000000" pitchFamily="2" charset="2"/>
              <a:buChar char="Ø"/>
            </a:pPr>
            <a:r>
              <a:rPr lang="en-US" dirty="0" smtClean="0"/>
              <a:t>Stability </a:t>
            </a:r>
            <a:r>
              <a:rPr lang="en-US" dirty="0"/>
              <a:t>study should be carried out methodically and meticulously for the identification of degradation products and to fix the shelf life of drug substances and drug products.</a:t>
            </a:r>
          </a:p>
          <a:p>
            <a:pPr marL="285750" indent="-285750" algn="just">
              <a:spcAft>
                <a:spcPts val="1200"/>
              </a:spcAft>
              <a:buFont typeface="Wingdings" panose="05000000000000000000" pitchFamily="2" charset="2"/>
              <a:buChar char="Ø"/>
            </a:pPr>
            <a:r>
              <a:rPr lang="en-US" dirty="0" smtClean="0"/>
              <a:t>Stress </a:t>
            </a:r>
            <a:r>
              <a:rPr lang="en-US" dirty="0"/>
              <a:t>study should be performed for any drug substance or drug product to handle the transportation related issues properly.</a:t>
            </a:r>
          </a:p>
          <a:p>
            <a:pPr marL="285750" indent="-285750" algn="just">
              <a:spcAft>
                <a:spcPts val="1200"/>
              </a:spcAft>
              <a:buFont typeface="Wingdings" panose="05000000000000000000" pitchFamily="2" charset="2"/>
              <a:buChar char="Ø"/>
            </a:pPr>
            <a:r>
              <a:rPr lang="en-US" dirty="0" smtClean="0"/>
              <a:t>Packaging </a:t>
            </a:r>
            <a:r>
              <a:rPr lang="en-US" dirty="0"/>
              <a:t>care should be taken for the moisture/light/environment/stress sensitive materials.</a:t>
            </a:r>
          </a:p>
        </p:txBody>
      </p:sp>
    </p:spTree>
    <p:extLst>
      <p:ext uri="{BB962C8B-B14F-4D97-AF65-F5344CB8AC3E}">
        <p14:creationId xmlns:p14="http://schemas.microsoft.com/office/powerpoint/2010/main" val="2975473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520259"/>
            <a:ext cx="573161" cy="365125"/>
          </a:xfrm>
        </p:spPr>
        <p:txBody>
          <a:bodyPr/>
          <a:lstStyle/>
          <a:p>
            <a:fld id="{B58616FD-3F71-418E-9A01-FC5468F78925}" type="slidenum">
              <a:rPr lang="ru-RU" smtClean="0"/>
              <a:t>49</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1569660"/>
          </a:xfrm>
          <a:prstGeom prst="rect">
            <a:avLst/>
          </a:prstGeom>
        </p:spPr>
        <p:txBody>
          <a:bodyPr wrap="square">
            <a:spAutoFit/>
          </a:bodyPr>
          <a:lstStyle/>
          <a:p>
            <a:pPr algn="ctr"/>
            <a:r>
              <a:rPr lang="en-US" sz="3200" b="1" dirty="0" smtClean="0">
                <a:solidFill>
                  <a:srgbClr val="0070C0"/>
                </a:solidFill>
              </a:rPr>
              <a:t>Remedies to prevent the impurities in pharmaceutical products</a:t>
            </a:r>
            <a:endParaRPr lang="ru-RU" sz="3200" b="1" dirty="0">
              <a:solidFill>
                <a:srgbClr val="0070C0"/>
              </a:solidFill>
            </a:endParaRPr>
          </a:p>
        </p:txBody>
      </p:sp>
      <p:sp>
        <p:nvSpPr>
          <p:cNvPr id="7" name="Прямоугольник 6"/>
          <p:cNvSpPr/>
          <p:nvPr/>
        </p:nvSpPr>
        <p:spPr>
          <a:xfrm>
            <a:off x="251520" y="1995805"/>
            <a:ext cx="8640960" cy="2893100"/>
          </a:xfrm>
          <a:prstGeom prst="rect">
            <a:avLst/>
          </a:prstGeom>
        </p:spPr>
        <p:txBody>
          <a:bodyPr wrap="square">
            <a:spAutoFit/>
          </a:bodyPr>
          <a:lstStyle/>
          <a:p>
            <a:pPr marL="285750" lvl="0" indent="-285750" algn="just">
              <a:spcAft>
                <a:spcPts val="1200"/>
              </a:spcAft>
              <a:buFont typeface="Wingdings" panose="05000000000000000000" pitchFamily="2" charset="2"/>
              <a:buChar char="Ø"/>
            </a:pPr>
            <a:r>
              <a:rPr lang="en-US" dirty="0"/>
              <a:t>Regulatory authorities should become stricter before giving any license or permission for any product to be sold in any regulated market.</a:t>
            </a:r>
            <a:endParaRPr lang="ru-RU" dirty="0"/>
          </a:p>
          <a:p>
            <a:pPr marL="285750" lvl="0" indent="-285750" algn="just">
              <a:spcAft>
                <a:spcPts val="1200"/>
              </a:spcAft>
              <a:buFont typeface="Wingdings" panose="05000000000000000000" pitchFamily="2" charset="2"/>
              <a:buChar char="Ø"/>
            </a:pPr>
            <a:r>
              <a:rPr lang="en-US" dirty="0"/>
              <a:t>Before giving any approval for any pharmaceutical product to any company, the authorities should ensure the total compliance of the manufacturing site and product, as this is the matter related to human health and it can not be taken in very casual way.</a:t>
            </a:r>
            <a:endParaRPr lang="ru-RU" dirty="0"/>
          </a:p>
          <a:p>
            <a:pPr marL="285750" lvl="0" indent="-285750" algn="just">
              <a:spcAft>
                <a:spcPts val="1200"/>
              </a:spcAft>
              <a:buFont typeface="Wingdings" panose="05000000000000000000" pitchFamily="2" charset="2"/>
              <a:buChar char="Ø"/>
            </a:pPr>
            <a:r>
              <a:rPr lang="en-US" dirty="0"/>
              <a:t>If some of the listed remedies are implemented seriously and strictly, then the pharmaceutical  industries can get rid of this burning issue of impurities at major extent.</a:t>
            </a:r>
            <a:endParaRPr lang="ru-RU" dirty="0"/>
          </a:p>
        </p:txBody>
      </p:sp>
    </p:spTree>
    <p:extLst>
      <p:ext uri="{BB962C8B-B14F-4D97-AF65-F5344CB8AC3E}">
        <p14:creationId xmlns:p14="http://schemas.microsoft.com/office/powerpoint/2010/main" val="2325477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5</a:t>
            </a:fld>
            <a:endParaRPr lang="ru-RU" dirty="0"/>
          </a:p>
        </p:txBody>
      </p:sp>
      <p:sp>
        <p:nvSpPr>
          <p:cNvPr id="7" name="Прямоугольник 6"/>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Common terms</a:t>
            </a:r>
            <a:endParaRPr lang="ru-RU" sz="3200" b="1" dirty="0">
              <a:solidFill>
                <a:srgbClr val="0070C0"/>
              </a:solidFill>
            </a:endParaRPr>
          </a:p>
        </p:txBody>
      </p:sp>
      <p:sp>
        <p:nvSpPr>
          <p:cNvPr id="6" name="Прямоугольник 5"/>
          <p:cNvSpPr/>
          <p:nvPr/>
        </p:nvSpPr>
        <p:spPr>
          <a:xfrm>
            <a:off x="251520" y="1124744"/>
            <a:ext cx="5760640" cy="2031325"/>
          </a:xfrm>
          <a:prstGeom prst="rect">
            <a:avLst/>
          </a:prstGeom>
        </p:spPr>
        <p:txBody>
          <a:bodyPr wrap="square">
            <a:spAutoFit/>
          </a:bodyPr>
          <a:lstStyle/>
          <a:p>
            <a:r>
              <a:rPr lang="en-US" b="1" dirty="0" smtClean="0">
                <a:solidFill>
                  <a:srgbClr val="FF0000"/>
                </a:solidFill>
              </a:rPr>
              <a:t>Degradation product</a:t>
            </a:r>
          </a:p>
          <a:p>
            <a:pPr algn="just"/>
            <a:r>
              <a:rPr lang="en-US" dirty="0" smtClean="0"/>
              <a:t>A molecule produced by a chemical change in the drug molecule over a period of time and/or by the action of different parameters such as light, temperature, pH, water quality or by reaction with an excipient and/or the immediate container system. It is also called  decomposition product.</a:t>
            </a:r>
            <a:endParaRPr lang="en-US"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1412776"/>
            <a:ext cx="2310760" cy="173307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251520" y="3429000"/>
            <a:ext cx="8568952" cy="1200329"/>
          </a:xfrm>
          <a:prstGeom prst="rect">
            <a:avLst/>
          </a:prstGeom>
        </p:spPr>
        <p:txBody>
          <a:bodyPr wrap="square">
            <a:spAutoFit/>
          </a:bodyPr>
          <a:lstStyle/>
          <a:p>
            <a:r>
              <a:rPr lang="en-US" b="1" dirty="0" smtClean="0">
                <a:solidFill>
                  <a:srgbClr val="FF0000"/>
                </a:solidFill>
              </a:rPr>
              <a:t>Enantiomeric impurity</a:t>
            </a:r>
          </a:p>
          <a:p>
            <a:pPr algn="just"/>
            <a:r>
              <a:rPr lang="en-US" dirty="0" smtClean="0"/>
              <a:t>A compound with the same molecular formula as the drug substance that differs in the spatial arrangement of atoms within the molecule and is a non-superimposable mirror image.</a:t>
            </a:r>
            <a:endParaRPr lang="en-US"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263" y="4725144"/>
            <a:ext cx="6495466" cy="151770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4716016" y="6372036"/>
            <a:ext cx="2659702" cy="369332"/>
          </a:xfrm>
          <a:prstGeom prst="rect">
            <a:avLst/>
          </a:prstGeom>
        </p:spPr>
        <p:txBody>
          <a:bodyPr wrap="none">
            <a:spAutoFit/>
          </a:bodyPr>
          <a:lstStyle/>
          <a:p>
            <a:r>
              <a:rPr lang="en-US" b="1" dirty="0" smtClean="0">
                <a:solidFill>
                  <a:srgbClr val="0070C0"/>
                </a:solidFill>
              </a:rPr>
              <a:t>Enantiomeric impurity</a:t>
            </a:r>
          </a:p>
        </p:txBody>
      </p:sp>
    </p:spTree>
    <p:extLst>
      <p:ext uri="{BB962C8B-B14F-4D97-AF65-F5344CB8AC3E}">
        <p14:creationId xmlns:p14="http://schemas.microsoft.com/office/powerpoint/2010/main" val="14810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E1AB706-E0B2-436F-817B-1BB1E72B87D8}" type="slidenum">
              <a:rPr lang="ru-RU" smtClean="0"/>
              <a:t>50</a:t>
            </a:fld>
            <a:endParaRPr lang="ru-RU"/>
          </a:p>
        </p:txBody>
      </p:sp>
      <p:sp>
        <p:nvSpPr>
          <p:cNvPr id="5" name="Прямоугольник 4"/>
          <p:cNvSpPr/>
          <p:nvPr/>
        </p:nvSpPr>
        <p:spPr>
          <a:xfrm>
            <a:off x="2051720" y="1196752"/>
            <a:ext cx="5028941" cy="584775"/>
          </a:xfrm>
          <a:prstGeom prst="rect">
            <a:avLst/>
          </a:prstGeom>
        </p:spPr>
        <p:txBody>
          <a:bodyPr wrap="none">
            <a:spAutoFit/>
          </a:bodyPr>
          <a:lstStyle/>
          <a:p>
            <a:r>
              <a:rPr lang="en-US" sz="3200" b="1" dirty="0" smtClean="0">
                <a:solidFill>
                  <a:srgbClr val="0070C0"/>
                </a:solidFill>
              </a:rPr>
              <a:t>Thank you for attention!</a:t>
            </a:r>
            <a:endParaRPr lang="ru-RU" sz="3200" b="1" dirty="0">
              <a:solidFill>
                <a:srgbClr val="0070C0"/>
              </a:solidFill>
            </a:endParaRPr>
          </a:p>
        </p:txBody>
      </p:sp>
      <p:pic>
        <p:nvPicPr>
          <p:cNvPr id="2355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5266" t="23470" r="12699" b="7514"/>
          <a:stretch/>
        </p:blipFill>
        <p:spPr bwMode="auto">
          <a:xfrm>
            <a:off x="2358598" y="1988840"/>
            <a:ext cx="4415183" cy="368405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775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607351" y="6520259"/>
            <a:ext cx="573161" cy="365125"/>
          </a:xfrm>
        </p:spPr>
        <p:txBody>
          <a:bodyPr/>
          <a:lstStyle/>
          <a:p>
            <a:fld id="{B58616FD-3F71-418E-9A01-FC5468F78925}" type="slidenum">
              <a:rPr lang="ru-RU" smtClean="0"/>
              <a:t>6</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Common terms</a:t>
            </a:r>
            <a:endParaRPr lang="ru-RU" sz="3200" b="1" dirty="0">
              <a:solidFill>
                <a:srgbClr val="0070C0"/>
              </a:solidFill>
            </a:endParaRPr>
          </a:p>
        </p:txBody>
      </p:sp>
      <p:sp>
        <p:nvSpPr>
          <p:cNvPr id="8" name="Прямоугольник 7"/>
          <p:cNvSpPr/>
          <p:nvPr/>
        </p:nvSpPr>
        <p:spPr>
          <a:xfrm>
            <a:off x="251520" y="2422629"/>
            <a:ext cx="8640960" cy="646331"/>
          </a:xfrm>
          <a:prstGeom prst="rect">
            <a:avLst/>
          </a:prstGeom>
        </p:spPr>
        <p:txBody>
          <a:bodyPr wrap="square">
            <a:spAutoFit/>
          </a:bodyPr>
          <a:lstStyle/>
          <a:p>
            <a:r>
              <a:rPr lang="en-US" b="1" dirty="0" smtClean="0">
                <a:solidFill>
                  <a:srgbClr val="FF0000"/>
                </a:solidFill>
              </a:rPr>
              <a:t>Interaction product - </a:t>
            </a:r>
            <a:r>
              <a:rPr lang="en-US" dirty="0" smtClean="0"/>
              <a:t>It is a product formed by the interaction of chemicals in reaction mixture either intentionally or unintentionally.</a:t>
            </a:r>
            <a:endParaRPr lang="en-US" dirty="0"/>
          </a:p>
        </p:txBody>
      </p:sp>
      <p:sp>
        <p:nvSpPr>
          <p:cNvPr id="9" name="Прямоугольник 8"/>
          <p:cNvSpPr/>
          <p:nvPr/>
        </p:nvSpPr>
        <p:spPr>
          <a:xfrm>
            <a:off x="251520" y="3142709"/>
            <a:ext cx="8640960" cy="646331"/>
          </a:xfrm>
          <a:prstGeom prst="rect">
            <a:avLst/>
          </a:prstGeom>
        </p:spPr>
        <p:txBody>
          <a:bodyPr wrap="square">
            <a:spAutoFit/>
          </a:bodyPr>
          <a:lstStyle/>
          <a:p>
            <a:r>
              <a:rPr lang="en-US" b="1" dirty="0" smtClean="0">
                <a:solidFill>
                  <a:srgbClr val="FF0000"/>
                </a:solidFill>
              </a:rPr>
              <a:t>Intermediate - </a:t>
            </a:r>
            <a:r>
              <a:rPr lang="en-US" dirty="0" smtClean="0"/>
              <a:t>It is a compounds formed during the synthesis of desired product or as a part of synthetic route.</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653136"/>
            <a:ext cx="4824536" cy="16973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5364088" y="4468786"/>
            <a:ext cx="3528392" cy="2200574"/>
          </a:xfrm>
          <a:prstGeom prst="rect">
            <a:avLst/>
          </a:prstGeom>
          <a:solidFill>
            <a:srgbClr val="FFFFFF"/>
          </a:solidFill>
          <a:ln>
            <a:noFill/>
          </a:ln>
          <a:effectLst>
            <a:outerShdw blurRad="1524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7675" indent="-447675">
              <a:spcAft>
                <a:spcPts val="300"/>
              </a:spcAft>
            </a:pPr>
            <a:r>
              <a:rPr lang="en-US" b="1" dirty="0" smtClean="0">
                <a:solidFill>
                  <a:srgbClr val="0070C0"/>
                </a:solidFill>
              </a:rPr>
              <a:t>A</a:t>
            </a:r>
            <a:r>
              <a:rPr lang="en-US" dirty="0" smtClean="0">
                <a:solidFill>
                  <a:schemeClr val="tx1"/>
                </a:solidFill>
              </a:rPr>
              <a:t> - Starting material</a:t>
            </a:r>
          </a:p>
          <a:p>
            <a:pPr marL="447675" indent="-447675">
              <a:spcAft>
                <a:spcPts val="300"/>
              </a:spcAft>
            </a:pPr>
            <a:r>
              <a:rPr lang="en-US" b="1" dirty="0" smtClean="0">
                <a:solidFill>
                  <a:srgbClr val="0070C0"/>
                </a:solidFill>
              </a:rPr>
              <a:t>B1,B2,C1,C2</a:t>
            </a:r>
            <a:r>
              <a:rPr lang="en-US" dirty="0" smtClean="0">
                <a:solidFill>
                  <a:schemeClr val="tx1"/>
                </a:solidFill>
              </a:rPr>
              <a:t> - Interaction products</a:t>
            </a:r>
          </a:p>
          <a:p>
            <a:pPr marL="447675" indent="-447675">
              <a:spcAft>
                <a:spcPts val="300"/>
              </a:spcAft>
            </a:pPr>
            <a:r>
              <a:rPr lang="en-US" b="1" dirty="0" smtClean="0">
                <a:solidFill>
                  <a:srgbClr val="0070C0"/>
                </a:solidFill>
              </a:rPr>
              <a:t>B1,C1</a:t>
            </a:r>
            <a:r>
              <a:rPr lang="en-US" dirty="0" smtClean="0">
                <a:solidFill>
                  <a:schemeClr val="tx1"/>
                </a:solidFill>
              </a:rPr>
              <a:t>- Intermediate</a:t>
            </a:r>
          </a:p>
          <a:p>
            <a:pPr marL="447675" indent="-447675">
              <a:spcAft>
                <a:spcPts val="300"/>
              </a:spcAft>
            </a:pPr>
            <a:r>
              <a:rPr lang="en-US" b="1" dirty="0" smtClean="0">
                <a:solidFill>
                  <a:srgbClr val="0070C0"/>
                </a:solidFill>
              </a:rPr>
              <a:t>C1</a:t>
            </a:r>
            <a:r>
              <a:rPr lang="en-US" b="1" dirty="0" smtClean="0">
                <a:solidFill>
                  <a:schemeClr val="tx1"/>
                </a:solidFill>
              </a:rPr>
              <a:t>- </a:t>
            </a:r>
            <a:r>
              <a:rPr lang="en-US" dirty="0" smtClean="0">
                <a:solidFill>
                  <a:schemeClr val="tx1"/>
                </a:solidFill>
              </a:rPr>
              <a:t>Penultimate intermediate</a:t>
            </a:r>
          </a:p>
          <a:p>
            <a:pPr marL="447675" indent="-447675">
              <a:spcAft>
                <a:spcPts val="300"/>
              </a:spcAft>
            </a:pPr>
            <a:r>
              <a:rPr lang="en-US" b="1" dirty="0" smtClean="0">
                <a:solidFill>
                  <a:srgbClr val="0070C0"/>
                </a:solidFill>
              </a:rPr>
              <a:t>D</a:t>
            </a:r>
            <a:r>
              <a:rPr lang="en-US" dirty="0" smtClean="0">
                <a:solidFill>
                  <a:schemeClr val="tx1"/>
                </a:solidFill>
              </a:rPr>
              <a:t> - Drug substance</a:t>
            </a:r>
          </a:p>
        </p:txBody>
      </p:sp>
      <p:sp>
        <p:nvSpPr>
          <p:cNvPr id="11" name="Прямоугольник 10"/>
          <p:cNvSpPr/>
          <p:nvPr/>
        </p:nvSpPr>
        <p:spPr>
          <a:xfrm>
            <a:off x="251520" y="3789040"/>
            <a:ext cx="8640960" cy="646331"/>
          </a:xfrm>
          <a:prstGeom prst="rect">
            <a:avLst/>
          </a:prstGeom>
        </p:spPr>
        <p:txBody>
          <a:bodyPr wrap="square">
            <a:spAutoFit/>
          </a:bodyPr>
          <a:lstStyle/>
          <a:p>
            <a:r>
              <a:rPr lang="en-US" b="1" dirty="0" smtClean="0">
                <a:solidFill>
                  <a:srgbClr val="FF0000"/>
                </a:solidFill>
              </a:rPr>
              <a:t>Penultimate intermediate - </a:t>
            </a:r>
            <a:r>
              <a:rPr lang="en-US" dirty="0" smtClean="0"/>
              <a:t>the second last compound in the route of synthesis prior to the production of the final desired product.</a:t>
            </a:r>
            <a:endParaRPr lang="en-US" dirty="0"/>
          </a:p>
        </p:txBody>
      </p:sp>
      <p:sp>
        <p:nvSpPr>
          <p:cNvPr id="12" name="Прямоугольник 11"/>
          <p:cNvSpPr/>
          <p:nvPr/>
        </p:nvSpPr>
        <p:spPr>
          <a:xfrm>
            <a:off x="251520" y="915685"/>
            <a:ext cx="8640960" cy="1477328"/>
          </a:xfrm>
          <a:prstGeom prst="rect">
            <a:avLst/>
          </a:prstGeom>
        </p:spPr>
        <p:txBody>
          <a:bodyPr wrap="square">
            <a:spAutoFit/>
          </a:bodyPr>
          <a:lstStyle/>
          <a:p>
            <a:r>
              <a:rPr lang="en-US" b="1" dirty="0" smtClean="0">
                <a:solidFill>
                  <a:srgbClr val="FF0000"/>
                </a:solidFill>
              </a:rPr>
              <a:t>Starting material </a:t>
            </a:r>
            <a:r>
              <a:rPr lang="en-US" b="1" dirty="0" smtClean="0"/>
              <a:t>- </a:t>
            </a:r>
            <a:r>
              <a:rPr lang="en-US" dirty="0" smtClean="0"/>
              <a:t>A material used in the synthesis of a new drug substance that is incorporated as an element into the structure of an intermediate and/or of the new drug substance. Starting materials are normally commercially available and of defined chemical and physical properties and structure.</a:t>
            </a:r>
            <a:endParaRPr lang="en-US" dirty="0"/>
          </a:p>
        </p:txBody>
      </p:sp>
    </p:spTree>
    <p:extLst>
      <p:ext uri="{BB962C8B-B14F-4D97-AF65-F5344CB8AC3E}">
        <p14:creationId xmlns:p14="http://schemas.microsoft.com/office/powerpoint/2010/main" val="508197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7</a:t>
            </a:fld>
            <a:endParaRPr lang="ru-RU" dirty="0"/>
          </a:p>
        </p:txBody>
      </p:sp>
      <p:sp>
        <p:nvSpPr>
          <p:cNvPr id="7" name="Прямоугольник 6"/>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Common terms</a:t>
            </a:r>
            <a:endParaRPr lang="ru-RU" sz="3200" b="1" dirty="0">
              <a:solidFill>
                <a:srgbClr val="0070C0"/>
              </a:solidFill>
            </a:endParaRPr>
          </a:p>
        </p:txBody>
      </p:sp>
      <p:sp>
        <p:nvSpPr>
          <p:cNvPr id="8" name="Прямоугольник 7"/>
          <p:cNvSpPr/>
          <p:nvPr/>
        </p:nvSpPr>
        <p:spPr>
          <a:xfrm>
            <a:off x="251520" y="1353542"/>
            <a:ext cx="8640960" cy="923330"/>
          </a:xfrm>
          <a:prstGeom prst="rect">
            <a:avLst/>
          </a:prstGeom>
        </p:spPr>
        <p:txBody>
          <a:bodyPr wrap="square">
            <a:spAutoFit/>
          </a:bodyPr>
          <a:lstStyle/>
          <a:p>
            <a:r>
              <a:rPr lang="en-US" b="1" dirty="0" smtClean="0">
                <a:solidFill>
                  <a:srgbClr val="FF0000"/>
                </a:solidFill>
              </a:rPr>
              <a:t>New drug product</a:t>
            </a:r>
          </a:p>
          <a:p>
            <a:pPr algn="just"/>
            <a:r>
              <a:rPr lang="en-US" dirty="0" smtClean="0"/>
              <a:t>It is a compounds formed during the synthesis of desired product or as a part of synthetic route.</a:t>
            </a:r>
            <a:endParaRPr lang="en-US" dirty="0"/>
          </a:p>
        </p:txBody>
      </p:sp>
      <p:sp>
        <p:nvSpPr>
          <p:cNvPr id="9" name="Прямоугольник 8"/>
          <p:cNvSpPr/>
          <p:nvPr/>
        </p:nvSpPr>
        <p:spPr>
          <a:xfrm>
            <a:off x="251520" y="2636912"/>
            <a:ext cx="3888432" cy="2862322"/>
          </a:xfrm>
          <a:prstGeom prst="rect">
            <a:avLst/>
          </a:prstGeom>
        </p:spPr>
        <p:txBody>
          <a:bodyPr wrap="square">
            <a:spAutoFit/>
          </a:bodyPr>
          <a:lstStyle/>
          <a:p>
            <a:r>
              <a:rPr lang="en-US" b="1" dirty="0" smtClean="0">
                <a:solidFill>
                  <a:srgbClr val="FF0000"/>
                </a:solidFill>
              </a:rPr>
              <a:t>New drug substance</a:t>
            </a:r>
          </a:p>
          <a:p>
            <a:pPr algn="just"/>
            <a:r>
              <a:rPr lang="en-US" dirty="0" smtClean="0"/>
              <a:t>The designated therapeutic moiety that has not been previously registered in a region or member state (also referred to as a new molecular entity or new chemical entity). It can be a complex, simple ester, or salt of a previously approved drug substance.</a:t>
            </a:r>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796141"/>
            <a:ext cx="3865612" cy="25770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638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8</a:t>
            </a:fld>
            <a:endParaRPr lang="ru-RU"/>
          </a:p>
        </p:txBody>
      </p:sp>
      <p:sp>
        <p:nvSpPr>
          <p:cNvPr id="7" name="Прямоугольник 6"/>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Common terms</a:t>
            </a:r>
            <a:endParaRPr lang="ru-RU" sz="3200" b="1" dirty="0">
              <a:solidFill>
                <a:srgbClr val="0070C0"/>
              </a:solidFill>
            </a:endParaRPr>
          </a:p>
        </p:txBody>
      </p:sp>
      <p:sp>
        <p:nvSpPr>
          <p:cNvPr id="8" name="Прямоугольник 7"/>
          <p:cNvSpPr/>
          <p:nvPr/>
        </p:nvSpPr>
        <p:spPr>
          <a:xfrm>
            <a:off x="251520" y="1268760"/>
            <a:ext cx="8640960" cy="923330"/>
          </a:xfrm>
          <a:prstGeom prst="rect">
            <a:avLst/>
          </a:prstGeom>
        </p:spPr>
        <p:txBody>
          <a:bodyPr wrap="square">
            <a:spAutoFit/>
          </a:bodyPr>
          <a:lstStyle/>
          <a:p>
            <a:r>
              <a:rPr lang="en-US" b="1" dirty="0" smtClean="0">
                <a:solidFill>
                  <a:srgbClr val="FF0000"/>
                </a:solidFill>
              </a:rPr>
              <a:t>Identified impurity</a:t>
            </a:r>
          </a:p>
          <a:p>
            <a:r>
              <a:rPr lang="en-US" dirty="0" smtClean="0"/>
              <a:t>An impurity for which; impurity profiling has been performed and the exact structure of the impurity has been explicated.</a:t>
            </a:r>
            <a:endParaRPr lang="en-US" dirty="0"/>
          </a:p>
        </p:txBody>
      </p:sp>
      <p:sp>
        <p:nvSpPr>
          <p:cNvPr id="9" name="Прямоугольник 8"/>
          <p:cNvSpPr/>
          <p:nvPr/>
        </p:nvSpPr>
        <p:spPr>
          <a:xfrm>
            <a:off x="251520" y="2455728"/>
            <a:ext cx="4320479" cy="1754326"/>
          </a:xfrm>
          <a:prstGeom prst="rect">
            <a:avLst/>
          </a:prstGeom>
        </p:spPr>
        <p:txBody>
          <a:bodyPr wrap="square">
            <a:spAutoFit/>
          </a:bodyPr>
          <a:lstStyle/>
          <a:p>
            <a:r>
              <a:rPr lang="en-US" b="1" dirty="0" smtClean="0">
                <a:solidFill>
                  <a:srgbClr val="FF0000"/>
                </a:solidFill>
              </a:rPr>
              <a:t>Potential impurity</a:t>
            </a:r>
          </a:p>
          <a:p>
            <a:pPr algn="just"/>
            <a:r>
              <a:rPr lang="en-US" dirty="0" smtClean="0"/>
              <a:t>An impurity that theoretically can arise during manufacture or storage. It may or may not actually appear in the new drug substance that may or may not be harmful.</a:t>
            </a:r>
          </a:p>
        </p:txBody>
      </p:sp>
      <p:sp>
        <p:nvSpPr>
          <p:cNvPr id="10" name="Прямоугольник 9"/>
          <p:cNvSpPr/>
          <p:nvPr/>
        </p:nvSpPr>
        <p:spPr>
          <a:xfrm>
            <a:off x="251520" y="4460919"/>
            <a:ext cx="4248472" cy="1477328"/>
          </a:xfrm>
          <a:prstGeom prst="rect">
            <a:avLst/>
          </a:prstGeom>
        </p:spPr>
        <p:txBody>
          <a:bodyPr wrap="square">
            <a:spAutoFit/>
          </a:bodyPr>
          <a:lstStyle/>
          <a:p>
            <a:r>
              <a:rPr lang="en-US" b="1" dirty="0">
                <a:solidFill>
                  <a:srgbClr val="FF0000"/>
                </a:solidFill>
              </a:rPr>
              <a:t>Total impurity</a:t>
            </a:r>
            <a:endParaRPr lang="ru-RU" dirty="0">
              <a:solidFill>
                <a:srgbClr val="FF0000"/>
              </a:solidFill>
            </a:endParaRPr>
          </a:p>
          <a:p>
            <a:pPr algn="just"/>
            <a:r>
              <a:rPr lang="en-US" dirty="0"/>
              <a:t>It is a sum of all type of impurities and it is very important for the quality measurement of drug substance and drug product.</a:t>
            </a:r>
            <a:endParaRPr lang="ru-RU"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855" t="-1886" r="735" b="1886"/>
          <a:stretch/>
        </p:blipFill>
        <p:spPr bwMode="auto">
          <a:xfrm>
            <a:off x="4684591" y="2780928"/>
            <a:ext cx="4220215" cy="302479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3379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B58616FD-3F71-418E-9A01-FC5468F78925}" type="slidenum">
              <a:rPr lang="ru-RU" smtClean="0"/>
              <a:t>9</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Common terms</a:t>
            </a:r>
            <a:endParaRPr lang="ru-RU" sz="3200" b="1" dirty="0">
              <a:solidFill>
                <a:srgbClr val="0070C0"/>
              </a:solidFill>
            </a:endParaRPr>
          </a:p>
        </p:txBody>
      </p:sp>
      <p:sp>
        <p:nvSpPr>
          <p:cNvPr id="7" name="Прямоугольник 6"/>
          <p:cNvSpPr/>
          <p:nvPr/>
        </p:nvSpPr>
        <p:spPr>
          <a:xfrm>
            <a:off x="251520" y="1268760"/>
            <a:ext cx="8640960" cy="646331"/>
          </a:xfrm>
          <a:prstGeom prst="rect">
            <a:avLst/>
          </a:prstGeom>
        </p:spPr>
        <p:txBody>
          <a:bodyPr wrap="square">
            <a:spAutoFit/>
          </a:bodyPr>
          <a:lstStyle/>
          <a:p>
            <a:r>
              <a:rPr lang="en-US" b="1" dirty="0" smtClean="0">
                <a:solidFill>
                  <a:srgbClr val="FF0000"/>
                </a:solidFill>
              </a:rPr>
              <a:t>Qualification threshold</a:t>
            </a:r>
          </a:p>
          <a:p>
            <a:r>
              <a:rPr lang="en-US" dirty="0" smtClean="0"/>
              <a:t> A limit above which an impurity should be qualified.</a:t>
            </a:r>
            <a:endParaRPr lang="en-US" dirty="0"/>
          </a:p>
        </p:txBody>
      </p:sp>
      <p:sp>
        <p:nvSpPr>
          <p:cNvPr id="8" name="Прямоугольник 7"/>
          <p:cNvSpPr/>
          <p:nvPr/>
        </p:nvSpPr>
        <p:spPr>
          <a:xfrm>
            <a:off x="251520" y="2012647"/>
            <a:ext cx="8640960" cy="1200329"/>
          </a:xfrm>
          <a:prstGeom prst="rect">
            <a:avLst/>
          </a:prstGeom>
        </p:spPr>
        <p:txBody>
          <a:bodyPr wrap="square">
            <a:spAutoFit/>
          </a:bodyPr>
          <a:lstStyle/>
          <a:p>
            <a:r>
              <a:rPr lang="en-US" b="1" dirty="0" smtClean="0">
                <a:solidFill>
                  <a:srgbClr val="FF0000"/>
                </a:solidFill>
              </a:rPr>
              <a:t>Specification</a:t>
            </a:r>
          </a:p>
          <a:p>
            <a:r>
              <a:rPr lang="en-US" dirty="0" smtClean="0"/>
              <a:t>It is a list of tests with references to their analytical procedures and suitable acceptance criteria. According to the specification a drug substance or drug product should pass the acceptance criteria for its intended use.</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021" y="3428206"/>
            <a:ext cx="3597275"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522525"/>
      </p:ext>
    </p:extLst>
  </p:cSld>
  <p:clrMapOvr>
    <a:masterClrMapping/>
  </p:clrMapOvr>
</p:sld>
</file>

<file path=ppt/theme/theme1.xml><?xml version="1.0" encoding="utf-8"?>
<a:theme xmlns:a="http://schemas.openxmlformats.org/drawingml/2006/main" name="тема Капли">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themeOverride>
</file>

<file path=ppt/theme/themeOverride2.xml><?xml version="1.0" encoding="utf-8"?>
<a:themeOverride xmlns:a="http://schemas.openxmlformats.org/drawingml/2006/main">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themeOverride>
</file>

<file path=ppt/theme/themeOverride3.xml><?xml version="1.0" encoding="utf-8"?>
<a:themeOverride xmlns:a="http://schemas.openxmlformats.org/drawingml/2006/main">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themeOverride>
</file>

<file path=docProps/app.xml><?xml version="1.0" encoding="utf-8"?>
<Properties xmlns="http://schemas.openxmlformats.org/officeDocument/2006/extended-properties" xmlns:vt="http://schemas.openxmlformats.org/officeDocument/2006/docPropsVTypes">
  <Template/>
  <TotalTime>942</TotalTime>
  <Words>2535</Words>
  <Application>Microsoft Office PowerPoint</Application>
  <PresentationFormat>Экран (4:3)</PresentationFormat>
  <Paragraphs>292</Paragraphs>
  <Slides>50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50</vt:i4>
      </vt:variant>
    </vt:vector>
  </HeadingPairs>
  <TitlesOfParts>
    <vt:vector size="51" baseType="lpstr">
      <vt:lpstr>тема Капли</vt:lpstr>
      <vt:lpstr>«General pharmaceutical chemistry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pharmaceutical chemistry »</dc:title>
  <dc:creator>Лена Лена</dc:creator>
  <cp:lastModifiedBy>Лена Лена</cp:lastModifiedBy>
  <cp:revision>55</cp:revision>
  <dcterms:created xsi:type="dcterms:W3CDTF">2022-03-31T17:49:24Z</dcterms:created>
  <dcterms:modified xsi:type="dcterms:W3CDTF">2022-04-01T21:17:43Z</dcterms:modified>
</cp:coreProperties>
</file>