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0" r:id="rId1"/>
    <p:sldMasterId id="2147483934" r:id="rId2"/>
    <p:sldMasterId id="2147483948" r:id="rId3"/>
  </p:sldMasterIdLst>
  <p:notesMasterIdLst>
    <p:notesMasterId r:id="rId20"/>
  </p:notesMasterIdLst>
  <p:sldIdLst>
    <p:sldId id="331" r:id="rId4"/>
    <p:sldId id="337" r:id="rId5"/>
    <p:sldId id="298" r:id="rId6"/>
    <p:sldId id="299" r:id="rId7"/>
    <p:sldId id="338" r:id="rId8"/>
    <p:sldId id="326" r:id="rId9"/>
    <p:sldId id="327" r:id="rId10"/>
    <p:sldId id="328" r:id="rId11"/>
    <p:sldId id="329" r:id="rId12"/>
    <p:sldId id="330" r:id="rId13"/>
    <p:sldId id="339" r:id="rId14"/>
    <p:sldId id="340" r:id="rId15"/>
    <p:sldId id="341" r:id="rId16"/>
    <p:sldId id="342" r:id="rId17"/>
    <p:sldId id="343" r:id="rId18"/>
    <p:sldId id="345" r:id="rId1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E8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>
      <p:cViewPr varScale="1">
        <p:scale>
          <a:sx n="115" d="100"/>
          <a:sy n="115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14356B49-E556-4349-A1B6-AC7949979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D3DB2F-7F59-4F63-A38A-AF7F8891A40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3FDB7-378D-4DD4-9397-61B8A20CDBC5}" type="datetimeFigureOut">
              <a:rPr lang="ru-RU" smtClean="0"/>
              <a:t>06.10.2023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35259333-5170-4061-A183-076D312818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9C685BEE-65D1-4A5D-890F-A7E7AAFEE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DE5DFF-DB59-42C7-B6DE-A2B7A7D34C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6B2D0A0-1F76-4085-8196-A1548600A9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9BB21-DE9B-457D-B54F-FAE23F3EDE8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1" y="1422124"/>
            <a:ext cx="6858000" cy="2387600"/>
          </a:xfrm>
        </p:spPr>
        <p:txBody>
          <a:bodyPr lIns="0" tIns="0" rIns="0" bIns="0" anchor="ctr" anchorCtr="0">
            <a:noAutofit/>
          </a:bodyPr>
          <a:lstStyle>
            <a:lvl1pPr algn="ctr">
              <a:defRPr sz="36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6217" y="4436879"/>
            <a:ext cx="6858000" cy="50393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ct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u="sng" dirty="0">
                <a:solidFill>
                  <a:srgbClr val="078777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9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06993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3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374" algn="l"/>
              </a:tabLst>
            </a:pPr>
            <a:r>
              <a:rPr lang="ru-RU" sz="1600" b="1" dirty="0">
                <a:solidFill>
                  <a:srgbClr val="078777"/>
                </a:solidFill>
                <a:latin typeface="+mj-lt"/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1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1116216" y="5444757"/>
            <a:ext cx="6912362" cy="503121"/>
          </a:xfrm>
        </p:spPr>
        <p:txBody>
          <a:bodyPr/>
          <a:lstStyle>
            <a:lvl1pPr algn="ctr">
              <a:buNone/>
              <a:defRPr sz="2800" b="1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193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30" y="370115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90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5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12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04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552786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974592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7398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5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247" indent="-171416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1" y="1196976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6"/>
            <a:ext cx="3167062" cy="3300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pic>
        <p:nvPicPr>
          <p:cNvPr id="11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266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3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514350" indent="-514350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250" indent="-514350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2000" lvl="0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2000" lvl="1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5635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350" lvl="0" indent="-514350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80843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1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6" y="2483644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503336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3" y="2852936"/>
            <a:ext cx="7490814" cy="3168352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633412" indent="-457200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lvl="0" indent="-166688" algn="l" defTabSz="9144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89441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8" y="246899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8" y="1844824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8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3" y="4913048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555764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0821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5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875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0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5"/>
            <a:ext cx="4464942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8" y="2349500"/>
            <a:ext cx="3365500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21548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29" y="370114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89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3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01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602414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536890"/>
            <a:ext cx="7886700" cy="3763885"/>
          </a:xfrm>
          <a:prstGeom prst="snipRound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285" indent="-457109">
              <a:buClr>
                <a:srgbClr val="078777"/>
              </a:buClr>
              <a:buFontTx/>
              <a:buChar char="●"/>
              <a:defRPr lang="ru-RU" sz="2600" smtClean="0"/>
            </a:lvl1pPr>
            <a:lvl2pPr marL="514247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079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199910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2741" indent="-171416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831" lvl="0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831" lvl="1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831" lvl="2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831" lvl="3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831" lvl="4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B75B615-1464-43DC-825C-15DD385AEE9F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5065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932156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1014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4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350" indent="-171450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0" y="1196975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5"/>
            <a:ext cx="3167062" cy="330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9024455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3">
            <a:extLst>
              <a:ext uri="{FF2B5EF4-FFF2-40B4-BE49-F238E27FC236}">
                <a16:creationId xmlns:a16="http://schemas.microsoft.com/office/drawing/2014/main" id="{9FF9C3FF-C2D2-457E-8D76-8C979EF6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9">
            <a:extLst>
              <a:ext uri="{FF2B5EF4-FFF2-40B4-BE49-F238E27FC236}">
                <a16:creationId xmlns:a16="http://schemas.microsoft.com/office/drawing/2014/main" id="{19CD9DCE-95BB-4CF9-A7B9-0613C487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>
            <a:extLst>
              <a:ext uri="{FF2B5EF4-FFF2-40B4-BE49-F238E27FC236}">
                <a16:creationId xmlns:a16="http://schemas.microsoft.com/office/drawing/2014/main" id="{AD1B59D9-2397-4788-BB08-195EB4933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07212-856C-4BBA-87D5-AAB3B59B2C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5588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1" y="1422124"/>
            <a:ext cx="6858000" cy="2387600"/>
          </a:xfrm>
        </p:spPr>
        <p:txBody>
          <a:bodyPr lIns="0" tIns="0" rIns="0" bIns="0" anchor="ctr" anchorCtr="0">
            <a:noAutofit/>
          </a:bodyPr>
          <a:lstStyle>
            <a:lvl1pPr algn="ctr">
              <a:defRPr sz="36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6217" y="4436879"/>
            <a:ext cx="6858000" cy="50393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marR="0" indent="0" algn="ct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2400" b="1" u="sng" dirty="0">
                <a:solidFill>
                  <a:srgbClr val="078777"/>
                </a:solidFill>
                <a:latin typeface="Arial Narrow" panose="020B0606020202030204" pitchFamily="34" charset="0"/>
              </a:defRPr>
            </a:lvl1pPr>
          </a:lstStyle>
          <a:p>
            <a:pPr marL="0" marR="0" lvl="0" indent="0" algn="r" defTabSz="685663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9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06993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3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374" algn="l"/>
              </a:tabLst>
            </a:pPr>
            <a:r>
              <a:rPr lang="ru-RU" sz="1600" b="1" dirty="0">
                <a:solidFill>
                  <a:srgbClr val="078777"/>
                </a:solidFill>
                <a:latin typeface="+mj-lt"/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1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1116216" y="5444757"/>
            <a:ext cx="6912362" cy="503121"/>
          </a:xfrm>
        </p:spPr>
        <p:txBody>
          <a:bodyPr/>
          <a:lstStyle>
            <a:lvl1pPr algn="ctr">
              <a:buNone/>
              <a:defRPr sz="2800" b="1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357796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602414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536890"/>
            <a:ext cx="7886700" cy="3763885"/>
          </a:xfrm>
          <a:prstGeom prst="snipRound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285" indent="-457109">
              <a:buClr>
                <a:srgbClr val="078777"/>
              </a:buClr>
              <a:buFontTx/>
              <a:buChar char="●"/>
              <a:defRPr lang="ru-RU" sz="2600" smtClean="0"/>
            </a:lvl1pPr>
            <a:lvl2pPr marL="514247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079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199910" indent="-171416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2741" indent="-171416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831" lvl="0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831" lvl="1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831" lvl="2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831" lvl="3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831" lvl="4" indent="-166655" defTabSz="914217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2C400AE3-AE6C-4E1D-856A-1FE8E6523B8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22706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4" y="2852937"/>
            <a:ext cx="7490814" cy="3168351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633285" indent="-457109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831" lvl="0" indent="-166655" algn="l" defTabSz="914217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983150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4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514247" indent="-514247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079" indent="-514247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1914" lvl="0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1914" lvl="1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5635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7978" tIns="107978" rIns="107978" bIns="107978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247" lvl="0" indent="-514247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938275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2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7" y="2483645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4379109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9" y="246900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9" y="184482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9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4" y="4913049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399810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43781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6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6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890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4" y="2852937"/>
            <a:ext cx="7490814" cy="3168351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633285" indent="-457109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831" lvl="0" indent="-166655" algn="l" defTabSz="914217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228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5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1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52355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3" y="117952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87273" indent="-285693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355" lvl="0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160274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17145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1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6"/>
            <a:ext cx="4464943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9" y="2349500"/>
            <a:ext cx="3365501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D3FFF12-ABE2-4311-89E2-F76E7AEA143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85498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30" y="370115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4201407" y="1698090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 flipH="1">
            <a:off x="4155745" y="2904645"/>
            <a:ext cx="4629150" cy="1010832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5993" lvl="0" defTabSz="25195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5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46392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288903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6817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5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247" indent="-171416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1" y="1196976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6"/>
            <a:ext cx="3167062" cy="3300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36854733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dirty="0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27CC1-B356-4CB9-AEB6-BE20B2BE18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31438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143000" y="1422124"/>
            <a:ext cx="6858000" cy="2387600"/>
          </a:xfrm>
        </p:spPr>
        <p:txBody>
          <a:bodyPr lIns="0" tIns="0" rIns="0" bIns="0">
            <a:noAutofit/>
          </a:bodyPr>
          <a:lstStyle>
            <a:lvl1pPr algn="ctr">
              <a:defRPr sz="3600">
                <a:solidFill>
                  <a:srgbClr val="28645A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933477"/>
            <a:ext cx="6858000" cy="165576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ru-RU" sz="2800" b="1" u="none" dirty="0">
                <a:solidFill>
                  <a:srgbClr val="28645A"/>
                </a:solidFill>
                <a:latin typeface="Arial Narrow" panose="020B0606020202030204" pitchFamily="34" charset="0"/>
              </a:defRPr>
            </a:lvl1pPr>
          </a:lstStyle>
          <a:p>
            <a:pPr lvl="0" algn="r"/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36607-4973-49D4-A1EE-5A40CBF5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13D74F-B470-49B0-B338-F59BC2151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146" y="227658"/>
            <a:ext cx="7128000" cy="607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3429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6858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0287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1371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18288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2860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27432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2004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ИНСТИТУТ ОБЩЕСТВЕННОГО ЗДОРОВЬЯ 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solidFill>
                  <a:srgbClr val="078777"/>
                </a:solidFill>
              </a:rPr>
              <a:t>ВЫСШАЯ ШКОЛА МЕДИЦИНСКОЙ ГУМАНИТАРИСТИКИ</a:t>
            </a:r>
          </a:p>
        </p:txBody>
      </p:sp>
      <p:pic>
        <p:nvPicPr>
          <p:cNvPr id="6" name="Рисунок 2">
            <a:extLst>
              <a:ext uri="{FF2B5EF4-FFF2-40B4-BE49-F238E27FC236}">
                <a16:creationId xmlns:a16="http://schemas.microsoft.com/office/drawing/2014/main" id="{B2A05617-2DED-4768-8EEE-99D7DFD71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6992"/>
            <a:ext cx="1224000" cy="1156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77C9901-D682-48EA-BAB5-F35E1B51B92E}"/>
              </a:ext>
            </a:extLst>
          </p:cNvPr>
          <p:cNvSpPr/>
          <p:nvPr/>
        </p:nvSpPr>
        <p:spPr>
          <a:xfrm>
            <a:off x="1673146" y="854571"/>
            <a:ext cx="7128000" cy="25880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>
              <a:lnSpc>
                <a:spcPct val="115000"/>
              </a:lnSpc>
              <a:tabLst>
                <a:tab pos="2628900" algn="l"/>
              </a:tabLst>
            </a:pPr>
            <a:r>
              <a:rPr lang="ru-RU" sz="1600" b="1" dirty="0">
                <a:solidFill>
                  <a:srgbClr val="078777"/>
                </a:solidFill>
                <a:cs typeface="Times New Roman" panose="02020603050405020304" pitchFamily="18" charset="0"/>
              </a:rPr>
              <a:t>КАФЕДРА ФИЛОСОФИИ, БИОЭТИКИ И ПРАВА С КУРСОМ СОЦИОЛОГИИ МЕДИЦИНЫ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B3EB5C4-8132-43E6-8092-C42537889A31}"/>
              </a:ext>
            </a:extLst>
          </p:cNvPr>
          <p:cNvSpPr/>
          <p:nvPr/>
        </p:nvSpPr>
        <p:spPr>
          <a:xfrm flipV="1">
            <a:off x="1673146" y="766317"/>
            <a:ext cx="7128000" cy="36000"/>
          </a:xfrm>
          <a:prstGeom prst="ellipse">
            <a:avLst/>
          </a:prstGeom>
          <a:solidFill>
            <a:srgbClr val="0C84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1562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350A71D-5C1E-40DC-AF81-4D80599D85BA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5148716C-648C-49E2-BF08-FC036A6FC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02413"/>
          </a:xfrm>
        </p:spPr>
        <p:txBody>
          <a:bodyPr lIns="0" tIns="0" rIns="0" bIns="0">
            <a:noAutofit/>
          </a:bodyPr>
          <a:lstStyle>
            <a:lvl1pPr algn="ctr">
              <a:defRPr sz="2800" b="1" cap="all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36888"/>
            <a:ext cx="7886700" cy="4351339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27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000" tIns="0" rIns="36000" bIns="0" numCol="1" rtlCol="0" anchor="ctr" anchorCtr="0" compatLnSpc="1">
            <a:prstTxWarp prst="textNoShape">
              <a:avLst/>
            </a:prstTxWarp>
            <a:noAutofit/>
          </a:bodyPr>
          <a:lstStyle>
            <a:lvl1pPr marL="633412" indent="-457200">
              <a:buClr>
                <a:srgbClr val="078777"/>
              </a:buClr>
              <a:buFontTx/>
              <a:buChar char="●"/>
              <a:defRPr lang="ru-RU" sz="2600" smtClean="0"/>
            </a:lvl1pPr>
            <a:lvl2pPr marL="514350" indent="-171450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2pPr>
            <a:lvl3pPr marL="857250" indent="-171450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3pPr>
            <a:lvl4pPr marL="1200150" indent="-171450">
              <a:buClr>
                <a:srgbClr val="078777"/>
              </a:buClr>
              <a:buFontTx/>
              <a:buChar char="●"/>
              <a:defRPr lang="ru-RU" smtClean="0">
                <a:latin typeface="Arial Narrow" panose="020B0606020202030204" pitchFamily="34" charset="0"/>
              </a:defRPr>
            </a:lvl4pPr>
            <a:lvl5pPr marL="1543050" indent="-171450">
              <a:buClr>
                <a:srgbClr val="078777"/>
              </a:buClr>
              <a:buFontTx/>
              <a:buChar char="●"/>
              <a:defRPr lang="ru-RU" dirty="0">
                <a:latin typeface="Arial Narrow" panose="020B0606020202030204" pitchFamily="34" charset="0"/>
              </a:defRPr>
            </a:lvl5pPr>
          </a:lstStyle>
          <a:p>
            <a:pPr marL="342900" lvl="0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Образец текста</a:t>
            </a:r>
          </a:p>
          <a:p>
            <a:pPr marL="342900" lvl="1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Второй уровень</a:t>
            </a:r>
          </a:p>
          <a:p>
            <a:pPr marL="342900" lvl="2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Третий уровень</a:t>
            </a:r>
          </a:p>
          <a:p>
            <a:pPr marL="342900" lvl="3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Четвертый уровень</a:t>
            </a:r>
          </a:p>
          <a:p>
            <a:pPr marL="342900" lvl="4" indent="-166688" defTabSz="914400">
              <a:spcAft>
                <a:spcPts val="600"/>
              </a:spcAft>
              <a:buClr>
                <a:srgbClr val="078877"/>
              </a:buClr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8CC05590-56D0-4ADE-91CE-F653CE7BB4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20684901-4A84-4DAB-94B6-E498738AD11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C0F5B1F-2BD2-446A-8E40-AE19A78AE9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5329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3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514350" indent="-514350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250" indent="-514350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2000" lvl="0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2000" lvl="1" indent="-432000" defTabSz="25200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5635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350" lvl="0" indent="-514350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167549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72E1EA-F3D6-4376-BCE5-0A00F4350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50C60-556C-474B-AB83-F7FD922FC41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 flipH="1">
            <a:off x="826593" y="2852936"/>
            <a:ext cx="7490814" cy="3168352"/>
          </a:xfrm>
          <a:prstGeom prst="snip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  <a:noAutofit/>
          </a:bodyPr>
          <a:lstStyle>
            <a:lvl1pPr marL="633412" indent="-457200">
              <a:buFont typeface="Arial" panose="020B0604020202020204" pitchFamily="34" charset="0"/>
              <a:buChar char="•"/>
              <a:defRPr lang="ru-RU" sz="2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342900" lvl="0" indent="-166688" algn="l" defTabSz="9144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ts val="600"/>
              </a:spcAft>
              <a:buClr>
                <a:srgbClr val="078877"/>
              </a:buClr>
              <a:buFontTx/>
              <a:buChar char="●"/>
            </a:pPr>
            <a:r>
              <a:rPr lang="ru-RU"/>
              <a:t>Образец текста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5B4490F2-07E4-4620-B7BC-FE05034B95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34931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94E4045-8FF9-457A-9AEC-8124C108F2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FB75F66C-C6B6-4D19-96E9-7D69B6165A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27088" y="1412875"/>
            <a:ext cx="7416800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Образец текста</a:t>
            </a:r>
          </a:p>
          <a:p>
            <a:pPr marL="0" lvl="1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/>
              <a:t>Второй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6557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95E7B21-4AE3-4741-B4A7-15B285E3A3F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57404"/>
            <a:ext cx="7886700" cy="55879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3000929"/>
            <a:ext cx="7886700" cy="2592288"/>
          </a:xfrm>
          <a:prstGeom prst="snip2Same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79964" tIns="179964" rIns="179964" bIns="179964" numCol="1" anchor="t" anchorCtr="0" compatLnSpc="1">
            <a:prstTxWarp prst="textNoShape">
              <a:avLst/>
            </a:prstTxWarp>
            <a:noAutofit/>
          </a:bodyPr>
          <a:lstStyle>
            <a:lvl1pPr marL="514247" indent="-514247">
              <a:buClr>
                <a:srgbClr val="078777"/>
              </a:buClr>
              <a:buFont typeface="+mj-lt"/>
              <a:buAutoNum type="arabicPeriod"/>
              <a:defRPr lang="ru-RU" sz="2800" b="0" smtClean="0">
                <a:latin typeface="+mj-lt"/>
              </a:defRPr>
            </a:lvl1pPr>
            <a:lvl2pPr marL="857079" indent="-514247">
              <a:buClr>
                <a:srgbClr val="078777"/>
              </a:buClr>
              <a:buFont typeface="+mj-lt"/>
              <a:buAutoNum type="arabicPeriod"/>
              <a:defRPr lang="ru-RU" sz="2800" smtClean="0">
                <a:solidFill>
                  <a:schemeClr val="tx1">
                    <a:tint val="75000"/>
                  </a:schemeClr>
                </a:solidFill>
                <a:latin typeface="+mj-lt"/>
              </a:defRPr>
            </a:lvl2pPr>
          </a:lstStyle>
          <a:p>
            <a:pPr marL="431914" lvl="0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Образец текста</a:t>
            </a:r>
          </a:p>
          <a:p>
            <a:pPr marL="431914" lvl="1" indent="-431914" defTabSz="251950">
              <a:spcBef>
                <a:spcPts val="1200"/>
              </a:spcBef>
              <a:spcAft>
                <a:spcPts val="0"/>
              </a:spcAft>
              <a:buClr>
                <a:srgbClr val="078877"/>
              </a:buClr>
              <a:buFont typeface="+mj-lt"/>
              <a:buAutoNum type="arabicPeriod"/>
            </a:pPr>
            <a:r>
              <a:rPr lang="ru-RU"/>
              <a:t>Второй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EA8D48-16A3-41BE-87A5-D852DEDFEE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5635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09701AA-CC4F-4533-BA8F-6782560F67E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25525" y="1446135"/>
            <a:ext cx="7092950" cy="779463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7000">
                  <a:srgbClr val="078777"/>
                </a:gs>
                <a:gs pos="51000">
                  <a:schemeClr val="bg1">
                    <a:alpha val="0"/>
                    <a:lumMod val="10000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07978" tIns="107978" rIns="107978" bIns="107978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8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 smtClean="0">
                <a:solidFill>
                  <a:srgbClr val="078777"/>
                </a:solidFill>
                <a:latin typeface="Arial Narrow" panose="020B0606020202030204" pitchFamily="34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Tx/>
              <a:buNone/>
              <a:defRPr lang="ru-RU" sz="2000" b="1" i="1">
                <a:solidFill>
                  <a:srgbClr val="078777"/>
                </a:solidFill>
                <a:latin typeface="Arial Narrow" panose="020B0606020202030204" pitchFamily="34" charset="0"/>
              </a:defRPr>
            </a:lvl5pPr>
          </a:lstStyle>
          <a:p>
            <a:pPr marL="514247" lvl="0" indent="-514247" algn="ctr" fontAlgn="auto">
              <a:spcBef>
                <a:spcPct val="0"/>
              </a:spcBef>
              <a:spcAft>
                <a:spcPts val="0"/>
              </a:spcAft>
              <a:buClr>
                <a:srgbClr val="28645A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5C2B5B05-AD43-433C-AADA-E10BE13CC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66511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6446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1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376243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6" y="2483644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3296459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8" y="246899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07268" y="1844824"/>
            <a:ext cx="7129463" cy="1047750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07268" y="3468936"/>
            <a:ext cx="7129463" cy="1047750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17973" y="4913048"/>
            <a:ext cx="7129463" cy="1047750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180000" indent="-342900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942367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1CBEF6FC-04C6-428C-9A97-6D5EC78D1E6C}"/>
              </a:ext>
            </a:extLst>
          </p:cNvPr>
          <p:cNvSpPr/>
          <p:nvPr userDrawn="1"/>
        </p:nvSpPr>
        <p:spPr>
          <a:xfrm>
            <a:off x="862987" y="213285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38203906-DD2E-4746-A36B-4FB0AC8D5807}"/>
              </a:ext>
            </a:extLst>
          </p:cNvPr>
          <p:cNvSpPr/>
          <p:nvPr userDrawn="1"/>
        </p:nvSpPr>
        <p:spPr>
          <a:xfrm>
            <a:off x="862987" y="3756968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1251B264-F163-4976-937B-315C1E9EB1DA}"/>
              </a:ext>
            </a:extLst>
          </p:cNvPr>
          <p:cNvSpPr/>
          <p:nvPr userDrawn="1"/>
        </p:nvSpPr>
        <p:spPr>
          <a:xfrm>
            <a:off x="873692" y="520108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6">
            <a:extLst>
              <a:ext uri="{FF2B5EF4-FFF2-40B4-BE49-F238E27FC236}">
                <a16:creationId xmlns:a16="http://schemas.microsoft.com/office/drawing/2014/main" id="{2C5E89AE-26DC-4369-B316-FFADBDC64B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Номер слайда 1">
            <a:extLst>
              <a:ext uri="{FF2B5EF4-FFF2-40B4-BE49-F238E27FC236}">
                <a16:creationId xmlns:a16="http://schemas.microsoft.com/office/drawing/2014/main" id="{D6A1B945-3567-4D7D-8B01-D72BE8326A0C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id="{98D73758-83C4-4021-870F-99A16641CC3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03370912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5681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5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575" indent="-342900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21591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4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0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>
            <a:noAutofit/>
          </a:bodyPr>
          <a:lstStyle>
            <a:lvl1pPr marL="352425" indent="-250825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2" y="1179522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6000" tIns="36000" rIns="36000" bIns="36000" anchor="ctr">
            <a:noAutofit/>
          </a:bodyPr>
          <a:lstStyle>
            <a:lvl1pPr marL="387350" indent="-285750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425" lvl="0" indent="-250825" algn="l" defTabSz="2520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300670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7AF3B3D0-B6A4-4E35-96AE-47285D1B308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pic>
        <p:nvPicPr>
          <p:cNvPr id="10" name="Рисунок 7">
            <a:extLst>
              <a:ext uri="{FF2B5EF4-FFF2-40B4-BE49-F238E27FC236}">
                <a16:creationId xmlns:a16="http://schemas.microsoft.com/office/drawing/2014/main" id="{05082549-3283-4D54-94D5-A0029350E0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6B7D3FFD-C68B-404C-A893-8703EEBD02C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0478536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8452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0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5"/>
            <a:ext cx="4464942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425" lvl="0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425" lvl="1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425" lvl="2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425" lvl="3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425" lvl="4" indent="-250825" defTabSz="25200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8" y="2349500"/>
            <a:ext cx="3365500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156288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BB15FA29-BB1B-40A5-8A5F-0F50946865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7A60B6F-55BB-4C97-B77D-14648040C3B1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123729" y="370114"/>
            <a:ext cx="4896543" cy="62683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ru-RU" sz="2800"/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1407" y="1698089"/>
            <a:ext cx="4629150" cy="1010832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9140" y="1784478"/>
            <a:ext cx="2949178" cy="2088232"/>
          </a:xfrm>
          <a:prstGeom prst="homePlate">
            <a:avLst>
              <a:gd name="adj" fmla="val 19418"/>
            </a:avLst>
          </a:prstGeom>
          <a:solidFill>
            <a:schemeClr val="bg1"/>
          </a:solidFill>
          <a:ln w="53975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</a:lstStyle>
          <a:p>
            <a:pPr lvl="0" algn="ctr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C9201EA-8BC6-4E4B-A2B0-C1B8D6BFBA8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155745" y="2904645"/>
            <a:ext cx="4629150" cy="1010832"/>
          </a:xfrm>
          <a:prstGeom prst="flowChartPunchedCard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ru-RU" sz="25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</a:lstStyle>
          <a:p>
            <a:pPr marL="36000" lvl="0" defTabSz="252000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82C782AB-8C54-4686-8A11-EEFF3E96E9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288" y="4652963"/>
            <a:ext cx="8135937" cy="1169987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1914F6B0-5F54-48E9-9CB1-99B676848E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52204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1680" y="505619"/>
            <a:ext cx="6300192" cy="779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090997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A6FE3494-B954-4E2D-BC86-4DAAB4E8F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3E0DA6FA-7E06-47D2-B29D-FCCE736A50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Номер слайда 1">
            <a:extLst>
              <a:ext uri="{FF2B5EF4-FFF2-40B4-BE49-F238E27FC236}">
                <a16:creationId xmlns:a16="http://schemas.microsoft.com/office/drawing/2014/main" id="{DE07D2D9-B7CA-4F49-B791-555E2EA1F2A3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015E0DDA-7F17-4D61-A2A6-FABEF3931C7F}"/>
              </a:ext>
            </a:extLst>
          </p:cNvPr>
          <p:cNvSpPr/>
          <p:nvPr userDrawn="1"/>
        </p:nvSpPr>
        <p:spPr>
          <a:xfrm>
            <a:off x="739420" y="1313014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8EC4E922-79E9-4578-B3E5-DFB165BD408B}"/>
              </a:ext>
            </a:extLst>
          </p:cNvPr>
          <p:cNvSpPr/>
          <p:nvPr userDrawn="1"/>
        </p:nvSpPr>
        <p:spPr>
          <a:xfrm>
            <a:off x="739420" y="306896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64438387-BE35-481D-A9A6-981ECBD7ED89}"/>
              </a:ext>
            </a:extLst>
          </p:cNvPr>
          <p:cNvSpPr/>
          <p:nvPr userDrawn="1"/>
        </p:nvSpPr>
        <p:spPr>
          <a:xfrm>
            <a:off x="739420" y="482490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6">
            <a:extLst>
              <a:ext uri="{FF2B5EF4-FFF2-40B4-BE49-F238E27FC236}">
                <a16:creationId xmlns:a16="http://schemas.microsoft.com/office/drawing/2014/main" id="{797294BF-3F4C-41D0-BB69-6693AC7CE6E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3DBD2515-5FCD-4E86-8E1D-A7B4B4A7ECD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93679838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5171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ABFBC325-084D-44A2-842C-2B0C4F2C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54B713D-FE7A-456D-923A-8C1741BF9A2F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49464DA-E199-45F6-BEE2-6014BCC2E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177" y="336097"/>
            <a:ext cx="6607646" cy="55925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CE36C-5F7F-4FE7-9FBE-02FD9C7E5E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494" y="2721702"/>
            <a:ext cx="3852862" cy="3095922"/>
          </a:xfrm>
          <a:prstGeom prst="flowChartOffpageConnector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2800" b="1" smtClean="0">
                <a:latin typeface="+mj-lt"/>
              </a:defRPr>
            </a:lvl1pPr>
            <a:lvl2pPr marL="514350" indent="-171450">
              <a:buClr>
                <a:srgbClr val="078777"/>
              </a:buClr>
              <a:buFont typeface="Arial Narrow" panose="020B0606020202030204" pitchFamily="34" charset="0"/>
              <a:buChar char="●"/>
              <a:defRPr lang="ru-RU" sz="2400" smtClean="0"/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82550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7815869-68BF-4601-A075-D3FAEB0B25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55650" y="1196975"/>
            <a:ext cx="7667625" cy="935881"/>
          </a:xfrm>
          <a:solidFill>
            <a:schemeClr val="bg1">
              <a:alpha val="27000"/>
            </a:schemeClr>
          </a:solidFill>
          <a:ln w="3810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80000" tIns="36000" rIns="36000" bIns="36000" numCol="1" rtlCol="0" anchor="ctr" anchorCtr="0" compatLnSpc="1">
            <a:prstTxWarp prst="textNoShape">
              <a:avLst/>
            </a:prstTxWarp>
            <a:noAutofit/>
          </a:bodyPr>
          <a:lstStyle>
            <a:lvl1pPr marL="0">
              <a:spcBef>
                <a:spcPts val="0"/>
              </a:spcBef>
              <a:spcAft>
                <a:spcPts val="0"/>
              </a:spcAft>
              <a:defRPr lang="ru-RU" sz="2600" b="1" i="1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lang="ru-RU" sz="2400" i="1" smtClean="0">
                <a:solidFill>
                  <a:srgbClr val="078777"/>
                </a:solidFill>
              </a:defRPr>
            </a:lvl2pPr>
            <a:lvl3pPr>
              <a:defRPr lang="ru-RU" smtClean="0"/>
            </a:lvl3pPr>
            <a:lvl4pPr>
              <a:defRPr lang="ru-RU" smtClean="0"/>
            </a:lvl4pPr>
            <a:lvl5pPr>
              <a:defRPr lang="ru-RU"/>
            </a:lvl5pPr>
          </a:lstStyle>
          <a:p>
            <a:pPr marL="0" lvl="0" indent="0" algn="ctr" fontAlgn="auto">
              <a:spcBef>
                <a:spcPct val="0"/>
              </a:spcBef>
              <a:spcAft>
                <a:spcPts val="0"/>
              </a:spcAft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BE7DFC45-416A-49B8-81F5-21BD00A1AB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0" y="6406470"/>
            <a:ext cx="720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50ABB4AC-A7B3-4F54-A0D0-B0ED119DB6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56213" y="2720975"/>
            <a:ext cx="3167062" cy="330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/>
              <a:t>Вставка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3335204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336097"/>
            <a:ext cx="7886700" cy="1325563"/>
          </a:xfrm>
        </p:spPr>
        <p:txBody>
          <a:bodyPr>
            <a:normAutofit/>
          </a:bodyPr>
          <a:lstStyle>
            <a:lvl1pPr algn="ctr">
              <a:defRPr sz="2800" b="1" baseline="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>
            <a:lvl1pPr marL="1714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1pPr>
            <a:lvl2pPr marL="5143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2pPr>
            <a:lvl3pPr marL="8572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3pPr>
            <a:lvl4pPr marL="1200150" indent="-171450">
              <a:buFont typeface="Arial" panose="020B0604020202020204" pitchFamily="34" charset="0"/>
              <a:buChar char="•"/>
              <a:defRPr lang="ru-RU" smtClean="0">
                <a:latin typeface="Arial Narrow" panose="020B0606020202030204" pitchFamily="34" charset="0"/>
              </a:defRPr>
            </a:lvl4pPr>
            <a:lvl5pPr marL="1543050" indent="-171450">
              <a:buFont typeface="Arial" panose="020B0604020202020204" pitchFamily="34" charset="0"/>
              <a:buChar char="•"/>
              <a:defRPr lang="ru-RU">
                <a:latin typeface="Arial Narrow" panose="020B060602020203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399463" y="6356350"/>
            <a:ext cx="75565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fld id="{699EDAA8-80D5-4141-A984-7F76493630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35484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4"/>
            <a:ext cx="4538836" cy="603307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1550" y="1989138"/>
            <a:ext cx="7129463" cy="1047750"/>
          </a:xfrm>
          <a:prstGeom prst="flowChartPunchedCard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7D28B406-BE02-4D2D-8608-46D24341F8C4}"/>
              </a:ext>
            </a:extLst>
          </p:cNvPr>
          <p:cNvSpPr/>
          <p:nvPr userDrawn="1"/>
        </p:nvSpPr>
        <p:spPr>
          <a:xfrm>
            <a:off x="862987" y="213285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1550" y="3613250"/>
            <a:ext cx="7129463" cy="1047750"/>
          </a:xfrm>
          <a:prstGeom prst="flowChartPunchedCard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699C90C3-1AA2-434E-8E16-05E392586B8A}"/>
              </a:ext>
            </a:extLst>
          </p:cNvPr>
          <p:cNvSpPr/>
          <p:nvPr userDrawn="1"/>
        </p:nvSpPr>
        <p:spPr>
          <a:xfrm>
            <a:off x="862987" y="3756968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82255" y="5057362"/>
            <a:ext cx="7129463" cy="1047750"/>
          </a:xfrm>
          <a:prstGeom prst="flowChartPunchedCard">
            <a:avLst/>
          </a:prstGeom>
          <a:solidFill>
            <a:schemeClr val="bg1"/>
          </a:solidFill>
          <a:ln w="3810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81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4000" tIns="36000" rIns="360000" bIns="36000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6000" lvl="0" defTabSz="25200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52727069-51D6-4B4C-AABC-F09E325E6908}"/>
              </a:ext>
            </a:extLst>
          </p:cNvPr>
          <p:cNvSpPr/>
          <p:nvPr userDrawn="1"/>
        </p:nvSpPr>
        <p:spPr>
          <a:xfrm>
            <a:off x="873692" y="520108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Номер слайда 1">
            <a:extLst>
              <a:ext uri="{FF2B5EF4-FFF2-40B4-BE49-F238E27FC236}">
                <a16:creationId xmlns:a16="http://schemas.microsoft.com/office/drawing/2014/main" id="{F79C70B2-ED74-44B2-8A5E-984186A35C42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16512461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09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A06CFC6-0963-48E5-9B2E-DB238FEF3143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268177" y="336099"/>
            <a:ext cx="6607646" cy="6446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cap="all" baseline="0" dirty="0">
                <a:solidFill>
                  <a:srgbClr val="078777"/>
                </a:solidFill>
              </a:defRPr>
            </a:lvl1pPr>
          </a:lstStyle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706" y="2485232"/>
            <a:ext cx="3886200" cy="3656013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t" anchorCtr="0" compatLnSpc="1">
            <a:prstTxWarp prst="textNoShape">
              <a:avLst/>
            </a:prstTxWarp>
            <a:noAutofit/>
          </a:bodyPr>
          <a:lstStyle>
            <a:lvl1pPr>
              <a:defRPr lang="ru-RU" sz="3200" smtClean="0">
                <a:latin typeface="Arial Narrow" panose="020B0606020202030204" pitchFamily="34" charset="0"/>
              </a:defRPr>
            </a:lvl1pPr>
            <a:lvl2pPr>
              <a:defRPr lang="ru-RU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>
                <a:latin typeface="Arial Narrow" panose="020B0606020202030204" pitchFamily="34" charset="0"/>
              </a:defRPr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943A1-30BE-41CE-B73A-3B9F8CEE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376245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9" y="115889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7">
            <a:extLst>
              <a:ext uri="{FF2B5EF4-FFF2-40B4-BE49-F238E27FC236}">
                <a16:creationId xmlns:a16="http://schemas.microsoft.com/office/drawing/2014/main" id="{C815AA95-9F72-4606-8186-035F30D35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7942" y="1268413"/>
            <a:ext cx="6607646" cy="936625"/>
          </a:xfr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>
              <a:spcAft>
                <a:spcPts val="0"/>
              </a:spcAft>
              <a:buNone/>
              <a:defRPr lang="ru-RU" sz="2800" b="1" dirty="0" smtClean="0">
                <a:solidFill>
                  <a:srgbClr val="078777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</a:defRPr>
            </a:lvl1pPr>
            <a:lvl2pPr marL="0" indent="0">
              <a:spcAft>
                <a:spcPts val="0"/>
              </a:spcAft>
              <a:buNone/>
              <a:defRPr lang="ru-RU" sz="2800" b="1" i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>
              <a:defRPr lang="ru-RU" sz="3300" b="1" dirty="0" smtClean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>
              <a:defRPr lang="ru-RU" sz="3300" b="1" dirty="0">
                <a:solidFill>
                  <a:srgbClr val="388E84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</a:lstStyle>
          <a:p>
            <a:pPr lvl="0" algn="ctr" fontAlgn="auto">
              <a:spcBef>
                <a:spcPct val="0"/>
              </a:spcBef>
              <a:spcAft>
                <a:spcPts val="0"/>
              </a:spcAft>
            </a:pPr>
            <a:r>
              <a:rPr lang="ru-RU" dirty="0"/>
              <a:t>ОБРАЗЕЦ ТЕКСТА</a:t>
            </a:r>
          </a:p>
          <a:p>
            <a:pPr lvl="1" algn="ctr" eaLnBrk="0" hangingPunct="0">
              <a:spcBef>
                <a:spcPct val="0"/>
              </a:spcBef>
            </a:pPr>
            <a:r>
              <a:rPr lang="ru-RU" dirty="0"/>
              <a:t>Второй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CB98E0-0F15-4A64-B7F3-30D6B8152A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5537" y="2483645"/>
            <a:ext cx="3888000" cy="3657600"/>
          </a:xfrm>
        </p:spPr>
        <p:txBody>
          <a:bodyPr/>
          <a:lstStyle/>
          <a:p>
            <a:r>
              <a:rPr lang="ru-RU"/>
              <a:t>Вставка рисунка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4A8C440-75F9-453C-B261-D9C1B2443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82867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77716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90BB7-B522-475A-AC17-BE7450D09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57350" y="10247"/>
            <a:ext cx="6300192" cy="100795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3600" dirty="0">
                <a:solidFill>
                  <a:srgbClr val="078777"/>
                </a:solidFill>
              </a:defRPr>
            </a:lvl1pPr>
          </a:lstStyle>
          <a:p>
            <a:pPr lvl="0" eaLnBrk="1" hangingPunct="1"/>
            <a:r>
              <a:rPr lang="ru-RU" dirty="0"/>
              <a:t>ОБРАЗЕЦ ЗАГОЛОВКА</a:t>
            </a:r>
          </a:p>
        </p:txBody>
      </p:sp>
      <p:sp>
        <p:nvSpPr>
          <p:cNvPr id="10" name="Номер слайда 1">
            <a:extLst>
              <a:ext uri="{FF2B5EF4-FFF2-40B4-BE49-F238E27FC236}">
                <a16:creationId xmlns:a16="http://schemas.microsoft.com/office/drawing/2014/main" id="{2814B038-3F6E-4BCC-877D-D721783E5AC2}"/>
              </a:ext>
            </a:extLst>
          </p:cNvPr>
          <p:cNvSpPr txBox="1">
            <a:spLocks/>
          </p:cNvSpPr>
          <p:nvPr userDrawn="1"/>
        </p:nvSpPr>
        <p:spPr>
          <a:xfrm flipH="1">
            <a:off x="8388000" y="6376243"/>
            <a:ext cx="756000" cy="365125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defPPr>
              <a:defRPr lang="ru-RU"/>
            </a:defPPr>
            <a:lvl1pPr algn="ctr"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6271A238-3CFC-4330-B901-FDBD998E587B}" type="slidenum">
              <a:rPr lang="ru-RU" altLang="en-US"/>
              <a:pPr/>
              <a:t>‹#›</a:t>
            </a:fld>
            <a:endParaRPr lang="ru-RU" altLang="en-US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0F92D8A8-E00F-4D2F-8A81-012A22C75F51}"/>
              </a:ext>
            </a:extLst>
          </p:cNvPr>
          <p:cNvSpPr/>
          <p:nvPr userDrawn="1"/>
        </p:nvSpPr>
        <p:spPr>
          <a:xfrm>
            <a:off x="739420" y="1313014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0AF873F7-35A4-4C48-A23E-809E328CC8F0}"/>
              </a:ext>
            </a:extLst>
          </p:cNvPr>
          <p:cNvSpPr/>
          <p:nvPr userDrawn="1"/>
        </p:nvSpPr>
        <p:spPr>
          <a:xfrm>
            <a:off x="739420" y="3068960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22CED612-D283-419A-9C33-4AB809DE1243}"/>
              </a:ext>
            </a:extLst>
          </p:cNvPr>
          <p:cNvSpPr/>
          <p:nvPr userDrawn="1"/>
        </p:nvSpPr>
        <p:spPr>
          <a:xfrm>
            <a:off x="739420" y="4824906"/>
            <a:ext cx="180000" cy="180000"/>
          </a:xfrm>
          <a:prstGeom prst="ellipse">
            <a:avLst/>
          </a:prstGeom>
          <a:solidFill>
            <a:srgbClr val="078777"/>
          </a:solidFill>
          <a:ln>
            <a:solidFill>
              <a:srgbClr val="07877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99841CA4-EEC7-42F2-84DC-1586862BA7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911A3DA5-4E52-461B-AA69-E2994088A18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52095909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42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017E6-2E41-48C4-A27C-8772D0B5E0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77569" y="246900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ACDE9D6-C4F1-4E8B-AE93-71D4E4637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flipH="1">
            <a:off x="1007269" y="184482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0" name="Текст 6">
            <a:extLst>
              <a:ext uri="{FF2B5EF4-FFF2-40B4-BE49-F238E27FC236}">
                <a16:creationId xmlns:a16="http://schemas.microsoft.com/office/drawing/2014/main" id="{FB773C55-A7CB-4EBB-ADFC-1CE1A6333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flipH="1">
            <a:off x="1007269" y="3468936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sp>
        <p:nvSpPr>
          <p:cNvPr id="12" name="Текст 6">
            <a:extLst>
              <a:ext uri="{FF2B5EF4-FFF2-40B4-BE49-F238E27FC236}">
                <a16:creationId xmlns:a16="http://schemas.microsoft.com/office/drawing/2014/main" id="{9A1EB068-BA74-4570-A6B3-CE4CF8985E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1017974" y="4913049"/>
            <a:ext cx="7129463" cy="1047750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28" bIns="35993" numCol="1" anchor="t" anchorCtr="0" compatLnSpc="1">
            <a:prstTxWarp prst="textNoShape">
              <a:avLst/>
            </a:prstTxWarp>
            <a:noAutofit/>
          </a:bodyPr>
          <a:lstStyle>
            <a:lvl1pPr marL="179964" indent="-342831">
              <a:buFont typeface="Arial Narrow" panose="020B0606020202030204" pitchFamily="34" charset="0"/>
              <a:buChar char="●"/>
              <a:defRPr lang="ru-RU" sz="2500" dirty="0" smtClean="0">
                <a:latin typeface="Arial Narrow" panose="020B0606020202030204" pitchFamily="34" charset="0"/>
              </a:defRPr>
            </a:lvl1pPr>
            <a:lvl2pPr>
              <a:defRPr lang="ru-RU" dirty="0" smtClean="0">
                <a:latin typeface="Arial Narrow" panose="020B0606020202030204" pitchFamily="34" charset="0"/>
              </a:defRPr>
            </a:lvl2pPr>
            <a:lvl3pPr>
              <a:defRPr lang="ru-RU" smtClean="0">
                <a:latin typeface="Arial Narrow" panose="020B0606020202030204" pitchFamily="34" charset="0"/>
              </a:defRPr>
            </a:lvl3pPr>
            <a:lvl4pPr>
              <a:defRPr lang="ru-RU" smtClean="0">
                <a:latin typeface="Arial Narrow" panose="020B0606020202030204" pitchFamily="34" charset="0"/>
              </a:defRPr>
            </a:lvl4pPr>
            <a:lvl5pPr>
              <a:defRPr lang="ru-RU" dirty="0">
                <a:latin typeface="Arial Narrow" panose="020B0606020202030204" pitchFamily="34" charset="0"/>
              </a:defRPr>
            </a:lvl5pPr>
          </a:lstStyle>
          <a:p>
            <a:pPr marL="35993" lvl="0" defTabSz="251950" eaLnBrk="1" hangingPunct="1">
              <a:spcBef>
                <a:spcPts val="0"/>
              </a:spcBef>
              <a:spcAft>
                <a:spcPts val="0"/>
              </a:spcAft>
              <a:buClr>
                <a:srgbClr val="078877"/>
              </a:buClr>
            </a:pPr>
            <a:r>
              <a:rPr lang="ru-RU"/>
              <a:t>Образец текста</a:t>
            </a:r>
          </a:p>
        </p:txBody>
      </p:sp>
      <p:pic>
        <p:nvPicPr>
          <p:cNvPr id="14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078521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D0E06AE1-8FE9-4743-AE38-4BF6619E73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B7C51F77-3329-483F-982E-290CF8A2B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DA45B574-F09F-4295-AAD5-390C0E59B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493874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2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294DB03-48CB-45B6-A18A-065BAF91DBE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Объект 2"/>
          <p:cNvSpPr>
            <a:spLocks noGrp="1"/>
          </p:cNvSpPr>
          <p:nvPr>
            <p:ph idx="1" hasCustomPrompt="1"/>
          </p:nvPr>
        </p:nvSpPr>
        <p:spPr bwMode="auto">
          <a:xfrm>
            <a:off x="968146" y="1124090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9259DD58-FC13-4BFC-B5FB-1238ACA304E6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auto">
          <a:xfrm flipH="1">
            <a:off x="5227613" y="1124089"/>
            <a:ext cx="3420000" cy="486000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19"/>
              <a:gd name="connsiteY0" fmla="*/ 0 h 10000"/>
              <a:gd name="connsiteX1" fmla="*/ 10019 w 10019"/>
              <a:gd name="connsiteY1" fmla="*/ 1278 h 10000"/>
              <a:gd name="connsiteX2" fmla="*/ 10000 w 10019"/>
              <a:gd name="connsiteY2" fmla="*/ 10000 h 10000"/>
              <a:gd name="connsiteX3" fmla="*/ 0 w 10019"/>
              <a:gd name="connsiteY3" fmla="*/ 10000 h 10000"/>
              <a:gd name="connsiteX4" fmla="*/ 0 w 10019"/>
              <a:gd name="connsiteY4" fmla="*/ 0 h 10000"/>
              <a:gd name="connsiteX0" fmla="*/ 0 w 10020"/>
              <a:gd name="connsiteY0" fmla="*/ 0 h 10000"/>
              <a:gd name="connsiteX1" fmla="*/ 10019 w 10020"/>
              <a:gd name="connsiteY1" fmla="*/ 1278 h 10000"/>
              <a:gd name="connsiteX2" fmla="*/ 10019 w 10020"/>
              <a:gd name="connsiteY2" fmla="*/ 8611 h 10000"/>
              <a:gd name="connsiteX3" fmla="*/ 0 w 10020"/>
              <a:gd name="connsiteY3" fmla="*/ 10000 h 10000"/>
              <a:gd name="connsiteX4" fmla="*/ 0 w 1002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0" h="10000">
                <a:moveTo>
                  <a:pt x="0" y="0"/>
                </a:moveTo>
                <a:lnTo>
                  <a:pt x="10019" y="1278"/>
                </a:lnTo>
                <a:cubicBezTo>
                  <a:pt x="10013" y="4185"/>
                  <a:pt x="10025" y="5704"/>
                  <a:pt x="10019" y="8611"/>
                </a:cubicBez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08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143971" tIns="35993" rIns="35993" bIns="35993" numCol="1" rtlCol="0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500" b="1" smtClean="0"/>
            </a:lvl1pPr>
            <a:lvl2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536468" indent="-342831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5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</a:lstStyle>
          <a:p>
            <a:pPr marL="82533" lvl="0" indent="0" algn="ctr" fontAlgn="auto">
              <a:spcAft>
                <a:spcPts val="0"/>
              </a:spcAft>
              <a:buFont typeface="Wingdings 2" panose="05020102010507070707" pitchFamily="18" charset="2"/>
              <a:buNone/>
            </a:pPr>
            <a:r>
              <a:rPr lang="ru-RU" dirty="0"/>
              <a:t>ОБРАЗЕЦ ТЕКСТА</a:t>
            </a:r>
          </a:p>
          <a:p>
            <a:pPr lvl="1" eaLnBrk="0" hangingPunct="0"/>
            <a:r>
              <a:rPr lang="ru-RU" dirty="0"/>
              <a:t>Второй уровень</a:t>
            </a:r>
          </a:p>
          <a:p>
            <a:pPr lvl="2" eaLnBrk="0" hangingPunct="0"/>
            <a:r>
              <a:rPr lang="ru-RU" dirty="0"/>
              <a:t>Третий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8E7B58A-37B8-40B2-B910-CB397BC665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02582" y="451236"/>
            <a:ext cx="4538836" cy="603306"/>
          </a:xfrm>
        </p:spPr>
        <p:txBody>
          <a:bodyPr lIns="0" tIns="0" rIns="0" bIns="0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id="{E43B5F83-8542-4D82-B4C5-8AF8510376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0ECD51E4-A079-4006-A4EB-39298CD2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95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8650" y="143915"/>
            <a:ext cx="7886700" cy="775921"/>
          </a:xfrm>
        </p:spPr>
        <p:txBody>
          <a:bodyPr lIns="0" tIns="0" rIns="0" bIns="0">
            <a:noAutofit/>
          </a:bodyPr>
          <a:lstStyle>
            <a:lvl1pPr algn="ctr">
              <a:defRPr sz="2800" b="1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"/>
          </p:nvPr>
        </p:nvSpPr>
        <p:spPr>
          <a:xfrm flipH="1">
            <a:off x="5052611" y="115306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52355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1A6F02D5-3AF1-4FA1-9DF3-6052530A9ED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911593" y="1179523"/>
            <a:ext cx="3462740" cy="5024175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5993" tIns="35993" rIns="35993" bIns="35993" anchor="ctr">
            <a:noAutofit/>
          </a:bodyPr>
          <a:lstStyle>
            <a:lvl1pPr marL="387273" indent="-285693">
              <a:defRPr lang="ru-RU" sz="28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marL="352355" lvl="0" indent="-250775" algn="l" defTabSz="25195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473546"/>
              </p:ext>
            </p:extLst>
          </p:nvPr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08CC98D-1960-47D7-BB6A-A8FBFC6319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10" name="Рисунок 7">
            <a:extLst>
              <a:ext uri="{FF2B5EF4-FFF2-40B4-BE49-F238E27FC236}">
                <a16:creationId xmlns:a16="http://schemas.microsoft.com/office/drawing/2014/main" id="{F66E5F51-54D8-4DF1-8AFD-26312EE6F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E4F8D766-FAE1-4CB1-94BC-FE6E2DDEC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494623"/>
              </p:ext>
            </p:extLst>
          </p:nvPr>
        </p:nvGraphicFramePr>
        <p:xfrm>
          <a:off x="250825" y="6421438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078777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47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9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873B5F0-731F-4FE5-AB59-DED3D8048617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6421439"/>
          <a:ext cx="5005388" cy="392112"/>
        </p:xfrm>
        <a:graphic>
          <a:graphicData uri="http://schemas.openxmlformats.org/drawingml/2006/table">
            <a:tbl>
              <a:tblPr/>
              <a:tblGrid>
                <a:gridCol w="500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2112">
                <a:tc>
                  <a:txBody>
                    <a:bodyPr/>
                    <a:lstStyle/>
                    <a:p>
                      <a:r>
                        <a:rPr lang="ru-RU" sz="1300" b="1" i="1" dirty="0">
                          <a:solidFill>
                            <a:srgbClr val="28645A"/>
                          </a:solidFill>
                          <a:latin typeface="Arial Narrow" panose="020B0606020202030204" pitchFamily="34" charset="0"/>
                        </a:rPr>
                        <a:t>Кафедра философии, биоэтики и права с курсом социологии медицины</a:t>
                      </a:r>
                    </a:p>
                  </a:txBody>
                  <a:tcPr marL="0" marR="0" marT="72041" marB="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388E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399" y="388031"/>
            <a:ext cx="2949178" cy="1600200"/>
          </a:xfrm>
        </p:spPr>
        <p:txBody>
          <a:bodyPr lIns="0" tIns="0" rIns="0" bIns="0"/>
          <a:lstStyle>
            <a:lvl1pPr>
              <a:defRPr sz="2400">
                <a:solidFill>
                  <a:srgbClr val="078777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E9280C2-CEEC-48BE-A873-96FAB31018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27538" y="549276"/>
            <a:ext cx="4464943" cy="5319714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5000"/>
                    <a:lumOff val="95000"/>
                  </a:schemeClr>
                </a:gs>
                <a:gs pos="57000">
                  <a:srgbClr val="388E84"/>
                </a:gs>
                <a:gs pos="100000">
                  <a:srgbClr val="388E84"/>
                </a:gs>
              </a:gsLst>
              <a:lin ang="540000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5993" tIns="35993" rIns="35993" bIns="35993" numCol="1" anchor="ctr" anchorCtr="0" compatLnSpc="1">
            <a:prstTxWarp prst="textNoShape">
              <a:avLst/>
            </a:prstTxWarp>
            <a:noAutofit/>
          </a:bodyPr>
          <a:lstStyle>
            <a:lvl1pPr>
              <a:defRPr lang="ru-RU" sz="2800" dirty="0" smtClean="0">
                <a:latin typeface="Arial Narrow" panose="020B0606020202030204" pitchFamily="34" charset="0"/>
              </a:defRPr>
            </a:lvl1pPr>
            <a:lvl2pPr>
              <a:defRPr lang="ru-RU" dirty="0" smtClean="0"/>
            </a:lvl2pPr>
            <a:lvl3pPr>
              <a:defRPr lang="ru-RU" dirty="0" smtClean="0"/>
            </a:lvl3pPr>
            <a:lvl4pPr>
              <a:defRPr lang="ru-RU" dirty="0" smtClean="0"/>
            </a:lvl4pPr>
            <a:lvl5pPr>
              <a:defRPr lang="ru-RU" dirty="0"/>
            </a:lvl5pPr>
          </a:lstStyle>
          <a:p>
            <a:pPr marL="352355" lvl="0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Образец текста</a:t>
            </a:r>
          </a:p>
          <a:p>
            <a:pPr marL="352355" lvl="1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Второй уровень</a:t>
            </a:r>
          </a:p>
          <a:p>
            <a:pPr marL="352355" lvl="2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Третий уровень</a:t>
            </a:r>
          </a:p>
          <a:p>
            <a:pPr marL="352355" lvl="3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Четвертый уровень</a:t>
            </a:r>
          </a:p>
          <a:p>
            <a:pPr marL="352355" lvl="4" indent="-250775" defTabSz="251950">
              <a:spcBef>
                <a:spcPts val="0"/>
              </a:spcBef>
              <a:spcAft>
                <a:spcPts val="600"/>
              </a:spcAft>
              <a:buClr>
                <a:srgbClr val="078877"/>
              </a:buClr>
              <a:buFont typeface="Arial Narrow" panose="020B0606020202030204" pitchFamily="34" charset="0"/>
              <a:buChar char="●"/>
            </a:pPr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F5E67615-75DA-44AB-A367-2E8B6F23654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0239" y="2349500"/>
            <a:ext cx="3365501" cy="35194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15136621-DFE3-48C1-9262-5A67AE2FA7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 flipH="1">
            <a:off x="8424001" y="6406472"/>
            <a:ext cx="720000" cy="365124"/>
          </a:xfrm>
          <a:prstGeom prst="homePlate">
            <a:avLst/>
          </a:prstGeom>
          <a:solidFill>
            <a:srgbClr val="078777"/>
          </a:solidFill>
        </p:spPr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015AA807-24EA-4F18-9CD7-2E868213A8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82708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005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37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7"/>
            <a:ext cx="7886700" cy="133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7" y="1988841"/>
            <a:ext cx="7886700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3765A15-F945-4C0B-A4A1-93D39162EE3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06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  <p:sldLayoutId id="2147483924" r:id="rId13"/>
    <p:sldLayoutId id="2147483925" r:id="rId14"/>
    <p:sldLayoutId id="2147483926" r:id="rId15"/>
    <p:sldLayoutId id="2147483927" r:id="rId16"/>
    <p:sldLayoutId id="2147483928" r:id="rId17"/>
    <p:sldLayoutId id="2147483929" r:id="rId18"/>
    <p:sldLayoutId id="2147483930" r:id="rId19"/>
    <p:sldLayoutId id="2147483931" r:id="rId20"/>
    <p:sldLayoutId id="2147483932" r:id="rId21"/>
    <p:sldLayoutId id="2147483933" r:id="rId22"/>
  </p:sldLayoutIdLst>
  <p:hf hdr="0" dt="0"/>
  <p:txStyles>
    <p:titleStyle>
      <a:lvl1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109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217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326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434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16" indent="-171416" algn="l" defTabSz="685663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47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079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10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41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573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04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236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67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63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94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26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57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89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2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65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7"/>
            <a:ext cx="7886700" cy="1335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7" y="1988841"/>
            <a:ext cx="7886700" cy="410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EE07D660-6ED7-47B1-A75D-7B07AA61EB7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778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  <p:sldLayoutId id="2147483946" r:id="rId12"/>
    <p:sldLayoutId id="2147483947" r:id="rId13"/>
  </p:sldLayoutIdLst>
  <p:hf hdr="0" dt="0"/>
  <p:txStyles>
    <p:titleStyle>
      <a:lvl1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109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217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326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434" algn="ctr" defTabSz="6856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16" indent="-171416" algn="l" defTabSz="685663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47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079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910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741" indent="-171416" algn="l" defTabSz="685663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573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404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236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067" indent="-171416" algn="l" defTabSz="68566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663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494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326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157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989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9820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651" algn="l" defTabSz="685663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6F57BCFB-A202-45F5-838B-27AFF28CE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35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3D11CE8F-131A-4695-BA47-6007EF95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6" y="1988840"/>
            <a:ext cx="7886700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/>
              <a:t>Образец текста</a:t>
            </a:r>
          </a:p>
          <a:p>
            <a:pPr lvl="1"/>
            <a:r>
              <a:rPr lang="ru-RU" altLang="ru-RU" dirty="0"/>
              <a:t>Второй уровень</a:t>
            </a:r>
          </a:p>
          <a:p>
            <a:pPr lvl="2"/>
            <a:r>
              <a:rPr lang="ru-RU" altLang="ru-RU" dirty="0"/>
              <a:t>Третий уровень</a:t>
            </a:r>
          </a:p>
          <a:p>
            <a:pPr lvl="3"/>
            <a:r>
              <a:rPr lang="ru-RU" altLang="ru-RU" dirty="0"/>
              <a:t>Четвертый уровень</a:t>
            </a:r>
          </a:p>
          <a:p>
            <a:pPr lvl="4"/>
            <a:r>
              <a:rPr lang="ru-RU" alt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732F-67F3-433D-B851-61B147F1E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7E54B0-D65D-406D-8022-BA6BA008B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BB139C-B2BD-4371-8B25-9DF8F13A2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1AFF8F-637D-415A-8A39-6BDE319D9E2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9289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</p:sldLayoutIdLst>
  <p:hf hdr="0" dt="0"/>
  <p:txStyles>
    <p:titleStyle>
      <a:lvl1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388E84"/>
          </a:solidFill>
          <a:latin typeface="Arial Narrow" panose="020B0606020202030204" pitchFamily="34" charset="0"/>
          <a:ea typeface="+mj-ea"/>
          <a:cs typeface="Arial" panose="020B0604020202020204" pitchFamily="34" charset="0"/>
        </a:defRPr>
      </a:lvl1pPr>
      <a:lvl2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200"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400"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600"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800" algn="ctr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388E84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2000" y="4293097"/>
            <a:ext cx="7920000" cy="864096"/>
          </a:xfrm>
        </p:spPr>
        <p:txBody>
          <a:bodyPr rtlCol="0">
            <a:no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/>
              <a:t>Лекция </a:t>
            </a:r>
            <a:r>
              <a:rPr lang="en-US" sz="2800" dirty="0" smtClean="0"/>
              <a:t>3</a:t>
            </a:r>
            <a:endParaRPr lang="ru-RU" sz="2800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18651024-1D71-4E38-BD7C-B90DECB5A18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2000" y="4941169"/>
            <a:ext cx="7920000" cy="936104"/>
          </a:xfrm>
        </p:spPr>
        <p:txBody>
          <a:bodyPr lIns="0" tIns="0" rIns="0" bIns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ru-RU" sz="3600" dirty="0" smtClean="0"/>
              <a:t>Правовой статус субъектов фармацевтической деятельности.</a:t>
            </a:r>
            <a:endParaRPr lang="ru-RU" sz="3600" dirty="0"/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FE9F52B0-85B5-434C-B6D3-BAD5936AB4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536" y="1422400"/>
            <a:ext cx="8496944" cy="2387600"/>
          </a:xfrm>
        </p:spPr>
        <p:txBody>
          <a:bodyPr/>
          <a:lstStyle/>
          <a:p>
            <a:r>
              <a:rPr lang="ru-RU" altLang="ru-RU" sz="3200" b="1" dirty="0" smtClean="0">
                <a:solidFill>
                  <a:srgbClr val="078777"/>
                </a:solidFill>
              </a:rPr>
              <a:t/>
            </a:r>
            <a:br>
              <a:rPr lang="ru-RU" altLang="ru-RU" sz="3200" b="1" dirty="0" smtClean="0">
                <a:solidFill>
                  <a:srgbClr val="078777"/>
                </a:solidFill>
              </a:rPr>
            </a:br>
            <a:r>
              <a:rPr lang="ru-RU" altLang="ru-RU" sz="3200" b="1" dirty="0" smtClean="0">
                <a:solidFill>
                  <a:srgbClr val="078777"/>
                </a:solidFill>
              </a:rPr>
              <a:t>ЛЕКЦИИ</a:t>
            </a:r>
            <a:r>
              <a:rPr lang="en-US" altLang="ru-RU" sz="3200" b="1" dirty="0" smtClean="0">
                <a:solidFill>
                  <a:srgbClr val="078777"/>
                </a:solidFill>
              </a:rPr>
              <a:t> </a:t>
            </a:r>
            <a:r>
              <a:rPr lang="ru-RU" altLang="ru-RU" sz="3200" b="1" dirty="0" smtClean="0">
                <a:solidFill>
                  <a:srgbClr val="078777"/>
                </a:solidFill>
              </a:rPr>
              <a:t>по дисциплине</a:t>
            </a:r>
            <a:r>
              <a:rPr lang="ru-RU" altLang="ru-RU" sz="3200" b="1" smtClean="0">
                <a:solidFill>
                  <a:srgbClr val="078777"/>
                </a:solidFill>
              </a:rPr>
              <a:t/>
            </a:r>
            <a:br>
              <a:rPr lang="ru-RU" altLang="ru-RU" sz="3200" b="1" smtClean="0">
                <a:solidFill>
                  <a:srgbClr val="078777"/>
                </a:solidFill>
              </a:rPr>
            </a:br>
            <a:r>
              <a:rPr lang="ru-RU" altLang="ru-RU" sz="3200"/>
              <a:t>«Правовое обеспечение профессиональной деятельности» </a:t>
            </a:r>
            <a:br>
              <a:rPr lang="ru-RU" altLang="ru-RU" sz="3200"/>
            </a:br>
            <a:r>
              <a:rPr lang="ru-RU" altLang="ru-RU" sz="3200"/>
              <a:t>для специальности Фармация </a:t>
            </a:r>
            <a:br>
              <a:rPr lang="ru-RU" altLang="ru-RU" sz="3200"/>
            </a:br>
            <a:endParaRPr lang="ru-RU" altLang="ru-RU" sz="3200" b="1" dirty="0">
              <a:solidFill>
                <a:srgbClr val="078777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27DBEE-4BF3-4841-8D36-B8497CDB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6409" y="288000"/>
            <a:ext cx="2431182" cy="602414"/>
          </a:xfrm>
        </p:spPr>
        <p:txBody>
          <a:bodyPr/>
          <a:lstStyle/>
          <a:p>
            <a:pPr>
              <a:defRPr/>
            </a:pPr>
            <a:r>
              <a:rPr lang="ru-RU" dirty="0"/>
              <a:t>Учреждение</a:t>
            </a:r>
          </a:p>
        </p:txBody>
      </p:sp>
      <p:sp>
        <p:nvSpPr>
          <p:cNvPr id="25603" name="Объект 2">
            <a:extLst>
              <a:ext uri="{FF2B5EF4-FFF2-40B4-BE49-F238E27FC236}">
                <a16:creationId xmlns:a16="http://schemas.microsoft.com/office/drawing/2014/main" id="{D89AC51B-90FB-46B9-86A4-89AC0249167D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493155" y="890414"/>
            <a:ext cx="8157691" cy="4344516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100" dirty="0">
                <a:solidFill>
                  <a:srgbClr val="000000"/>
                </a:solidFill>
              </a:rPr>
              <a:t>Учреждением признается унитарная некоммерческая организация, созданная собственником для осуществления управленческих, социально-культурных или иных функций некоммерческого характера.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100" dirty="0">
                <a:solidFill>
                  <a:srgbClr val="000000"/>
                </a:solidFill>
              </a:rPr>
              <a:t>Учреждение может быть создано гражданином или юридическим лицом (частное учреждение) либо соответственно РФ , субъектом РФ, муниципальным образованием (государственное учреждение, муниципальное учреждение).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100" dirty="0">
                <a:solidFill>
                  <a:srgbClr val="000000"/>
                </a:solidFill>
              </a:rPr>
              <a:t>Учредитель является собственником имущества созданного им учреждения и несет субсидиарную ответственность по его обязательствам.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100" dirty="0">
                <a:solidFill>
                  <a:srgbClr val="000000"/>
                </a:solidFill>
              </a:rPr>
              <a:t>Государственное или муниципальное учреждение может быть казенным, бюджетным или автономным  учреждением.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632537E-2247-46BF-9A66-20A0AF77E3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10</a:t>
            </a:fld>
            <a:endParaRPr lang="ru-RU" altLang="ru-RU"/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877B0ADF-AEFF-466A-93B5-CD5BC536A364}"/>
              </a:ext>
            </a:extLst>
          </p:cNvPr>
          <p:cNvGrpSpPr/>
          <p:nvPr/>
        </p:nvGrpSpPr>
        <p:grpSpPr>
          <a:xfrm>
            <a:off x="2663788" y="5363536"/>
            <a:ext cx="3816424" cy="936000"/>
            <a:chOff x="2483768" y="5363536"/>
            <a:chExt cx="3816424" cy="936000"/>
          </a:xfrm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920E5ADE-8F09-4906-A4D6-3EFAFEF389F9}"/>
                </a:ext>
              </a:extLst>
            </p:cNvPr>
            <p:cNvSpPr/>
            <p:nvPr/>
          </p:nvSpPr>
          <p:spPr>
            <a:xfrm>
              <a:off x="2483768" y="5363536"/>
              <a:ext cx="1440160" cy="936000"/>
            </a:xfrm>
            <a:prstGeom prst="rect">
              <a:avLst/>
            </a:prstGeom>
            <a:blipFill dpi="0" rotWithShape="1">
              <a:blip r:embed="rId2">
                <a:alphaModFix amt="6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63140CE1-F586-4807-A5C7-9A2601A40DE8}"/>
                </a:ext>
              </a:extLst>
            </p:cNvPr>
            <p:cNvSpPr/>
            <p:nvPr/>
          </p:nvSpPr>
          <p:spPr>
            <a:xfrm>
              <a:off x="4572000" y="5363536"/>
              <a:ext cx="1728192" cy="936000"/>
            </a:xfrm>
            <a:prstGeom prst="rect">
              <a:avLst/>
            </a:prstGeom>
            <a:blipFill dpi="0" rotWithShape="1">
              <a:blip r:embed="rId3">
                <a:alphaModFix amt="68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759616"/>
          </a:xfrm>
        </p:spPr>
        <p:txBody>
          <a:bodyPr/>
          <a:lstStyle/>
          <a:p>
            <a:r>
              <a:rPr lang="ru-RU" dirty="0" smtClean="0"/>
              <a:t>Право на осуществление </a:t>
            </a:r>
            <a:br>
              <a:rPr lang="ru-RU" dirty="0" smtClean="0"/>
            </a:br>
            <a:r>
              <a:rPr lang="ru-RU" dirty="0" smtClean="0"/>
              <a:t>фармацевтической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6176" indent="0" algn="just">
              <a:buNone/>
            </a:pPr>
            <a:r>
              <a:rPr lang="ru-RU" sz="2000" dirty="0" smtClean="0"/>
              <a:t>Согласно ФЗ «Об основах охраны </a:t>
            </a:r>
            <a:r>
              <a:rPr lang="ru-RU" sz="2000" dirty="0"/>
              <a:t>здоровья граждан», </a:t>
            </a:r>
            <a:r>
              <a:rPr lang="ru-RU" sz="2000" dirty="0" smtClean="0"/>
              <a:t>его имеют лица</a:t>
            </a:r>
            <a:r>
              <a:rPr lang="ru-RU" sz="2000" dirty="0"/>
              <a:t>, получившие фармацевтическое образование в российских организациях, осуществляющих образовательную деятельность, и прошедшие аккредитацию </a:t>
            </a:r>
            <a:r>
              <a:rPr lang="ru-RU" sz="2000" dirty="0" smtClean="0"/>
              <a:t>специалиста. </a:t>
            </a:r>
          </a:p>
          <a:p>
            <a:pPr marL="176176" indent="0" algn="just">
              <a:buNone/>
            </a:pPr>
            <a:r>
              <a:rPr lang="ru-RU" sz="2000" dirty="0"/>
              <a:t>Переход к процедуре аккредитации специалистов осуществляется поэтапно по 31.12.2025 года </a:t>
            </a:r>
            <a:r>
              <a:rPr lang="ru-RU" sz="2000" dirty="0" smtClean="0"/>
              <a:t>включительно</a:t>
            </a:r>
          </a:p>
          <a:p>
            <a:pPr marL="176176" indent="0" algn="just">
              <a:buNone/>
            </a:pPr>
            <a:r>
              <a:rPr lang="ru-RU" sz="2000" dirty="0"/>
              <a:t>Аккредитация специалиста - процедура определения соответствия лица, получившего медицинское, фармацевтическое или иное образование, требованиям к осуществлению медицинской деятельности по определенной медицинской специальности либо фармацевтической деятельности.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4662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Аккредитация специалиста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536890"/>
            <a:ext cx="7886700" cy="4412390"/>
          </a:xfrm>
        </p:spPr>
        <p:txBody>
          <a:bodyPr/>
          <a:lstStyle/>
          <a:p>
            <a:pPr marL="176176" indent="0" algn="just">
              <a:buNone/>
            </a:pPr>
            <a:r>
              <a:rPr lang="ru-RU" sz="2000" dirty="0" smtClean="0"/>
              <a:t>Проводится </a:t>
            </a:r>
            <a:r>
              <a:rPr lang="ru-RU" sz="2000" dirty="0" err="1"/>
              <a:t>аккредитационной</a:t>
            </a:r>
            <a:r>
              <a:rPr lang="ru-RU" sz="2000" dirty="0"/>
              <a:t> комиссией по окончании освоения им профессиональных образовательных программ </a:t>
            </a:r>
            <a:r>
              <a:rPr lang="ru-RU" sz="2000" dirty="0" smtClean="0"/>
              <a:t>фармацевтического </a:t>
            </a:r>
            <a:r>
              <a:rPr lang="ru-RU" sz="2000" dirty="0"/>
              <a:t>образования не реже одного раза в пять лет</a:t>
            </a:r>
            <a:r>
              <a:rPr lang="ru-RU" sz="2000" dirty="0" smtClean="0"/>
              <a:t>.</a:t>
            </a:r>
          </a:p>
          <a:p>
            <a:pPr marL="176176" indent="0" algn="just">
              <a:buNone/>
            </a:pPr>
            <a:r>
              <a:rPr lang="ru-RU" sz="2000" dirty="0"/>
              <a:t>Лицо считается прошедшим аккредитацию специалиста с момента внесения данных о прохождении лицом аккредитации специалиста в единую государственную информационную систему в сфере </a:t>
            </a:r>
            <a:r>
              <a:rPr lang="ru-RU" sz="2000" dirty="0" smtClean="0"/>
              <a:t>здравоохранения.</a:t>
            </a:r>
          </a:p>
          <a:p>
            <a:pPr marL="176176" indent="0" algn="just">
              <a:buNone/>
            </a:pPr>
            <a:r>
              <a:rPr lang="ru-RU" sz="2000" dirty="0"/>
              <a:t>Лица, имеющие </a:t>
            </a:r>
            <a:r>
              <a:rPr lang="ru-RU" sz="2000" dirty="0" smtClean="0"/>
              <a:t>фармацевтическое </a:t>
            </a:r>
            <a:r>
              <a:rPr lang="ru-RU" sz="2000" dirty="0"/>
              <a:t>образование, не работавшие по своей специальности более пяти лет, могут быть допущены к осуществлению </a:t>
            </a:r>
            <a:r>
              <a:rPr lang="ru-RU" sz="2000" dirty="0" smtClean="0"/>
              <a:t>фармацевтической </a:t>
            </a:r>
            <a:r>
              <a:rPr lang="ru-RU" sz="2000" dirty="0"/>
              <a:t>деятельности </a:t>
            </a:r>
            <a:r>
              <a:rPr lang="ru-RU" sz="2000" dirty="0" smtClean="0"/>
              <a:t>после </a:t>
            </a:r>
            <a:r>
              <a:rPr lang="ru-RU" sz="2000" dirty="0"/>
              <a:t>прохождения обучения по дополнительным профессиональным программам (повышение квалификации, профессиональная переподготовка) и прохождения аккредитации специалиста.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7960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A69BB-33E9-4DC0-B342-483D45C08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288000"/>
            <a:ext cx="6679654" cy="41130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Права </a:t>
            </a:r>
            <a:r>
              <a:rPr lang="ru-RU" dirty="0" smtClean="0"/>
              <a:t>фармацевтических </a:t>
            </a:r>
            <a:r>
              <a:rPr lang="ru-RU" dirty="0"/>
              <a:t>работников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CC947B-CC1C-4BEE-B7A3-E0AE6C45D245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83568" y="2132857"/>
            <a:ext cx="7776863" cy="4104456"/>
          </a:xfrm>
          <a:prstGeom prst="snip1Rect">
            <a:avLst>
              <a:gd name="adj" fmla="val 11244"/>
            </a:avLst>
          </a:prstGeom>
          <a:solidFill>
            <a:schemeClr val="bg1"/>
          </a:solidFill>
          <a:ln w="57150">
            <a:gradFill flip="none" rotWithShape="1">
              <a:gsLst>
                <a:gs pos="70000">
                  <a:srgbClr val="078777"/>
                </a:gs>
                <a:gs pos="31000">
                  <a:schemeClr val="bg1">
                    <a:alpha val="0"/>
                  </a:schemeClr>
                </a:gs>
                <a:gs pos="69000">
                  <a:srgbClr val="E6E6E6"/>
                </a:gs>
                <a:gs pos="2000">
                  <a:srgbClr val="078777"/>
                </a:gs>
                <a:gs pos="30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180000" tIns="36000" rIns="144000" bIns="3600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180000" indent="-180000" algn="just">
              <a:spcBef>
                <a:spcPts val="600"/>
              </a:spcBef>
              <a:buNone/>
            </a:pPr>
            <a:r>
              <a:rPr lang="ru-RU" altLang="ru-RU" sz="2150" b="1" dirty="0">
                <a:solidFill>
                  <a:srgbClr val="078777"/>
                </a:solidFill>
              </a:rPr>
              <a:t>1) </a:t>
            </a:r>
            <a:r>
              <a:rPr lang="ru-RU" altLang="ru-RU" sz="2150" dirty="0"/>
              <a:t>создание руководителем </a:t>
            </a:r>
            <a:r>
              <a:rPr lang="ru-RU" altLang="ru-RU" sz="2150" i="1" dirty="0"/>
              <a:t>медицинской</a:t>
            </a:r>
            <a:r>
              <a:rPr lang="ru-RU" altLang="ru-RU" sz="2150" dirty="0"/>
              <a:t> организации соответствующих условий для выполнения работником своих трудовых обязанностей, включая обеспечение необходимым оборудованием;</a:t>
            </a:r>
          </a:p>
          <a:p>
            <a:pPr marL="180000" indent="-180000" algn="just">
              <a:spcBef>
                <a:spcPts val="600"/>
              </a:spcBef>
              <a:buNone/>
            </a:pPr>
            <a:r>
              <a:rPr lang="ru-RU" altLang="ru-RU" sz="2150" b="1" dirty="0">
                <a:solidFill>
                  <a:srgbClr val="078777"/>
                </a:solidFill>
              </a:rPr>
              <a:t>2) </a:t>
            </a:r>
            <a:r>
              <a:rPr lang="ru-RU" altLang="ru-RU" sz="2150" dirty="0"/>
              <a:t>профессиональную подготовку, переподготовку и повышение квалификации за счет средств работодателя;</a:t>
            </a:r>
          </a:p>
          <a:p>
            <a:pPr marL="180000" indent="-180000" algn="just">
              <a:spcBef>
                <a:spcPts val="600"/>
              </a:spcBef>
              <a:buNone/>
            </a:pPr>
            <a:r>
              <a:rPr lang="ru-RU" altLang="ru-RU" sz="2150" b="1" dirty="0">
                <a:solidFill>
                  <a:srgbClr val="078777"/>
                </a:solidFill>
              </a:rPr>
              <a:t>3) </a:t>
            </a:r>
            <a:r>
              <a:rPr lang="ru-RU" altLang="ru-RU" sz="2150" dirty="0"/>
              <a:t>профессиональную переподготовку за счет средств работодателя или иных средств, предусмотренных на эти цели законодательством </a:t>
            </a:r>
            <a:r>
              <a:rPr lang="ru-RU" altLang="ru-RU" sz="2150" dirty="0" smtClean="0"/>
              <a:t>РФ, </a:t>
            </a:r>
            <a:r>
              <a:rPr lang="ru-RU" altLang="ru-RU" sz="2150" dirty="0"/>
              <a:t>при невозможности выполнять трудовые обязанности по состоянию здоровья и при увольнении работников в связи с сокращением численности или штата, в связи с ликвидацией организации;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540BA8-238F-41EF-AFFC-3BFF9E29A5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89C71B-107F-4D81-AD89-06FE47A7B269}" type="slidenum">
              <a:rPr lang="ru-RU" altLang="ru-RU" smtClean="0"/>
              <a:pPr/>
              <a:t>13</a:t>
            </a:fld>
            <a:endParaRPr lang="ru-RU" alt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DE57B55-DDE2-4A21-BD2C-100467A445EF}"/>
              </a:ext>
            </a:extLst>
          </p:cNvPr>
          <p:cNvSpPr/>
          <p:nvPr/>
        </p:nvSpPr>
        <p:spPr>
          <a:xfrm>
            <a:off x="1305306" y="980729"/>
            <a:ext cx="7020353" cy="864095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63" eaLnBrk="1" hangingPunct="1">
              <a:lnSpc>
                <a:spcPct val="90000"/>
              </a:lnSpc>
              <a:spcBef>
                <a:spcPts val="0"/>
              </a:spcBef>
            </a:pPr>
            <a:r>
              <a:rPr lang="ru-RU" sz="2000" b="1" i="1" dirty="0" smtClean="0">
                <a:ea typeface="+mj-ea"/>
                <a:cs typeface="Arial" panose="020B0604020202020204" pitchFamily="34" charset="0"/>
              </a:rPr>
              <a:t>Фармацевтические </a:t>
            </a:r>
            <a:r>
              <a:rPr lang="ru-RU" sz="2000" b="1" i="1" dirty="0">
                <a:ea typeface="+mj-ea"/>
                <a:cs typeface="Arial" panose="020B0604020202020204" pitchFamily="34" charset="0"/>
              </a:rPr>
              <a:t>работники имеют право на основные гарантии, предусмотренные трудовым законодательством, </a:t>
            </a:r>
            <a:br>
              <a:rPr lang="ru-RU" sz="2000" b="1" i="1" dirty="0">
                <a:ea typeface="+mj-ea"/>
                <a:cs typeface="Arial" panose="020B0604020202020204" pitchFamily="34" charset="0"/>
              </a:rPr>
            </a:br>
            <a:r>
              <a:rPr lang="ru-RU" sz="2000" b="1" i="1" dirty="0">
                <a:ea typeface="+mj-ea"/>
                <a:cs typeface="Arial" panose="020B0604020202020204" pitchFamily="34" charset="0"/>
              </a:rPr>
              <a:t>в том числе на:</a:t>
            </a:r>
          </a:p>
        </p:txBody>
      </p:sp>
      <p:pic>
        <p:nvPicPr>
          <p:cNvPr id="13" name="Рисунок 12" descr="Угловые стрелки">
            <a:extLst>
              <a:ext uri="{FF2B5EF4-FFF2-40B4-BE49-F238E27FC236}">
                <a16:creationId xmlns:a16="http://schemas.microsoft.com/office/drawing/2014/main" id="{5F0F75AB-F5D7-4957-B931-2CBA1E005C1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5400000">
            <a:off x="8514001" y="5584124"/>
            <a:ext cx="540000" cy="540000"/>
          </a:xfrm>
          <a:prstGeom prst="rect">
            <a:avLst/>
          </a:prstGeom>
        </p:spPr>
      </p:pic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1B74E26E-2D18-45B0-8252-6A7E5A1FBA3D}"/>
              </a:ext>
            </a:extLst>
          </p:cNvPr>
          <p:cNvGrpSpPr>
            <a:grpSpLocks noChangeAspect="1"/>
          </p:cNvGrpSpPr>
          <p:nvPr/>
        </p:nvGrpSpPr>
        <p:grpSpPr>
          <a:xfrm>
            <a:off x="323528" y="980728"/>
            <a:ext cx="796636" cy="1117984"/>
            <a:chOff x="260443" y="1938661"/>
            <a:chExt cx="1109600" cy="1557196"/>
          </a:xfrm>
        </p:grpSpPr>
        <p:sp>
          <p:nvSpPr>
            <p:cNvPr id="17" name="Скругленный прямоугольник 7">
              <a:extLst>
                <a:ext uri="{FF2B5EF4-FFF2-40B4-BE49-F238E27FC236}">
                  <a16:creationId xmlns:a16="http://schemas.microsoft.com/office/drawing/2014/main" id="{7B180564-1CCE-4968-A6F6-A05C50A1B3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0443" y="1938661"/>
              <a:ext cx="1109600" cy="1403999"/>
            </a:xfrm>
            <a:prstGeom prst="roundRect">
              <a:avLst>
                <a:gd name="adj" fmla="val 16670"/>
              </a:avLst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sz="1400"/>
            </a:p>
          </p:txBody>
        </p:sp>
        <p:sp>
          <p:nvSpPr>
            <p:cNvPr id="18" name="Блок-схема: ссылка на другую страницу 17">
              <a:extLst>
                <a:ext uri="{FF2B5EF4-FFF2-40B4-BE49-F238E27FC236}">
                  <a16:creationId xmlns:a16="http://schemas.microsoft.com/office/drawing/2014/main" id="{06D179AF-1A0E-4AA9-A506-3B8FAB5F2348}"/>
                </a:ext>
              </a:extLst>
            </p:cNvPr>
            <p:cNvSpPr/>
            <p:nvPr/>
          </p:nvSpPr>
          <p:spPr>
            <a:xfrm>
              <a:off x="260443" y="3044570"/>
              <a:ext cx="1109599" cy="451287"/>
            </a:xfrm>
            <a:prstGeom prst="flowChartOffpageConnector">
              <a:avLst/>
            </a:prstGeom>
            <a:gradFill flip="none" rotWithShape="1">
              <a:gsLst>
                <a:gs pos="0">
                  <a:srgbClr val="001776"/>
                </a:gs>
                <a:gs pos="65000">
                  <a:srgbClr val="0C509B"/>
                </a:gs>
              </a:gsLst>
              <a:lin ang="16200000" scaled="1"/>
              <a:tileRect/>
            </a:gradFill>
            <a:ln w="22225">
              <a:solidFill>
                <a:schemeClr val="bg1"/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lIns="36000" tIns="36000" rIns="36000" bIns="36000">
              <a:noAutofit/>
            </a:bodyPr>
            <a:lstStyle/>
            <a:p>
              <a:pPr algn="ctr"/>
              <a:r>
                <a:rPr lang="ru-RU" sz="1400" b="1" dirty="0"/>
                <a:t>№ 323-ФЗ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822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2B700A2-D75E-4726-A15B-9315BD25A272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35058" y="2204864"/>
            <a:ext cx="7873884" cy="3914761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70000">
                  <a:srgbClr val="078777"/>
                </a:gs>
                <a:gs pos="31000">
                  <a:schemeClr val="bg1">
                    <a:alpha val="0"/>
                  </a:schemeClr>
                </a:gs>
                <a:gs pos="69000">
                  <a:srgbClr val="E6E6E6"/>
                </a:gs>
                <a:gs pos="2000">
                  <a:srgbClr val="078777"/>
                </a:gs>
                <a:gs pos="30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180000" tIns="36000" rIns="72000" bIns="36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000" indent="-180000">
              <a:spcBef>
                <a:spcPts val="600"/>
              </a:spcBef>
              <a:buNone/>
            </a:pPr>
            <a:r>
              <a:rPr lang="ru-RU" altLang="ru-RU" sz="2200" b="1" dirty="0">
                <a:solidFill>
                  <a:srgbClr val="078777"/>
                </a:solidFill>
              </a:rPr>
              <a:t>4) </a:t>
            </a:r>
            <a:r>
              <a:rPr lang="ru-RU" altLang="ru-RU" sz="2200" dirty="0"/>
              <a:t>прохождение аттестации для получения квалификационной категории в порядке и в сроки, определяемые уполномоченным федеральным органом исполнительной власти, а также </a:t>
            </a:r>
            <a:br>
              <a:rPr lang="ru-RU" altLang="ru-RU" sz="2200" dirty="0"/>
            </a:br>
            <a:r>
              <a:rPr lang="ru-RU" altLang="ru-RU" sz="2200" dirty="0"/>
              <a:t>на дифференциацию оплаты труда по результатам аттестации;</a:t>
            </a:r>
          </a:p>
          <a:p>
            <a:pPr marL="180000" indent="-180000">
              <a:spcBef>
                <a:spcPts val="600"/>
              </a:spcBef>
              <a:buNone/>
            </a:pPr>
            <a:r>
              <a:rPr lang="ru-RU" altLang="ru-RU" sz="2200" b="1" dirty="0">
                <a:solidFill>
                  <a:srgbClr val="078777"/>
                </a:solidFill>
              </a:rPr>
              <a:t>5) </a:t>
            </a:r>
            <a:r>
              <a:rPr lang="ru-RU" altLang="ru-RU" sz="2200" dirty="0"/>
              <a:t>стимулирование труда в соответствии с уровнем квалификации, </a:t>
            </a:r>
            <a:br>
              <a:rPr lang="ru-RU" altLang="ru-RU" sz="2200" dirty="0"/>
            </a:br>
            <a:r>
              <a:rPr lang="ru-RU" altLang="ru-RU" sz="2200" dirty="0"/>
              <a:t>со спецификой и сложностью работы, с объемом и качеством труда, а также конкретными результатами деятельности;</a:t>
            </a:r>
          </a:p>
          <a:p>
            <a:pPr marL="180000" indent="-180000">
              <a:spcBef>
                <a:spcPts val="600"/>
              </a:spcBef>
              <a:buNone/>
            </a:pPr>
            <a:r>
              <a:rPr lang="ru-RU" altLang="ru-RU" sz="2200" b="1" dirty="0">
                <a:solidFill>
                  <a:srgbClr val="078777"/>
                </a:solidFill>
              </a:rPr>
              <a:t>6) </a:t>
            </a:r>
            <a:r>
              <a:rPr lang="ru-RU" altLang="ru-RU" sz="2200" dirty="0"/>
              <a:t>создание профессиональных некоммерческих организаций;</a:t>
            </a:r>
          </a:p>
          <a:p>
            <a:pPr marL="180000" indent="-180000">
              <a:spcBef>
                <a:spcPts val="600"/>
              </a:spcBef>
              <a:buNone/>
            </a:pPr>
            <a:r>
              <a:rPr lang="ru-RU" altLang="ru-RU" sz="2200" b="1" dirty="0">
                <a:solidFill>
                  <a:srgbClr val="078777"/>
                </a:solidFill>
              </a:rPr>
              <a:t>7) </a:t>
            </a:r>
            <a:r>
              <a:rPr lang="ru-RU" altLang="ru-RU" sz="2200" dirty="0"/>
              <a:t>страхование риска своей профессиональной ответственности.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4997CF-017D-43C0-B42E-6508A5C447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89C71B-107F-4D81-AD89-06FE47A7B269}" type="slidenum">
              <a:rPr lang="ru-RU" altLang="ru-RU" smtClean="0"/>
              <a:pPr/>
              <a:t>14</a:t>
            </a:fld>
            <a:endParaRPr lang="ru-RU" altLang="ru-RU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64E8D410-7032-49EC-BFA8-4979E3961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288000"/>
            <a:ext cx="6679654" cy="411307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Права фармацевтических работников</a:t>
            </a:r>
          </a:p>
        </p:txBody>
      </p:sp>
      <p:pic>
        <p:nvPicPr>
          <p:cNvPr id="11" name="Рисунок 10" descr="Угловые стрелки">
            <a:extLst>
              <a:ext uri="{FF2B5EF4-FFF2-40B4-BE49-F238E27FC236}">
                <a16:creationId xmlns:a16="http://schemas.microsoft.com/office/drawing/2014/main" id="{75517BAE-B4C8-402A-8060-1B3734F3245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5400000">
            <a:off x="8455532" y="288000"/>
            <a:ext cx="540000" cy="540000"/>
          </a:xfrm>
          <a:prstGeom prst="rect">
            <a:avLst/>
          </a:prstGeom>
        </p:spPr>
      </p:pic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155395C6-BB64-430E-A1C7-E4324147CD74}"/>
              </a:ext>
            </a:extLst>
          </p:cNvPr>
          <p:cNvGrpSpPr>
            <a:grpSpLocks noChangeAspect="1"/>
          </p:cNvGrpSpPr>
          <p:nvPr/>
        </p:nvGrpSpPr>
        <p:grpSpPr>
          <a:xfrm>
            <a:off x="683568" y="908720"/>
            <a:ext cx="796636" cy="1117984"/>
            <a:chOff x="260443" y="1938661"/>
            <a:chExt cx="1109600" cy="1557196"/>
          </a:xfrm>
        </p:grpSpPr>
        <p:sp>
          <p:nvSpPr>
            <p:cNvPr id="19" name="Скругленный прямоугольник 7">
              <a:extLst>
                <a:ext uri="{FF2B5EF4-FFF2-40B4-BE49-F238E27FC236}">
                  <a16:creationId xmlns:a16="http://schemas.microsoft.com/office/drawing/2014/main" id="{7E330E5D-0BD0-42D8-9EB8-4E3967443E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0443" y="1938661"/>
              <a:ext cx="1109600" cy="1403999"/>
            </a:xfrm>
            <a:prstGeom prst="roundRect">
              <a:avLst>
                <a:gd name="adj" fmla="val 16670"/>
              </a:avLst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sz="1400"/>
            </a:p>
          </p:txBody>
        </p:sp>
        <p:sp>
          <p:nvSpPr>
            <p:cNvPr id="20" name="Блок-схема: ссылка на другую страницу 19">
              <a:extLst>
                <a:ext uri="{FF2B5EF4-FFF2-40B4-BE49-F238E27FC236}">
                  <a16:creationId xmlns:a16="http://schemas.microsoft.com/office/drawing/2014/main" id="{CF67FF5F-4185-4E0A-AF38-68BA494E227D}"/>
                </a:ext>
              </a:extLst>
            </p:cNvPr>
            <p:cNvSpPr/>
            <p:nvPr/>
          </p:nvSpPr>
          <p:spPr>
            <a:xfrm>
              <a:off x="260443" y="3044570"/>
              <a:ext cx="1109599" cy="451287"/>
            </a:xfrm>
            <a:prstGeom prst="flowChartOffpageConnector">
              <a:avLst/>
            </a:prstGeom>
            <a:gradFill flip="none" rotWithShape="1">
              <a:gsLst>
                <a:gs pos="0">
                  <a:srgbClr val="001776"/>
                </a:gs>
                <a:gs pos="65000">
                  <a:srgbClr val="0C509B"/>
                </a:gs>
              </a:gsLst>
              <a:lin ang="16200000" scaled="1"/>
              <a:tileRect/>
            </a:gradFill>
            <a:ln w="22225">
              <a:solidFill>
                <a:schemeClr val="bg1"/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lIns="36000" tIns="36000" rIns="36000" bIns="36000">
              <a:noAutofit/>
            </a:bodyPr>
            <a:lstStyle/>
            <a:p>
              <a:pPr algn="ctr"/>
              <a:r>
                <a:rPr lang="ru-RU" sz="1400" b="1" dirty="0"/>
                <a:t>№ 323-ФЗ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468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AE133-807B-4207-B677-589C1E75D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260648"/>
            <a:ext cx="7776863" cy="6024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dirty="0"/>
              <a:t>Обязанности </a:t>
            </a:r>
            <a:r>
              <a:rPr lang="ru-RU" dirty="0" smtClean="0"/>
              <a:t>фармацевтических работников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81FFB2-F072-4108-B64E-62BC15E966A6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755576" y="1988840"/>
            <a:ext cx="7632847" cy="4195933"/>
          </a:xfrm>
          <a:prstGeom prst="snip1Rect">
            <a:avLst/>
          </a:prstGeom>
          <a:solidFill>
            <a:schemeClr val="bg1"/>
          </a:solidFill>
          <a:ln w="57150">
            <a:gradFill flip="none" rotWithShape="1">
              <a:gsLst>
                <a:gs pos="70000">
                  <a:srgbClr val="078777"/>
                </a:gs>
                <a:gs pos="31000">
                  <a:schemeClr val="bg1">
                    <a:alpha val="0"/>
                  </a:schemeClr>
                </a:gs>
                <a:gs pos="69000">
                  <a:srgbClr val="E6E6E6"/>
                </a:gs>
                <a:gs pos="2000">
                  <a:srgbClr val="078777"/>
                </a:gs>
                <a:gs pos="30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180000" tIns="36000" rIns="72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42900" indent="-342900" algn="just">
              <a:spcBef>
                <a:spcPts val="600"/>
              </a:spcBef>
            </a:pPr>
            <a:r>
              <a:rPr lang="ru-RU" altLang="ru-RU" sz="2400" dirty="0" smtClean="0"/>
              <a:t>соблюдать </a:t>
            </a:r>
            <a:r>
              <a:rPr lang="ru-RU" altLang="ru-RU" sz="2400" dirty="0"/>
              <a:t>врачебную тайну;</a:t>
            </a:r>
          </a:p>
          <a:p>
            <a:pPr marL="342900" indent="-342900" algn="just">
              <a:spcBef>
                <a:spcPts val="600"/>
              </a:spcBef>
            </a:pPr>
            <a:r>
              <a:rPr lang="ru-RU" altLang="ru-RU" sz="2400" dirty="0" smtClean="0"/>
              <a:t>совершенствовать </a:t>
            </a:r>
            <a:r>
              <a:rPr lang="ru-RU" altLang="ru-RU" sz="2400" dirty="0"/>
              <a:t>профессиональные знания и навыки </a:t>
            </a:r>
            <a:r>
              <a:rPr lang="ru-RU" sz="2400" dirty="0"/>
              <a:t>путем обучения по дополнительным профессиональным программам в образовательных и научных организациях</a:t>
            </a:r>
            <a:r>
              <a:rPr lang="ru-RU" sz="2400" dirty="0" smtClean="0"/>
              <a:t>;</a:t>
            </a:r>
          </a:p>
          <a:p>
            <a:pPr marL="342900" indent="-342900" algn="just">
              <a:spcBef>
                <a:spcPts val="600"/>
              </a:spcBef>
            </a:pPr>
            <a:r>
              <a:rPr lang="ru-RU" sz="2400" dirty="0"/>
              <a:t>сообщать уполномоченному должностному лицу </a:t>
            </a:r>
            <a:r>
              <a:rPr lang="ru-RU" sz="2400" i="1" dirty="0"/>
              <a:t>медицинской </a:t>
            </a:r>
            <a:r>
              <a:rPr lang="ru-RU" sz="2400" dirty="0"/>
              <a:t>организации </a:t>
            </a:r>
            <a:r>
              <a:rPr lang="ru-RU" sz="2400" dirty="0" smtClean="0"/>
              <a:t>информацию, собираемую в рамках </a:t>
            </a:r>
            <a:r>
              <a:rPr lang="ru-RU" sz="2400" dirty="0" err="1" smtClean="0"/>
              <a:t>фармаконадзора</a:t>
            </a:r>
            <a:r>
              <a:rPr lang="ru-RU" sz="2400" dirty="0" smtClean="0"/>
              <a:t>.</a:t>
            </a:r>
            <a:endParaRPr lang="ru-RU" sz="2400" dirty="0"/>
          </a:p>
          <a:p>
            <a:pPr marL="180000" indent="-180000">
              <a:spcBef>
                <a:spcPts val="600"/>
              </a:spcBef>
              <a:buNone/>
            </a:pPr>
            <a:endParaRPr lang="ru-RU" sz="240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126E1F-E740-41E7-8CEF-DA13ECA86F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89C71B-107F-4D81-AD89-06FE47A7B269}" type="slidenum">
              <a:rPr lang="ru-RU" altLang="ru-RU" smtClean="0"/>
              <a:pPr/>
              <a:t>15</a:t>
            </a:fld>
            <a:endParaRPr lang="ru-RU" alt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0EDE915-F849-43EC-8F6B-C03D84579ED1}"/>
              </a:ext>
            </a:extLst>
          </p:cNvPr>
          <p:cNvSpPr/>
          <p:nvPr/>
        </p:nvSpPr>
        <p:spPr>
          <a:xfrm>
            <a:off x="2195736" y="1196752"/>
            <a:ext cx="5004000" cy="540000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63" eaLnBrk="1" hangingPunct="1">
              <a:lnSpc>
                <a:spcPct val="90000"/>
              </a:lnSpc>
              <a:spcBef>
                <a:spcPts val="0"/>
              </a:spcBef>
            </a:pPr>
            <a:r>
              <a:rPr lang="ru-RU" sz="2000" b="1" i="1" dirty="0" smtClean="0">
                <a:ea typeface="+mj-ea"/>
                <a:cs typeface="Arial" panose="020B0604020202020204" pitchFamily="34" charset="0"/>
              </a:rPr>
              <a:t>Фармацевтические работники </a:t>
            </a:r>
            <a:r>
              <a:rPr lang="ru-RU" sz="2000" b="1" i="1" dirty="0">
                <a:ea typeface="+mj-ea"/>
                <a:cs typeface="Arial" panose="020B0604020202020204" pitchFamily="34" charset="0"/>
              </a:rPr>
              <a:t>обязаны:</a:t>
            </a:r>
          </a:p>
        </p:txBody>
      </p:sp>
      <p:pic>
        <p:nvPicPr>
          <p:cNvPr id="8" name="Рисунок 7" descr="Угловые стрелки">
            <a:extLst>
              <a:ext uri="{FF2B5EF4-FFF2-40B4-BE49-F238E27FC236}">
                <a16:creationId xmlns:a16="http://schemas.microsoft.com/office/drawing/2014/main" id="{38D82A15-3DD4-4734-AF3F-50ED10B86C1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5400000">
            <a:off x="8445188" y="5697312"/>
            <a:ext cx="540000" cy="540000"/>
          </a:xfrm>
          <a:prstGeom prst="rect">
            <a:avLst/>
          </a:prstGeom>
        </p:spPr>
      </p:pic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A09F460-553F-48BF-AC18-AC6622C34030}"/>
              </a:ext>
            </a:extLst>
          </p:cNvPr>
          <p:cNvGrpSpPr>
            <a:grpSpLocks noChangeAspect="1"/>
          </p:cNvGrpSpPr>
          <p:nvPr/>
        </p:nvGrpSpPr>
        <p:grpSpPr>
          <a:xfrm>
            <a:off x="251520" y="980728"/>
            <a:ext cx="796636" cy="1117984"/>
            <a:chOff x="260443" y="1938661"/>
            <a:chExt cx="1109600" cy="1557196"/>
          </a:xfrm>
        </p:grpSpPr>
        <p:sp>
          <p:nvSpPr>
            <p:cNvPr id="10" name="Скругленный прямоугольник 7">
              <a:extLst>
                <a:ext uri="{FF2B5EF4-FFF2-40B4-BE49-F238E27FC236}">
                  <a16:creationId xmlns:a16="http://schemas.microsoft.com/office/drawing/2014/main" id="{3079A214-816D-4DAA-A55A-26B27C18785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0443" y="1938661"/>
              <a:ext cx="1109600" cy="1403999"/>
            </a:xfrm>
            <a:prstGeom prst="roundRect">
              <a:avLst>
                <a:gd name="adj" fmla="val 16670"/>
              </a:avLst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sz="1400"/>
            </a:p>
          </p:txBody>
        </p:sp>
        <p:sp>
          <p:nvSpPr>
            <p:cNvPr id="11" name="Блок-схема: ссылка на другую страницу 10">
              <a:extLst>
                <a:ext uri="{FF2B5EF4-FFF2-40B4-BE49-F238E27FC236}">
                  <a16:creationId xmlns:a16="http://schemas.microsoft.com/office/drawing/2014/main" id="{5F683FB5-7181-4257-947B-46FFAD1CD5C9}"/>
                </a:ext>
              </a:extLst>
            </p:cNvPr>
            <p:cNvSpPr/>
            <p:nvPr/>
          </p:nvSpPr>
          <p:spPr>
            <a:xfrm>
              <a:off x="260443" y="3044570"/>
              <a:ext cx="1109599" cy="451287"/>
            </a:xfrm>
            <a:prstGeom prst="flowChartOffpageConnector">
              <a:avLst/>
            </a:prstGeom>
            <a:gradFill flip="none" rotWithShape="1">
              <a:gsLst>
                <a:gs pos="0">
                  <a:srgbClr val="001776"/>
                </a:gs>
                <a:gs pos="65000">
                  <a:srgbClr val="0C509B"/>
                </a:gs>
              </a:gsLst>
              <a:lin ang="16200000" scaled="1"/>
              <a:tileRect/>
            </a:gradFill>
            <a:ln w="22225">
              <a:solidFill>
                <a:schemeClr val="bg1"/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lIns="36000" tIns="36000" rIns="36000" bIns="36000">
              <a:noAutofit/>
            </a:bodyPr>
            <a:lstStyle/>
            <a:p>
              <a:pPr algn="ctr"/>
              <a:r>
                <a:rPr lang="ru-RU" sz="1400" b="1" dirty="0"/>
                <a:t>№ 323-ФЗ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4506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1A39E-28AF-4D9D-B7FD-78369A485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2192" y="288000"/>
            <a:ext cx="7120247" cy="60241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ru-RU" sz="2400" dirty="0"/>
              <a:t>Ограничения, </a:t>
            </a:r>
            <a:r>
              <a:rPr lang="ru-RU" sz="2400" dirty="0" smtClean="0"/>
              <a:t>налагаемые </a:t>
            </a:r>
            <a:r>
              <a:rPr lang="ru-RU" sz="2400" dirty="0"/>
              <a:t>на </a:t>
            </a:r>
            <a:r>
              <a:rPr lang="ru-RU" sz="2400" dirty="0" smtClean="0"/>
              <a:t>фармацевтических </a:t>
            </a:r>
            <a:r>
              <a:rPr lang="ru-RU" sz="2400" dirty="0"/>
              <a:t>работников</a:t>
            </a:r>
          </a:p>
        </p:txBody>
      </p:sp>
      <p:sp>
        <p:nvSpPr>
          <p:cNvPr id="24579" name="Объект 2">
            <a:extLst>
              <a:ext uri="{FF2B5EF4-FFF2-40B4-BE49-F238E27FC236}">
                <a16:creationId xmlns:a16="http://schemas.microsoft.com/office/drawing/2014/main" id="{F29C0DEF-1709-44D2-A815-804D930843DA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83568" y="1916832"/>
            <a:ext cx="7776864" cy="3906006"/>
          </a:xfrm>
          <a:prstGeom prst="snip1Rect">
            <a:avLst>
              <a:gd name="adj" fmla="val 11665"/>
            </a:avLst>
          </a:prstGeom>
          <a:solidFill>
            <a:schemeClr val="bg1"/>
          </a:solidFill>
          <a:ln w="57150">
            <a:gradFill flip="none" rotWithShape="1">
              <a:gsLst>
                <a:gs pos="70000">
                  <a:srgbClr val="078777"/>
                </a:gs>
                <a:gs pos="31000">
                  <a:schemeClr val="bg1">
                    <a:alpha val="0"/>
                  </a:schemeClr>
                </a:gs>
                <a:gs pos="69000">
                  <a:srgbClr val="E6E6E6"/>
                </a:gs>
                <a:gs pos="2000">
                  <a:srgbClr val="078777"/>
                </a:gs>
                <a:gs pos="30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180000" tIns="36000" rIns="72000" bIns="3600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176176" indent="0" algn="just">
              <a:buNone/>
            </a:pPr>
            <a:r>
              <a:rPr lang="ru-RU" sz="1800" dirty="0" smtClean="0"/>
              <a:t>1) принимать </a:t>
            </a:r>
            <a:r>
              <a:rPr lang="ru-RU" sz="1800" dirty="0"/>
              <a:t>подарки, денежные средства, в том числе на оплату развлечений, отдыха, проезда к месту отдыха, и принимать участие в развлекательных мероприятиях, проводимых за счет средств компании, представителя компании;</a:t>
            </a:r>
          </a:p>
          <a:p>
            <a:pPr marL="176176" indent="0" algn="just">
              <a:buNone/>
            </a:pPr>
            <a:r>
              <a:rPr lang="ru-RU" sz="1800" dirty="0"/>
              <a:t>2) получать от компании, представителя компании образцы лекарственных препаратов, медицинских изделий для вручения населению;</a:t>
            </a:r>
          </a:p>
          <a:p>
            <a:pPr marL="176176" indent="0" algn="just">
              <a:buNone/>
            </a:pPr>
            <a:r>
              <a:rPr lang="ru-RU" sz="1800" dirty="0"/>
              <a:t>3) заключать с компанией, представителем компании соглашения о предложении населению определенных лекарственных препаратов, медицинских изделий;</a:t>
            </a:r>
          </a:p>
          <a:p>
            <a:pPr marL="176176" indent="0" algn="just">
              <a:buNone/>
            </a:pPr>
            <a:r>
              <a:rPr lang="ru-RU" sz="1800" dirty="0"/>
              <a:t>4) предоставлять населению недостоверную и (или) неполную информацию о наличии лекарственных препаратов, включая лекарственные препараты, имеющие одинаковое международное непатентованное наименование, медицинских изделий, в том числе скрывать информацию о наличии лекарственных препаратов и медицинских изделий, имеющих более низкую цену.</a:t>
            </a:r>
            <a:endParaRPr lang="ru-RU" altLang="ru-RU" sz="1800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AB943C71-6550-4A95-935D-0BB705F5D0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89C71B-107F-4D81-AD89-06FE47A7B269}" type="slidenum">
              <a:rPr lang="ru-RU" altLang="ru-RU" smtClean="0"/>
              <a:pPr/>
              <a:t>16</a:t>
            </a:fld>
            <a:endParaRPr lang="ru-RU" alt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18F534B-85BB-4F0F-B888-29FA77470C66}"/>
              </a:ext>
            </a:extLst>
          </p:cNvPr>
          <p:cNvSpPr/>
          <p:nvPr/>
        </p:nvSpPr>
        <p:spPr>
          <a:xfrm>
            <a:off x="1475656" y="1124744"/>
            <a:ext cx="6793424" cy="648000"/>
          </a:xfrm>
          <a:prstGeom prst="rect">
            <a:avLst/>
          </a:prstGeom>
          <a:solidFill>
            <a:schemeClr val="bg1">
              <a:alpha val="27000"/>
            </a:schemeClr>
          </a:solidFill>
          <a:ln w="57150">
            <a:gradFill flip="none" rotWithShape="1">
              <a:gsLst>
                <a:gs pos="0">
                  <a:schemeClr val="bg1">
                    <a:lumMod val="95000"/>
                    <a:alpha val="0"/>
                  </a:schemeClr>
                </a:gs>
                <a:gs pos="51000">
                  <a:srgbClr val="078777"/>
                </a:gs>
                <a:gs pos="45000">
                  <a:schemeClr val="bg1">
                    <a:lumMod val="95000"/>
                    <a:alpha val="0"/>
                  </a:schemeClr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/>
        </p:spPr>
        <p:txBody>
          <a:bodyPr vert="horz" wrap="square" lIns="179964" tIns="35993" rIns="35993" bIns="35993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63" eaLnBrk="1" hangingPunct="1">
              <a:lnSpc>
                <a:spcPct val="90000"/>
              </a:lnSpc>
              <a:spcBef>
                <a:spcPts val="0"/>
              </a:spcBef>
            </a:pPr>
            <a:r>
              <a:rPr lang="ru-RU" altLang="ru-RU" sz="2000" b="1" i="1" dirty="0" smtClean="0">
                <a:ea typeface="+mj-ea"/>
                <a:cs typeface="Arial" panose="020B0604020202020204" pitchFamily="34" charset="0"/>
              </a:rPr>
              <a:t>Фармацевтические </a:t>
            </a:r>
            <a:r>
              <a:rPr lang="ru-RU" altLang="ru-RU" sz="2000" b="1" i="1" dirty="0">
                <a:ea typeface="+mj-ea"/>
                <a:cs typeface="Arial" panose="020B0604020202020204" pitchFamily="34" charset="0"/>
              </a:rPr>
              <a:t>работники и руководители </a:t>
            </a:r>
            <a:r>
              <a:rPr lang="ru-RU" altLang="ru-RU" sz="2000" b="1" i="1" dirty="0" smtClean="0">
                <a:ea typeface="+mj-ea"/>
                <a:cs typeface="Arial" panose="020B0604020202020204" pitchFamily="34" charset="0"/>
              </a:rPr>
              <a:t>аптечных </a:t>
            </a:r>
            <a:r>
              <a:rPr lang="ru-RU" altLang="ru-RU" sz="2000" b="1" i="1" dirty="0">
                <a:ea typeface="+mj-ea"/>
                <a:cs typeface="Arial" panose="020B0604020202020204" pitchFamily="34" charset="0"/>
              </a:rPr>
              <a:t>организаций не вправе: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7285FB40-664D-4392-82E7-493A1EBBA5D5}"/>
              </a:ext>
            </a:extLst>
          </p:cNvPr>
          <p:cNvGrpSpPr>
            <a:grpSpLocks noChangeAspect="1"/>
          </p:cNvGrpSpPr>
          <p:nvPr/>
        </p:nvGrpSpPr>
        <p:grpSpPr>
          <a:xfrm>
            <a:off x="251520" y="980728"/>
            <a:ext cx="796636" cy="1117984"/>
            <a:chOff x="260443" y="1938661"/>
            <a:chExt cx="1109600" cy="1557196"/>
          </a:xfrm>
        </p:grpSpPr>
        <p:sp>
          <p:nvSpPr>
            <p:cNvPr id="11" name="Скругленный прямоугольник 7">
              <a:extLst>
                <a:ext uri="{FF2B5EF4-FFF2-40B4-BE49-F238E27FC236}">
                  <a16:creationId xmlns:a16="http://schemas.microsoft.com/office/drawing/2014/main" id="{EBA7BEB0-0BAC-4E4F-B0EB-2955089CFA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0443" y="1938661"/>
              <a:ext cx="1109600" cy="1403999"/>
            </a:xfrm>
            <a:prstGeom prst="roundRect">
              <a:avLst>
                <a:gd name="adj" fmla="val 16670"/>
              </a:avLst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sz="1400"/>
            </a:p>
          </p:txBody>
        </p:sp>
        <p:sp>
          <p:nvSpPr>
            <p:cNvPr id="12" name="Блок-схема: ссылка на другую страницу 11">
              <a:extLst>
                <a:ext uri="{FF2B5EF4-FFF2-40B4-BE49-F238E27FC236}">
                  <a16:creationId xmlns:a16="http://schemas.microsoft.com/office/drawing/2014/main" id="{9C6239DD-975A-4639-9A65-45287FF5CDB2}"/>
                </a:ext>
              </a:extLst>
            </p:cNvPr>
            <p:cNvSpPr/>
            <p:nvPr/>
          </p:nvSpPr>
          <p:spPr>
            <a:xfrm>
              <a:off x="260443" y="3044570"/>
              <a:ext cx="1109599" cy="451287"/>
            </a:xfrm>
            <a:prstGeom prst="flowChartOffpageConnector">
              <a:avLst/>
            </a:prstGeom>
            <a:gradFill flip="none" rotWithShape="1">
              <a:gsLst>
                <a:gs pos="0">
                  <a:srgbClr val="001776"/>
                </a:gs>
                <a:gs pos="65000">
                  <a:srgbClr val="0C509B"/>
                </a:gs>
              </a:gsLst>
              <a:lin ang="16200000" scaled="1"/>
              <a:tileRect/>
            </a:gradFill>
            <a:ln w="22225">
              <a:solidFill>
                <a:schemeClr val="bg1"/>
              </a:solidFill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 lIns="36000" tIns="36000" rIns="36000" bIns="36000">
              <a:noAutofit/>
            </a:bodyPr>
            <a:lstStyle/>
            <a:p>
              <a:pPr algn="ctr"/>
              <a:r>
                <a:rPr lang="ru-RU" sz="1400" b="1" dirty="0"/>
                <a:t>№ 323-ФЗ</a:t>
              </a:r>
            </a:p>
          </p:txBody>
        </p:sp>
      </p:grpSp>
      <p:pic>
        <p:nvPicPr>
          <p:cNvPr id="13" name="Рисунок 12" descr="Угловые стрелки">
            <a:extLst>
              <a:ext uri="{FF2B5EF4-FFF2-40B4-BE49-F238E27FC236}">
                <a16:creationId xmlns:a16="http://schemas.microsoft.com/office/drawing/2014/main" id="{108DC7C4-7C60-4F06-B024-E9257C89E19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5400000">
            <a:off x="8448706" y="5805264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1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DEE904A-AE78-4CB5-9B69-59B266F84571}"/>
              </a:ext>
            </a:extLst>
          </p:cNvPr>
          <p:cNvSpPr/>
          <p:nvPr/>
        </p:nvSpPr>
        <p:spPr>
          <a:xfrm>
            <a:off x="683568" y="1628775"/>
            <a:ext cx="7920880" cy="3600450"/>
          </a:xfrm>
          <a:prstGeom prst="rect">
            <a:avLst/>
          </a:prstGeom>
          <a:ln>
            <a:noFill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6000" y="288000"/>
            <a:ext cx="2592000" cy="360000"/>
          </a:xfr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altLang="ru-RU" dirty="0">
                <a:solidFill>
                  <a:srgbClr val="078777"/>
                </a:solidFill>
              </a:rPr>
              <a:t>План лекции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BD82F22-2155-4DD1-B432-A2450BC014F4}"/>
              </a:ext>
            </a:extLst>
          </p:cNvPr>
          <p:cNvGrpSpPr/>
          <p:nvPr/>
        </p:nvGrpSpPr>
        <p:grpSpPr>
          <a:xfrm>
            <a:off x="611560" y="1420010"/>
            <a:ext cx="7920880" cy="642948"/>
            <a:chOff x="683568" y="1598776"/>
            <a:chExt cx="7920880" cy="642948"/>
          </a:xfrm>
        </p:grpSpPr>
        <p:sp>
          <p:nvSpPr>
            <p:cNvPr id="6" name="Прямоугольник: скругленные углы 5">
              <a:extLst>
                <a:ext uri="{FF2B5EF4-FFF2-40B4-BE49-F238E27FC236}">
                  <a16:creationId xmlns:a16="http://schemas.microsoft.com/office/drawing/2014/main" id="{793E8B91-F3E5-472D-9EA4-A19A60AEAF2E}"/>
                </a:ext>
              </a:extLst>
            </p:cNvPr>
            <p:cNvSpPr/>
            <p:nvPr/>
          </p:nvSpPr>
          <p:spPr>
            <a:xfrm>
              <a:off x="683568" y="1845724"/>
              <a:ext cx="7920880" cy="396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B2A5264D-7984-41E6-95BE-7DE1A9CA43D0}"/>
                </a:ext>
              </a:extLst>
            </p:cNvPr>
            <p:cNvSpPr/>
            <p:nvPr/>
          </p:nvSpPr>
          <p:spPr>
            <a:xfrm>
              <a:off x="683568" y="1862856"/>
              <a:ext cx="288032" cy="270000"/>
            </a:xfrm>
            <a:prstGeom prst="roundRect">
              <a:avLst/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  <a:sym typeface="Wingdings 2" panose="05020102010507070707" pitchFamily="18" charset="2"/>
                </a:rPr>
                <a:t>1</a:t>
              </a: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id="{2657015D-2D3C-46C2-AB5F-010C71DDBE15}"/>
                </a:ext>
              </a:extLst>
            </p:cNvPr>
            <p:cNvSpPr/>
            <p:nvPr/>
          </p:nvSpPr>
          <p:spPr>
            <a:xfrm>
              <a:off x="1259632" y="1598776"/>
              <a:ext cx="6156000" cy="432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rgbClr val="DDFCF7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lvl="0" algn="ctr" defTabSz="914377" eaLnBrk="1" hangingPunct="1">
                <a:lnSpc>
                  <a:spcPct val="70000"/>
                </a:lnSpc>
                <a:spcBef>
                  <a:spcPts val="0"/>
                </a:spcBef>
                <a:buClr>
                  <a:srgbClr val="0C8471"/>
                </a:buClr>
              </a:pPr>
              <a:r>
                <a:rPr lang="ru-RU" sz="2200" dirty="0" smtClean="0">
                  <a:solidFill>
                    <a:prstClr val="black"/>
                  </a:solidFill>
                </a:rPr>
                <a:t>Правовой статус индивидуального предпринимателя. </a:t>
              </a:r>
              <a:endPara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BCC7E5B3-9BDF-4517-808F-E22D5586F2DB}"/>
              </a:ext>
            </a:extLst>
          </p:cNvPr>
          <p:cNvGrpSpPr/>
          <p:nvPr/>
        </p:nvGrpSpPr>
        <p:grpSpPr>
          <a:xfrm>
            <a:off x="611560" y="2356114"/>
            <a:ext cx="7920880" cy="738113"/>
            <a:chOff x="683568" y="3948813"/>
            <a:chExt cx="7920880" cy="738113"/>
          </a:xfrm>
        </p:grpSpPr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D75E6CC8-3BDD-4A98-A2AD-AC31D44210C8}"/>
                </a:ext>
              </a:extLst>
            </p:cNvPr>
            <p:cNvSpPr/>
            <p:nvPr/>
          </p:nvSpPr>
          <p:spPr>
            <a:xfrm>
              <a:off x="683568" y="4254926"/>
              <a:ext cx="7920880" cy="432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Стрелка: пятиугольник 19">
              <a:extLst>
                <a:ext uri="{FF2B5EF4-FFF2-40B4-BE49-F238E27FC236}">
                  <a16:creationId xmlns:a16="http://schemas.microsoft.com/office/drawing/2014/main" id="{B2A5264D-7984-41E6-95BE-7DE1A9CA43D0}"/>
                </a:ext>
              </a:extLst>
            </p:cNvPr>
            <p:cNvSpPr/>
            <p:nvPr/>
          </p:nvSpPr>
          <p:spPr>
            <a:xfrm>
              <a:off x="683568" y="4272108"/>
              <a:ext cx="288032" cy="270000"/>
            </a:xfrm>
            <a:prstGeom prst="roundRect">
              <a:avLst/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  <a:sym typeface="Wingdings 2" panose="05020102010507070707" pitchFamily="18" charset="2"/>
                </a:rPr>
                <a:t>2</a:t>
              </a: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73326C3D-D789-49C2-A199-3F4F11E3256F}"/>
                </a:ext>
              </a:extLst>
            </p:cNvPr>
            <p:cNvSpPr/>
            <p:nvPr/>
          </p:nvSpPr>
          <p:spPr>
            <a:xfrm>
              <a:off x="1259632" y="3948813"/>
              <a:ext cx="6156000" cy="540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rgbClr val="D1F4EE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pPr lvl="0"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200" dirty="0">
                  <a:solidFill>
                    <a:prstClr val="black"/>
                  </a:solidFill>
                </a:rPr>
                <a:t>Ю</a:t>
              </a:r>
              <a:r>
                <a:rPr lang="ru-RU" sz="2200" dirty="0" smtClean="0">
                  <a:solidFill>
                    <a:prstClr val="black"/>
                  </a:solidFill>
                </a:rPr>
                <a:t>ридические </a:t>
              </a:r>
              <a:r>
                <a:rPr lang="ru-RU" sz="2200" dirty="0">
                  <a:solidFill>
                    <a:prstClr val="black"/>
                  </a:solidFill>
                </a:rPr>
                <a:t>лица как </a:t>
              </a:r>
              <a:r>
                <a:rPr lang="ru-RU" sz="2200" dirty="0" smtClean="0">
                  <a:solidFill>
                    <a:prstClr val="black"/>
                  </a:solidFill>
                </a:rPr>
                <a:t>субъекты фармацевтической деятельности.</a:t>
              </a:r>
              <a:endParaRPr lang="ru-RU" sz="2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C6BF9DC6-B2BC-4BDE-BCCF-711E072D09AD}"/>
              </a:ext>
            </a:extLst>
          </p:cNvPr>
          <p:cNvGrpSpPr/>
          <p:nvPr/>
        </p:nvGrpSpPr>
        <p:grpSpPr>
          <a:xfrm>
            <a:off x="611560" y="3356992"/>
            <a:ext cx="7920880" cy="612849"/>
            <a:chOff x="683568" y="5733256"/>
            <a:chExt cx="7920880" cy="612849"/>
          </a:xfrm>
        </p:grpSpPr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2AF5B854-4D0B-47AD-AA35-7E65585376A2}"/>
                </a:ext>
              </a:extLst>
            </p:cNvPr>
            <p:cNvSpPr/>
            <p:nvPr/>
          </p:nvSpPr>
          <p:spPr>
            <a:xfrm>
              <a:off x="683568" y="5950105"/>
              <a:ext cx="7920880" cy="396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Стрелка: пятиугольник 19">
              <a:extLst>
                <a:ext uri="{FF2B5EF4-FFF2-40B4-BE49-F238E27FC236}">
                  <a16:creationId xmlns:a16="http://schemas.microsoft.com/office/drawing/2014/main" id="{B2A5264D-7984-41E6-95BE-7DE1A9CA43D0}"/>
                </a:ext>
              </a:extLst>
            </p:cNvPr>
            <p:cNvSpPr/>
            <p:nvPr/>
          </p:nvSpPr>
          <p:spPr>
            <a:xfrm>
              <a:off x="683568" y="5967312"/>
              <a:ext cx="288032" cy="270000"/>
            </a:xfrm>
            <a:prstGeom prst="roundRect">
              <a:avLst/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2000" b="1" dirty="0">
                  <a:solidFill>
                    <a:prstClr val="white"/>
                  </a:solidFill>
                  <a:sym typeface="Wingdings 2" panose="05020102010507070707" pitchFamily="18" charset="2"/>
                </a:rPr>
                <a:t>3</a:t>
              </a: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5420572F-057D-4800-A3FE-EE48F2EE0220}"/>
                </a:ext>
              </a:extLst>
            </p:cNvPr>
            <p:cNvSpPr/>
            <p:nvPr/>
          </p:nvSpPr>
          <p:spPr>
            <a:xfrm>
              <a:off x="1259632" y="5733256"/>
              <a:ext cx="6156000" cy="432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rgbClr val="CBEFEB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pPr lvl="0"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200" dirty="0" smtClean="0">
                  <a:solidFill>
                    <a:prstClr val="black"/>
                  </a:solidFill>
                </a:rPr>
                <a:t>Право на занятие фармацевтической деятельностью.</a:t>
              </a:r>
              <a:endParaRPr lang="ru-RU" sz="2200" dirty="0">
                <a:solidFill>
                  <a:prstClr val="black"/>
                </a:solidFill>
              </a:endParaRPr>
            </a:p>
          </p:txBody>
        </p:sp>
      </p:grpSp>
      <p:sp>
        <p:nvSpPr>
          <p:cNvPr id="30" name="Номер слайда 29">
            <a:extLst>
              <a:ext uri="{FF2B5EF4-FFF2-40B4-BE49-F238E27FC236}">
                <a16:creationId xmlns:a16="http://schemas.microsoft.com/office/drawing/2014/main" id="{97C7FCFC-7B7E-466D-A4B3-8C7763509D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84901-4A84-4DAB-94B6-E498738AD117}" type="slidenum">
              <a:rPr kumimoji="0" lang="ru-RU" altLang="ru-RU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altLang="ru-RU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8D29853-7611-4648-882A-E234DCEB5A0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941168"/>
            <a:ext cx="3948314" cy="1265523"/>
          </a:xfrm>
          <a:prstGeom prst="rect">
            <a:avLst/>
          </a:prstGeom>
        </p:spPr>
      </p:pic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C6BF9DC6-B2BC-4BDE-BCCF-711E072D09AD}"/>
              </a:ext>
            </a:extLst>
          </p:cNvPr>
          <p:cNvGrpSpPr/>
          <p:nvPr/>
        </p:nvGrpSpPr>
        <p:grpSpPr>
          <a:xfrm>
            <a:off x="611560" y="4293096"/>
            <a:ext cx="7920880" cy="612849"/>
            <a:chOff x="683568" y="5733256"/>
            <a:chExt cx="7920880" cy="612849"/>
          </a:xfrm>
        </p:grpSpPr>
        <p:sp>
          <p:nvSpPr>
            <p:cNvPr id="19" name="Прямоугольник: скругленные углы 11">
              <a:extLst>
                <a:ext uri="{FF2B5EF4-FFF2-40B4-BE49-F238E27FC236}">
                  <a16:creationId xmlns:a16="http://schemas.microsoft.com/office/drawing/2014/main" id="{2AF5B854-4D0B-47AD-AA35-7E65585376A2}"/>
                </a:ext>
              </a:extLst>
            </p:cNvPr>
            <p:cNvSpPr/>
            <p:nvPr/>
          </p:nvSpPr>
          <p:spPr>
            <a:xfrm>
              <a:off x="683568" y="5950105"/>
              <a:ext cx="7920880" cy="396000"/>
            </a:xfrm>
            <a:prstGeom prst="roundRect">
              <a:avLst/>
            </a:prstGeom>
            <a:noFill/>
            <a:ln w="38100" cap="sq">
              <a:solidFill>
                <a:srgbClr val="078777"/>
              </a:solidFill>
              <a:round/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Стрелка: пятиугольник 19">
              <a:extLst>
                <a:ext uri="{FF2B5EF4-FFF2-40B4-BE49-F238E27FC236}">
                  <a16:creationId xmlns:a16="http://schemas.microsoft.com/office/drawing/2014/main" id="{B2A5264D-7984-41E6-95BE-7DE1A9CA43D0}"/>
                </a:ext>
              </a:extLst>
            </p:cNvPr>
            <p:cNvSpPr/>
            <p:nvPr/>
          </p:nvSpPr>
          <p:spPr>
            <a:xfrm>
              <a:off x="683568" y="5967312"/>
              <a:ext cx="288032" cy="270000"/>
            </a:xfrm>
            <a:prstGeom prst="roundRect">
              <a:avLst/>
            </a:prstGeom>
            <a:solidFill>
              <a:srgbClr val="078777"/>
            </a:solidFill>
            <a:ln>
              <a:noFill/>
            </a:ln>
          </p:spPr>
          <p:txBody>
            <a:bodyPr wrap="none" lIns="0" tIns="0" rIns="0" bIns="0" anchor="ctr"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2000" b="1" noProof="0" dirty="0">
                  <a:solidFill>
                    <a:prstClr val="white"/>
                  </a:solidFill>
                  <a:sym typeface="Wingdings 2" panose="05020102010507070707" pitchFamily="18" charset="2"/>
                </a:rPr>
                <a:t>4</a:t>
              </a:r>
              <a:endPara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  <p:sp>
          <p:nvSpPr>
            <p:cNvPr id="24" name="Полилиния: фигура 12">
              <a:extLst>
                <a:ext uri="{FF2B5EF4-FFF2-40B4-BE49-F238E27FC236}">
                  <a16:creationId xmlns:a16="http://schemas.microsoft.com/office/drawing/2014/main" id="{5420572F-057D-4800-A3FE-EE48F2EE0220}"/>
                </a:ext>
              </a:extLst>
            </p:cNvPr>
            <p:cNvSpPr/>
            <p:nvPr/>
          </p:nvSpPr>
          <p:spPr>
            <a:xfrm>
              <a:off x="1259632" y="5733256"/>
              <a:ext cx="6156000" cy="432000"/>
            </a:xfrm>
            <a:custGeom>
              <a:avLst/>
              <a:gdLst>
                <a:gd name="connsiteX0" fmla="*/ 0 w 5524023"/>
                <a:gd name="connsiteY0" fmla="*/ 73801 h 442800"/>
                <a:gd name="connsiteX1" fmla="*/ 73801 w 5524023"/>
                <a:gd name="connsiteY1" fmla="*/ 0 h 442800"/>
                <a:gd name="connsiteX2" fmla="*/ 5450222 w 5524023"/>
                <a:gd name="connsiteY2" fmla="*/ 0 h 442800"/>
                <a:gd name="connsiteX3" fmla="*/ 5524023 w 5524023"/>
                <a:gd name="connsiteY3" fmla="*/ 73801 h 442800"/>
                <a:gd name="connsiteX4" fmla="*/ 5524023 w 5524023"/>
                <a:gd name="connsiteY4" fmla="*/ 368999 h 442800"/>
                <a:gd name="connsiteX5" fmla="*/ 5450222 w 5524023"/>
                <a:gd name="connsiteY5" fmla="*/ 442800 h 442800"/>
                <a:gd name="connsiteX6" fmla="*/ 73801 w 5524023"/>
                <a:gd name="connsiteY6" fmla="*/ 442800 h 442800"/>
                <a:gd name="connsiteX7" fmla="*/ 0 w 5524023"/>
                <a:gd name="connsiteY7" fmla="*/ 368999 h 442800"/>
                <a:gd name="connsiteX8" fmla="*/ 0 w 5524023"/>
                <a:gd name="connsiteY8" fmla="*/ 73801 h 44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24023" h="442800">
                  <a:moveTo>
                    <a:pt x="0" y="73801"/>
                  </a:moveTo>
                  <a:cubicBezTo>
                    <a:pt x="0" y="33042"/>
                    <a:pt x="33042" y="0"/>
                    <a:pt x="73801" y="0"/>
                  </a:cubicBezTo>
                  <a:lnTo>
                    <a:pt x="5450222" y="0"/>
                  </a:lnTo>
                  <a:cubicBezTo>
                    <a:pt x="5490981" y="0"/>
                    <a:pt x="5524023" y="33042"/>
                    <a:pt x="5524023" y="73801"/>
                  </a:cubicBezTo>
                  <a:lnTo>
                    <a:pt x="5524023" y="368999"/>
                  </a:lnTo>
                  <a:cubicBezTo>
                    <a:pt x="5524023" y="409758"/>
                    <a:pt x="5490981" y="442800"/>
                    <a:pt x="5450222" y="442800"/>
                  </a:cubicBezTo>
                  <a:lnTo>
                    <a:pt x="73801" y="442800"/>
                  </a:lnTo>
                  <a:cubicBezTo>
                    <a:pt x="33042" y="442800"/>
                    <a:pt x="0" y="409758"/>
                    <a:pt x="0" y="368999"/>
                  </a:cubicBezTo>
                  <a:lnTo>
                    <a:pt x="0" y="73801"/>
                  </a:lnTo>
                  <a:close/>
                </a:path>
              </a:pathLst>
            </a:custGeom>
            <a:solidFill>
              <a:srgbClr val="CBEFEB"/>
            </a:solidFill>
            <a:ln w="38100">
              <a:gradFill flip="none" rotWithShape="1">
                <a:gsLst>
                  <a:gs pos="51000">
                    <a:schemeClr val="accent1">
                      <a:lumMod val="5000"/>
                      <a:lumOff val="95000"/>
                      <a:alpha val="0"/>
                    </a:schemeClr>
                  </a:gs>
                  <a:gs pos="57000">
                    <a:srgbClr val="388E84"/>
                  </a:gs>
                  <a:gs pos="100000">
                    <a:srgbClr val="388E84"/>
                  </a:gs>
                </a:gsLst>
                <a:lin ang="5400000" scaled="1"/>
                <a:tileRect/>
              </a:gra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36000" tIns="36000" rIns="36000" bIns="36000" numCol="1" rtlCol="0" anchor="b" anchorCtr="0" compatLnSpc="1">
              <a:prstTxWarp prst="textNoShape">
                <a:avLst/>
              </a:prstTxWarp>
              <a:noAutofit/>
            </a:bodyPr>
            <a:lstStyle/>
            <a:p>
              <a:pPr lvl="0" algn="ctr" defTabSz="914377" eaLnBrk="1" hangingPunct="1">
                <a:lnSpc>
                  <a:spcPct val="70000"/>
                </a:lnSpc>
                <a:spcBef>
                  <a:spcPts val="1000"/>
                </a:spcBef>
                <a:buClr>
                  <a:srgbClr val="0C8471"/>
                </a:buClr>
              </a:pPr>
              <a:r>
                <a:rPr lang="ru-RU" sz="2200" dirty="0" smtClean="0">
                  <a:solidFill>
                    <a:prstClr val="black"/>
                  </a:solidFill>
                </a:rPr>
                <a:t>Права и обязанности фармацевтического работника.</a:t>
              </a:r>
              <a:endParaRPr lang="ru-RU" sz="2200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1882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97B4D6-B365-46B3-B95C-22DD3C6F9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873" y="288000"/>
            <a:ext cx="7484559" cy="4584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685800"/>
            <a:r>
              <a:rPr lang="ru-RU" sz="2700" dirty="0" smtClean="0"/>
              <a:t>Субъекты фармацевтической деятельности</a:t>
            </a:r>
            <a:endParaRPr lang="ru-RU" sz="2700" dirty="0"/>
          </a:p>
        </p:txBody>
      </p:sp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44304DF6-225A-4299-8252-08835933E27A}"/>
              </a:ext>
            </a:extLst>
          </p:cNvPr>
          <p:cNvSpPr/>
          <p:nvPr/>
        </p:nvSpPr>
        <p:spPr>
          <a:xfrm flipH="1">
            <a:off x="1259632" y="1532965"/>
            <a:ext cx="6948344" cy="3312368"/>
          </a:xfrm>
          <a:prstGeom prst="round2DiagRect">
            <a:avLst/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36000" tIns="179964" rIns="108000" bIns="179964" numCol="1" anchor="t" anchorCtr="0" compatLnSpc="1">
            <a:prstTxWarp prst="textNoShape">
              <a:avLst/>
            </a:prstTxWarp>
            <a:noAutofit/>
          </a:bodyPr>
          <a:lstStyle/>
          <a:p>
            <a:pPr algn="just" defTabSz="685663" eaLnBrk="1" hangingPunct="1">
              <a:lnSpc>
                <a:spcPct val="90000"/>
              </a:lnSpc>
              <a:spcBef>
                <a:spcPts val="750"/>
              </a:spcBef>
              <a:buClr>
                <a:srgbClr val="078777"/>
              </a:buClr>
            </a:pPr>
            <a:r>
              <a:rPr lang="ru-RU" sz="2600" dirty="0" smtClean="0">
                <a:latin typeface="+mn-lt"/>
              </a:rPr>
              <a:t>Согласно ФЗ «Об обращении лекарственных средств», фармацевтическую деятельность осуществляют различные ОРГАНИЗАЦИИ (оптовой торговли, аптечные, медицинские), а также ИНДИВИДУАЛЬНЫЕ ПРЕДПРИНИМАТЕЛИ.</a:t>
            </a:r>
            <a:endParaRPr lang="ru-RU" sz="2600" dirty="0">
              <a:latin typeface="+mn-lt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4F410242-1ECD-4AE0-B370-EAA5B269E1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A15-F945-4C0B-A4A1-93D39162EE36}" type="slidenum">
              <a:rPr lang="ru-RU" altLang="ru-RU" smtClean="0"/>
              <a:pPr/>
              <a:t>3</a:t>
            </a:fld>
            <a:endParaRPr lang="ru-RU" alt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EA93D34-5184-4C3E-BD6C-F9AD39AE2657}"/>
              </a:ext>
            </a:extLst>
          </p:cNvPr>
          <p:cNvSpPr>
            <a:spLocks noChangeAspect="1"/>
          </p:cNvSpPr>
          <p:nvPr/>
        </p:nvSpPr>
        <p:spPr>
          <a:xfrm>
            <a:off x="5940152" y="5157192"/>
            <a:ext cx="1080120" cy="10795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A0AF8-1563-4BAA-A1AE-75B7583B7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611" y="288000"/>
            <a:ext cx="7314778" cy="112477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685800"/>
            <a:r>
              <a:rPr lang="ru-RU" sz="2700" dirty="0" smtClean="0"/>
              <a:t>Индивидуальный предприниматель (ИП)</a:t>
            </a:r>
            <a:r>
              <a:rPr lang="ru-RU" sz="2700" dirty="0"/>
              <a:t/>
            </a:r>
            <a:br>
              <a:rPr lang="ru-RU" sz="2700" dirty="0"/>
            </a:br>
            <a:endParaRPr lang="ru-RU" sz="2600" i="1" dirty="0"/>
          </a:p>
        </p:txBody>
      </p:sp>
      <p:sp>
        <p:nvSpPr>
          <p:cNvPr id="11267" name="Объект 2">
            <a:extLst>
              <a:ext uri="{FF2B5EF4-FFF2-40B4-BE49-F238E27FC236}">
                <a16:creationId xmlns:a16="http://schemas.microsoft.com/office/drawing/2014/main" id="{A96F10AC-789C-4459-B3AD-86F1F11436AB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482563" y="1268760"/>
            <a:ext cx="8178874" cy="4752000"/>
          </a:xfrm>
          <a:ln>
            <a:gradFill flip="none" rotWithShape="1">
              <a:lin ang="18900000" scaled="1"/>
              <a:tileRect/>
            </a:gradFill>
          </a:ln>
        </p:spPr>
        <p:txBody>
          <a:bodyPr/>
          <a:lstStyle/>
          <a:p>
            <a:pPr marL="432000" indent="0" algn="just">
              <a:spcBef>
                <a:spcPts val="0"/>
              </a:spcBef>
              <a:buClrTx/>
              <a:buNone/>
            </a:pPr>
            <a:r>
              <a:rPr lang="ru-RU" altLang="ru-RU" sz="2100" dirty="0" smtClean="0">
                <a:solidFill>
                  <a:srgbClr val="000000"/>
                </a:solidFill>
              </a:rPr>
              <a:t>Это физическое </a:t>
            </a:r>
            <a:r>
              <a:rPr lang="ru-RU" altLang="ru-RU" sz="2100" dirty="0">
                <a:solidFill>
                  <a:srgbClr val="000000"/>
                </a:solidFill>
              </a:rPr>
              <a:t>лицо, зарегистрированное в установленном законом порядке и осуществляющее предпринимательскую деятельность без образования юридического </a:t>
            </a:r>
            <a:r>
              <a:rPr lang="ru-RU" altLang="ru-RU" sz="2100" dirty="0" smtClean="0">
                <a:solidFill>
                  <a:srgbClr val="000000"/>
                </a:solidFill>
              </a:rPr>
              <a:t>лица.</a:t>
            </a:r>
          </a:p>
          <a:p>
            <a:pPr marL="432000" indent="0" algn="just">
              <a:spcBef>
                <a:spcPts val="0"/>
              </a:spcBef>
              <a:buClrTx/>
              <a:buNone/>
            </a:pPr>
            <a:endParaRPr lang="ru-RU" altLang="ru-RU" sz="2100" dirty="0" smtClean="0">
              <a:solidFill>
                <a:srgbClr val="000000"/>
              </a:solidFill>
            </a:endParaRPr>
          </a:p>
          <a:p>
            <a:pPr marL="432000" indent="0" algn="just">
              <a:spcBef>
                <a:spcPts val="0"/>
              </a:spcBef>
              <a:buClrTx/>
              <a:buNone/>
            </a:pPr>
            <a:r>
              <a:rPr lang="ru-RU" altLang="ru-RU" sz="2100" dirty="0" smtClean="0">
                <a:solidFill>
                  <a:srgbClr val="000000"/>
                </a:solidFill>
              </a:rPr>
              <a:t>Полная гражданская дееспособность наступает по достижению возраста 18 лет, а также до этого возраста в случае вступления в брак или </a:t>
            </a:r>
            <a:r>
              <a:rPr lang="ru-RU" altLang="ru-RU" sz="2100" dirty="0">
                <a:solidFill>
                  <a:srgbClr val="000000"/>
                </a:solidFill>
              </a:rPr>
              <a:t>эмансипации. Гражданин, который вследствие психического расстройства не может понимать значения своих действий или руководить ими, может быть признан судом недееспособным. </a:t>
            </a:r>
            <a:endParaRPr lang="ru-RU" altLang="ru-RU" sz="2100" dirty="0" smtClean="0">
              <a:solidFill>
                <a:srgbClr val="000000"/>
              </a:solidFill>
            </a:endParaRPr>
          </a:p>
          <a:p>
            <a:pPr marL="432000" indent="0" algn="just">
              <a:spcBef>
                <a:spcPts val="0"/>
              </a:spcBef>
              <a:buClrTx/>
              <a:buNone/>
            </a:pPr>
            <a:endParaRPr lang="ru-RU" altLang="ru-RU" sz="2100" dirty="0">
              <a:solidFill>
                <a:srgbClr val="000000"/>
              </a:solidFill>
            </a:endParaRPr>
          </a:p>
          <a:p>
            <a:pPr marL="432000" indent="0" algn="just">
              <a:spcBef>
                <a:spcPts val="0"/>
              </a:spcBef>
              <a:buClrTx/>
              <a:buNone/>
            </a:pPr>
            <a:r>
              <a:rPr lang="ru-RU" altLang="ru-RU" sz="2100" dirty="0" smtClean="0">
                <a:solidFill>
                  <a:srgbClr val="000000"/>
                </a:solidFill>
              </a:rPr>
              <a:t>ИП </a:t>
            </a:r>
            <a:r>
              <a:rPr lang="ru-RU" altLang="ru-RU" sz="2100" dirty="0">
                <a:solidFill>
                  <a:srgbClr val="000000"/>
                </a:solidFill>
              </a:rPr>
              <a:t>как физическое лицо отвечает по своим обязательствам всем принадлежащим ему имуществом, за исключением имущества, на которое в соответствии с законом не может быть обращено взыскание.</a:t>
            </a:r>
            <a:endParaRPr lang="ru-RU" altLang="ru-RU" sz="2100" dirty="0" smtClean="0">
              <a:solidFill>
                <a:srgbClr val="000000"/>
              </a:solidFill>
            </a:endParaRPr>
          </a:p>
          <a:p>
            <a:pPr marL="432000" indent="0" algn="just">
              <a:spcBef>
                <a:spcPts val="0"/>
              </a:spcBef>
              <a:buClrTx/>
              <a:buNone/>
            </a:pPr>
            <a:endParaRPr lang="ru-RU" altLang="ru-RU" sz="2100" dirty="0">
              <a:solidFill>
                <a:srgbClr val="000000"/>
              </a:solidFill>
            </a:endParaRPr>
          </a:p>
          <a:p>
            <a:pPr marL="432000" indent="0" algn="just">
              <a:spcBef>
                <a:spcPts val="0"/>
              </a:spcBef>
              <a:buClrTx/>
              <a:buNone/>
            </a:pPr>
            <a:endParaRPr lang="ru-RU" altLang="ru-RU" sz="2100" dirty="0">
              <a:solidFill>
                <a:srgbClr val="000000"/>
              </a:solidFill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23E1F5A-2309-4444-8D21-D3035F3AAA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4</a:t>
            </a:fld>
            <a:endParaRPr lang="ru-RU" alt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78601CC-0A0A-4132-98A7-5FB5D6684A0C}"/>
              </a:ext>
            </a:extLst>
          </p:cNvPr>
          <p:cNvSpPr>
            <a:spLocks noChangeAspect="1"/>
          </p:cNvSpPr>
          <p:nvPr/>
        </p:nvSpPr>
        <p:spPr>
          <a:xfrm>
            <a:off x="351248" y="1124744"/>
            <a:ext cx="563363" cy="5630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Государственная регистрация ИП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28650" y="1340768"/>
            <a:ext cx="7886700" cy="3960007"/>
          </a:xfrm>
        </p:spPr>
        <p:txBody>
          <a:bodyPr/>
          <a:lstStyle/>
          <a:p>
            <a:pPr marL="176176" indent="0">
              <a:buNone/>
            </a:pPr>
            <a:r>
              <a:rPr lang="ru-RU" dirty="0" smtClean="0"/>
              <a:t>Производится Федеральной налоговой службой в соответствии с </a:t>
            </a:r>
            <a:r>
              <a:rPr lang="ru-RU" dirty="0"/>
              <a:t>законом. Государственная регистрация осуществляется в срок не более 5 рабочих дней со дня представления документов в регистрирующий орган.</a:t>
            </a:r>
            <a:endParaRPr lang="ru-RU" dirty="0" smtClean="0"/>
          </a:p>
          <a:p>
            <a:pPr marL="176176" indent="0">
              <a:buNone/>
            </a:pPr>
            <a:r>
              <a:rPr lang="ru-RU" dirty="0" smtClean="0"/>
              <a:t>За государственную регистрацию ИП уплачивается государственная пошлина.</a:t>
            </a:r>
          </a:p>
          <a:p>
            <a:pPr marL="176176" indent="0">
              <a:buNone/>
            </a:pPr>
            <a:r>
              <a:rPr lang="ru-RU" dirty="0" smtClean="0"/>
              <a:t>После государственной регистрации сведения вносятся в Единый государственный реестр индивидуальных предпринимателей.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3282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176B5-B9FB-434E-946E-D8FD86DCE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775" y="288000"/>
            <a:ext cx="4362450" cy="420688"/>
          </a:xfrm>
        </p:spPr>
        <p:txBody>
          <a:bodyPr/>
          <a:lstStyle/>
          <a:p>
            <a:pPr>
              <a:defRPr/>
            </a:pPr>
            <a:r>
              <a:rPr lang="ru-RU" dirty="0"/>
              <a:t>Юридические лица</a:t>
            </a:r>
          </a:p>
        </p:txBody>
      </p:sp>
      <p:sp>
        <p:nvSpPr>
          <p:cNvPr id="21507" name="Объект 2">
            <a:extLst>
              <a:ext uri="{FF2B5EF4-FFF2-40B4-BE49-F238E27FC236}">
                <a16:creationId xmlns:a16="http://schemas.microsoft.com/office/drawing/2014/main" id="{7B478EF5-892C-446A-9E46-450702321430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2555776" y="1196752"/>
            <a:ext cx="5959574" cy="4608512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300">
                <a:solidFill>
                  <a:srgbClr val="000000"/>
                </a:solidFill>
              </a:rPr>
              <a:t>Юридическим лицом признается организация, которая имеет обособленное имущество и отвечает им по своим обязательствам, может от своего имени приобретать и осуществлять гражданские права и нести гражданские обязанности, быть истцом и ответчиком в суде.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300">
                <a:solidFill>
                  <a:srgbClr val="000000"/>
                </a:solidFill>
              </a:rPr>
              <a:t>Юридическое лицо должно быть зарегистрировано в едином государственном реестре юридических лиц в одной из организационно-правовых форм, предусмотренных ГК РФ.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E091315-5686-4424-8B43-36341FFDE2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6</a:t>
            </a:fld>
            <a:endParaRPr lang="ru-RU" alt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DD0B092-EA18-4254-9E39-583D4AC7E4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9" y="2290569"/>
            <a:ext cx="2496317" cy="227686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4CEE8A-8982-4C9E-998B-F193C480A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201" y="288000"/>
            <a:ext cx="6175598" cy="471584"/>
          </a:xfrm>
        </p:spPr>
        <p:txBody>
          <a:bodyPr/>
          <a:lstStyle/>
          <a:p>
            <a:pPr>
              <a:defRPr/>
            </a:pPr>
            <a:r>
              <a:rPr lang="ru-RU" dirty="0"/>
              <a:t>Классификации юридических лиц</a:t>
            </a:r>
          </a:p>
        </p:txBody>
      </p:sp>
      <p:sp>
        <p:nvSpPr>
          <p:cNvPr id="22531" name="Объект 2">
            <a:extLst>
              <a:ext uri="{FF2B5EF4-FFF2-40B4-BE49-F238E27FC236}">
                <a16:creationId xmlns:a16="http://schemas.microsoft.com/office/drawing/2014/main" id="{75A772DE-1C34-4E52-8F40-12B67500E2E3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628650" y="1052736"/>
            <a:ext cx="7886700" cy="3600401"/>
          </a:xfr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Юридическими лицами могут быть организации, преследующие извлечение прибыли в качестве основной цели своей деятельности (коммерческие организации) либо не имеющие извлечение прибыли в качестве такой цели и не распределяющие полученную прибыль между участниками (некоммерческие организации</a:t>
            </a:r>
            <a:r>
              <a:rPr lang="ru-RU" altLang="ru-RU" sz="2000" dirty="0" smtClean="0">
                <a:solidFill>
                  <a:srgbClr val="000000"/>
                </a:solidFill>
              </a:rPr>
              <a:t>).</a:t>
            </a:r>
            <a:endParaRPr lang="ru-RU" altLang="ru-RU" sz="2000" dirty="0">
              <a:solidFill>
                <a:srgbClr val="000000"/>
              </a:solidFill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CB2DE78-2F68-46E8-9CCB-E755FBCD64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7</a:t>
            </a:fld>
            <a:endParaRPr lang="ru-RU" alt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E16BBE-0728-4F45-8E57-07F00F7E8DA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797152"/>
            <a:ext cx="2302942" cy="16008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1196A6-FFD9-46EE-8768-4A6E3B60B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895" y="288000"/>
            <a:ext cx="6796211" cy="60241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/>
              <a:t>Общество </a:t>
            </a:r>
            <a:br>
              <a:rPr lang="ru-RU" dirty="0"/>
            </a:br>
            <a:r>
              <a:rPr lang="ru-RU" sz="2600" dirty="0"/>
              <a:t>с ограниченной ответственностью </a:t>
            </a:r>
            <a:r>
              <a:rPr lang="ru-RU" dirty="0"/>
              <a:t>(ООО)</a:t>
            </a:r>
          </a:p>
        </p:txBody>
      </p:sp>
      <p:sp>
        <p:nvSpPr>
          <p:cNvPr id="23555" name="Объект 2">
            <a:extLst>
              <a:ext uri="{FF2B5EF4-FFF2-40B4-BE49-F238E27FC236}">
                <a16:creationId xmlns:a16="http://schemas.microsoft.com/office/drawing/2014/main" id="{2A4B3AC7-4DC8-413E-8CF6-C11E0B77E8A5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892539" y="1340768"/>
            <a:ext cx="7891462" cy="4680520"/>
          </a:xfrm>
          <a:prstGeom prst="snipRoundRect">
            <a:avLst>
              <a:gd name="adj1" fmla="val 16667"/>
              <a:gd name="adj2" fmla="val 11628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35993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Это хозяйственное общество, уставный капитал которого разделен </a:t>
            </a:r>
            <a:br>
              <a:rPr lang="ru-RU" altLang="ru-RU" sz="2000" dirty="0">
                <a:solidFill>
                  <a:srgbClr val="000000"/>
                </a:solidFill>
              </a:rPr>
            </a:br>
            <a:r>
              <a:rPr lang="ru-RU" altLang="ru-RU" sz="2000" dirty="0">
                <a:solidFill>
                  <a:srgbClr val="000000"/>
                </a:solidFill>
              </a:rPr>
              <a:t>на доли; участники общества с ограниченной ответственностью </a:t>
            </a:r>
            <a:br>
              <a:rPr lang="ru-RU" altLang="ru-RU" sz="2000" dirty="0">
                <a:solidFill>
                  <a:srgbClr val="000000"/>
                </a:solidFill>
              </a:rPr>
            </a:br>
            <a:r>
              <a:rPr lang="ru-RU" altLang="ru-RU" sz="2000" dirty="0">
                <a:solidFill>
                  <a:srgbClr val="000000"/>
                </a:solidFill>
              </a:rPr>
              <a:t>не отвечают по его обязательствам и несут риск убытков, связанных </a:t>
            </a:r>
            <a:br>
              <a:rPr lang="ru-RU" altLang="ru-RU" sz="2000" dirty="0">
                <a:solidFill>
                  <a:srgbClr val="000000"/>
                </a:solidFill>
              </a:rPr>
            </a:br>
            <a:r>
              <a:rPr lang="ru-RU" altLang="ru-RU" sz="2000" dirty="0">
                <a:solidFill>
                  <a:srgbClr val="000000"/>
                </a:solidFill>
              </a:rPr>
              <a:t>с деятельностью общества, в пределах стоимости принадлежащих </a:t>
            </a:r>
            <a:br>
              <a:rPr lang="ru-RU" altLang="ru-RU" sz="2000" dirty="0">
                <a:solidFill>
                  <a:srgbClr val="000000"/>
                </a:solidFill>
              </a:rPr>
            </a:br>
            <a:r>
              <a:rPr lang="ru-RU" altLang="ru-RU" sz="2000" dirty="0">
                <a:solidFill>
                  <a:srgbClr val="000000"/>
                </a:solidFill>
              </a:rPr>
              <a:t>им долей.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Число участников ООО не должно превышать 50. ООО может быть учреждено одним лицом или может состоять из одного лица.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Учредители ООО заключают между собой договор в письменной форме об учреждении ООО, определяющий порядок осуществления ими совместной деятельности по учреждению общества, размер уставного капитала общества, размер их долей в уставном капитале общества.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Минимальный уставной капитал ООО равен 10000 рублей.</a:t>
            </a:r>
          </a:p>
          <a:p>
            <a:pPr marL="360000" indent="-173038" algn="just" defTabSz="0">
              <a:spcBef>
                <a:spcPts val="6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Учредительным документом ООО является его устав.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49339A8-DE5C-43E6-95DD-29A7897FFB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8</a:t>
            </a:fld>
            <a:endParaRPr lang="ru-RU" alt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445796F-734C-4929-884B-7B9847E61ABC}"/>
              </a:ext>
            </a:extLst>
          </p:cNvPr>
          <p:cNvSpPr>
            <a:spLocks noChangeAspect="1"/>
          </p:cNvSpPr>
          <p:nvPr/>
        </p:nvSpPr>
        <p:spPr>
          <a:xfrm>
            <a:off x="683568" y="1059248"/>
            <a:ext cx="563363" cy="56304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F17E09-6D3E-4A3D-BF81-CDA8F6C9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703" y="288000"/>
            <a:ext cx="5658594" cy="5619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/>
              <a:t>Акционерное общество (АО)</a:t>
            </a:r>
          </a:p>
        </p:txBody>
      </p:sp>
      <p:sp>
        <p:nvSpPr>
          <p:cNvPr id="24579" name="Объект 2">
            <a:extLst>
              <a:ext uri="{FF2B5EF4-FFF2-40B4-BE49-F238E27FC236}">
                <a16:creationId xmlns:a16="http://schemas.microsoft.com/office/drawing/2014/main" id="{ACA3F5FE-7FD8-4D55-8186-8E53A97476F8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431540" y="849975"/>
            <a:ext cx="8280920" cy="5315329"/>
          </a:xfrm>
          <a:prstGeom prst="snip2DiagRect">
            <a:avLst>
              <a:gd name="adj1" fmla="val 0"/>
              <a:gd name="adj2" fmla="val 12844"/>
            </a:avLst>
          </a:prstGeom>
          <a:solidFill>
            <a:schemeClr val="bg1"/>
          </a:solidFill>
          <a:ln w="57150">
            <a:gradFill flip="none" rotWithShape="1">
              <a:gsLst>
                <a:gs pos="51000">
                  <a:schemeClr val="accent1">
                    <a:lumMod val="0"/>
                    <a:lumOff val="100000"/>
                  </a:schemeClr>
                </a:gs>
                <a:gs pos="57000">
                  <a:srgbClr val="078777"/>
                </a:gs>
                <a:gs pos="100000">
                  <a:srgbClr val="078777"/>
                </a:gs>
              </a:gsLst>
              <a:lin ang="162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5993" tIns="0" rIns="18000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60000" indent="-173038" algn="just" defTabSz="0">
              <a:spcBef>
                <a:spcPts val="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Это хозяйственное общество, уставный капитал которого разделен </a:t>
            </a:r>
            <a:br>
              <a:rPr lang="ru-RU" altLang="ru-RU" sz="2000" dirty="0">
                <a:solidFill>
                  <a:srgbClr val="000000"/>
                </a:solidFill>
              </a:rPr>
            </a:br>
            <a:r>
              <a:rPr lang="ru-RU" altLang="ru-RU" sz="2000" dirty="0">
                <a:solidFill>
                  <a:srgbClr val="000000"/>
                </a:solidFill>
              </a:rPr>
              <a:t>на определенное число акций; участники АО (акционеры) не отвечают по его обязательствам и несут риск убытков, связанных</a:t>
            </a:r>
            <a:br>
              <a:rPr lang="ru-RU" altLang="ru-RU" sz="2000" dirty="0">
                <a:solidFill>
                  <a:srgbClr val="000000"/>
                </a:solidFill>
              </a:rPr>
            </a:br>
            <a:r>
              <a:rPr lang="ru-RU" altLang="ru-RU" sz="2000" dirty="0">
                <a:solidFill>
                  <a:srgbClr val="000000"/>
                </a:solidFill>
              </a:rPr>
              <a:t>с деятельностью общества, в пределах стоимости принадлежащих им акций.</a:t>
            </a:r>
          </a:p>
          <a:p>
            <a:pPr marL="360000" indent="-173038" algn="just" defTabSz="0">
              <a:spcBef>
                <a:spcPts val="5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Число участников АО не ограничено законом. </a:t>
            </a:r>
          </a:p>
          <a:p>
            <a:pPr marL="360000" indent="-173038" algn="just" defTabSz="0">
              <a:spcBef>
                <a:spcPts val="5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Публичное акционерное общество (ПАО) имеет право публично размещать (путем открытой подписки) акции и ценные бумаги, конвертируемые в его акции.</a:t>
            </a:r>
          </a:p>
          <a:p>
            <a:pPr marL="360000" indent="-173038" algn="just" defTabSz="0">
              <a:spcBef>
                <a:spcPts val="5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ПАО обязано раскрывать публично информацию, предусмотренную законом.</a:t>
            </a:r>
          </a:p>
          <a:p>
            <a:pPr marL="360000" indent="-173038" algn="just" defTabSz="0">
              <a:spcBef>
                <a:spcPts val="5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Учредители АО заключают между собой договор, определяющий порядок осуществления ими совместной деятельности по созданию общества, размер уставного капитала общества, категории выпускаемых акций и порядок их размещения.</a:t>
            </a:r>
          </a:p>
          <a:p>
            <a:pPr marL="360000" indent="-173038" algn="just" defTabSz="0">
              <a:spcBef>
                <a:spcPts val="500"/>
              </a:spcBef>
              <a:buClr>
                <a:schemeClr val="accent1"/>
              </a:buClr>
              <a:buSzPct val="100000"/>
            </a:pPr>
            <a:r>
              <a:rPr lang="ru-RU" altLang="ru-RU" sz="2000" dirty="0">
                <a:solidFill>
                  <a:srgbClr val="000000"/>
                </a:solidFill>
              </a:rPr>
              <a:t>Учредительным документом АО является его устав, утвержденный учредителями.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176576F-517A-4876-BE66-9B54A3FF5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5B615-1464-43DC-825C-15DD385AEE9F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ФБП2">
  <a:themeElements>
    <a:clrScheme name="КФБП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8777"/>
      </a:accent1>
      <a:accent2>
        <a:srgbClr val="056256"/>
      </a:accent2>
      <a:accent3>
        <a:srgbClr val="9F844D"/>
      </a:accent3>
      <a:accent4>
        <a:srgbClr val="E5C78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КФБП2" id="{3718F79A-4E9F-401C-992A-CBDC7EC2995E}" vid="{F3AA191C-90A5-4250-8463-0FC5D3AEE9F5}"/>
    </a:ext>
  </a:extLst>
</a:theme>
</file>

<file path=ppt/theme/theme2.xml><?xml version="1.0" encoding="utf-8"?>
<a:theme xmlns:a="http://schemas.openxmlformats.org/drawingml/2006/main" name="Кафедра">
  <a:themeElements>
    <a:clrScheme name="КФБП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8777"/>
      </a:accent1>
      <a:accent2>
        <a:srgbClr val="056256"/>
      </a:accent2>
      <a:accent3>
        <a:srgbClr val="9F844D"/>
      </a:accent3>
      <a:accent4>
        <a:srgbClr val="E5C78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3" id="{51291F59-95A3-4C3D-B401-8133C8009EE4}" vid="{789C3A00-9192-4606-A86F-46B09590382B}"/>
    </a:ext>
  </a:extLst>
</a:theme>
</file>

<file path=ppt/theme/theme3.xml><?xml version="1.0" encoding="utf-8"?>
<a:theme xmlns:a="http://schemas.openxmlformats.org/drawingml/2006/main" name="1_КФБП2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КФБП2" id="{2D8EB31C-D155-4717-8944-B56B6AEEE051}" vid="{43B45528-606A-487D-85B8-E36C96E05FCD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КФБП2</Template>
  <TotalTime>2544</TotalTime>
  <Words>886</Words>
  <Application>Microsoft Office PowerPoint</Application>
  <PresentationFormat>Экран (4:3)</PresentationFormat>
  <Paragraphs>95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Arial Narrow</vt:lpstr>
      <vt:lpstr>Calibri</vt:lpstr>
      <vt:lpstr>Times New Roman</vt:lpstr>
      <vt:lpstr>Wingdings 2</vt:lpstr>
      <vt:lpstr>КФБП2</vt:lpstr>
      <vt:lpstr>Кафедра</vt:lpstr>
      <vt:lpstr>1_КФБП2</vt:lpstr>
      <vt:lpstr> ЛЕКЦИИ по дисциплине «Правовое обеспечение профессиональной деятельности»  для специальности Фармация  </vt:lpstr>
      <vt:lpstr>План лекции</vt:lpstr>
      <vt:lpstr>Субъекты фармацевтической деятельности</vt:lpstr>
      <vt:lpstr>Индивидуальный предприниматель (ИП) </vt:lpstr>
      <vt:lpstr>Государственная регистрация ИП</vt:lpstr>
      <vt:lpstr>Юридические лица</vt:lpstr>
      <vt:lpstr>Классификации юридических лиц</vt:lpstr>
      <vt:lpstr>Общество  с ограниченной ответственностью (ООО)</vt:lpstr>
      <vt:lpstr>Акционерное общество (АО)</vt:lpstr>
      <vt:lpstr>Учреждение</vt:lpstr>
      <vt:lpstr>Право на осуществление  фармацевтической деятельности</vt:lpstr>
      <vt:lpstr>Аккредитация специалиста </vt:lpstr>
      <vt:lpstr>Права фармацевтических работников</vt:lpstr>
      <vt:lpstr>Права фармацевтических работников</vt:lpstr>
      <vt:lpstr>Обязанности фармацевтических работников</vt:lpstr>
      <vt:lpstr>Ограничения, налагаемые на фармацевтических работников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Волгоградский государственный медицинский университет Кафедра философии, биоэтики и права</dc:title>
  <dc:creator>Общая запись</dc:creator>
  <cp:lastModifiedBy>Alexander Basov</cp:lastModifiedBy>
  <cp:revision>162</cp:revision>
  <dcterms:created xsi:type="dcterms:W3CDTF">2008-09-07T13:40:43Z</dcterms:created>
  <dcterms:modified xsi:type="dcterms:W3CDTF">2023-10-06T07:06:18Z</dcterms:modified>
</cp:coreProperties>
</file>