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7" d="100"/>
          <a:sy n="47" d="100"/>
        </p:scale>
        <p:origin x="7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79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37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43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81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30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05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0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851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70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32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7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726E-1806-4BA8-AFA7-9690C0DA4967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6FF35-2A06-430F-AEB8-2AC12A87C9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15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Базовые принципы теории коммуникации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045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Разные значения понятия</a:t>
            </a:r>
            <a:br>
              <a:rPr lang="ru-RU" b="1" dirty="0" smtClean="0"/>
            </a:br>
            <a:r>
              <a:rPr lang="ru-RU" b="1" dirty="0" smtClean="0"/>
              <a:t>«коммуникация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Универсальное, </a:t>
            </a:r>
            <a:r>
              <a:rPr lang="ru-RU" dirty="0" smtClean="0"/>
              <a:t>при котором коммуникация рассматривается как способ связи любых объектов материального и духовного мира;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Техническое</a:t>
            </a:r>
            <a:r>
              <a:rPr lang="ru-RU" dirty="0" smtClean="0"/>
              <a:t>, соответствующее представлению о коммуникации как о пути сообщения, связи одного места с другим, средствах передачи информации;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Биологическое</a:t>
            </a:r>
            <a:r>
              <a:rPr lang="ru-RU" dirty="0" smtClean="0"/>
              <a:t>, широко используемое в биологии. При исследовании сигнальных способов связи у животных, птиц, насекомых и т.д.;</a:t>
            </a:r>
          </a:p>
          <a:p>
            <a:r>
              <a:rPr lang="ru-RU" b="1" dirty="0" smtClean="0"/>
              <a:t>Социальное</a:t>
            </a:r>
            <a:r>
              <a:rPr lang="ru-RU" dirty="0" smtClean="0"/>
              <a:t>, используемое для обозначения и характеристики многообразных связей и отношений, возникающих в человеческом обществе.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400" y="2828836"/>
            <a:ext cx="114198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социальная коммуникация </a:t>
            </a:r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специфическая форма взаимодействия </a:t>
            </a:r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людей по передаче информации </a:t>
            </a:r>
            <a:r>
              <a:rPr lang="ru-RU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человека </a:t>
            </a:r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человеку при помощи языка и </a:t>
            </a:r>
            <a:r>
              <a:rPr lang="ru-RU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других знаковых </a:t>
            </a:r>
            <a:r>
              <a:rPr lang="ru-RU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</a:t>
            </a:r>
          </a:p>
        </p:txBody>
      </p:sp>
    </p:spTree>
    <p:extLst>
      <p:ext uri="{BB962C8B-B14F-4D97-AF65-F5344CB8AC3E}">
        <p14:creationId xmlns:p14="http://schemas.microsoft.com/office/powerpoint/2010/main" val="2849269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Законы теории коммуникации.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83360"/>
            <a:ext cx="10515600" cy="4856480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Всякая коммуникация представляет </a:t>
            </a:r>
            <a:r>
              <a:rPr lang="ru-RU" sz="3200" dirty="0" smtClean="0">
                <a:solidFill>
                  <a:schemeClr val="tx1"/>
                </a:solidFill>
              </a:rPr>
              <a:t>собой взаимодействие, характеризующееся обменом всякого </a:t>
            </a:r>
            <a:r>
              <a:rPr lang="ru-RU" sz="3200" dirty="0">
                <a:solidFill>
                  <a:schemeClr val="tx1"/>
                </a:solidFill>
              </a:rPr>
              <a:t>рода информацией, следовательно</a:t>
            </a:r>
            <a:r>
              <a:rPr lang="ru-RU" sz="3200" dirty="0" smtClean="0">
                <a:solidFill>
                  <a:schemeClr val="tx1"/>
                </a:solidFill>
              </a:rPr>
              <a:t>, должно </a:t>
            </a:r>
            <a:r>
              <a:rPr lang="ru-RU" sz="3200" dirty="0">
                <a:solidFill>
                  <a:schemeClr val="tx1"/>
                </a:solidFill>
              </a:rPr>
              <a:t>быть не менее двух сторон </a:t>
            </a:r>
            <a:r>
              <a:rPr lang="ru-RU" sz="3200" dirty="0" smtClean="0">
                <a:solidFill>
                  <a:schemeClr val="tx1"/>
                </a:solidFill>
              </a:rPr>
              <a:t>– участников коммуникационного взаимодействия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• Всякая коммуникация как </a:t>
            </a:r>
            <a:r>
              <a:rPr lang="ru-RU" sz="3200" dirty="0" smtClean="0">
                <a:solidFill>
                  <a:schemeClr val="tx1"/>
                </a:solidFill>
              </a:rPr>
              <a:t>информационное взаимодействие </a:t>
            </a:r>
            <a:r>
              <a:rPr lang="ru-RU" sz="3200" dirty="0">
                <a:solidFill>
                  <a:schemeClr val="tx1"/>
                </a:solidFill>
              </a:rPr>
              <a:t>основана на </a:t>
            </a:r>
            <a:r>
              <a:rPr lang="ru-RU" sz="3200" dirty="0" smtClean="0">
                <a:solidFill>
                  <a:schemeClr val="tx1"/>
                </a:solidFill>
              </a:rPr>
              <a:t>принципе обратной </a:t>
            </a:r>
            <a:r>
              <a:rPr lang="ru-RU" sz="3200" dirty="0">
                <a:solidFill>
                  <a:schemeClr val="tx1"/>
                </a:solidFill>
              </a:rPr>
              <a:t>связи, которая </a:t>
            </a:r>
            <a:r>
              <a:rPr lang="ru-RU" sz="3200" dirty="0" smtClean="0">
                <a:solidFill>
                  <a:schemeClr val="tx1"/>
                </a:solidFill>
              </a:rPr>
              <a:t>выступает необходимым </a:t>
            </a:r>
            <a:r>
              <a:rPr lang="ru-RU" sz="3200" dirty="0">
                <a:solidFill>
                  <a:schemeClr val="tx1"/>
                </a:solidFill>
              </a:rPr>
              <a:t>условием </a:t>
            </a:r>
            <a:r>
              <a:rPr lang="ru-RU" sz="3200" dirty="0" smtClean="0">
                <a:solidFill>
                  <a:schemeClr val="tx1"/>
                </a:solidFill>
              </a:rPr>
              <a:t>осуществления коммуникативного </a:t>
            </a:r>
            <a:r>
              <a:rPr lang="ru-RU" sz="3200" dirty="0">
                <a:solidFill>
                  <a:schemeClr val="tx1"/>
                </a:solidFill>
              </a:rPr>
              <a:t>акта («закон </a:t>
            </a:r>
            <a:r>
              <a:rPr lang="ru-RU" sz="3200" dirty="0" smtClean="0">
                <a:solidFill>
                  <a:schemeClr val="tx1"/>
                </a:solidFill>
              </a:rPr>
              <a:t>обратной связи</a:t>
            </a:r>
            <a:r>
              <a:rPr lang="ru-RU" sz="3200" dirty="0">
                <a:solidFill>
                  <a:schemeClr val="tx1"/>
                </a:solidFill>
              </a:rPr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15448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Законы теории коммуникации.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300482"/>
            <a:ext cx="10515600" cy="512063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sz="2800" dirty="0">
                <a:solidFill>
                  <a:schemeClr val="tx1"/>
                </a:solidFill>
              </a:rPr>
              <a:t>Всякая коммуникация имеет </a:t>
            </a:r>
            <a:r>
              <a:rPr lang="ru-RU" sz="2800" dirty="0" smtClean="0">
                <a:solidFill>
                  <a:schemeClr val="tx1"/>
                </a:solidFill>
              </a:rPr>
              <a:t>знаковый характер</a:t>
            </a:r>
            <a:r>
              <a:rPr lang="ru-RU" sz="2800" dirty="0">
                <a:solidFill>
                  <a:schemeClr val="tx1"/>
                </a:solidFill>
              </a:rPr>
              <a:t>. Ядром исследования </a:t>
            </a:r>
            <a:r>
              <a:rPr lang="ru-RU" sz="2800" dirty="0" smtClean="0">
                <a:solidFill>
                  <a:schemeClr val="tx1"/>
                </a:solidFill>
              </a:rPr>
              <a:t>коммуникации является </a:t>
            </a:r>
            <a:r>
              <a:rPr lang="ru-RU" sz="2800" dirty="0">
                <a:solidFill>
                  <a:schemeClr val="tx1"/>
                </a:solidFill>
              </a:rPr>
              <a:t>изучение используемых в ее </a:t>
            </a:r>
            <a:r>
              <a:rPr lang="ru-RU" sz="2800" dirty="0" smtClean="0">
                <a:solidFill>
                  <a:schemeClr val="tx1"/>
                </a:solidFill>
              </a:rPr>
              <a:t>процессе знаков</a:t>
            </a:r>
            <a:r>
              <a:rPr lang="ru-RU" sz="2800" dirty="0">
                <a:solidFill>
                  <a:schemeClr val="tx1"/>
                </a:solidFill>
              </a:rPr>
              <a:t>, а также правил, которым </a:t>
            </a:r>
            <a:r>
              <a:rPr lang="ru-RU" sz="2800" dirty="0" smtClean="0">
                <a:solidFill>
                  <a:schemeClr val="tx1"/>
                </a:solidFill>
              </a:rPr>
              <a:t>подчиняются эти </a:t>
            </a:r>
            <a:r>
              <a:rPr lang="ru-RU" sz="2800" dirty="0">
                <a:solidFill>
                  <a:schemeClr val="tx1"/>
                </a:solidFill>
              </a:rPr>
              <a:t>знаки. </a:t>
            </a:r>
            <a:r>
              <a:rPr lang="ru-RU" sz="2800" dirty="0" smtClean="0">
                <a:solidFill>
                  <a:schemeClr val="tx1"/>
                </a:solidFill>
              </a:rPr>
              <a:t>Под </a:t>
            </a:r>
            <a:r>
              <a:rPr lang="ru-RU" sz="2800" dirty="0">
                <a:solidFill>
                  <a:schemeClr val="tx1"/>
                </a:solidFill>
              </a:rPr>
              <a:t>знаками </a:t>
            </a:r>
            <a:r>
              <a:rPr lang="ru-RU" sz="2800" dirty="0" smtClean="0">
                <a:solidFill>
                  <a:schemeClr val="tx1"/>
                </a:solidFill>
              </a:rPr>
              <a:t>в данном </a:t>
            </a:r>
            <a:r>
              <a:rPr lang="ru-RU" sz="2800" dirty="0">
                <a:solidFill>
                  <a:schemeClr val="tx1"/>
                </a:solidFill>
              </a:rPr>
              <a:t>случае понимается </a:t>
            </a:r>
            <a:r>
              <a:rPr lang="ru-RU" sz="2800" dirty="0" err="1" smtClean="0">
                <a:solidFill>
                  <a:schemeClr val="tx1"/>
                </a:solidFill>
              </a:rPr>
              <a:t>опредмеченная</a:t>
            </a:r>
            <a:r>
              <a:rPr lang="ru-RU" sz="2800" dirty="0" smtClean="0">
                <a:solidFill>
                  <a:schemeClr val="tx1"/>
                </a:solidFill>
              </a:rPr>
              <a:t> информация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smtClean="0">
                <a:solidFill>
                  <a:schemeClr val="tx1"/>
                </a:solidFill>
              </a:rPr>
              <a:t>используемая </a:t>
            </a:r>
            <a:r>
              <a:rPr lang="ru-RU" sz="2800" dirty="0">
                <a:solidFill>
                  <a:schemeClr val="tx1"/>
                </a:solidFill>
              </a:rPr>
              <a:t>при </a:t>
            </a:r>
            <a:r>
              <a:rPr lang="ru-RU" sz="2800" dirty="0" smtClean="0">
                <a:solidFill>
                  <a:schemeClr val="tx1"/>
                </a:solidFill>
              </a:rPr>
              <a:t>общении между </a:t>
            </a:r>
            <a:r>
              <a:rPr lang="ru-RU" sz="2800" dirty="0">
                <a:solidFill>
                  <a:schemeClr val="tx1"/>
                </a:solidFill>
              </a:rPr>
              <a:t>людьми.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sz="2800" dirty="0" smtClean="0">
                <a:solidFill>
                  <a:schemeClr val="tx1"/>
                </a:solidFill>
              </a:rPr>
              <a:t>«</a:t>
            </a:r>
            <a:r>
              <a:rPr lang="ru-RU" sz="2800" dirty="0">
                <a:solidFill>
                  <a:schemeClr val="tx1"/>
                </a:solidFill>
              </a:rPr>
              <a:t>Закон минимального основания»: </a:t>
            </a:r>
            <a:r>
              <a:rPr lang="ru-RU" sz="2800" dirty="0" smtClean="0">
                <a:solidFill>
                  <a:schemeClr val="tx1"/>
                </a:solidFill>
              </a:rPr>
              <a:t>для осуществления </a:t>
            </a:r>
            <a:r>
              <a:rPr lang="ru-RU" sz="2800" dirty="0">
                <a:solidFill>
                  <a:schemeClr val="tx1"/>
                </a:solidFill>
              </a:rPr>
              <a:t>коммуникации </a:t>
            </a:r>
            <a:r>
              <a:rPr lang="ru-RU" sz="2800" dirty="0" smtClean="0">
                <a:solidFill>
                  <a:schemeClr val="tx1"/>
                </a:solidFill>
              </a:rPr>
              <a:t>необходимо наличие </a:t>
            </a:r>
            <a:r>
              <a:rPr lang="ru-RU" sz="2800" dirty="0">
                <a:solidFill>
                  <a:schemeClr val="tx1"/>
                </a:solidFill>
              </a:rPr>
              <a:t>хотя бы одного общего для </a:t>
            </a:r>
            <a:r>
              <a:rPr lang="ru-RU" sz="2800" dirty="0" smtClean="0">
                <a:solidFill>
                  <a:schemeClr val="tx1"/>
                </a:solidFill>
              </a:rPr>
              <a:t>источника и </a:t>
            </a:r>
            <a:r>
              <a:rPr lang="ru-RU" sz="2800" dirty="0">
                <a:solidFill>
                  <a:schemeClr val="tx1"/>
                </a:solidFill>
              </a:rPr>
              <a:t>приемника основания в виде системы </a:t>
            </a:r>
            <a:r>
              <a:rPr lang="ru-RU" sz="2800" dirty="0" smtClean="0">
                <a:solidFill>
                  <a:schemeClr val="tx1"/>
                </a:solidFill>
              </a:rPr>
              <a:t>знаков или </a:t>
            </a:r>
            <a:r>
              <a:rPr lang="ru-RU" sz="2800" dirty="0">
                <a:solidFill>
                  <a:schemeClr val="tx1"/>
                </a:solidFill>
              </a:rPr>
              <a:t>правил приема и передачи, </a:t>
            </a:r>
            <a:r>
              <a:rPr lang="ru-RU" sz="2800" dirty="0" smtClean="0">
                <a:solidFill>
                  <a:schemeClr val="tx1"/>
                </a:solidFill>
              </a:rPr>
              <a:t> кодирования и декодирования </a:t>
            </a:r>
            <a:r>
              <a:rPr lang="ru-RU" sz="2800" dirty="0">
                <a:solidFill>
                  <a:schemeClr val="tx1"/>
                </a:solidFill>
              </a:rPr>
              <a:t>информации</a:t>
            </a:r>
            <a:r>
              <a:rPr lang="ru-RU" dirty="0"/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076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Законы теории коммуникации.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83360"/>
            <a:ext cx="10515600" cy="4606291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ru-RU" sz="3200" dirty="0">
                <a:solidFill>
                  <a:schemeClr val="tx1"/>
                </a:solidFill>
              </a:rPr>
              <a:t>«Закон гетерогенности </a:t>
            </a:r>
            <a:r>
              <a:rPr lang="ru-RU" sz="3200" dirty="0" smtClean="0">
                <a:solidFill>
                  <a:schemeClr val="tx1"/>
                </a:solidFill>
              </a:rPr>
              <a:t>коммуникативных систем</a:t>
            </a:r>
            <a:r>
              <a:rPr lang="ru-RU" sz="3200" dirty="0">
                <a:solidFill>
                  <a:schemeClr val="tx1"/>
                </a:solidFill>
              </a:rPr>
              <a:t>» - коммуникация возможна лишь </a:t>
            </a:r>
            <a:r>
              <a:rPr lang="ru-RU" sz="3200" dirty="0" smtClean="0">
                <a:solidFill>
                  <a:schemeClr val="tx1"/>
                </a:solidFill>
              </a:rPr>
              <a:t>при несовпадении </a:t>
            </a:r>
            <a:r>
              <a:rPr lang="ru-RU" sz="3200" dirty="0">
                <a:solidFill>
                  <a:schemeClr val="tx1"/>
                </a:solidFill>
              </a:rPr>
              <a:t>(неполном совпадении</a:t>
            </a:r>
            <a:r>
              <a:rPr lang="ru-RU" sz="3200" dirty="0" smtClean="0">
                <a:solidFill>
                  <a:schemeClr val="tx1"/>
                </a:solidFill>
              </a:rPr>
              <a:t>) информационных потенциалов взаимодействующих </a:t>
            </a:r>
            <a:r>
              <a:rPr lang="ru-RU" sz="3200" dirty="0">
                <a:solidFill>
                  <a:schemeClr val="tx1"/>
                </a:solidFill>
              </a:rPr>
              <a:t>систем, поскольку </a:t>
            </a:r>
            <a:r>
              <a:rPr lang="ru-RU" sz="3200" dirty="0" smtClean="0">
                <a:solidFill>
                  <a:schemeClr val="tx1"/>
                </a:solidFill>
              </a:rPr>
              <a:t>полное совпадение </a:t>
            </a:r>
            <a:r>
              <a:rPr lang="ru-RU" sz="3200" dirty="0">
                <a:solidFill>
                  <a:schemeClr val="tx1"/>
                </a:solidFill>
              </a:rPr>
              <a:t>совершенно обесценивает </a:t>
            </a:r>
            <a:r>
              <a:rPr lang="ru-RU" sz="3200" dirty="0" smtClean="0">
                <a:solidFill>
                  <a:schemeClr val="tx1"/>
                </a:solidFill>
              </a:rPr>
              <a:t>какой-</a:t>
            </a:r>
            <a:r>
              <a:rPr lang="ru-RU" sz="3200" dirty="0">
                <a:solidFill>
                  <a:schemeClr val="tx1"/>
                </a:solidFill>
              </a:rPr>
              <a:t> либо обмен информацией </a:t>
            </a:r>
            <a:r>
              <a:rPr lang="ru-RU" sz="3200" dirty="0" smtClean="0">
                <a:solidFill>
                  <a:schemeClr val="tx1"/>
                </a:solidFill>
              </a:rPr>
              <a:t>между </a:t>
            </a:r>
            <a:r>
              <a:rPr lang="ru-RU" sz="3200" dirty="0" err="1" smtClean="0">
                <a:solidFill>
                  <a:schemeClr val="tx1"/>
                </a:solidFill>
              </a:rPr>
              <a:t>коммуникантами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ru-RU" sz="3200" dirty="0" smtClean="0">
                <a:solidFill>
                  <a:schemeClr val="tx1"/>
                </a:solidFill>
              </a:rPr>
              <a:t>Количество </a:t>
            </a:r>
            <a:r>
              <a:rPr lang="ru-RU" sz="3200" dirty="0">
                <a:solidFill>
                  <a:schemeClr val="tx1"/>
                </a:solidFill>
              </a:rPr>
              <a:t>передаваемой </a:t>
            </a:r>
            <a:r>
              <a:rPr lang="ru-RU" sz="3200" dirty="0" smtClean="0">
                <a:solidFill>
                  <a:schemeClr val="tx1"/>
                </a:solidFill>
              </a:rPr>
              <a:t>информации обратно </a:t>
            </a:r>
            <a:r>
              <a:rPr lang="ru-RU" sz="3200" dirty="0">
                <a:solidFill>
                  <a:schemeClr val="tx1"/>
                </a:solidFill>
              </a:rPr>
              <a:t>пропорционально </a:t>
            </a:r>
            <a:r>
              <a:rPr lang="ru-RU" sz="3200" dirty="0" smtClean="0">
                <a:solidFill>
                  <a:schemeClr val="tx1"/>
                </a:solidFill>
              </a:rPr>
              <a:t>частоте передаваемых </a:t>
            </a:r>
            <a:r>
              <a:rPr lang="ru-RU" sz="3200" dirty="0">
                <a:solidFill>
                  <a:schemeClr val="tx1"/>
                </a:solidFill>
              </a:rPr>
              <a:t>сигналов: чем более </a:t>
            </a:r>
            <a:r>
              <a:rPr lang="ru-RU" sz="3200" dirty="0" smtClean="0">
                <a:solidFill>
                  <a:schemeClr val="tx1"/>
                </a:solidFill>
              </a:rPr>
              <a:t>редок сигнал </a:t>
            </a:r>
            <a:r>
              <a:rPr lang="ru-RU" sz="3200" dirty="0">
                <a:solidFill>
                  <a:schemeClr val="tx1"/>
                </a:solidFill>
              </a:rPr>
              <a:t>(знак), тем он более информативен.</a:t>
            </a:r>
          </a:p>
          <a:p>
            <a:pPr algn="just"/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333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600" b="1" dirty="0"/>
              <a:t>Р</a:t>
            </a:r>
            <a:r>
              <a:rPr lang="ru-RU" sz="3600" b="1" dirty="0" smtClean="0"/>
              <a:t>азвитие технических средств коммуникации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83360"/>
            <a:ext cx="10515600" cy="4606291"/>
          </a:xfrm>
        </p:spPr>
        <p:txBody>
          <a:bodyPr>
            <a:noAutofit/>
          </a:bodyPr>
          <a:lstStyle/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solidFill>
                  <a:schemeClr val="tx1"/>
                </a:solidFill>
              </a:rPr>
              <a:t>«</a:t>
            </a:r>
            <a:r>
              <a:rPr lang="ru-RU" sz="3200" dirty="0" smtClean="0">
                <a:solidFill>
                  <a:schemeClr val="tx1"/>
                </a:solidFill>
              </a:rPr>
              <a:t>первая коммуникативная </a:t>
            </a:r>
            <a:r>
              <a:rPr lang="ru-RU" sz="3200" dirty="0">
                <a:solidFill>
                  <a:schemeClr val="tx1"/>
                </a:solidFill>
              </a:rPr>
              <a:t>революция</a:t>
            </a:r>
            <a:r>
              <a:rPr lang="ru-RU" sz="3200" dirty="0" smtClean="0">
                <a:solidFill>
                  <a:schemeClr val="tx1"/>
                </a:solidFill>
              </a:rPr>
              <a:t>» - возникновение человеческой речи (примерно 40 </a:t>
            </a:r>
            <a:r>
              <a:rPr lang="ru-RU" sz="3200" dirty="0" err="1" smtClean="0">
                <a:solidFill>
                  <a:schemeClr val="tx1"/>
                </a:solidFill>
              </a:rPr>
              <a:t>тыс</a:t>
            </a:r>
            <a:r>
              <a:rPr lang="ru-RU" sz="3200" dirty="0" smtClean="0">
                <a:solidFill>
                  <a:schemeClr val="tx1"/>
                </a:solidFill>
              </a:rPr>
              <a:t> лет назад, верхний палеолит).</a:t>
            </a: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</a:rPr>
              <a:t>«вторая коммуникативная революция»  - возникновение </a:t>
            </a:r>
            <a:r>
              <a:rPr lang="ru-RU" sz="3200" dirty="0">
                <a:solidFill>
                  <a:schemeClr val="tx1"/>
                </a:solidFill>
              </a:rPr>
              <a:t>письменности,</a:t>
            </a: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</a:rPr>
              <a:t>«третья коммуникативная революция» - изобретение </a:t>
            </a:r>
            <a:r>
              <a:rPr lang="ru-RU" sz="3200" dirty="0">
                <a:solidFill>
                  <a:schemeClr val="tx1"/>
                </a:solidFill>
              </a:rPr>
              <a:t>печатного станка, </a:t>
            </a:r>
            <a:endParaRPr lang="ru-RU" sz="3200" dirty="0" smtClean="0">
              <a:solidFill>
                <a:schemeClr val="tx1"/>
              </a:solidFill>
            </a:endParaRP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</a:rPr>
              <a:t>«четвертая коммуникативная революция» - развитие электронных </a:t>
            </a:r>
            <a:r>
              <a:rPr lang="ru-RU" sz="3200" dirty="0" err="1">
                <a:solidFill>
                  <a:schemeClr val="tx1"/>
                </a:solidFill>
              </a:rPr>
              <a:t>массмедиа</a:t>
            </a:r>
            <a:r>
              <a:rPr lang="ru-RU" dirty="0"/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9482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342</Words>
  <Application>Microsoft Office PowerPoint</Application>
  <PresentationFormat>Широкоэкранный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Тема Office</vt:lpstr>
      <vt:lpstr>Базовые принципы теории коммуникации</vt:lpstr>
      <vt:lpstr>Разные значения понятия «коммуникация</vt:lpstr>
      <vt:lpstr>Презентация PowerPoint</vt:lpstr>
      <vt:lpstr>Законы теории коммуникации.</vt:lpstr>
      <vt:lpstr>Законы теории коммуникации.</vt:lpstr>
      <vt:lpstr>Законы теории коммуникации.</vt:lpstr>
      <vt:lpstr>  Развитие технических средств коммуникации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8</cp:revision>
  <dcterms:created xsi:type="dcterms:W3CDTF">2020-02-11T17:54:12Z</dcterms:created>
  <dcterms:modified xsi:type="dcterms:W3CDTF">2020-02-11T18:39:47Z</dcterms:modified>
</cp:coreProperties>
</file>