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9" r:id="rId8"/>
    <p:sldId id="259" r:id="rId9"/>
    <p:sldId id="260" r:id="rId10"/>
    <p:sldId id="261" r:id="rId11"/>
    <p:sldId id="262" r:id="rId12"/>
    <p:sldId id="263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5" d="100"/>
          <a:sy n="75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04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33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77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293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03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43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69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75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30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8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F92CA-58E1-45ED-984B-84324328386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110C-8F23-48F1-B080-9D92DBC38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1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81137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4400" b="1" dirty="0" smtClean="0"/>
              <a:t>Общение как форма профессиональной деятельности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806700"/>
            <a:ext cx="9144000" cy="3492500"/>
          </a:xfrm>
        </p:spPr>
        <p:txBody>
          <a:bodyPr>
            <a:norm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ru-RU" sz="3200" dirty="0" smtClean="0"/>
              <a:t>Понятие общения, основные функции общения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smtClean="0"/>
              <a:t>Общение в системе социальных связей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smtClean="0"/>
              <a:t>Формы, механизмы и содержание общения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smtClean="0"/>
              <a:t>Структура общения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0359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Законы теории коммуникации.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83360"/>
            <a:ext cx="10515600" cy="4856480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Всякая коммуникация представляет </a:t>
            </a:r>
            <a:r>
              <a:rPr lang="ru-RU" sz="3200" dirty="0" smtClean="0">
                <a:solidFill>
                  <a:schemeClr val="tx1"/>
                </a:solidFill>
              </a:rPr>
              <a:t>собой взаимодействие, характеризующееся обменом всякого </a:t>
            </a:r>
            <a:r>
              <a:rPr lang="ru-RU" sz="3200" dirty="0">
                <a:solidFill>
                  <a:schemeClr val="tx1"/>
                </a:solidFill>
              </a:rPr>
              <a:t>рода информацией, следовательно</a:t>
            </a:r>
            <a:r>
              <a:rPr lang="ru-RU" sz="3200" dirty="0" smtClean="0">
                <a:solidFill>
                  <a:schemeClr val="tx1"/>
                </a:solidFill>
              </a:rPr>
              <a:t>, должно </a:t>
            </a:r>
            <a:r>
              <a:rPr lang="ru-RU" sz="3200" dirty="0">
                <a:solidFill>
                  <a:schemeClr val="tx1"/>
                </a:solidFill>
              </a:rPr>
              <a:t>быть не менее двух сторон </a:t>
            </a:r>
            <a:r>
              <a:rPr lang="ru-RU" sz="3200" dirty="0" smtClean="0">
                <a:solidFill>
                  <a:schemeClr val="tx1"/>
                </a:solidFill>
              </a:rPr>
              <a:t>– участников коммуникационного взаимодействия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3200" dirty="0">
                <a:solidFill>
                  <a:schemeClr val="tx1"/>
                </a:solidFill>
              </a:rPr>
              <a:t>• Всякая коммуникация как </a:t>
            </a:r>
            <a:r>
              <a:rPr lang="ru-RU" sz="3200" dirty="0" smtClean="0">
                <a:solidFill>
                  <a:schemeClr val="tx1"/>
                </a:solidFill>
              </a:rPr>
              <a:t>информационное взаимодействие </a:t>
            </a:r>
            <a:r>
              <a:rPr lang="ru-RU" sz="3200" dirty="0">
                <a:solidFill>
                  <a:schemeClr val="tx1"/>
                </a:solidFill>
              </a:rPr>
              <a:t>основана на </a:t>
            </a:r>
            <a:r>
              <a:rPr lang="ru-RU" sz="3200" dirty="0" smtClean="0">
                <a:solidFill>
                  <a:schemeClr val="tx1"/>
                </a:solidFill>
              </a:rPr>
              <a:t>принципе обратной </a:t>
            </a:r>
            <a:r>
              <a:rPr lang="ru-RU" sz="3200" dirty="0">
                <a:solidFill>
                  <a:schemeClr val="tx1"/>
                </a:solidFill>
              </a:rPr>
              <a:t>связи, которая </a:t>
            </a:r>
            <a:r>
              <a:rPr lang="ru-RU" sz="3200" dirty="0" smtClean="0">
                <a:solidFill>
                  <a:schemeClr val="tx1"/>
                </a:solidFill>
              </a:rPr>
              <a:t>выступает необходимым </a:t>
            </a:r>
            <a:r>
              <a:rPr lang="ru-RU" sz="3200" dirty="0">
                <a:solidFill>
                  <a:schemeClr val="tx1"/>
                </a:solidFill>
              </a:rPr>
              <a:t>условием </a:t>
            </a:r>
            <a:r>
              <a:rPr lang="ru-RU" sz="3200" dirty="0" smtClean="0">
                <a:solidFill>
                  <a:schemeClr val="tx1"/>
                </a:solidFill>
              </a:rPr>
              <a:t>осуществления коммуникативного </a:t>
            </a:r>
            <a:r>
              <a:rPr lang="ru-RU" sz="3200" dirty="0">
                <a:solidFill>
                  <a:schemeClr val="tx1"/>
                </a:solidFill>
              </a:rPr>
              <a:t>акта («закон </a:t>
            </a:r>
            <a:r>
              <a:rPr lang="ru-RU" sz="3200" dirty="0" smtClean="0">
                <a:solidFill>
                  <a:schemeClr val="tx1"/>
                </a:solidFill>
              </a:rPr>
              <a:t>обратной связи</a:t>
            </a:r>
            <a:r>
              <a:rPr lang="ru-RU" sz="3200" dirty="0">
                <a:solidFill>
                  <a:schemeClr val="tx1"/>
                </a:solidFill>
              </a:rPr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8889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Законы теории коммуникации.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300482"/>
            <a:ext cx="10515600" cy="5120638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sz="2800" dirty="0">
                <a:solidFill>
                  <a:schemeClr val="tx1"/>
                </a:solidFill>
              </a:rPr>
              <a:t>Всякая коммуникация имеет </a:t>
            </a:r>
            <a:r>
              <a:rPr lang="ru-RU" sz="2800" dirty="0" smtClean="0">
                <a:solidFill>
                  <a:schemeClr val="tx1"/>
                </a:solidFill>
              </a:rPr>
              <a:t>знаковый характер</a:t>
            </a:r>
            <a:r>
              <a:rPr lang="ru-RU" sz="2800" dirty="0">
                <a:solidFill>
                  <a:schemeClr val="tx1"/>
                </a:solidFill>
              </a:rPr>
              <a:t>. Ядром исследования </a:t>
            </a:r>
            <a:r>
              <a:rPr lang="ru-RU" sz="2800" dirty="0" smtClean="0">
                <a:solidFill>
                  <a:schemeClr val="tx1"/>
                </a:solidFill>
              </a:rPr>
              <a:t>коммуникации является </a:t>
            </a:r>
            <a:r>
              <a:rPr lang="ru-RU" sz="2800" dirty="0">
                <a:solidFill>
                  <a:schemeClr val="tx1"/>
                </a:solidFill>
              </a:rPr>
              <a:t>изучение используемых в ее </a:t>
            </a:r>
            <a:r>
              <a:rPr lang="ru-RU" sz="2800" dirty="0" smtClean="0">
                <a:solidFill>
                  <a:schemeClr val="tx1"/>
                </a:solidFill>
              </a:rPr>
              <a:t>процессе знаков</a:t>
            </a:r>
            <a:r>
              <a:rPr lang="ru-RU" sz="2800" dirty="0">
                <a:solidFill>
                  <a:schemeClr val="tx1"/>
                </a:solidFill>
              </a:rPr>
              <a:t>, а также правил, которым </a:t>
            </a:r>
            <a:r>
              <a:rPr lang="ru-RU" sz="2800" dirty="0" smtClean="0">
                <a:solidFill>
                  <a:schemeClr val="tx1"/>
                </a:solidFill>
              </a:rPr>
              <a:t>подчиняются эти </a:t>
            </a:r>
            <a:r>
              <a:rPr lang="ru-RU" sz="2800" dirty="0">
                <a:solidFill>
                  <a:schemeClr val="tx1"/>
                </a:solidFill>
              </a:rPr>
              <a:t>знаки. </a:t>
            </a:r>
            <a:r>
              <a:rPr lang="ru-RU" sz="2800" dirty="0" smtClean="0">
                <a:solidFill>
                  <a:schemeClr val="tx1"/>
                </a:solidFill>
              </a:rPr>
              <a:t>Под </a:t>
            </a:r>
            <a:r>
              <a:rPr lang="ru-RU" sz="2800" dirty="0">
                <a:solidFill>
                  <a:schemeClr val="tx1"/>
                </a:solidFill>
              </a:rPr>
              <a:t>знаками </a:t>
            </a:r>
            <a:r>
              <a:rPr lang="ru-RU" sz="2800" dirty="0" smtClean="0">
                <a:solidFill>
                  <a:schemeClr val="tx1"/>
                </a:solidFill>
              </a:rPr>
              <a:t>в данном </a:t>
            </a:r>
            <a:r>
              <a:rPr lang="ru-RU" sz="2800" dirty="0">
                <a:solidFill>
                  <a:schemeClr val="tx1"/>
                </a:solidFill>
              </a:rPr>
              <a:t>случае понимается </a:t>
            </a:r>
            <a:r>
              <a:rPr lang="ru-RU" sz="2800" dirty="0" err="1" smtClean="0">
                <a:solidFill>
                  <a:schemeClr val="tx1"/>
                </a:solidFill>
              </a:rPr>
              <a:t>опредмеченная</a:t>
            </a:r>
            <a:r>
              <a:rPr lang="ru-RU" sz="2800" dirty="0" smtClean="0">
                <a:solidFill>
                  <a:schemeClr val="tx1"/>
                </a:solidFill>
              </a:rPr>
              <a:t> информация</a:t>
            </a:r>
            <a:r>
              <a:rPr lang="ru-RU" sz="2800" dirty="0">
                <a:solidFill>
                  <a:schemeClr val="tx1"/>
                </a:solidFill>
              </a:rPr>
              <a:t>, </a:t>
            </a:r>
            <a:r>
              <a:rPr lang="ru-RU" sz="2800" dirty="0" smtClean="0">
                <a:solidFill>
                  <a:schemeClr val="tx1"/>
                </a:solidFill>
              </a:rPr>
              <a:t>используемая </a:t>
            </a:r>
            <a:r>
              <a:rPr lang="ru-RU" sz="2800" dirty="0">
                <a:solidFill>
                  <a:schemeClr val="tx1"/>
                </a:solidFill>
              </a:rPr>
              <a:t>при </a:t>
            </a:r>
            <a:r>
              <a:rPr lang="ru-RU" sz="2800" dirty="0" smtClean="0">
                <a:solidFill>
                  <a:schemeClr val="tx1"/>
                </a:solidFill>
              </a:rPr>
              <a:t>общении между </a:t>
            </a:r>
            <a:r>
              <a:rPr lang="ru-RU" sz="2800" dirty="0">
                <a:solidFill>
                  <a:schemeClr val="tx1"/>
                </a:solidFill>
              </a:rPr>
              <a:t>людьми.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3"/>
            </a:pPr>
            <a:r>
              <a:rPr lang="ru-RU" sz="2800" dirty="0" smtClean="0">
                <a:solidFill>
                  <a:schemeClr val="tx1"/>
                </a:solidFill>
              </a:rPr>
              <a:t>«</a:t>
            </a:r>
            <a:r>
              <a:rPr lang="ru-RU" sz="2800" dirty="0">
                <a:solidFill>
                  <a:schemeClr val="tx1"/>
                </a:solidFill>
              </a:rPr>
              <a:t>Закон минимального основания»: </a:t>
            </a:r>
            <a:r>
              <a:rPr lang="ru-RU" sz="2800" dirty="0" smtClean="0">
                <a:solidFill>
                  <a:schemeClr val="tx1"/>
                </a:solidFill>
              </a:rPr>
              <a:t>для осуществления </a:t>
            </a:r>
            <a:r>
              <a:rPr lang="ru-RU" sz="2800" dirty="0">
                <a:solidFill>
                  <a:schemeClr val="tx1"/>
                </a:solidFill>
              </a:rPr>
              <a:t>коммуникации </a:t>
            </a:r>
            <a:r>
              <a:rPr lang="ru-RU" sz="2800" dirty="0" smtClean="0">
                <a:solidFill>
                  <a:schemeClr val="tx1"/>
                </a:solidFill>
              </a:rPr>
              <a:t>необходимо наличие </a:t>
            </a:r>
            <a:r>
              <a:rPr lang="ru-RU" sz="2800" dirty="0">
                <a:solidFill>
                  <a:schemeClr val="tx1"/>
                </a:solidFill>
              </a:rPr>
              <a:t>хотя бы одного общего для </a:t>
            </a:r>
            <a:r>
              <a:rPr lang="ru-RU" sz="2800" dirty="0" smtClean="0">
                <a:solidFill>
                  <a:schemeClr val="tx1"/>
                </a:solidFill>
              </a:rPr>
              <a:t>источника и </a:t>
            </a:r>
            <a:r>
              <a:rPr lang="ru-RU" sz="2800" dirty="0">
                <a:solidFill>
                  <a:schemeClr val="tx1"/>
                </a:solidFill>
              </a:rPr>
              <a:t>приемника основания в виде системы </a:t>
            </a:r>
            <a:r>
              <a:rPr lang="ru-RU" sz="2800" dirty="0" smtClean="0">
                <a:solidFill>
                  <a:schemeClr val="tx1"/>
                </a:solidFill>
              </a:rPr>
              <a:t>знаков или </a:t>
            </a:r>
            <a:r>
              <a:rPr lang="ru-RU" sz="2800" dirty="0">
                <a:solidFill>
                  <a:schemeClr val="tx1"/>
                </a:solidFill>
              </a:rPr>
              <a:t>правил приема и передачи, </a:t>
            </a:r>
            <a:r>
              <a:rPr lang="ru-RU" sz="2800" dirty="0" smtClean="0">
                <a:solidFill>
                  <a:schemeClr val="tx1"/>
                </a:solidFill>
              </a:rPr>
              <a:t> кодирования и декодирования </a:t>
            </a:r>
            <a:r>
              <a:rPr lang="ru-RU" sz="2800" dirty="0">
                <a:solidFill>
                  <a:schemeClr val="tx1"/>
                </a:solidFill>
              </a:rPr>
              <a:t>информации</a:t>
            </a:r>
            <a:r>
              <a:rPr lang="ru-RU" dirty="0"/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44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Законы теории коммуникации.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83360"/>
            <a:ext cx="10515600" cy="4606291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ru-RU" sz="3200" dirty="0">
                <a:solidFill>
                  <a:schemeClr val="tx1"/>
                </a:solidFill>
              </a:rPr>
              <a:t>«Закон гетерогенности </a:t>
            </a:r>
            <a:r>
              <a:rPr lang="ru-RU" sz="3200" dirty="0" smtClean="0">
                <a:solidFill>
                  <a:schemeClr val="tx1"/>
                </a:solidFill>
              </a:rPr>
              <a:t>коммуникативных систем</a:t>
            </a:r>
            <a:r>
              <a:rPr lang="ru-RU" sz="3200" dirty="0">
                <a:solidFill>
                  <a:schemeClr val="tx1"/>
                </a:solidFill>
              </a:rPr>
              <a:t>» - коммуникация возможна лишь </a:t>
            </a:r>
            <a:r>
              <a:rPr lang="ru-RU" sz="3200" dirty="0" smtClean="0">
                <a:solidFill>
                  <a:schemeClr val="tx1"/>
                </a:solidFill>
              </a:rPr>
              <a:t>при несовпадении (неполном </a:t>
            </a:r>
            <a:r>
              <a:rPr lang="ru-RU" sz="3200" dirty="0">
                <a:solidFill>
                  <a:schemeClr val="tx1"/>
                </a:solidFill>
              </a:rPr>
              <a:t>совпадении</a:t>
            </a:r>
            <a:r>
              <a:rPr lang="ru-RU" sz="3200" dirty="0" smtClean="0">
                <a:solidFill>
                  <a:schemeClr val="tx1"/>
                </a:solidFill>
              </a:rPr>
              <a:t>) информационных потенциалов взаимодействующих </a:t>
            </a:r>
            <a:r>
              <a:rPr lang="ru-RU" sz="3200" dirty="0">
                <a:solidFill>
                  <a:schemeClr val="tx1"/>
                </a:solidFill>
              </a:rPr>
              <a:t>систем, поскольку </a:t>
            </a:r>
            <a:r>
              <a:rPr lang="ru-RU" sz="3200" dirty="0" smtClean="0">
                <a:solidFill>
                  <a:schemeClr val="tx1"/>
                </a:solidFill>
              </a:rPr>
              <a:t>полное совпадение </a:t>
            </a:r>
            <a:r>
              <a:rPr lang="ru-RU" sz="3200" dirty="0">
                <a:solidFill>
                  <a:schemeClr val="tx1"/>
                </a:solidFill>
              </a:rPr>
              <a:t>совершенно обесценивает </a:t>
            </a:r>
            <a:r>
              <a:rPr lang="ru-RU" sz="3200" dirty="0" smtClean="0">
                <a:solidFill>
                  <a:schemeClr val="tx1"/>
                </a:solidFill>
              </a:rPr>
              <a:t>какой-</a:t>
            </a:r>
            <a:r>
              <a:rPr lang="ru-RU" sz="3200" dirty="0">
                <a:solidFill>
                  <a:schemeClr val="tx1"/>
                </a:solidFill>
              </a:rPr>
              <a:t> либо обмен информацией </a:t>
            </a:r>
            <a:r>
              <a:rPr lang="ru-RU" sz="3200" dirty="0" smtClean="0">
                <a:solidFill>
                  <a:schemeClr val="tx1"/>
                </a:solidFill>
              </a:rPr>
              <a:t>между </a:t>
            </a:r>
            <a:r>
              <a:rPr lang="ru-RU" sz="3200" dirty="0" err="1" smtClean="0">
                <a:solidFill>
                  <a:schemeClr val="tx1"/>
                </a:solidFill>
              </a:rPr>
              <a:t>коммуникантами</a:t>
            </a:r>
            <a:r>
              <a:rPr lang="ru-RU" sz="3200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ru-RU" sz="3200" dirty="0" smtClean="0">
                <a:solidFill>
                  <a:schemeClr val="tx1"/>
                </a:solidFill>
              </a:rPr>
              <a:t>Количество </a:t>
            </a:r>
            <a:r>
              <a:rPr lang="ru-RU" sz="3200" dirty="0">
                <a:solidFill>
                  <a:schemeClr val="tx1"/>
                </a:solidFill>
              </a:rPr>
              <a:t>передаваемой </a:t>
            </a:r>
            <a:r>
              <a:rPr lang="ru-RU" sz="3200" dirty="0" smtClean="0">
                <a:solidFill>
                  <a:schemeClr val="tx1"/>
                </a:solidFill>
              </a:rPr>
              <a:t>информации обратно </a:t>
            </a:r>
            <a:r>
              <a:rPr lang="ru-RU" sz="3200" dirty="0">
                <a:solidFill>
                  <a:schemeClr val="tx1"/>
                </a:solidFill>
              </a:rPr>
              <a:t>пропорционально </a:t>
            </a:r>
            <a:r>
              <a:rPr lang="ru-RU" sz="3200" dirty="0" smtClean="0">
                <a:solidFill>
                  <a:schemeClr val="tx1"/>
                </a:solidFill>
              </a:rPr>
              <a:t>частоте передаваемых </a:t>
            </a:r>
            <a:r>
              <a:rPr lang="ru-RU" sz="3200" dirty="0">
                <a:solidFill>
                  <a:schemeClr val="tx1"/>
                </a:solidFill>
              </a:rPr>
              <a:t>сигналов: чем более </a:t>
            </a:r>
            <a:r>
              <a:rPr lang="ru-RU" sz="3200" dirty="0" smtClean="0">
                <a:solidFill>
                  <a:schemeClr val="tx1"/>
                </a:solidFill>
              </a:rPr>
              <a:t>редок сигнал </a:t>
            </a:r>
            <a:r>
              <a:rPr lang="ru-RU" sz="3200" dirty="0">
                <a:solidFill>
                  <a:schemeClr val="tx1"/>
                </a:solidFill>
              </a:rPr>
              <a:t>(знак), тем он более информативен.</a:t>
            </a:r>
          </a:p>
          <a:p>
            <a:pPr algn="just"/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0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589281"/>
            <a:ext cx="10515600" cy="7112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600" b="1" dirty="0"/>
              <a:t>Р</a:t>
            </a:r>
            <a:r>
              <a:rPr lang="ru-RU" sz="3600" b="1" dirty="0" smtClean="0"/>
              <a:t>азвитие технических средств коммуникации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483360"/>
            <a:ext cx="10515600" cy="4606291"/>
          </a:xfrm>
        </p:spPr>
        <p:txBody>
          <a:bodyPr>
            <a:noAutofit/>
          </a:bodyPr>
          <a:lstStyle/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>
                <a:solidFill>
                  <a:schemeClr val="tx1"/>
                </a:solidFill>
              </a:rPr>
              <a:t>«</a:t>
            </a:r>
            <a:r>
              <a:rPr lang="ru-RU" sz="3200" dirty="0" smtClean="0">
                <a:solidFill>
                  <a:schemeClr val="tx1"/>
                </a:solidFill>
              </a:rPr>
              <a:t>первая коммуникативная </a:t>
            </a:r>
            <a:r>
              <a:rPr lang="ru-RU" sz="3200" dirty="0">
                <a:solidFill>
                  <a:schemeClr val="tx1"/>
                </a:solidFill>
              </a:rPr>
              <a:t>революция</a:t>
            </a:r>
            <a:r>
              <a:rPr lang="ru-RU" sz="3200" dirty="0" smtClean="0">
                <a:solidFill>
                  <a:schemeClr val="tx1"/>
                </a:solidFill>
              </a:rPr>
              <a:t>» - возникновение человеческой речи (примерно 40 </a:t>
            </a:r>
            <a:r>
              <a:rPr lang="ru-RU" sz="3200" dirty="0" err="1" smtClean="0">
                <a:solidFill>
                  <a:schemeClr val="tx1"/>
                </a:solidFill>
              </a:rPr>
              <a:t>тыс</a:t>
            </a:r>
            <a:r>
              <a:rPr lang="ru-RU" sz="3200" dirty="0" smtClean="0">
                <a:solidFill>
                  <a:schemeClr val="tx1"/>
                </a:solidFill>
              </a:rPr>
              <a:t> лет назад, верхний палеолит).</a:t>
            </a: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</a:rPr>
              <a:t>«вторая коммуникативная революция»  - возникновение </a:t>
            </a:r>
            <a:r>
              <a:rPr lang="ru-RU" sz="3200" dirty="0">
                <a:solidFill>
                  <a:schemeClr val="tx1"/>
                </a:solidFill>
              </a:rPr>
              <a:t>письменности,</a:t>
            </a: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</a:rPr>
              <a:t>«третья коммуникативная революция» - изобретение </a:t>
            </a:r>
            <a:r>
              <a:rPr lang="ru-RU" sz="3200" dirty="0">
                <a:solidFill>
                  <a:schemeClr val="tx1"/>
                </a:solidFill>
              </a:rPr>
              <a:t>печатного станка, </a:t>
            </a:r>
            <a:endParaRPr lang="ru-RU" sz="3200" dirty="0" smtClean="0">
              <a:solidFill>
                <a:schemeClr val="tx1"/>
              </a:solidFill>
            </a:endParaRP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sz="3200" dirty="0" smtClean="0">
                <a:solidFill>
                  <a:schemeClr val="tx1"/>
                </a:solidFill>
              </a:rPr>
              <a:t>«четвертая коммуникативная революция» - развитие электронных </a:t>
            </a:r>
            <a:r>
              <a:rPr lang="ru-RU" sz="3200" dirty="0" err="1">
                <a:solidFill>
                  <a:schemeClr val="tx1"/>
                </a:solidFill>
              </a:rPr>
              <a:t>массмедиа</a:t>
            </a:r>
            <a:r>
              <a:rPr lang="ru-RU" dirty="0"/>
              <a:t>.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85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3115"/>
          </a:xfrm>
        </p:spPr>
        <p:txBody>
          <a:bodyPr anchor="b"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понятие общения, основные функции общения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8240"/>
            <a:ext cx="10515600" cy="50187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Межличностный или групповой процесс, в основе которого лежит обмен между людьми определенными результатами социальной и психической деятельности.</a:t>
            </a:r>
          </a:p>
          <a:p>
            <a:pPr marL="0" indent="0">
              <a:buNone/>
            </a:pPr>
            <a:r>
              <a:rPr lang="ru-RU" dirty="0" smtClean="0"/>
              <a:t>Функции общения:</a:t>
            </a:r>
          </a:p>
          <a:p>
            <a:r>
              <a:rPr lang="ru-RU" dirty="0" smtClean="0"/>
              <a:t>Инструментальная – обслуживание различных видов совместной предметно направленной деятельности</a:t>
            </a:r>
          </a:p>
          <a:p>
            <a:r>
              <a:rPr lang="ru-RU" dirty="0" smtClean="0"/>
              <a:t>Психологическая – развитие отдельных психических процессов и форм психической деятельности личности</a:t>
            </a:r>
          </a:p>
          <a:p>
            <a:r>
              <a:rPr lang="ru-RU" dirty="0" smtClean="0"/>
              <a:t>Социально-психологическая – установление и развитие взаимоотношений между людьми</a:t>
            </a:r>
          </a:p>
          <a:p>
            <a:r>
              <a:rPr lang="ru-RU" dirty="0" smtClean="0"/>
              <a:t>Социальная - организация социального взаимодействия и формирование общественных отношений (социальных связей)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550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720" y="890270"/>
            <a:ext cx="10515600" cy="93535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b="1" dirty="0" smtClean="0"/>
              <a:t>Общение в системе социальных связей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dirty="0" smtClean="0"/>
              <a:t>Контакты – </a:t>
            </a:r>
          </a:p>
          <a:p>
            <a:pPr marL="0" indent="0">
              <a:buNone/>
            </a:pPr>
            <a:r>
              <a:rPr lang="ru-RU" sz="4000" dirty="0" smtClean="0"/>
              <a:t>А) преходящие и устойчивые</a:t>
            </a:r>
          </a:p>
          <a:p>
            <a:pPr marL="0" indent="0">
              <a:buNone/>
            </a:pPr>
            <a:r>
              <a:rPr lang="ru-RU" sz="4000" dirty="0" smtClean="0"/>
              <a:t>Б) частные и публичные</a:t>
            </a:r>
          </a:p>
          <a:p>
            <a:pPr marL="0" indent="0">
              <a:buNone/>
            </a:pPr>
            <a:r>
              <a:rPr lang="ru-RU" sz="4000" dirty="0" smtClean="0"/>
              <a:t>В) личностные и вещественные</a:t>
            </a:r>
          </a:p>
          <a:p>
            <a:pPr marL="0" indent="0">
              <a:buNone/>
            </a:pPr>
            <a:r>
              <a:rPr lang="ru-RU" sz="4000" dirty="0" smtClean="0"/>
              <a:t>Г) непосредственные и опосредованные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6129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4715"/>
          </a:xfrm>
        </p:spPr>
        <p:txBody>
          <a:bodyPr/>
          <a:lstStyle/>
          <a:p>
            <a:pPr algn="ctr"/>
            <a:r>
              <a:rPr lang="ru-RU" b="1" dirty="0" smtClean="0"/>
              <a:t>Формы общения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652963"/>
          </a:xfrm>
        </p:spPr>
        <p:txBody>
          <a:bodyPr/>
          <a:lstStyle/>
          <a:p>
            <a:r>
              <a:rPr lang="ru-RU" sz="4000" dirty="0" smtClean="0"/>
              <a:t>Непосредственное – опосредованное</a:t>
            </a:r>
          </a:p>
          <a:p>
            <a:r>
              <a:rPr lang="ru-RU" sz="4000" dirty="0" smtClean="0"/>
              <a:t>Прямое – косвенное</a:t>
            </a:r>
          </a:p>
          <a:p>
            <a:r>
              <a:rPr lang="ru-RU" sz="4000" dirty="0" smtClean="0"/>
              <a:t>Вербальное – невербальное</a:t>
            </a:r>
          </a:p>
          <a:p>
            <a:r>
              <a:rPr lang="ru-RU" sz="4000" dirty="0" err="1" smtClean="0"/>
              <a:t>Фатическое</a:t>
            </a:r>
            <a:r>
              <a:rPr lang="ru-RU" sz="4000" dirty="0" smtClean="0"/>
              <a:t> </a:t>
            </a:r>
          </a:p>
          <a:p>
            <a:r>
              <a:rPr lang="ru-RU" sz="4000" dirty="0" smtClean="0"/>
              <a:t>Межличностное</a:t>
            </a:r>
          </a:p>
          <a:p>
            <a:r>
              <a:rPr lang="ru-RU" sz="4000" dirty="0" smtClean="0"/>
              <a:t>Деловое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9890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/>
          <a:lstStyle/>
          <a:p>
            <a:pPr algn="ctr"/>
            <a:r>
              <a:rPr lang="ru-RU" b="1" dirty="0" smtClean="0"/>
              <a:t>Механизмы общения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Интеграция групповой (совместной деятельности):</a:t>
            </a:r>
          </a:p>
          <a:p>
            <a:r>
              <a:rPr lang="ru-RU" dirty="0" smtClean="0"/>
              <a:t>Заражение (психическое </a:t>
            </a:r>
            <a:r>
              <a:rPr lang="ru-RU" dirty="0" err="1" smtClean="0"/>
              <a:t>индуцирование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Внушение</a:t>
            </a:r>
          </a:p>
          <a:p>
            <a:r>
              <a:rPr lang="ru-RU" dirty="0" smtClean="0"/>
              <a:t>Убеждение</a:t>
            </a:r>
          </a:p>
          <a:p>
            <a:pPr marL="0" indent="0">
              <a:buNone/>
            </a:pPr>
            <a:r>
              <a:rPr lang="ru-RU" b="1" dirty="0" smtClean="0"/>
              <a:t>Дифференциация групповой (совместной деятельности):</a:t>
            </a:r>
          </a:p>
          <a:p>
            <a:pPr marL="0" indent="0">
              <a:buNone/>
            </a:pPr>
            <a:r>
              <a:rPr lang="ru-RU" dirty="0" smtClean="0"/>
              <a:t>Симпатия, равнодушие, антипатия – эмоциональные механизмы</a:t>
            </a:r>
          </a:p>
          <a:p>
            <a:pPr marL="0" indent="0">
              <a:buNone/>
            </a:pPr>
            <a:r>
              <a:rPr lang="ru-RU" dirty="0" smtClean="0"/>
              <a:t>Степень </a:t>
            </a:r>
            <a:r>
              <a:rPr lang="ru-RU" dirty="0" err="1" smtClean="0"/>
              <a:t>сообщаемости</a:t>
            </a:r>
            <a:r>
              <a:rPr lang="ru-RU" dirty="0" smtClean="0"/>
              <a:t>, согласия – коммуникативные механизмы</a:t>
            </a:r>
          </a:p>
          <a:p>
            <a:pPr marL="0" indent="0">
              <a:buNone/>
            </a:pPr>
            <a:r>
              <a:rPr lang="ru-RU" dirty="0" smtClean="0"/>
              <a:t>Степень активности и пассивности участников – социальные механизмы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0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Структура общения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Коммуникативный аспект – обмен </a:t>
            </a:r>
            <a:r>
              <a:rPr lang="ru-RU" sz="4400" dirty="0" err="1" smtClean="0"/>
              <a:t>инфоромацией</a:t>
            </a:r>
            <a:endParaRPr lang="ru-RU" sz="4400" dirty="0" smtClean="0"/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Перцептивный аспект – обмен чувствами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Интерактивный аспект – обмен действиями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9752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Лассуэлл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Кто?</a:t>
            </a:r>
          </a:p>
          <a:p>
            <a:r>
              <a:rPr lang="ru-RU" dirty="0" smtClean="0"/>
              <a:t>Как?</a:t>
            </a:r>
          </a:p>
          <a:p>
            <a:r>
              <a:rPr lang="ru-RU" dirty="0" smtClean="0"/>
              <a:t>Что?</a:t>
            </a:r>
          </a:p>
          <a:p>
            <a:r>
              <a:rPr lang="ru-RU" dirty="0" smtClean="0"/>
              <a:t>Кому?</a:t>
            </a:r>
          </a:p>
          <a:p>
            <a:r>
              <a:rPr lang="ru-RU" dirty="0" smtClean="0"/>
              <a:t>Эффект?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676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Разные значения понятия</a:t>
            </a:r>
            <a:br>
              <a:rPr lang="ru-RU" b="1" dirty="0" smtClean="0"/>
            </a:br>
            <a:r>
              <a:rPr lang="ru-RU" b="1" dirty="0" smtClean="0"/>
              <a:t>«коммуникация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Универсальное, </a:t>
            </a:r>
            <a:r>
              <a:rPr lang="ru-RU" dirty="0" smtClean="0"/>
              <a:t>при котором коммуникация рассматривается как способ связи любых объектов материального и духовного мира;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Техническое</a:t>
            </a:r>
            <a:r>
              <a:rPr lang="ru-RU" dirty="0" smtClean="0"/>
              <a:t>, соответствующее представлению о коммуникации как о пути сообщения, связи одного места с другим, средствах передачи информации;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ru-RU" b="1" dirty="0" smtClean="0"/>
              <a:t>Биологическое</a:t>
            </a:r>
            <a:r>
              <a:rPr lang="ru-RU" dirty="0" smtClean="0"/>
              <a:t>, широко используемое в биологии. При исследовании сигнальных способов связи у животных, птиц, насекомых и т.д.;</a:t>
            </a:r>
          </a:p>
          <a:p>
            <a:r>
              <a:rPr lang="ru-RU" b="1" dirty="0" smtClean="0"/>
              <a:t>Социальное</a:t>
            </a:r>
            <a:r>
              <a:rPr lang="ru-RU" dirty="0" smtClean="0"/>
              <a:t>, используемое для обозначения и характеристики многообразных связей и отношений, возникающих в человеческом обществе.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09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400" y="2828836"/>
            <a:ext cx="1141984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социальная коммуникация </a:t>
            </a: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специфическая форма взаимодействия </a:t>
            </a: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людей по передаче информации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человека </a:t>
            </a: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человеку при помощи языка и </a:t>
            </a: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других знаковых </a:t>
            </a: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</a:t>
            </a:r>
          </a:p>
        </p:txBody>
      </p:sp>
    </p:spTree>
    <p:extLst>
      <p:ext uri="{BB962C8B-B14F-4D97-AF65-F5344CB8AC3E}">
        <p14:creationId xmlns:p14="http://schemas.microsoft.com/office/powerpoint/2010/main" val="234793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533</Words>
  <Application>Microsoft Office PowerPoint</Application>
  <PresentationFormat>Широкоэкранный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Тема Office</vt:lpstr>
      <vt:lpstr>Общение как форма профессиональной деятельности </vt:lpstr>
      <vt:lpstr> понятие общения, основные функции общения</vt:lpstr>
      <vt:lpstr> Общение в системе социальных связей </vt:lpstr>
      <vt:lpstr>Формы общения</vt:lpstr>
      <vt:lpstr>Механизмы общения</vt:lpstr>
      <vt:lpstr>Структура общения</vt:lpstr>
      <vt:lpstr>Лассуэлл</vt:lpstr>
      <vt:lpstr>Разные значения понятия «коммуникация</vt:lpstr>
      <vt:lpstr>Презентация PowerPoint</vt:lpstr>
      <vt:lpstr>Законы теории коммуникации.</vt:lpstr>
      <vt:lpstr>Законы теории коммуникации.</vt:lpstr>
      <vt:lpstr>Законы теории коммуникации.</vt:lpstr>
      <vt:lpstr>  Развитие технических средств коммуникации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Общение в образовательном процессе как форма профессиональной деятельности</dc:title>
  <dc:creator>Пользователь Windows</dc:creator>
  <cp:lastModifiedBy>Пользователь Windows</cp:lastModifiedBy>
  <cp:revision>13</cp:revision>
  <dcterms:created xsi:type="dcterms:W3CDTF">2020-02-13T06:20:53Z</dcterms:created>
  <dcterms:modified xsi:type="dcterms:W3CDTF">2020-11-05T12:15:26Z</dcterms:modified>
</cp:coreProperties>
</file>