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embedTrueTypeFonts="1" saveSubsetFonts="1">
  <p:sldMasterIdLst>
    <p:sldMasterId id="2147483770" r:id="rId1"/>
  </p:sldMasterIdLst>
  <p:notesMasterIdLst>
    <p:notesMasterId r:id="rId73"/>
  </p:notesMasterIdLst>
  <p:handoutMasterIdLst>
    <p:handoutMasterId r:id="rId74"/>
  </p:handoutMasterIdLst>
  <p:sldIdLst>
    <p:sldId id="292" r:id="rId2"/>
    <p:sldId id="374" r:id="rId3"/>
    <p:sldId id="616" r:id="rId4"/>
    <p:sldId id="614" r:id="rId5"/>
    <p:sldId id="617" r:id="rId6"/>
    <p:sldId id="618" r:id="rId7"/>
    <p:sldId id="636" r:id="rId8"/>
    <p:sldId id="623" r:id="rId9"/>
    <p:sldId id="634" r:id="rId10"/>
    <p:sldId id="625" r:id="rId11"/>
    <p:sldId id="622" r:id="rId12"/>
    <p:sldId id="624" r:id="rId13"/>
    <p:sldId id="659" r:id="rId14"/>
    <p:sldId id="658" r:id="rId15"/>
    <p:sldId id="652" r:id="rId16"/>
    <p:sldId id="653" r:id="rId17"/>
    <p:sldId id="654" r:id="rId18"/>
    <p:sldId id="657" r:id="rId19"/>
    <p:sldId id="620" r:id="rId20"/>
    <p:sldId id="627" r:id="rId21"/>
    <p:sldId id="656" r:id="rId22"/>
    <p:sldId id="651" r:id="rId23"/>
    <p:sldId id="552" r:id="rId24"/>
    <p:sldId id="628" r:id="rId25"/>
    <p:sldId id="629" r:id="rId26"/>
    <p:sldId id="553" r:id="rId27"/>
    <p:sldId id="555" r:id="rId28"/>
    <p:sldId id="631" r:id="rId29"/>
    <p:sldId id="557" r:id="rId30"/>
    <p:sldId id="556" r:id="rId31"/>
    <p:sldId id="558" r:id="rId32"/>
    <p:sldId id="626" r:id="rId33"/>
    <p:sldId id="632" r:id="rId34"/>
    <p:sldId id="633" r:id="rId35"/>
    <p:sldId id="635" r:id="rId36"/>
    <p:sldId id="637" r:id="rId37"/>
    <p:sldId id="638" r:id="rId38"/>
    <p:sldId id="639" r:id="rId39"/>
    <p:sldId id="640" r:id="rId40"/>
    <p:sldId id="641" r:id="rId41"/>
    <p:sldId id="642" r:id="rId42"/>
    <p:sldId id="643" r:id="rId43"/>
    <p:sldId id="646" r:id="rId44"/>
    <p:sldId id="645" r:id="rId45"/>
    <p:sldId id="647" r:id="rId46"/>
    <p:sldId id="648" r:id="rId47"/>
    <p:sldId id="649" r:id="rId48"/>
    <p:sldId id="650" r:id="rId49"/>
    <p:sldId id="559" r:id="rId50"/>
    <p:sldId id="563" r:id="rId51"/>
    <p:sldId id="561" r:id="rId52"/>
    <p:sldId id="562" r:id="rId53"/>
    <p:sldId id="565" r:id="rId54"/>
    <p:sldId id="566" r:id="rId55"/>
    <p:sldId id="567" r:id="rId56"/>
    <p:sldId id="564" r:id="rId57"/>
    <p:sldId id="568" r:id="rId58"/>
    <p:sldId id="569" r:id="rId59"/>
    <p:sldId id="570" r:id="rId60"/>
    <p:sldId id="571" r:id="rId61"/>
    <p:sldId id="572" r:id="rId62"/>
    <p:sldId id="573" r:id="rId63"/>
    <p:sldId id="574" r:id="rId64"/>
    <p:sldId id="575" r:id="rId65"/>
    <p:sldId id="577" r:id="rId66"/>
    <p:sldId id="578" r:id="rId67"/>
    <p:sldId id="600" r:id="rId68"/>
    <p:sldId id="660" r:id="rId69"/>
    <p:sldId id="661" r:id="rId70"/>
    <p:sldId id="536" r:id="rId71"/>
    <p:sldId id="495" r:id="rId72"/>
  </p:sldIdLst>
  <p:sldSz cx="9144000" cy="6858000" type="screen4x3"/>
  <p:notesSz cx="9942513" cy="6815138"/>
  <p:embeddedFontLst>
    <p:embeddedFont>
      <p:font typeface="Calibri" panose="020F0502020204030204" pitchFamily="34" charset="0"/>
      <p:regular r:id="rId75"/>
      <p:bold r:id="rId76"/>
      <p:italic r:id="rId77"/>
      <p:boldItalic r:id="rId78"/>
    </p:embeddedFont>
  </p:embeddedFontLst>
  <p:custDataLst>
    <p:tags r:id="rId79"/>
  </p:custDataLst>
  <p:defaultTextStyle>
    <a:defPPr>
      <a:defRPr lang="ru-RU"/>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5613" indent="1588"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2813" indent="1588"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0013" indent="1588"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7213" indent="1588"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147" userDrawn="1">
          <p15:clr>
            <a:srgbClr val="A4A3A4"/>
          </p15:clr>
        </p15:guide>
        <p15:guide id="2" pos="313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bw" hiddenSlides="1" scaleToFitPaper="1" frameSlides="1"/>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99"/>
    <a:srgbClr val="1547B6"/>
    <a:srgbClr val="003399"/>
    <a:srgbClr val="1547B7"/>
    <a:srgbClr val="993300"/>
    <a:srgbClr val="0959B2"/>
    <a:srgbClr val="F8C301"/>
    <a:srgbClr val="CC6600"/>
    <a:srgbClr val="FFCC00"/>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76801" autoAdjust="0"/>
  </p:normalViewPr>
  <p:slideViewPr>
    <p:cSldViewPr showGuides="1">
      <p:cViewPr varScale="1">
        <p:scale>
          <a:sx n="129" d="100"/>
          <a:sy n="129" d="100"/>
        </p:scale>
        <p:origin x="-1104" y="-96"/>
      </p:cViewPr>
      <p:guideLst>
        <p:guide orient="horz" pos="2160"/>
        <p:guide pos="2880"/>
      </p:guideLst>
    </p:cSldViewPr>
  </p:slideViewPr>
  <p:notesTextViewPr>
    <p:cViewPr>
      <p:scale>
        <a:sx n="100" d="100"/>
        <a:sy n="100" d="100"/>
      </p:scale>
      <p:origin x="0" y="0"/>
    </p:cViewPr>
  </p:notesTextViewPr>
  <p:sorterViewPr>
    <p:cViewPr>
      <p:scale>
        <a:sx n="120" d="100"/>
        <a:sy n="120" d="100"/>
      </p:scale>
      <p:origin x="0" y="0"/>
    </p:cViewPr>
  </p:sorterViewPr>
  <p:notesViewPr>
    <p:cSldViewPr showGuides="1">
      <p:cViewPr varScale="1">
        <p:scale>
          <a:sx n="123" d="100"/>
          <a:sy n="123" d="100"/>
        </p:scale>
        <p:origin x="1638" y="108"/>
      </p:cViewPr>
      <p:guideLst>
        <p:guide orient="horz" pos="2147"/>
        <p:guide pos="313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font" Target="fonts/font2.fntdata"/><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handoutMaster" Target="handoutMasters/handoutMaster1.xml"/><Relationship Id="rId79" Type="http://schemas.openxmlformats.org/officeDocument/2006/relationships/tags" Target="tags/tag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font" Target="fonts/font4.fntdata"/><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font" Target="fonts/font3.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font" Target="fonts/font1.fntdata"/><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F2BA86-7709-4DE6-8D43-0CA93AF10C5C}"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ru-RU"/>
        </a:p>
      </dgm:t>
    </dgm:pt>
    <dgm:pt modelId="{5936B712-4ACD-43B5-9AF8-F16EB6E2C1D8}">
      <dgm:prSet phldrT="[Текст]" custT="1"/>
      <dgm:spPr/>
      <dgm:t>
        <a:bodyPr/>
        <a:lstStyle/>
        <a:p>
          <a:r>
            <a:rPr lang="ru-RU" sz="2800" dirty="0" smtClean="0"/>
            <a:t>законодательный</a:t>
          </a:r>
          <a:endParaRPr lang="ru-RU" sz="2800" dirty="0"/>
        </a:p>
      </dgm:t>
    </dgm:pt>
    <dgm:pt modelId="{CF611BD2-AD80-44D2-AE31-1FB0FCFEECB9}" type="parTrans" cxnId="{2DEC4A11-F8D0-498C-B651-BEA540CB9C91}">
      <dgm:prSet/>
      <dgm:spPr/>
      <dgm:t>
        <a:bodyPr/>
        <a:lstStyle/>
        <a:p>
          <a:endParaRPr lang="ru-RU"/>
        </a:p>
      </dgm:t>
    </dgm:pt>
    <dgm:pt modelId="{9F7E376A-E3EA-4E9F-A903-515526B461EA}" type="sibTrans" cxnId="{2DEC4A11-F8D0-498C-B651-BEA540CB9C91}">
      <dgm:prSet/>
      <dgm:spPr/>
      <dgm:t>
        <a:bodyPr/>
        <a:lstStyle/>
        <a:p>
          <a:endParaRPr lang="ru-RU"/>
        </a:p>
      </dgm:t>
    </dgm:pt>
    <dgm:pt modelId="{79C446E7-988C-4744-95F4-F149F77CF4B4}">
      <dgm:prSet phldrT="[Текст]" custT="1"/>
      <dgm:spPr/>
      <dgm:t>
        <a:bodyPr/>
        <a:lstStyle/>
        <a:p>
          <a:r>
            <a:rPr lang="ru-RU" sz="2800" dirty="0" smtClean="0"/>
            <a:t>организационный</a:t>
          </a:r>
          <a:endParaRPr lang="ru-RU" sz="2800" dirty="0"/>
        </a:p>
      </dgm:t>
    </dgm:pt>
    <dgm:pt modelId="{A305CBFA-E3C0-46FE-9C2C-D024FFAD03BE}" type="parTrans" cxnId="{8392B2DD-78DD-4599-9F87-CA8843737046}">
      <dgm:prSet/>
      <dgm:spPr/>
      <dgm:t>
        <a:bodyPr/>
        <a:lstStyle/>
        <a:p>
          <a:endParaRPr lang="ru-RU"/>
        </a:p>
      </dgm:t>
    </dgm:pt>
    <dgm:pt modelId="{ECF80FA6-82D9-48CE-9BC7-FB1B5C8BF791}" type="sibTrans" cxnId="{8392B2DD-78DD-4599-9F87-CA8843737046}">
      <dgm:prSet/>
      <dgm:spPr/>
      <dgm:t>
        <a:bodyPr/>
        <a:lstStyle/>
        <a:p>
          <a:endParaRPr lang="ru-RU"/>
        </a:p>
      </dgm:t>
    </dgm:pt>
    <dgm:pt modelId="{E527EA4A-782A-46EA-B332-5B2D6382CBE2}">
      <dgm:prSet phldrT="[Текст]"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sz="2800" dirty="0" smtClean="0"/>
            <a:t>экономический</a:t>
          </a:r>
        </a:p>
        <a:p>
          <a:pPr defTabSz="666750">
            <a:lnSpc>
              <a:spcPct val="90000"/>
            </a:lnSpc>
            <a:spcBef>
              <a:spcPct val="0"/>
            </a:spcBef>
            <a:spcAft>
              <a:spcPct val="35000"/>
            </a:spcAft>
          </a:pPr>
          <a:endParaRPr lang="ru-RU" sz="1600" dirty="0"/>
        </a:p>
      </dgm:t>
    </dgm:pt>
    <dgm:pt modelId="{68C48265-B441-448A-B9E4-AA41E7EFE4C6}" type="parTrans" cxnId="{92713885-96F7-4AE1-82FA-B8A6A591F88A}">
      <dgm:prSet/>
      <dgm:spPr/>
      <dgm:t>
        <a:bodyPr/>
        <a:lstStyle/>
        <a:p>
          <a:endParaRPr lang="ru-RU"/>
        </a:p>
      </dgm:t>
    </dgm:pt>
    <dgm:pt modelId="{5C979172-0A35-402C-947A-7C1571B8A145}" type="sibTrans" cxnId="{92713885-96F7-4AE1-82FA-B8A6A591F88A}">
      <dgm:prSet/>
      <dgm:spPr/>
      <dgm:t>
        <a:bodyPr/>
        <a:lstStyle/>
        <a:p>
          <a:endParaRPr lang="ru-RU"/>
        </a:p>
      </dgm:t>
    </dgm:pt>
    <dgm:pt modelId="{6DD4996C-EBD7-481C-8B79-1FCAC3C3F535}" type="pres">
      <dgm:prSet presAssocID="{A9F2BA86-7709-4DE6-8D43-0CA93AF10C5C}" presName="rootnode" presStyleCnt="0">
        <dgm:presLayoutVars>
          <dgm:chMax/>
          <dgm:chPref/>
          <dgm:dir/>
          <dgm:animLvl val="lvl"/>
        </dgm:presLayoutVars>
      </dgm:prSet>
      <dgm:spPr/>
      <dgm:t>
        <a:bodyPr/>
        <a:lstStyle/>
        <a:p>
          <a:endParaRPr lang="ru-RU"/>
        </a:p>
      </dgm:t>
    </dgm:pt>
    <dgm:pt modelId="{DE1818FB-A9F0-4347-A258-226D07FA1674}" type="pres">
      <dgm:prSet presAssocID="{5936B712-4ACD-43B5-9AF8-F16EB6E2C1D8}" presName="composite" presStyleCnt="0"/>
      <dgm:spPr/>
    </dgm:pt>
    <dgm:pt modelId="{0E1266A7-2B6B-4D94-995F-F5413A51285A}" type="pres">
      <dgm:prSet presAssocID="{5936B712-4ACD-43B5-9AF8-F16EB6E2C1D8}" presName="bentUpArrow1" presStyleLbl="alignImgPlace1" presStyleIdx="0" presStyleCnt="2"/>
      <dgm:spPr/>
    </dgm:pt>
    <dgm:pt modelId="{5BE87211-AE84-4E78-A6C6-B3944C1BE805}" type="pres">
      <dgm:prSet presAssocID="{5936B712-4ACD-43B5-9AF8-F16EB6E2C1D8}" presName="ParentText" presStyleLbl="node1" presStyleIdx="0" presStyleCnt="3" custScaleX="203877">
        <dgm:presLayoutVars>
          <dgm:chMax val="1"/>
          <dgm:chPref val="1"/>
          <dgm:bulletEnabled val="1"/>
        </dgm:presLayoutVars>
      </dgm:prSet>
      <dgm:spPr/>
      <dgm:t>
        <a:bodyPr/>
        <a:lstStyle/>
        <a:p>
          <a:endParaRPr lang="ru-RU"/>
        </a:p>
      </dgm:t>
    </dgm:pt>
    <dgm:pt modelId="{739404C4-6C1B-4145-BB80-2B4603900B47}" type="pres">
      <dgm:prSet presAssocID="{5936B712-4ACD-43B5-9AF8-F16EB6E2C1D8}" presName="ChildText" presStyleLbl="revTx" presStyleIdx="0" presStyleCnt="2">
        <dgm:presLayoutVars>
          <dgm:chMax val="0"/>
          <dgm:chPref val="0"/>
          <dgm:bulletEnabled val="1"/>
        </dgm:presLayoutVars>
      </dgm:prSet>
      <dgm:spPr/>
      <dgm:t>
        <a:bodyPr/>
        <a:lstStyle/>
        <a:p>
          <a:endParaRPr lang="ru-RU"/>
        </a:p>
      </dgm:t>
    </dgm:pt>
    <dgm:pt modelId="{A58DF2ED-2F8E-4FC9-8491-26130021351E}" type="pres">
      <dgm:prSet presAssocID="{9F7E376A-E3EA-4E9F-A903-515526B461EA}" presName="sibTrans" presStyleCnt="0"/>
      <dgm:spPr/>
    </dgm:pt>
    <dgm:pt modelId="{2731255A-6DEA-4B7C-BCB6-D44309C9C739}" type="pres">
      <dgm:prSet presAssocID="{79C446E7-988C-4744-95F4-F149F77CF4B4}" presName="composite" presStyleCnt="0"/>
      <dgm:spPr/>
    </dgm:pt>
    <dgm:pt modelId="{B0C1EC95-8850-438B-90CE-A0F039940007}" type="pres">
      <dgm:prSet presAssocID="{79C446E7-988C-4744-95F4-F149F77CF4B4}" presName="bentUpArrow1" presStyleLbl="alignImgPlace1" presStyleIdx="1" presStyleCnt="2"/>
      <dgm:spPr/>
    </dgm:pt>
    <dgm:pt modelId="{D81095B8-D43A-49D2-AC29-7028AFB1023C}" type="pres">
      <dgm:prSet presAssocID="{79C446E7-988C-4744-95F4-F149F77CF4B4}" presName="ParentText" presStyleLbl="node1" presStyleIdx="1" presStyleCnt="3" custScaleX="274308">
        <dgm:presLayoutVars>
          <dgm:chMax val="1"/>
          <dgm:chPref val="1"/>
          <dgm:bulletEnabled val="1"/>
        </dgm:presLayoutVars>
      </dgm:prSet>
      <dgm:spPr/>
      <dgm:t>
        <a:bodyPr/>
        <a:lstStyle/>
        <a:p>
          <a:endParaRPr lang="ru-RU"/>
        </a:p>
      </dgm:t>
    </dgm:pt>
    <dgm:pt modelId="{72117444-A442-46F8-A43F-B44799C2B8CD}" type="pres">
      <dgm:prSet presAssocID="{79C446E7-988C-4744-95F4-F149F77CF4B4}" presName="ChildText" presStyleLbl="revTx" presStyleIdx="1" presStyleCnt="2">
        <dgm:presLayoutVars>
          <dgm:chMax val="0"/>
          <dgm:chPref val="0"/>
          <dgm:bulletEnabled val="1"/>
        </dgm:presLayoutVars>
      </dgm:prSet>
      <dgm:spPr/>
      <dgm:t>
        <a:bodyPr/>
        <a:lstStyle/>
        <a:p>
          <a:endParaRPr lang="ru-RU"/>
        </a:p>
      </dgm:t>
    </dgm:pt>
    <dgm:pt modelId="{5CF8AE76-9C17-4CA4-BE17-A5FFDD4229B3}" type="pres">
      <dgm:prSet presAssocID="{ECF80FA6-82D9-48CE-9BC7-FB1B5C8BF791}" presName="sibTrans" presStyleCnt="0"/>
      <dgm:spPr/>
    </dgm:pt>
    <dgm:pt modelId="{AA19E5E2-FCC2-4556-AAD3-FD49D2E6FACC}" type="pres">
      <dgm:prSet presAssocID="{E527EA4A-782A-46EA-B332-5B2D6382CBE2}" presName="composite" presStyleCnt="0"/>
      <dgm:spPr/>
    </dgm:pt>
    <dgm:pt modelId="{A8A16C6B-E8AD-4D8F-A6F7-723C64FB5514}" type="pres">
      <dgm:prSet presAssocID="{E527EA4A-782A-46EA-B332-5B2D6382CBE2}" presName="ParentText" presStyleLbl="node1" presStyleIdx="2" presStyleCnt="3" custScaleX="224472">
        <dgm:presLayoutVars>
          <dgm:chMax val="1"/>
          <dgm:chPref val="1"/>
          <dgm:bulletEnabled val="1"/>
        </dgm:presLayoutVars>
      </dgm:prSet>
      <dgm:spPr/>
      <dgm:t>
        <a:bodyPr/>
        <a:lstStyle/>
        <a:p>
          <a:endParaRPr lang="ru-RU"/>
        </a:p>
      </dgm:t>
    </dgm:pt>
  </dgm:ptLst>
  <dgm:cxnLst>
    <dgm:cxn modelId="{8392B2DD-78DD-4599-9F87-CA8843737046}" srcId="{A9F2BA86-7709-4DE6-8D43-0CA93AF10C5C}" destId="{79C446E7-988C-4744-95F4-F149F77CF4B4}" srcOrd="1" destOrd="0" parTransId="{A305CBFA-E3C0-46FE-9C2C-D024FFAD03BE}" sibTransId="{ECF80FA6-82D9-48CE-9BC7-FB1B5C8BF791}"/>
    <dgm:cxn modelId="{758D8E72-9730-4D73-8D5B-FAAAA4F988BA}" type="presOf" srcId="{5936B712-4ACD-43B5-9AF8-F16EB6E2C1D8}" destId="{5BE87211-AE84-4E78-A6C6-B3944C1BE805}" srcOrd="0" destOrd="0" presId="urn:microsoft.com/office/officeart/2005/8/layout/StepDownProcess"/>
    <dgm:cxn modelId="{2DEC4A11-F8D0-498C-B651-BEA540CB9C91}" srcId="{A9F2BA86-7709-4DE6-8D43-0CA93AF10C5C}" destId="{5936B712-4ACD-43B5-9AF8-F16EB6E2C1D8}" srcOrd="0" destOrd="0" parTransId="{CF611BD2-AD80-44D2-AE31-1FB0FCFEECB9}" sibTransId="{9F7E376A-E3EA-4E9F-A903-515526B461EA}"/>
    <dgm:cxn modelId="{0D843B6A-8E34-4DD3-8C96-15D6C7C2018D}" type="presOf" srcId="{A9F2BA86-7709-4DE6-8D43-0CA93AF10C5C}" destId="{6DD4996C-EBD7-481C-8B79-1FCAC3C3F535}" srcOrd="0" destOrd="0" presId="urn:microsoft.com/office/officeart/2005/8/layout/StepDownProcess"/>
    <dgm:cxn modelId="{92713885-96F7-4AE1-82FA-B8A6A591F88A}" srcId="{A9F2BA86-7709-4DE6-8D43-0CA93AF10C5C}" destId="{E527EA4A-782A-46EA-B332-5B2D6382CBE2}" srcOrd="2" destOrd="0" parTransId="{68C48265-B441-448A-B9E4-AA41E7EFE4C6}" sibTransId="{5C979172-0A35-402C-947A-7C1571B8A145}"/>
    <dgm:cxn modelId="{B50F4D4C-36A0-4B69-A32A-F5E33AF5C734}" type="presOf" srcId="{79C446E7-988C-4744-95F4-F149F77CF4B4}" destId="{D81095B8-D43A-49D2-AC29-7028AFB1023C}" srcOrd="0" destOrd="0" presId="urn:microsoft.com/office/officeart/2005/8/layout/StepDownProcess"/>
    <dgm:cxn modelId="{A0FCB7F8-F198-44B6-B40C-62DE7BC6FC13}" type="presOf" srcId="{E527EA4A-782A-46EA-B332-5B2D6382CBE2}" destId="{A8A16C6B-E8AD-4D8F-A6F7-723C64FB5514}" srcOrd="0" destOrd="0" presId="urn:microsoft.com/office/officeart/2005/8/layout/StepDownProcess"/>
    <dgm:cxn modelId="{B6E2A95D-5C6A-4B93-BD0B-C4AB7D41BC22}" type="presParOf" srcId="{6DD4996C-EBD7-481C-8B79-1FCAC3C3F535}" destId="{DE1818FB-A9F0-4347-A258-226D07FA1674}" srcOrd="0" destOrd="0" presId="urn:microsoft.com/office/officeart/2005/8/layout/StepDownProcess"/>
    <dgm:cxn modelId="{2012D18D-B1B6-4599-883D-CCF19AE35A52}" type="presParOf" srcId="{DE1818FB-A9F0-4347-A258-226D07FA1674}" destId="{0E1266A7-2B6B-4D94-995F-F5413A51285A}" srcOrd="0" destOrd="0" presId="urn:microsoft.com/office/officeart/2005/8/layout/StepDownProcess"/>
    <dgm:cxn modelId="{55E16DA6-6DDE-4573-AB64-484EFFFB4084}" type="presParOf" srcId="{DE1818FB-A9F0-4347-A258-226D07FA1674}" destId="{5BE87211-AE84-4E78-A6C6-B3944C1BE805}" srcOrd="1" destOrd="0" presId="urn:microsoft.com/office/officeart/2005/8/layout/StepDownProcess"/>
    <dgm:cxn modelId="{962BC636-F5F3-4C61-BECD-5711A66AA0DF}" type="presParOf" srcId="{DE1818FB-A9F0-4347-A258-226D07FA1674}" destId="{739404C4-6C1B-4145-BB80-2B4603900B47}" srcOrd="2" destOrd="0" presId="urn:microsoft.com/office/officeart/2005/8/layout/StepDownProcess"/>
    <dgm:cxn modelId="{ED1910CF-FE65-4EE6-BBC9-2E3088EA49A2}" type="presParOf" srcId="{6DD4996C-EBD7-481C-8B79-1FCAC3C3F535}" destId="{A58DF2ED-2F8E-4FC9-8491-26130021351E}" srcOrd="1" destOrd="0" presId="urn:microsoft.com/office/officeart/2005/8/layout/StepDownProcess"/>
    <dgm:cxn modelId="{9B586327-C0F9-4FDE-B7E8-0DA42DB3BA60}" type="presParOf" srcId="{6DD4996C-EBD7-481C-8B79-1FCAC3C3F535}" destId="{2731255A-6DEA-4B7C-BCB6-D44309C9C739}" srcOrd="2" destOrd="0" presId="urn:microsoft.com/office/officeart/2005/8/layout/StepDownProcess"/>
    <dgm:cxn modelId="{8A76B4C9-176A-498A-9189-2EED951DE499}" type="presParOf" srcId="{2731255A-6DEA-4B7C-BCB6-D44309C9C739}" destId="{B0C1EC95-8850-438B-90CE-A0F039940007}" srcOrd="0" destOrd="0" presId="urn:microsoft.com/office/officeart/2005/8/layout/StepDownProcess"/>
    <dgm:cxn modelId="{397BE817-D8F9-4CBC-895F-F70600965C7B}" type="presParOf" srcId="{2731255A-6DEA-4B7C-BCB6-D44309C9C739}" destId="{D81095B8-D43A-49D2-AC29-7028AFB1023C}" srcOrd="1" destOrd="0" presId="urn:microsoft.com/office/officeart/2005/8/layout/StepDownProcess"/>
    <dgm:cxn modelId="{380D10AC-C948-4E14-B4EE-CDE0B790D400}" type="presParOf" srcId="{2731255A-6DEA-4B7C-BCB6-D44309C9C739}" destId="{72117444-A442-46F8-A43F-B44799C2B8CD}" srcOrd="2" destOrd="0" presId="urn:microsoft.com/office/officeart/2005/8/layout/StepDownProcess"/>
    <dgm:cxn modelId="{65AB1621-604B-4F4F-B382-069B19301942}" type="presParOf" srcId="{6DD4996C-EBD7-481C-8B79-1FCAC3C3F535}" destId="{5CF8AE76-9C17-4CA4-BE17-A5FFDD4229B3}" srcOrd="3" destOrd="0" presId="urn:microsoft.com/office/officeart/2005/8/layout/StepDownProcess"/>
    <dgm:cxn modelId="{179DA0D5-8987-49D2-8927-6A3194A36A50}" type="presParOf" srcId="{6DD4996C-EBD7-481C-8B79-1FCAC3C3F535}" destId="{AA19E5E2-FCC2-4556-AAD3-FD49D2E6FACC}" srcOrd="4" destOrd="0" presId="urn:microsoft.com/office/officeart/2005/8/layout/StepDownProcess"/>
    <dgm:cxn modelId="{1AF0909D-7EFB-42A6-81C2-DE90D6F59EE0}" type="presParOf" srcId="{AA19E5E2-FCC2-4556-AAD3-FD49D2E6FACC}" destId="{A8A16C6B-E8AD-4D8F-A6F7-723C64FB5514}"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 y="1"/>
            <a:ext cx="4308476" cy="341313"/>
          </a:xfrm>
          <a:prstGeom prst="rect">
            <a:avLst/>
          </a:prstGeom>
          <a:noFill/>
          <a:ln w="9525">
            <a:noFill/>
            <a:miter lim="800000"/>
            <a:headEnd/>
            <a:tailEnd/>
          </a:ln>
          <a:effectLst/>
        </p:spPr>
        <p:txBody>
          <a:bodyPr vert="horz" wrap="square" lIns="93225" tIns="46613" rIns="93225" bIns="46613" numCol="1" anchor="t" anchorCtr="0" compatLnSpc="1">
            <a:prstTxWarp prst="textNoShape">
              <a:avLst/>
            </a:prstTxWarp>
          </a:bodyPr>
          <a:lstStyle>
            <a:lvl1pPr eaLnBrk="1" hangingPunct="1">
              <a:defRPr sz="1200">
                <a:latin typeface="Arial" charset="0"/>
              </a:defRPr>
            </a:lvl1pPr>
          </a:lstStyle>
          <a:p>
            <a:pPr>
              <a:defRPr/>
            </a:pPr>
            <a:endParaRPr lang="ru-RU"/>
          </a:p>
        </p:txBody>
      </p:sp>
      <p:sp>
        <p:nvSpPr>
          <p:cNvPr id="3075" name="Rectangle 3"/>
          <p:cNvSpPr>
            <a:spLocks noGrp="1" noChangeArrowheads="1"/>
          </p:cNvSpPr>
          <p:nvPr>
            <p:ph type="dt" sz="quarter" idx="1"/>
          </p:nvPr>
        </p:nvSpPr>
        <p:spPr bwMode="auto">
          <a:xfrm>
            <a:off x="4972050" y="6410326"/>
            <a:ext cx="2119313" cy="288925"/>
          </a:xfrm>
          <a:prstGeom prst="rect">
            <a:avLst/>
          </a:prstGeom>
          <a:noFill/>
          <a:ln w="9525">
            <a:noFill/>
            <a:miter lim="800000"/>
            <a:headEnd/>
            <a:tailEnd/>
          </a:ln>
          <a:effectLst/>
        </p:spPr>
        <p:txBody>
          <a:bodyPr vert="horz" wrap="square" lIns="93225" tIns="46613" rIns="93225" bIns="46613" numCol="1" anchor="t" anchorCtr="0" compatLnSpc="1">
            <a:prstTxWarp prst="textNoShape">
              <a:avLst/>
            </a:prstTxWarp>
          </a:bodyPr>
          <a:lstStyle>
            <a:lvl1pPr algn="r" eaLnBrk="1" hangingPunct="1">
              <a:defRPr sz="800">
                <a:latin typeface="Arial" charset="0"/>
              </a:defRPr>
            </a:lvl1pPr>
          </a:lstStyle>
          <a:p>
            <a:pPr>
              <a:defRPr/>
            </a:pPr>
            <a:endParaRPr lang="ru-RU"/>
          </a:p>
          <a:p>
            <a:pPr>
              <a:defRPr/>
            </a:pPr>
            <a:fld id="{AEB04FC8-ED15-4127-9AB7-A94C780658F7}" type="datetime8">
              <a:rPr lang="ru-RU"/>
              <a:pPr>
                <a:defRPr/>
              </a:pPr>
              <a:t>09.01.2021 17:48</a:t>
            </a:fld>
            <a:endParaRPr lang="ru-RU"/>
          </a:p>
        </p:txBody>
      </p:sp>
      <p:sp>
        <p:nvSpPr>
          <p:cNvPr id="3076" name="Rectangle 4"/>
          <p:cNvSpPr>
            <a:spLocks noGrp="1" noChangeArrowheads="1"/>
          </p:cNvSpPr>
          <p:nvPr>
            <p:ph type="ftr" sz="quarter" idx="2"/>
          </p:nvPr>
        </p:nvSpPr>
        <p:spPr bwMode="auto">
          <a:xfrm>
            <a:off x="1082676" y="6359525"/>
            <a:ext cx="3889375" cy="339725"/>
          </a:xfrm>
          <a:prstGeom prst="rect">
            <a:avLst/>
          </a:prstGeom>
          <a:noFill/>
          <a:ln w="9525">
            <a:noFill/>
            <a:miter lim="800000"/>
            <a:headEnd/>
            <a:tailEnd/>
          </a:ln>
          <a:effectLst/>
        </p:spPr>
        <p:txBody>
          <a:bodyPr vert="horz" wrap="square" lIns="93225" tIns="46613" rIns="93225" bIns="46613" numCol="1" anchor="b" anchorCtr="0" compatLnSpc="1">
            <a:prstTxWarp prst="textNoShape">
              <a:avLst/>
            </a:prstTxWarp>
          </a:bodyPr>
          <a:lstStyle>
            <a:lvl1pPr eaLnBrk="1" hangingPunct="1">
              <a:defRPr sz="1000">
                <a:latin typeface="Arial" charset="0"/>
              </a:defRPr>
            </a:lvl1pPr>
          </a:lstStyle>
          <a:p>
            <a:pPr>
              <a:defRPr/>
            </a:pPr>
            <a:r>
              <a:rPr lang="ru-RU" smtClean="0"/>
              <a:t>Методология воспитания</a:t>
            </a:r>
            <a:endParaRPr lang="ru-RU"/>
          </a:p>
        </p:txBody>
      </p:sp>
      <p:sp>
        <p:nvSpPr>
          <p:cNvPr id="3077" name="Rectangle 5"/>
          <p:cNvSpPr>
            <a:spLocks noGrp="1" noChangeArrowheads="1"/>
          </p:cNvSpPr>
          <p:nvPr>
            <p:ph type="sldNum" sz="quarter" idx="3"/>
          </p:nvPr>
        </p:nvSpPr>
        <p:spPr bwMode="auto">
          <a:xfrm>
            <a:off x="7550151" y="6359525"/>
            <a:ext cx="1381125" cy="339725"/>
          </a:xfrm>
          <a:prstGeom prst="rect">
            <a:avLst/>
          </a:prstGeom>
          <a:noFill/>
          <a:ln w="9525">
            <a:noFill/>
            <a:miter lim="800000"/>
            <a:headEnd/>
            <a:tailEnd/>
          </a:ln>
          <a:effectLst/>
        </p:spPr>
        <p:txBody>
          <a:bodyPr vert="horz" wrap="square" lIns="93225" tIns="46613" rIns="93225" bIns="46613" numCol="1" anchor="b" anchorCtr="0" compatLnSpc="1">
            <a:prstTxWarp prst="textNoShape">
              <a:avLst/>
            </a:prstTxWarp>
          </a:bodyPr>
          <a:lstStyle>
            <a:lvl1pPr algn="r" eaLnBrk="1" hangingPunct="1">
              <a:defRPr sz="1200" smtClean="0"/>
            </a:lvl1pPr>
          </a:lstStyle>
          <a:p>
            <a:pPr>
              <a:defRPr/>
            </a:pPr>
            <a:r>
              <a:rPr lang="ru-RU" altLang="ru-RU"/>
              <a:t>Стр. </a:t>
            </a:r>
            <a:fld id="{99928758-4F46-4BB8-87D0-608546AA7D70}" type="slidenum">
              <a:rPr lang="ru-RU" altLang="ru-RU"/>
              <a:pPr>
                <a:defRPr/>
              </a:pPr>
              <a:t>‹#›</a:t>
            </a:fld>
            <a:endParaRPr lang="ru-RU" altLang="ru-RU"/>
          </a:p>
        </p:txBody>
      </p:sp>
    </p:spTree>
    <p:extLst>
      <p:ext uri="{BB962C8B-B14F-4D97-AF65-F5344CB8AC3E}">
        <p14:creationId xmlns:p14="http://schemas.microsoft.com/office/powerpoint/2010/main" val="282879897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1" y="1"/>
            <a:ext cx="4308476" cy="341313"/>
          </a:xfrm>
          <a:prstGeom prst="rect">
            <a:avLst/>
          </a:prstGeom>
          <a:noFill/>
          <a:ln w="9525">
            <a:noFill/>
            <a:miter lim="800000"/>
            <a:headEnd/>
            <a:tailEnd/>
          </a:ln>
        </p:spPr>
        <p:txBody>
          <a:bodyPr vert="horz" wrap="square" lIns="93225" tIns="46613" rIns="93225" bIns="46613" numCol="1" anchor="t" anchorCtr="0" compatLnSpc="1">
            <a:prstTxWarp prst="textNoShape">
              <a:avLst/>
            </a:prstTxWarp>
          </a:bodyPr>
          <a:lstStyle>
            <a:lvl1pPr eaLnBrk="0" hangingPunct="0">
              <a:defRPr sz="1200">
                <a:latin typeface="Times New Roman" pitchFamily="18" charset="0"/>
              </a:defRPr>
            </a:lvl1pPr>
          </a:lstStyle>
          <a:p>
            <a:pPr>
              <a:defRPr/>
            </a:pPr>
            <a:endParaRPr lang="ru-RU"/>
          </a:p>
        </p:txBody>
      </p:sp>
      <p:sp>
        <p:nvSpPr>
          <p:cNvPr id="7171" name="Rectangle 3"/>
          <p:cNvSpPr>
            <a:spLocks noGrp="1" noRot="1" noChangeAspect="1" noChangeArrowheads="1" noTextEdit="1"/>
          </p:cNvSpPr>
          <p:nvPr>
            <p:ph type="sldImg" idx="2"/>
          </p:nvPr>
        </p:nvSpPr>
        <p:spPr bwMode="auto">
          <a:xfrm>
            <a:off x="3271838" y="511175"/>
            <a:ext cx="3405187" cy="25542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0" name="Rectangle 4"/>
          <p:cNvSpPr>
            <a:spLocks noGrp="1" noChangeArrowheads="1"/>
          </p:cNvSpPr>
          <p:nvPr>
            <p:ph type="body" sz="quarter" idx="3"/>
          </p:nvPr>
        </p:nvSpPr>
        <p:spPr bwMode="auto">
          <a:xfrm>
            <a:off x="1323977" y="3236913"/>
            <a:ext cx="7294562" cy="3067050"/>
          </a:xfrm>
          <a:prstGeom prst="rect">
            <a:avLst/>
          </a:prstGeom>
          <a:noFill/>
          <a:ln w="9525">
            <a:noFill/>
            <a:miter lim="800000"/>
            <a:headEnd/>
            <a:tailEnd/>
          </a:ln>
        </p:spPr>
        <p:txBody>
          <a:bodyPr vert="horz" wrap="square" lIns="93225" tIns="46613" rIns="93225" bIns="46613"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4101" name="Rectangle 5"/>
          <p:cNvSpPr>
            <a:spLocks noGrp="1" noChangeArrowheads="1"/>
          </p:cNvSpPr>
          <p:nvPr>
            <p:ph type="dt" idx="1"/>
          </p:nvPr>
        </p:nvSpPr>
        <p:spPr bwMode="auto">
          <a:xfrm>
            <a:off x="5634039" y="1"/>
            <a:ext cx="4308476" cy="341313"/>
          </a:xfrm>
          <a:prstGeom prst="rect">
            <a:avLst/>
          </a:prstGeom>
          <a:noFill/>
          <a:ln w="9525">
            <a:noFill/>
            <a:miter lim="800000"/>
            <a:headEnd/>
            <a:tailEnd/>
          </a:ln>
        </p:spPr>
        <p:txBody>
          <a:bodyPr vert="horz" wrap="square" lIns="93225" tIns="46613" rIns="93225" bIns="46613" numCol="1" anchor="t" anchorCtr="0" compatLnSpc="1">
            <a:prstTxWarp prst="textNoShape">
              <a:avLst/>
            </a:prstTxWarp>
          </a:bodyPr>
          <a:lstStyle>
            <a:lvl1pPr algn="r" eaLnBrk="0" hangingPunct="0">
              <a:defRPr sz="1200">
                <a:latin typeface="Times New Roman" pitchFamily="18" charset="0"/>
              </a:defRPr>
            </a:lvl1pPr>
          </a:lstStyle>
          <a:p>
            <a:pPr>
              <a:defRPr/>
            </a:pPr>
            <a:endParaRPr lang="ru-RU"/>
          </a:p>
        </p:txBody>
      </p:sp>
      <p:sp>
        <p:nvSpPr>
          <p:cNvPr id="4102" name="Rectangle 6"/>
          <p:cNvSpPr>
            <a:spLocks noGrp="1" noChangeArrowheads="1"/>
          </p:cNvSpPr>
          <p:nvPr>
            <p:ph type="ftr" sz="quarter" idx="4"/>
          </p:nvPr>
        </p:nvSpPr>
        <p:spPr bwMode="auto">
          <a:xfrm>
            <a:off x="1" y="6473826"/>
            <a:ext cx="4308476" cy="341313"/>
          </a:xfrm>
          <a:prstGeom prst="rect">
            <a:avLst/>
          </a:prstGeom>
          <a:noFill/>
          <a:ln w="9525">
            <a:noFill/>
            <a:miter lim="800000"/>
            <a:headEnd/>
            <a:tailEnd/>
          </a:ln>
        </p:spPr>
        <p:txBody>
          <a:bodyPr vert="horz" wrap="square" lIns="93225" tIns="46613" rIns="93225" bIns="46613" numCol="1" anchor="b" anchorCtr="0" compatLnSpc="1">
            <a:prstTxWarp prst="textNoShape">
              <a:avLst/>
            </a:prstTxWarp>
          </a:bodyPr>
          <a:lstStyle>
            <a:lvl1pPr eaLnBrk="0" hangingPunct="0">
              <a:defRPr sz="1200">
                <a:latin typeface="Times New Roman" pitchFamily="18" charset="0"/>
              </a:defRPr>
            </a:lvl1pPr>
          </a:lstStyle>
          <a:p>
            <a:pPr>
              <a:defRPr/>
            </a:pPr>
            <a:r>
              <a:rPr lang="ru-RU" smtClean="0"/>
              <a:t>Методология воспитания</a:t>
            </a:r>
            <a:endParaRPr lang="ru-RU"/>
          </a:p>
        </p:txBody>
      </p:sp>
      <p:sp>
        <p:nvSpPr>
          <p:cNvPr id="4103" name="Rectangle 7"/>
          <p:cNvSpPr>
            <a:spLocks noGrp="1" noChangeArrowheads="1"/>
          </p:cNvSpPr>
          <p:nvPr>
            <p:ph type="sldNum" sz="quarter" idx="5"/>
          </p:nvPr>
        </p:nvSpPr>
        <p:spPr bwMode="auto">
          <a:xfrm>
            <a:off x="5634039" y="6473826"/>
            <a:ext cx="4308476" cy="341313"/>
          </a:xfrm>
          <a:prstGeom prst="rect">
            <a:avLst/>
          </a:prstGeom>
          <a:noFill/>
          <a:ln w="9525">
            <a:noFill/>
            <a:miter lim="800000"/>
            <a:headEnd/>
            <a:tailEnd/>
          </a:ln>
        </p:spPr>
        <p:txBody>
          <a:bodyPr vert="horz" wrap="square" lIns="93225" tIns="46613" rIns="93225" bIns="46613" numCol="1" anchor="b" anchorCtr="0" compatLnSpc="1">
            <a:prstTxWarp prst="textNoShape">
              <a:avLst/>
            </a:prstTxWarp>
          </a:bodyPr>
          <a:lstStyle>
            <a:lvl1pPr algn="r" eaLnBrk="0" hangingPunct="0">
              <a:defRPr sz="1200" smtClean="0">
                <a:latin typeface="Times New Roman" panose="02020603050405020304" pitchFamily="18" charset="0"/>
              </a:defRPr>
            </a:lvl1pPr>
          </a:lstStyle>
          <a:p>
            <a:pPr>
              <a:defRPr/>
            </a:pPr>
            <a:fld id="{FA3A3332-FDB5-4BC3-8DB5-AE92543385B2}" type="slidenum">
              <a:rPr lang="ru-RU" altLang="ru-RU"/>
              <a:pPr>
                <a:defRPr/>
              </a:pPr>
              <a:t>‹#›</a:t>
            </a:fld>
            <a:endParaRPr lang="ru-RU" altLang="ru-RU"/>
          </a:p>
        </p:txBody>
      </p:sp>
    </p:spTree>
    <p:extLst>
      <p:ext uri="{BB962C8B-B14F-4D97-AF65-F5344CB8AC3E}">
        <p14:creationId xmlns:p14="http://schemas.microsoft.com/office/powerpoint/2010/main" val="2191962279"/>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5613"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2813"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0013"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7213"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5802" algn="l" defTabSz="914321" rtl="0" eaLnBrk="1" latinLnBrk="0" hangingPunct="1">
      <a:defRPr sz="1200" kern="1200">
        <a:solidFill>
          <a:schemeClr val="tx1"/>
        </a:solidFill>
        <a:latin typeface="+mn-lt"/>
        <a:ea typeface="+mn-ea"/>
        <a:cs typeface="+mn-cs"/>
      </a:defRPr>
    </a:lvl6pPr>
    <a:lvl7pPr marL="2742963" algn="l" defTabSz="914321" rtl="0" eaLnBrk="1" latinLnBrk="0" hangingPunct="1">
      <a:defRPr sz="1200" kern="1200">
        <a:solidFill>
          <a:schemeClr val="tx1"/>
        </a:solidFill>
        <a:latin typeface="+mn-lt"/>
        <a:ea typeface="+mn-ea"/>
        <a:cs typeface="+mn-cs"/>
      </a:defRPr>
    </a:lvl7pPr>
    <a:lvl8pPr marL="3200123" algn="l" defTabSz="914321" rtl="0" eaLnBrk="1" latinLnBrk="0" hangingPunct="1">
      <a:defRPr sz="1200" kern="1200">
        <a:solidFill>
          <a:schemeClr val="tx1"/>
        </a:solidFill>
        <a:latin typeface="+mn-lt"/>
        <a:ea typeface="+mn-ea"/>
        <a:cs typeface="+mn-cs"/>
      </a:defRPr>
    </a:lvl8pPr>
    <a:lvl9pPr marL="3657284" algn="l" defTabSz="91432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ижний колонтитул 3"/>
          <p:cNvSpPr>
            <a:spLocks noGrp="1"/>
          </p:cNvSpPr>
          <p:nvPr>
            <p:ph type="ftr" sz="quarter" idx="10"/>
          </p:nvPr>
        </p:nvSpPr>
        <p:spPr/>
        <p:txBody>
          <a:bodyPr/>
          <a:lstStyle/>
          <a:p>
            <a:pPr>
              <a:defRPr/>
            </a:pPr>
            <a:r>
              <a:rPr lang="ru-RU" smtClean="0"/>
              <a:t>Методология воспитания</a:t>
            </a:r>
            <a:endParaRPr lang="ru-RU"/>
          </a:p>
        </p:txBody>
      </p:sp>
      <p:sp>
        <p:nvSpPr>
          <p:cNvPr id="5" name="Номер слайда 4"/>
          <p:cNvSpPr>
            <a:spLocks noGrp="1"/>
          </p:cNvSpPr>
          <p:nvPr>
            <p:ph type="sldNum" sz="quarter" idx="11"/>
          </p:nvPr>
        </p:nvSpPr>
        <p:spPr/>
        <p:txBody>
          <a:bodyPr/>
          <a:lstStyle/>
          <a:p>
            <a:pPr>
              <a:defRPr/>
            </a:pPr>
            <a:fld id="{FA3A3332-FDB5-4BC3-8DB5-AE92543385B2}" type="slidenum">
              <a:rPr lang="ru-RU" altLang="ru-RU" smtClean="0"/>
              <a:pPr>
                <a:defRPr/>
              </a:pPr>
              <a:t>19</a:t>
            </a:fld>
            <a:endParaRPr lang="ru-RU" altLang="ru-RU"/>
          </a:p>
        </p:txBody>
      </p:sp>
    </p:spTree>
    <p:extLst>
      <p:ext uri="{BB962C8B-B14F-4D97-AF65-F5344CB8AC3E}">
        <p14:creationId xmlns:p14="http://schemas.microsoft.com/office/powerpoint/2010/main" val="2244784642"/>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1" y="2130427"/>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60" indent="0" algn="ctr">
              <a:buNone/>
              <a:defRPr>
                <a:solidFill>
                  <a:schemeClr val="tx1">
                    <a:tint val="75000"/>
                  </a:schemeClr>
                </a:solidFill>
              </a:defRPr>
            </a:lvl2pPr>
            <a:lvl3pPr marL="914321" indent="0" algn="ctr">
              <a:buNone/>
              <a:defRPr>
                <a:solidFill>
                  <a:schemeClr val="tx1">
                    <a:tint val="75000"/>
                  </a:schemeClr>
                </a:solidFill>
              </a:defRPr>
            </a:lvl3pPr>
            <a:lvl4pPr marL="1371481" indent="0" algn="ctr">
              <a:buNone/>
              <a:defRPr>
                <a:solidFill>
                  <a:schemeClr val="tx1">
                    <a:tint val="75000"/>
                  </a:schemeClr>
                </a:solidFill>
              </a:defRPr>
            </a:lvl4pPr>
            <a:lvl5pPr marL="1828642" indent="0" algn="ctr">
              <a:buNone/>
              <a:defRPr>
                <a:solidFill>
                  <a:schemeClr val="tx1">
                    <a:tint val="75000"/>
                  </a:schemeClr>
                </a:solidFill>
              </a:defRPr>
            </a:lvl5pPr>
            <a:lvl6pPr marL="2285802" indent="0" algn="ctr">
              <a:buNone/>
              <a:defRPr>
                <a:solidFill>
                  <a:schemeClr val="tx1">
                    <a:tint val="75000"/>
                  </a:schemeClr>
                </a:solidFill>
              </a:defRPr>
            </a:lvl6pPr>
            <a:lvl7pPr marL="2742963" indent="0" algn="ctr">
              <a:buNone/>
              <a:defRPr>
                <a:solidFill>
                  <a:schemeClr val="tx1">
                    <a:tint val="75000"/>
                  </a:schemeClr>
                </a:solidFill>
              </a:defRPr>
            </a:lvl7pPr>
            <a:lvl8pPr marL="3200123" indent="0" algn="ctr">
              <a:buNone/>
              <a:defRPr>
                <a:solidFill>
                  <a:schemeClr val="tx1">
                    <a:tint val="75000"/>
                  </a:schemeClr>
                </a:solidFill>
              </a:defRPr>
            </a:lvl8pPr>
            <a:lvl9pPr marL="3657284"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5A9840D3-B06D-4AB4-A85B-50212F1A987A}" type="datetime1">
              <a:rPr lang="ru-RU" smtClean="0"/>
              <a:pPr>
                <a:defRPr/>
              </a:pPr>
              <a:t>09.01.2021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smtClean="0"/>
              <a:t>Методология воспитания: воспитание Человека</a:t>
            </a:r>
            <a:endParaRPr lang="ru-RU"/>
          </a:p>
        </p:txBody>
      </p:sp>
      <p:sp>
        <p:nvSpPr>
          <p:cNvPr id="6" name="Номер слайда 5"/>
          <p:cNvSpPr>
            <a:spLocks noGrp="1"/>
          </p:cNvSpPr>
          <p:nvPr>
            <p:ph type="sldNum" sz="quarter" idx="12"/>
          </p:nvPr>
        </p:nvSpPr>
        <p:spPr/>
        <p:txBody>
          <a:bodyPr/>
          <a:lstStyle>
            <a:lvl1pPr>
              <a:defRPr/>
            </a:lvl1pPr>
          </a:lstStyle>
          <a:p>
            <a:pPr>
              <a:defRPr/>
            </a:pPr>
            <a:fld id="{DE8E89CE-F93A-404E-A6DB-E278FD98BFF9}" type="slidenum">
              <a:rPr lang="ru-RU" altLang="ru-RU"/>
              <a:pPr>
                <a:defRPr/>
              </a:pPr>
              <a:t>‹#›</a:t>
            </a:fld>
            <a:endParaRPr lang="ru-RU" altLang="ru-RU"/>
          </a:p>
        </p:txBody>
      </p:sp>
      <p:pic>
        <p:nvPicPr>
          <p:cNvPr id="7" name="Рисунок 6"/>
          <p:cNvPicPr>
            <a:picLocks noChangeAspect="1"/>
          </p:cNvPicPr>
          <p:nvPr userDrawn="1"/>
        </p:nvPicPr>
        <p:blipFill>
          <a:blip r:embed="rId2" cstate="print">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a:xfrm>
            <a:off x="0" y="-27384"/>
            <a:ext cx="9144000" cy="1057275"/>
          </a:xfrm>
          <a:prstGeom prst="rect">
            <a:avLst/>
          </a:prstGeom>
        </p:spPr>
      </p:pic>
      <p:pic>
        <p:nvPicPr>
          <p:cNvPr id="8" name="Рисунок 7"/>
          <p:cNvPicPr>
            <a:picLocks noChangeAspect="1"/>
          </p:cNvPicPr>
          <p:nvPr userDrawn="1"/>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 y="5085184"/>
            <a:ext cx="4602863" cy="1771945"/>
          </a:xfrm>
          <a:prstGeom prst="rect">
            <a:avLst/>
          </a:prstGeom>
        </p:spPr>
      </p:pic>
    </p:spTree>
    <p:extLst>
      <p:ext uri="{BB962C8B-B14F-4D97-AF65-F5344CB8AC3E}">
        <p14:creationId xmlns:p14="http://schemas.microsoft.com/office/powerpoint/2010/main" val="3424442409"/>
      </p:ext>
    </p:extLst>
  </p:cSld>
  <p:clrMapOvr>
    <a:masterClrMapping/>
  </p:clrMapOvr>
  <p:transition>
    <p:cover dir="l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9CABE533-804D-42C1-960A-58829F29D8C5}" type="datetime1">
              <a:rPr lang="ru-RU" smtClean="0"/>
              <a:pPr>
                <a:defRPr/>
              </a:pPr>
              <a:t>09.01.2021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smtClean="0"/>
              <a:t>Методология воспитания: воспитание Человека</a:t>
            </a:r>
            <a:endParaRPr lang="ru-RU"/>
          </a:p>
        </p:txBody>
      </p:sp>
      <p:sp>
        <p:nvSpPr>
          <p:cNvPr id="6" name="Номер слайда 5"/>
          <p:cNvSpPr>
            <a:spLocks noGrp="1"/>
          </p:cNvSpPr>
          <p:nvPr>
            <p:ph type="sldNum" sz="quarter" idx="12"/>
          </p:nvPr>
        </p:nvSpPr>
        <p:spPr/>
        <p:txBody>
          <a:bodyPr/>
          <a:lstStyle>
            <a:lvl1pPr>
              <a:defRPr/>
            </a:lvl1pPr>
          </a:lstStyle>
          <a:p>
            <a:pPr>
              <a:defRPr/>
            </a:pPr>
            <a:fld id="{5ED13D29-10CF-450B-B7C6-EE9F6DFCCE8C}" type="slidenum">
              <a:rPr lang="ru-RU" altLang="ru-RU"/>
              <a:pPr>
                <a:defRPr/>
              </a:pPr>
              <a:t>‹#›</a:t>
            </a:fld>
            <a:endParaRPr lang="ru-RU" altLang="ru-RU"/>
          </a:p>
        </p:txBody>
      </p:sp>
    </p:spTree>
    <p:extLst>
      <p:ext uri="{BB962C8B-B14F-4D97-AF65-F5344CB8AC3E}">
        <p14:creationId xmlns:p14="http://schemas.microsoft.com/office/powerpoint/2010/main" val="403608892"/>
      </p:ext>
    </p:extLst>
  </p:cSld>
  <p:clrMapOvr>
    <a:masterClrMapping/>
  </p:clrMapOvr>
  <p:transition>
    <p:cover dir="l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1" y="274640"/>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40"/>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2C01C51A-0E11-476D-95CB-D749B160769B}" type="datetime1">
              <a:rPr lang="ru-RU" smtClean="0"/>
              <a:pPr>
                <a:defRPr/>
              </a:pPr>
              <a:t>09.01.2021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smtClean="0"/>
              <a:t>Методология воспитания: воспитание Человека</a:t>
            </a:r>
            <a:endParaRPr lang="ru-RU"/>
          </a:p>
        </p:txBody>
      </p:sp>
      <p:sp>
        <p:nvSpPr>
          <p:cNvPr id="6" name="Номер слайда 5"/>
          <p:cNvSpPr>
            <a:spLocks noGrp="1"/>
          </p:cNvSpPr>
          <p:nvPr>
            <p:ph type="sldNum" sz="quarter" idx="12"/>
          </p:nvPr>
        </p:nvSpPr>
        <p:spPr/>
        <p:txBody>
          <a:bodyPr/>
          <a:lstStyle>
            <a:lvl1pPr>
              <a:defRPr/>
            </a:lvl1pPr>
          </a:lstStyle>
          <a:p>
            <a:pPr>
              <a:defRPr/>
            </a:pPr>
            <a:fld id="{DDB07351-CBB4-45E7-A6F2-B957FB5BA6B1}" type="slidenum">
              <a:rPr lang="ru-RU" altLang="ru-RU"/>
              <a:pPr>
                <a:defRPr/>
              </a:pPr>
              <a:t>‹#›</a:t>
            </a:fld>
            <a:endParaRPr lang="ru-RU" altLang="ru-RU"/>
          </a:p>
        </p:txBody>
      </p:sp>
    </p:spTree>
    <p:extLst>
      <p:ext uri="{BB962C8B-B14F-4D97-AF65-F5344CB8AC3E}">
        <p14:creationId xmlns:p14="http://schemas.microsoft.com/office/powerpoint/2010/main" val="1695084295"/>
      </p:ext>
    </p:extLst>
  </p:cSld>
  <p:clrMapOvr>
    <a:masterClrMapping/>
  </p:clrMapOvr>
  <p:transition>
    <p:cover dir="l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Заголовок, схема или организационная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3163" y="457200"/>
            <a:ext cx="7772400" cy="1143000"/>
          </a:xfrm>
        </p:spPr>
        <p:txBody>
          <a:bodyPr/>
          <a:lstStyle/>
          <a:p>
            <a:r>
              <a:rPr lang="ru-RU" smtClean="0"/>
              <a:t>Образец заголовка</a:t>
            </a:r>
            <a:endParaRPr lang="ru-RU"/>
          </a:p>
        </p:txBody>
      </p:sp>
      <p:sp>
        <p:nvSpPr>
          <p:cNvPr id="3" name="Рисунок SmartArt 2"/>
          <p:cNvSpPr>
            <a:spLocks noGrp="1"/>
          </p:cNvSpPr>
          <p:nvPr>
            <p:ph type="dgm" idx="1"/>
          </p:nvPr>
        </p:nvSpPr>
        <p:spPr>
          <a:xfrm>
            <a:off x="1173163" y="1981200"/>
            <a:ext cx="7772400" cy="4114800"/>
          </a:xfrm>
        </p:spPr>
        <p:txBody>
          <a:bodyPr>
            <a:normAutofit/>
          </a:bodyPr>
          <a:lstStyle/>
          <a:p>
            <a:pPr lvl="0"/>
            <a:endParaRPr lang="ru-RU" noProof="0"/>
          </a:p>
        </p:txBody>
      </p:sp>
      <p:sp>
        <p:nvSpPr>
          <p:cNvPr id="4" name="Нижний колонтитул 3"/>
          <p:cNvSpPr>
            <a:spLocks noGrp="1"/>
          </p:cNvSpPr>
          <p:nvPr>
            <p:ph type="ftr" sz="quarter" idx="10"/>
          </p:nvPr>
        </p:nvSpPr>
        <p:spPr>
          <a:xfrm>
            <a:off x="1219200" y="6248400"/>
            <a:ext cx="2819400" cy="457200"/>
          </a:xfrm>
        </p:spPr>
        <p:txBody>
          <a:bodyPr/>
          <a:lstStyle>
            <a:lvl1pPr>
              <a:defRPr smtClean="0"/>
            </a:lvl1pPr>
          </a:lstStyle>
          <a:p>
            <a:pPr>
              <a:defRPr/>
            </a:pPr>
            <a:r>
              <a:rPr lang="ru-RU" smtClean="0"/>
              <a:t>Методология воспитания: воспитание Человека</a:t>
            </a:r>
            <a:endParaRPr lang="ru-RU"/>
          </a:p>
        </p:txBody>
      </p:sp>
      <p:sp>
        <p:nvSpPr>
          <p:cNvPr id="5" name="Номер слайда 4"/>
          <p:cNvSpPr>
            <a:spLocks noGrp="1"/>
          </p:cNvSpPr>
          <p:nvPr>
            <p:ph type="sldNum" sz="quarter" idx="11"/>
          </p:nvPr>
        </p:nvSpPr>
        <p:spPr>
          <a:xfrm>
            <a:off x="7010400" y="6248400"/>
            <a:ext cx="1905000" cy="457200"/>
          </a:xfrm>
        </p:spPr>
        <p:txBody>
          <a:bodyPr/>
          <a:lstStyle>
            <a:lvl1pPr>
              <a:defRPr smtClean="0"/>
            </a:lvl1pPr>
          </a:lstStyle>
          <a:p>
            <a:pPr>
              <a:defRPr/>
            </a:pPr>
            <a:fld id="{E1365E51-4D49-425B-9A25-BF29158CF463}" type="slidenum">
              <a:rPr lang="ru-RU" altLang="ru-RU"/>
              <a:pPr>
                <a:defRPr/>
              </a:pPr>
              <a:t>‹#›</a:t>
            </a:fld>
            <a:endParaRPr lang="ru-RU" altLang="ru-RU"/>
          </a:p>
        </p:txBody>
      </p:sp>
    </p:spTree>
    <p:extLst>
      <p:ext uri="{BB962C8B-B14F-4D97-AF65-F5344CB8AC3E}">
        <p14:creationId xmlns:p14="http://schemas.microsoft.com/office/powerpoint/2010/main" val="36313856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Заголовок, объект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4001" y="190501"/>
            <a:ext cx="7010400" cy="1527175"/>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1600200" y="1916113"/>
            <a:ext cx="3429000" cy="4114800"/>
          </a:xfrm>
        </p:spPr>
        <p:txBody>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Текст 3"/>
          <p:cNvSpPr>
            <a:spLocks noGrp="1"/>
          </p:cNvSpPr>
          <p:nvPr>
            <p:ph type="body" sz="half" idx="2"/>
          </p:nvPr>
        </p:nvSpPr>
        <p:spPr>
          <a:xfrm>
            <a:off x="5181600" y="1916113"/>
            <a:ext cx="34290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xfrm>
            <a:off x="3491880" y="6356350"/>
            <a:ext cx="951384" cy="365125"/>
          </a:xfrm>
          <a:ln/>
        </p:spPr>
        <p:txBody>
          <a:bodyPr/>
          <a:lstStyle>
            <a:lvl1pPr>
              <a:defRPr sz="1100">
                <a:solidFill>
                  <a:srgbClr val="1547B6"/>
                </a:solidFill>
              </a:defRPr>
            </a:lvl1pPr>
          </a:lstStyle>
          <a:p>
            <a:pPr>
              <a:defRPr/>
            </a:pPr>
            <a:fld id="{58DD93BF-5D2C-4EEE-B110-1A7C89C4C75C}" type="datetime1">
              <a:rPr lang="ru-RU" smtClean="0"/>
              <a:pPr>
                <a:defRPr/>
              </a:pPr>
              <a:t>09.01.2021</a:t>
            </a:fld>
            <a:endParaRPr lang="ru-RU" dirty="0"/>
          </a:p>
        </p:txBody>
      </p:sp>
      <p:sp>
        <p:nvSpPr>
          <p:cNvPr id="6" name="Rectangle 5"/>
          <p:cNvSpPr>
            <a:spLocks noGrp="1" noChangeArrowheads="1"/>
          </p:cNvSpPr>
          <p:nvPr>
            <p:ph type="ftr" sz="quarter" idx="11"/>
          </p:nvPr>
        </p:nvSpPr>
        <p:spPr>
          <a:xfrm>
            <a:off x="4499992" y="6356350"/>
            <a:ext cx="3615680" cy="365125"/>
          </a:xfrm>
          <a:ln/>
        </p:spPr>
        <p:txBody>
          <a:bodyPr/>
          <a:lstStyle>
            <a:lvl1pPr>
              <a:defRPr sz="1100">
                <a:solidFill>
                  <a:srgbClr val="1547B6"/>
                </a:solidFill>
              </a:defRPr>
            </a:lvl1pPr>
          </a:lstStyle>
          <a:p>
            <a:pPr>
              <a:defRPr/>
            </a:pPr>
            <a:r>
              <a:rPr lang="ru-RU" smtClean="0"/>
              <a:t>Методология воспитания: воспитание Человека</a:t>
            </a:r>
            <a:endParaRPr lang="ru-RU" dirty="0"/>
          </a:p>
        </p:txBody>
      </p:sp>
      <p:sp>
        <p:nvSpPr>
          <p:cNvPr id="7" name="Rectangle 6"/>
          <p:cNvSpPr>
            <a:spLocks noGrp="1" noChangeArrowheads="1"/>
          </p:cNvSpPr>
          <p:nvPr>
            <p:ph type="sldNum" sz="quarter" idx="12"/>
          </p:nvPr>
        </p:nvSpPr>
        <p:spPr>
          <a:ln/>
        </p:spPr>
        <p:txBody>
          <a:bodyPr/>
          <a:lstStyle>
            <a:lvl1pPr>
              <a:defRPr sz="1100">
                <a:solidFill>
                  <a:srgbClr val="1547B6"/>
                </a:solidFill>
              </a:defRPr>
            </a:lvl1pPr>
          </a:lstStyle>
          <a:p>
            <a:pPr>
              <a:defRPr/>
            </a:pPr>
            <a:fld id="{2C5BE45E-C9BB-4AE1-A083-5243A426338E}" type="slidenum">
              <a:rPr lang="ru-RU" altLang="ru-RU" smtClean="0"/>
              <a:pPr>
                <a:defRPr/>
              </a:pPr>
              <a:t>‹#›</a:t>
            </a:fld>
            <a:endParaRPr lang="ru-RU" altLang="ru-RU" dirty="0"/>
          </a:p>
        </p:txBody>
      </p:sp>
    </p:spTree>
    <p:extLst>
      <p:ext uri="{BB962C8B-B14F-4D97-AF65-F5344CB8AC3E}">
        <p14:creationId xmlns:p14="http://schemas.microsoft.com/office/powerpoint/2010/main" val="2921424052"/>
      </p:ext>
    </p:extLst>
  </p:cSld>
  <p:clrMapOvr>
    <a:masterClrMapping/>
  </p:clrMapOvr>
  <p:transition spd="med">
    <p:cover dir="l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7" name="Рисунок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1484784"/>
          </a:xfrm>
          <a:prstGeom prst="rect">
            <a:avLst/>
          </a:prstGeom>
        </p:spPr>
      </p:pic>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a:xfrm>
            <a:off x="3507559" y="6520259"/>
            <a:ext cx="1023392" cy="365125"/>
          </a:xfrm>
        </p:spPr>
        <p:txBody>
          <a:bodyPr/>
          <a:lstStyle>
            <a:lvl1pPr algn="r">
              <a:defRPr>
                <a:solidFill>
                  <a:srgbClr val="1547B6"/>
                </a:solidFill>
              </a:defRPr>
            </a:lvl1pPr>
          </a:lstStyle>
          <a:p>
            <a:pPr>
              <a:defRPr/>
            </a:pPr>
            <a:fld id="{83CE89E9-40FF-41C4-817A-113816C1C856}" type="datetime1">
              <a:rPr lang="ru-RU" smtClean="0"/>
              <a:pPr>
                <a:defRPr/>
              </a:pPr>
              <a:t>09.01.2021</a:t>
            </a:fld>
            <a:endParaRPr lang="ru-RU" dirty="0"/>
          </a:p>
        </p:txBody>
      </p:sp>
      <p:sp>
        <p:nvSpPr>
          <p:cNvPr id="5" name="Нижний колонтитул 4"/>
          <p:cNvSpPr>
            <a:spLocks noGrp="1"/>
          </p:cNvSpPr>
          <p:nvPr>
            <p:ph type="ftr" sz="quarter" idx="11"/>
          </p:nvPr>
        </p:nvSpPr>
        <p:spPr>
          <a:xfrm>
            <a:off x="4587679" y="6520259"/>
            <a:ext cx="3543672" cy="365125"/>
          </a:xfrm>
        </p:spPr>
        <p:txBody>
          <a:bodyPr/>
          <a:lstStyle>
            <a:lvl1pPr>
              <a:defRPr>
                <a:solidFill>
                  <a:srgbClr val="1547B6"/>
                </a:solidFill>
              </a:defRPr>
            </a:lvl1pPr>
          </a:lstStyle>
          <a:p>
            <a:pPr>
              <a:defRPr/>
            </a:pPr>
            <a:r>
              <a:rPr lang="ru-RU" smtClean="0"/>
              <a:t>Методология воспитания: воспитание Человека</a:t>
            </a:r>
            <a:endParaRPr lang="ru-RU"/>
          </a:p>
        </p:txBody>
      </p:sp>
      <p:sp>
        <p:nvSpPr>
          <p:cNvPr id="6" name="Номер слайда 5"/>
          <p:cNvSpPr>
            <a:spLocks noGrp="1"/>
          </p:cNvSpPr>
          <p:nvPr>
            <p:ph type="sldNum" sz="quarter" idx="12"/>
          </p:nvPr>
        </p:nvSpPr>
        <p:spPr/>
        <p:txBody>
          <a:bodyPr/>
          <a:lstStyle>
            <a:lvl1pPr>
              <a:defRPr>
                <a:solidFill>
                  <a:srgbClr val="1547B6"/>
                </a:solidFill>
              </a:defRPr>
            </a:lvl1pPr>
          </a:lstStyle>
          <a:p>
            <a:pPr>
              <a:defRPr/>
            </a:pPr>
            <a:fld id="{9FBCF1D7-8868-465C-B1B9-35D0F7EC2CE5}" type="slidenum">
              <a:rPr lang="ru-RU" altLang="ru-RU" smtClean="0"/>
              <a:pPr>
                <a:defRPr/>
              </a:pPr>
              <a:t>‹#›</a:t>
            </a:fld>
            <a:endParaRPr lang="ru-RU" altLang="ru-RU"/>
          </a:p>
        </p:txBody>
      </p:sp>
      <p:pic>
        <p:nvPicPr>
          <p:cNvPr id="8" name="Рисунок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15672" y="274638"/>
            <a:ext cx="800639" cy="951285"/>
          </a:xfrm>
          <a:prstGeom prst="rect">
            <a:avLst/>
          </a:prstGeom>
        </p:spPr>
      </p:pic>
      <p:pic>
        <p:nvPicPr>
          <p:cNvPr id="9" name="Рисунок 8"/>
          <p:cNvPicPr>
            <a:picLocks noChangeAspect="1"/>
          </p:cNvPicPr>
          <p:nvPr userDrawn="1"/>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5517233"/>
            <a:ext cx="3482824" cy="1340768"/>
          </a:xfrm>
          <a:prstGeom prst="rect">
            <a:avLst/>
          </a:prstGeom>
        </p:spPr>
      </p:pic>
    </p:spTree>
    <p:extLst>
      <p:ext uri="{BB962C8B-B14F-4D97-AF65-F5344CB8AC3E}">
        <p14:creationId xmlns:p14="http://schemas.microsoft.com/office/powerpoint/2010/main" val="617112261"/>
      </p:ext>
    </p:extLst>
  </p:cSld>
  <p:clrMapOvr>
    <a:masterClrMapping/>
  </p:clrMapOvr>
  <p:transition>
    <p:cover dir="l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4" y="4406901"/>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4" y="2906714"/>
            <a:ext cx="7772400" cy="1500187"/>
          </a:xfrm>
        </p:spPr>
        <p:txBody>
          <a:bodyPr anchor="b"/>
          <a:lstStyle>
            <a:lvl1pPr marL="0" indent="0">
              <a:buNone/>
              <a:defRPr sz="2000">
                <a:solidFill>
                  <a:schemeClr val="tx1">
                    <a:tint val="75000"/>
                  </a:schemeClr>
                </a:solidFill>
              </a:defRPr>
            </a:lvl1pPr>
            <a:lvl2pPr marL="457160" indent="0">
              <a:buNone/>
              <a:defRPr sz="1800">
                <a:solidFill>
                  <a:schemeClr val="tx1">
                    <a:tint val="75000"/>
                  </a:schemeClr>
                </a:solidFill>
              </a:defRPr>
            </a:lvl2pPr>
            <a:lvl3pPr marL="914321" indent="0">
              <a:buNone/>
              <a:defRPr sz="1600">
                <a:solidFill>
                  <a:schemeClr val="tx1">
                    <a:tint val="75000"/>
                  </a:schemeClr>
                </a:solidFill>
              </a:defRPr>
            </a:lvl3pPr>
            <a:lvl4pPr marL="1371481" indent="0">
              <a:buNone/>
              <a:defRPr sz="1400">
                <a:solidFill>
                  <a:schemeClr val="tx1">
                    <a:tint val="75000"/>
                  </a:schemeClr>
                </a:solidFill>
              </a:defRPr>
            </a:lvl4pPr>
            <a:lvl5pPr marL="1828642" indent="0">
              <a:buNone/>
              <a:defRPr sz="1400">
                <a:solidFill>
                  <a:schemeClr val="tx1">
                    <a:tint val="75000"/>
                  </a:schemeClr>
                </a:solidFill>
              </a:defRPr>
            </a:lvl5pPr>
            <a:lvl6pPr marL="2285802" indent="0">
              <a:buNone/>
              <a:defRPr sz="1400">
                <a:solidFill>
                  <a:schemeClr val="tx1">
                    <a:tint val="75000"/>
                  </a:schemeClr>
                </a:solidFill>
              </a:defRPr>
            </a:lvl6pPr>
            <a:lvl7pPr marL="2742963" indent="0">
              <a:buNone/>
              <a:defRPr sz="1400">
                <a:solidFill>
                  <a:schemeClr val="tx1">
                    <a:tint val="75000"/>
                  </a:schemeClr>
                </a:solidFill>
              </a:defRPr>
            </a:lvl7pPr>
            <a:lvl8pPr marL="3200123" indent="0">
              <a:buNone/>
              <a:defRPr sz="1400">
                <a:solidFill>
                  <a:schemeClr val="tx1">
                    <a:tint val="75000"/>
                  </a:schemeClr>
                </a:solidFill>
              </a:defRPr>
            </a:lvl8pPr>
            <a:lvl9pPr marL="3657284"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9699FA7E-F34F-40A5-880F-6F25ABA38237}" type="datetime1">
              <a:rPr lang="ru-RU" smtClean="0"/>
              <a:pPr>
                <a:defRPr/>
              </a:pPr>
              <a:t>09.01.2021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smtClean="0"/>
              <a:t>Методология воспитания: воспитание Человека</a:t>
            </a:r>
            <a:endParaRPr lang="ru-RU"/>
          </a:p>
        </p:txBody>
      </p:sp>
      <p:sp>
        <p:nvSpPr>
          <p:cNvPr id="6" name="Номер слайда 5"/>
          <p:cNvSpPr>
            <a:spLocks noGrp="1"/>
          </p:cNvSpPr>
          <p:nvPr>
            <p:ph type="sldNum" sz="quarter" idx="12"/>
          </p:nvPr>
        </p:nvSpPr>
        <p:spPr/>
        <p:txBody>
          <a:bodyPr/>
          <a:lstStyle>
            <a:lvl1pPr>
              <a:defRPr/>
            </a:lvl1pPr>
          </a:lstStyle>
          <a:p>
            <a:pPr>
              <a:defRPr/>
            </a:pPr>
            <a:fld id="{CB64375F-ED4C-4D03-8799-0C32D76C339F}" type="slidenum">
              <a:rPr lang="ru-RU" altLang="ru-RU"/>
              <a:pPr>
                <a:defRPr/>
              </a:pPr>
              <a:t>‹#›</a:t>
            </a:fld>
            <a:endParaRPr lang="ru-RU" altLang="ru-RU"/>
          </a:p>
        </p:txBody>
      </p:sp>
    </p:spTree>
    <p:extLst>
      <p:ext uri="{BB962C8B-B14F-4D97-AF65-F5344CB8AC3E}">
        <p14:creationId xmlns:p14="http://schemas.microsoft.com/office/powerpoint/2010/main" val="1623164614"/>
      </p:ext>
    </p:extLst>
  </p:cSld>
  <p:clrMapOvr>
    <a:masterClrMapping/>
  </p:clrMapOvr>
  <p:transition>
    <p:cover dir="l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1"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1"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3B8B5331-8C46-4649-926B-B2D662C2B406}" type="datetime1">
              <a:rPr lang="ru-RU" smtClean="0"/>
              <a:pPr>
                <a:defRPr/>
              </a:pPr>
              <a:t>09.01.2021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r>
              <a:rPr lang="ru-RU" smtClean="0"/>
              <a:t>Методология воспитания: воспитание Человека</a:t>
            </a:r>
            <a:endParaRPr lang="ru-RU"/>
          </a:p>
        </p:txBody>
      </p:sp>
      <p:sp>
        <p:nvSpPr>
          <p:cNvPr id="7" name="Номер слайда 5"/>
          <p:cNvSpPr>
            <a:spLocks noGrp="1"/>
          </p:cNvSpPr>
          <p:nvPr>
            <p:ph type="sldNum" sz="quarter" idx="12"/>
          </p:nvPr>
        </p:nvSpPr>
        <p:spPr/>
        <p:txBody>
          <a:bodyPr/>
          <a:lstStyle>
            <a:lvl1pPr>
              <a:defRPr/>
            </a:lvl1pPr>
          </a:lstStyle>
          <a:p>
            <a:pPr>
              <a:defRPr/>
            </a:pPr>
            <a:fld id="{FBA2F5E8-C54E-445A-B000-6A4FB1586BE5}" type="slidenum">
              <a:rPr lang="ru-RU" altLang="ru-RU"/>
              <a:pPr>
                <a:defRPr/>
              </a:pPr>
              <a:t>‹#›</a:t>
            </a:fld>
            <a:endParaRPr lang="ru-RU" altLang="ru-RU"/>
          </a:p>
        </p:txBody>
      </p:sp>
    </p:spTree>
    <p:extLst>
      <p:ext uri="{BB962C8B-B14F-4D97-AF65-F5344CB8AC3E}">
        <p14:creationId xmlns:p14="http://schemas.microsoft.com/office/powerpoint/2010/main" val="770913457"/>
      </p:ext>
    </p:extLst>
  </p:cSld>
  <p:clrMapOvr>
    <a:masterClrMapping/>
  </p:clrMapOvr>
  <p:transition>
    <p:cover dir="l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1" y="1535113"/>
            <a:ext cx="4040188" cy="639762"/>
          </a:xfrm>
        </p:spPr>
        <p:txBody>
          <a:bodyPr anchor="b"/>
          <a:lstStyle>
            <a:lvl1pPr marL="0" indent="0">
              <a:buNone/>
              <a:defRPr sz="2400" b="1"/>
            </a:lvl1pPr>
            <a:lvl2pPr marL="457160" indent="0">
              <a:buNone/>
              <a:defRPr sz="2000" b="1"/>
            </a:lvl2pPr>
            <a:lvl3pPr marL="914321" indent="0">
              <a:buNone/>
              <a:defRPr sz="1800" b="1"/>
            </a:lvl3pPr>
            <a:lvl4pPr marL="1371481" indent="0">
              <a:buNone/>
              <a:defRPr sz="1600" b="1"/>
            </a:lvl4pPr>
            <a:lvl5pPr marL="1828642" indent="0">
              <a:buNone/>
              <a:defRPr sz="1600" b="1"/>
            </a:lvl5pPr>
            <a:lvl6pPr marL="2285802" indent="0">
              <a:buNone/>
              <a:defRPr sz="1600" b="1"/>
            </a:lvl6pPr>
            <a:lvl7pPr marL="2742963" indent="0">
              <a:buNone/>
              <a:defRPr sz="1600" b="1"/>
            </a:lvl7pPr>
            <a:lvl8pPr marL="3200123" indent="0">
              <a:buNone/>
              <a:defRPr sz="1600" b="1"/>
            </a:lvl8pPr>
            <a:lvl9pPr marL="3657284"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6" y="1535113"/>
            <a:ext cx="4041775" cy="639762"/>
          </a:xfrm>
        </p:spPr>
        <p:txBody>
          <a:bodyPr anchor="b"/>
          <a:lstStyle>
            <a:lvl1pPr marL="0" indent="0">
              <a:buNone/>
              <a:defRPr sz="2400" b="1"/>
            </a:lvl1pPr>
            <a:lvl2pPr marL="457160" indent="0">
              <a:buNone/>
              <a:defRPr sz="2000" b="1"/>
            </a:lvl2pPr>
            <a:lvl3pPr marL="914321" indent="0">
              <a:buNone/>
              <a:defRPr sz="1800" b="1"/>
            </a:lvl3pPr>
            <a:lvl4pPr marL="1371481" indent="0">
              <a:buNone/>
              <a:defRPr sz="1600" b="1"/>
            </a:lvl4pPr>
            <a:lvl5pPr marL="1828642" indent="0">
              <a:buNone/>
              <a:defRPr sz="1600" b="1"/>
            </a:lvl5pPr>
            <a:lvl6pPr marL="2285802" indent="0">
              <a:buNone/>
              <a:defRPr sz="1600" b="1"/>
            </a:lvl6pPr>
            <a:lvl7pPr marL="2742963" indent="0">
              <a:buNone/>
              <a:defRPr sz="1600" b="1"/>
            </a:lvl7pPr>
            <a:lvl8pPr marL="3200123" indent="0">
              <a:buNone/>
              <a:defRPr sz="1600" b="1"/>
            </a:lvl8pPr>
            <a:lvl9pPr marL="3657284"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EDE5E44D-7229-4064-ADAA-F07CA8E832DC}" type="datetime1">
              <a:rPr lang="ru-RU" smtClean="0"/>
              <a:pPr>
                <a:defRPr/>
              </a:pPr>
              <a:t>09.01.2021</a:t>
            </a:fld>
            <a:endParaRPr lang="ru-RU"/>
          </a:p>
        </p:txBody>
      </p:sp>
      <p:sp>
        <p:nvSpPr>
          <p:cNvPr id="8" name="Нижний колонтитул 4"/>
          <p:cNvSpPr>
            <a:spLocks noGrp="1"/>
          </p:cNvSpPr>
          <p:nvPr>
            <p:ph type="ftr" sz="quarter" idx="11"/>
          </p:nvPr>
        </p:nvSpPr>
        <p:spPr/>
        <p:txBody>
          <a:bodyPr/>
          <a:lstStyle>
            <a:lvl1pPr>
              <a:defRPr/>
            </a:lvl1pPr>
          </a:lstStyle>
          <a:p>
            <a:pPr>
              <a:defRPr/>
            </a:pPr>
            <a:r>
              <a:rPr lang="ru-RU" smtClean="0"/>
              <a:t>Методология воспитания: воспитание Человека</a:t>
            </a:r>
            <a:endParaRPr lang="ru-RU"/>
          </a:p>
        </p:txBody>
      </p:sp>
      <p:sp>
        <p:nvSpPr>
          <p:cNvPr id="9" name="Номер слайда 5"/>
          <p:cNvSpPr>
            <a:spLocks noGrp="1"/>
          </p:cNvSpPr>
          <p:nvPr>
            <p:ph type="sldNum" sz="quarter" idx="12"/>
          </p:nvPr>
        </p:nvSpPr>
        <p:spPr/>
        <p:txBody>
          <a:bodyPr/>
          <a:lstStyle>
            <a:lvl1pPr>
              <a:defRPr/>
            </a:lvl1pPr>
          </a:lstStyle>
          <a:p>
            <a:pPr>
              <a:defRPr/>
            </a:pPr>
            <a:fld id="{5534A7CA-B78E-4D6F-AE25-9781E1DB1748}" type="slidenum">
              <a:rPr lang="ru-RU" altLang="ru-RU"/>
              <a:pPr>
                <a:defRPr/>
              </a:pPr>
              <a:t>‹#›</a:t>
            </a:fld>
            <a:endParaRPr lang="ru-RU" altLang="ru-RU"/>
          </a:p>
        </p:txBody>
      </p:sp>
    </p:spTree>
    <p:extLst>
      <p:ext uri="{BB962C8B-B14F-4D97-AF65-F5344CB8AC3E}">
        <p14:creationId xmlns:p14="http://schemas.microsoft.com/office/powerpoint/2010/main" val="3584315406"/>
      </p:ext>
    </p:extLst>
  </p:cSld>
  <p:clrMapOvr>
    <a:masterClrMapping/>
  </p:clrMapOvr>
  <p:transition>
    <p:cover dir="l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781C23A4-58AA-4E16-B26A-2C07981CF83A}" type="datetime1">
              <a:rPr lang="ru-RU" smtClean="0"/>
              <a:pPr>
                <a:defRPr/>
              </a:pPr>
              <a:t>09.01.2021</a:t>
            </a:fld>
            <a:endParaRPr lang="ru-RU"/>
          </a:p>
        </p:txBody>
      </p:sp>
      <p:sp>
        <p:nvSpPr>
          <p:cNvPr id="4" name="Нижний колонтитул 4"/>
          <p:cNvSpPr>
            <a:spLocks noGrp="1"/>
          </p:cNvSpPr>
          <p:nvPr>
            <p:ph type="ftr" sz="quarter" idx="11"/>
          </p:nvPr>
        </p:nvSpPr>
        <p:spPr/>
        <p:txBody>
          <a:bodyPr/>
          <a:lstStyle>
            <a:lvl1pPr>
              <a:defRPr/>
            </a:lvl1pPr>
          </a:lstStyle>
          <a:p>
            <a:pPr>
              <a:defRPr/>
            </a:pPr>
            <a:r>
              <a:rPr lang="ru-RU" smtClean="0"/>
              <a:t>Методология воспитания: воспитание Человека</a:t>
            </a:r>
            <a:endParaRPr lang="ru-RU"/>
          </a:p>
        </p:txBody>
      </p:sp>
      <p:sp>
        <p:nvSpPr>
          <p:cNvPr id="5" name="Номер слайда 5"/>
          <p:cNvSpPr>
            <a:spLocks noGrp="1"/>
          </p:cNvSpPr>
          <p:nvPr>
            <p:ph type="sldNum" sz="quarter" idx="12"/>
          </p:nvPr>
        </p:nvSpPr>
        <p:spPr/>
        <p:txBody>
          <a:bodyPr/>
          <a:lstStyle>
            <a:lvl1pPr>
              <a:defRPr/>
            </a:lvl1pPr>
          </a:lstStyle>
          <a:p>
            <a:pPr>
              <a:defRPr/>
            </a:pPr>
            <a:fld id="{19B1DFF5-3B88-4BAB-94B3-0198DC272ECB}" type="slidenum">
              <a:rPr lang="ru-RU" altLang="ru-RU"/>
              <a:pPr>
                <a:defRPr/>
              </a:pPr>
              <a:t>‹#›</a:t>
            </a:fld>
            <a:endParaRPr lang="ru-RU" altLang="ru-RU"/>
          </a:p>
        </p:txBody>
      </p:sp>
    </p:spTree>
    <p:extLst>
      <p:ext uri="{BB962C8B-B14F-4D97-AF65-F5344CB8AC3E}">
        <p14:creationId xmlns:p14="http://schemas.microsoft.com/office/powerpoint/2010/main" val="3955584117"/>
      </p:ext>
    </p:extLst>
  </p:cSld>
  <p:clrMapOvr>
    <a:masterClrMapping/>
  </p:clrMapOvr>
  <p:transition>
    <p:cover dir="l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A90B25A8-13F6-4827-BB2C-D440DA7202F3}" type="datetime1">
              <a:rPr lang="ru-RU" smtClean="0"/>
              <a:pPr>
                <a:defRPr/>
              </a:pPr>
              <a:t>09.01.2021</a:t>
            </a:fld>
            <a:endParaRPr lang="ru-RU"/>
          </a:p>
        </p:txBody>
      </p:sp>
      <p:sp>
        <p:nvSpPr>
          <p:cNvPr id="3" name="Нижний колонтитул 4"/>
          <p:cNvSpPr>
            <a:spLocks noGrp="1"/>
          </p:cNvSpPr>
          <p:nvPr>
            <p:ph type="ftr" sz="quarter" idx="11"/>
          </p:nvPr>
        </p:nvSpPr>
        <p:spPr/>
        <p:txBody>
          <a:bodyPr/>
          <a:lstStyle>
            <a:lvl1pPr>
              <a:defRPr/>
            </a:lvl1pPr>
          </a:lstStyle>
          <a:p>
            <a:pPr>
              <a:defRPr/>
            </a:pPr>
            <a:r>
              <a:rPr lang="ru-RU" smtClean="0"/>
              <a:t>Методология воспитания: воспитание Человека</a:t>
            </a:r>
            <a:endParaRPr lang="ru-RU"/>
          </a:p>
        </p:txBody>
      </p:sp>
      <p:sp>
        <p:nvSpPr>
          <p:cNvPr id="4" name="Номер слайда 5"/>
          <p:cNvSpPr>
            <a:spLocks noGrp="1"/>
          </p:cNvSpPr>
          <p:nvPr>
            <p:ph type="sldNum" sz="quarter" idx="12"/>
          </p:nvPr>
        </p:nvSpPr>
        <p:spPr/>
        <p:txBody>
          <a:bodyPr/>
          <a:lstStyle>
            <a:lvl1pPr>
              <a:defRPr/>
            </a:lvl1pPr>
          </a:lstStyle>
          <a:p>
            <a:pPr>
              <a:defRPr/>
            </a:pPr>
            <a:fld id="{F98D222F-EF81-4B23-B631-32788856FB1C}" type="slidenum">
              <a:rPr lang="ru-RU" altLang="ru-RU"/>
              <a:pPr>
                <a:defRPr/>
              </a:pPr>
              <a:t>‹#›</a:t>
            </a:fld>
            <a:endParaRPr lang="ru-RU" altLang="ru-RU"/>
          </a:p>
        </p:txBody>
      </p:sp>
    </p:spTree>
    <p:extLst>
      <p:ext uri="{BB962C8B-B14F-4D97-AF65-F5344CB8AC3E}">
        <p14:creationId xmlns:p14="http://schemas.microsoft.com/office/powerpoint/2010/main" val="2047138408"/>
      </p:ext>
    </p:extLst>
  </p:cSld>
  <p:clrMapOvr>
    <a:masterClrMapping/>
  </p:clrMapOvr>
  <p:transition>
    <p:cover dir="l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2"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2" y="1435102"/>
            <a:ext cx="3008313" cy="4691063"/>
          </a:xfrm>
        </p:spPr>
        <p:txBody>
          <a:bodyPr/>
          <a:lstStyle>
            <a:lvl1pPr marL="0" indent="0">
              <a:buNone/>
              <a:defRPr sz="1400"/>
            </a:lvl1pPr>
            <a:lvl2pPr marL="457160" indent="0">
              <a:buNone/>
              <a:defRPr sz="1200"/>
            </a:lvl2pPr>
            <a:lvl3pPr marL="914321" indent="0">
              <a:buNone/>
              <a:defRPr sz="1000"/>
            </a:lvl3pPr>
            <a:lvl4pPr marL="1371481" indent="0">
              <a:buNone/>
              <a:defRPr sz="900"/>
            </a:lvl4pPr>
            <a:lvl5pPr marL="1828642" indent="0">
              <a:buNone/>
              <a:defRPr sz="900"/>
            </a:lvl5pPr>
            <a:lvl6pPr marL="2285802" indent="0">
              <a:buNone/>
              <a:defRPr sz="900"/>
            </a:lvl6pPr>
            <a:lvl7pPr marL="2742963" indent="0">
              <a:buNone/>
              <a:defRPr sz="900"/>
            </a:lvl7pPr>
            <a:lvl8pPr marL="3200123" indent="0">
              <a:buNone/>
              <a:defRPr sz="900"/>
            </a:lvl8pPr>
            <a:lvl9pPr marL="3657284"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C8FD277D-05CC-4FAE-B311-6B750A258AEA}" type="datetime1">
              <a:rPr lang="ru-RU" smtClean="0"/>
              <a:pPr>
                <a:defRPr/>
              </a:pPr>
              <a:t>09.01.2021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r>
              <a:rPr lang="ru-RU" smtClean="0"/>
              <a:t>Методология воспитания: воспитание Человека</a:t>
            </a:r>
            <a:endParaRPr lang="ru-RU"/>
          </a:p>
        </p:txBody>
      </p:sp>
      <p:sp>
        <p:nvSpPr>
          <p:cNvPr id="7" name="Номер слайда 5"/>
          <p:cNvSpPr>
            <a:spLocks noGrp="1"/>
          </p:cNvSpPr>
          <p:nvPr>
            <p:ph type="sldNum" sz="quarter" idx="12"/>
          </p:nvPr>
        </p:nvSpPr>
        <p:spPr/>
        <p:txBody>
          <a:bodyPr/>
          <a:lstStyle>
            <a:lvl1pPr>
              <a:defRPr/>
            </a:lvl1pPr>
          </a:lstStyle>
          <a:p>
            <a:pPr>
              <a:defRPr/>
            </a:pPr>
            <a:fld id="{E8632FC5-3127-4F8F-8193-2A3DC594601A}" type="slidenum">
              <a:rPr lang="ru-RU" altLang="ru-RU"/>
              <a:pPr>
                <a:defRPr/>
              </a:pPr>
              <a:t>‹#›</a:t>
            </a:fld>
            <a:endParaRPr lang="ru-RU" altLang="ru-RU"/>
          </a:p>
        </p:txBody>
      </p:sp>
    </p:spTree>
    <p:extLst>
      <p:ext uri="{BB962C8B-B14F-4D97-AF65-F5344CB8AC3E}">
        <p14:creationId xmlns:p14="http://schemas.microsoft.com/office/powerpoint/2010/main" val="528618341"/>
      </p:ext>
    </p:extLst>
  </p:cSld>
  <p:clrMapOvr>
    <a:masterClrMapping/>
  </p:clrMapOvr>
  <p:transition>
    <p:cover dir="l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1"/>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160" indent="0">
              <a:buNone/>
              <a:defRPr sz="2800"/>
            </a:lvl2pPr>
            <a:lvl3pPr marL="914321" indent="0">
              <a:buNone/>
              <a:defRPr sz="2400"/>
            </a:lvl3pPr>
            <a:lvl4pPr marL="1371481" indent="0">
              <a:buNone/>
              <a:defRPr sz="2000"/>
            </a:lvl4pPr>
            <a:lvl5pPr marL="1828642" indent="0">
              <a:buNone/>
              <a:defRPr sz="2000"/>
            </a:lvl5pPr>
            <a:lvl6pPr marL="2285802" indent="0">
              <a:buNone/>
              <a:defRPr sz="2000"/>
            </a:lvl6pPr>
            <a:lvl7pPr marL="2742963" indent="0">
              <a:buNone/>
              <a:defRPr sz="2000"/>
            </a:lvl7pPr>
            <a:lvl8pPr marL="3200123" indent="0">
              <a:buNone/>
              <a:defRPr sz="2000"/>
            </a:lvl8pPr>
            <a:lvl9pPr marL="3657284" indent="0">
              <a:buNone/>
              <a:defRPr sz="2000"/>
            </a:lvl9pPr>
          </a:lstStyle>
          <a:p>
            <a:pPr lvl="0"/>
            <a:endParaRPr lang="ru-RU" noProof="0" smtClean="0"/>
          </a:p>
        </p:txBody>
      </p:sp>
      <p:sp>
        <p:nvSpPr>
          <p:cNvPr id="4" name="Текст 3"/>
          <p:cNvSpPr>
            <a:spLocks noGrp="1"/>
          </p:cNvSpPr>
          <p:nvPr>
            <p:ph type="body" sz="half" idx="2"/>
          </p:nvPr>
        </p:nvSpPr>
        <p:spPr>
          <a:xfrm>
            <a:off x="1792288" y="5367339"/>
            <a:ext cx="5486400" cy="804862"/>
          </a:xfrm>
        </p:spPr>
        <p:txBody>
          <a:bodyPr/>
          <a:lstStyle>
            <a:lvl1pPr marL="0" indent="0">
              <a:buNone/>
              <a:defRPr sz="1400"/>
            </a:lvl1pPr>
            <a:lvl2pPr marL="457160" indent="0">
              <a:buNone/>
              <a:defRPr sz="1200"/>
            </a:lvl2pPr>
            <a:lvl3pPr marL="914321" indent="0">
              <a:buNone/>
              <a:defRPr sz="1000"/>
            </a:lvl3pPr>
            <a:lvl4pPr marL="1371481" indent="0">
              <a:buNone/>
              <a:defRPr sz="900"/>
            </a:lvl4pPr>
            <a:lvl5pPr marL="1828642" indent="0">
              <a:buNone/>
              <a:defRPr sz="900"/>
            </a:lvl5pPr>
            <a:lvl6pPr marL="2285802" indent="0">
              <a:buNone/>
              <a:defRPr sz="900"/>
            </a:lvl6pPr>
            <a:lvl7pPr marL="2742963" indent="0">
              <a:buNone/>
              <a:defRPr sz="900"/>
            </a:lvl7pPr>
            <a:lvl8pPr marL="3200123" indent="0">
              <a:buNone/>
              <a:defRPr sz="900"/>
            </a:lvl8pPr>
            <a:lvl9pPr marL="3657284"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6E58115F-475C-4941-80CC-5C6BF2374D46}" type="datetime1">
              <a:rPr lang="ru-RU" smtClean="0"/>
              <a:pPr>
                <a:defRPr/>
              </a:pPr>
              <a:t>09.01.2021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r>
              <a:rPr lang="ru-RU" smtClean="0"/>
              <a:t>Методология воспитания: воспитание Человека</a:t>
            </a:r>
            <a:endParaRPr lang="ru-RU"/>
          </a:p>
        </p:txBody>
      </p:sp>
      <p:sp>
        <p:nvSpPr>
          <p:cNvPr id="7" name="Номер слайда 5"/>
          <p:cNvSpPr>
            <a:spLocks noGrp="1"/>
          </p:cNvSpPr>
          <p:nvPr>
            <p:ph type="sldNum" sz="quarter" idx="12"/>
          </p:nvPr>
        </p:nvSpPr>
        <p:spPr/>
        <p:txBody>
          <a:bodyPr/>
          <a:lstStyle>
            <a:lvl1pPr>
              <a:defRPr/>
            </a:lvl1pPr>
          </a:lstStyle>
          <a:p>
            <a:pPr>
              <a:defRPr/>
            </a:pPr>
            <a:fld id="{8788C44B-3B13-4ECE-9958-DF9B583E4E11}" type="slidenum">
              <a:rPr lang="ru-RU" altLang="ru-RU"/>
              <a:pPr>
                <a:defRPr/>
              </a:pPr>
              <a:t>‹#›</a:t>
            </a:fld>
            <a:endParaRPr lang="ru-RU" altLang="ru-RU"/>
          </a:p>
        </p:txBody>
      </p:sp>
    </p:spTree>
    <p:extLst>
      <p:ext uri="{BB962C8B-B14F-4D97-AF65-F5344CB8AC3E}">
        <p14:creationId xmlns:p14="http://schemas.microsoft.com/office/powerpoint/2010/main" val="1595730190"/>
      </p:ext>
    </p:extLst>
  </p:cSld>
  <p:clrMapOvr>
    <a:masterClrMapping/>
  </p:clrMapOvr>
  <p:transition>
    <p:cover dir="l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Заголовок 1"/>
          <p:cNvSpPr>
            <a:spLocks noGrp="1"/>
          </p:cNvSpPr>
          <p:nvPr>
            <p:ph type="title"/>
          </p:nvPr>
        </p:nvSpPr>
        <p:spPr bwMode="auto">
          <a:xfrm>
            <a:off x="457199" y="274638"/>
            <a:ext cx="7430783" cy="1066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2" tIns="45716" rIns="91432" bIns="45716" numCol="1" anchor="ctr" anchorCtr="0" compatLnSpc="1">
            <a:prstTxWarp prst="textNoShape">
              <a:avLst/>
            </a:prstTxWarp>
          </a:bodyPr>
          <a:lstStyle/>
          <a:p>
            <a:pPr lvl="0"/>
            <a:r>
              <a:rPr lang="ru-RU" altLang="ru-RU" dirty="0" smtClean="0"/>
              <a:t>Образец заголовка</a:t>
            </a:r>
          </a:p>
        </p:txBody>
      </p:sp>
      <p:sp>
        <p:nvSpPr>
          <p:cNvPr id="2051" name="Текст 2"/>
          <p:cNvSpPr>
            <a:spLocks noGrp="1"/>
          </p:cNvSpPr>
          <p:nvPr>
            <p:ph type="body" idx="1"/>
          </p:nvPr>
        </p:nvSpPr>
        <p:spPr bwMode="auto">
          <a:xfrm>
            <a:off x="457200" y="1692276"/>
            <a:ext cx="8229600" cy="4569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2" tIns="45716" rIns="91432" bIns="45716"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 name="Дата 3"/>
          <p:cNvSpPr>
            <a:spLocks noGrp="1"/>
          </p:cNvSpPr>
          <p:nvPr>
            <p:ph type="dt" sz="half" idx="2"/>
          </p:nvPr>
        </p:nvSpPr>
        <p:spPr>
          <a:xfrm>
            <a:off x="3491880" y="6520259"/>
            <a:ext cx="1023392" cy="365125"/>
          </a:xfrm>
          <a:prstGeom prst="rect">
            <a:avLst/>
          </a:prstGeom>
        </p:spPr>
        <p:txBody>
          <a:bodyPr vert="horz" lIns="91432" tIns="45716" rIns="91432" bIns="45716" rtlCol="0" anchor="ctr"/>
          <a:lstStyle>
            <a:lvl1pPr algn="l" eaLnBrk="1" hangingPunct="1">
              <a:defRPr sz="1100">
                <a:solidFill>
                  <a:srgbClr val="1547B7"/>
                </a:solidFill>
                <a:latin typeface="Arial" charset="0"/>
              </a:defRPr>
            </a:lvl1pPr>
          </a:lstStyle>
          <a:p>
            <a:pPr>
              <a:defRPr/>
            </a:pPr>
            <a:fld id="{68827B23-F1DA-4F01-8D46-8C7C9C9E3874}" type="datetime1">
              <a:rPr lang="ru-RU" smtClean="0"/>
              <a:pPr>
                <a:defRPr/>
              </a:pPr>
              <a:t>09.01.2021</a:t>
            </a:fld>
            <a:endParaRPr lang="ru-RU" dirty="0"/>
          </a:p>
        </p:txBody>
      </p:sp>
      <p:sp>
        <p:nvSpPr>
          <p:cNvPr id="5" name="Нижний колонтитул 4"/>
          <p:cNvSpPr>
            <a:spLocks noGrp="1"/>
          </p:cNvSpPr>
          <p:nvPr>
            <p:ph type="ftr" sz="quarter" idx="3"/>
          </p:nvPr>
        </p:nvSpPr>
        <p:spPr>
          <a:xfrm>
            <a:off x="4572000" y="6520259"/>
            <a:ext cx="3543672" cy="365125"/>
          </a:xfrm>
          <a:prstGeom prst="rect">
            <a:avLst/>
          </a:prstGeom>
        </p:spPr>
        <p:txBody>
          <a:bodyPr vert="horz" lIns="91432" tIns="45716" rIns="91432" bIns="45716" rtlCol="0" anchor="ctr"/>
          <a:lstStyle>
            <a:lvl1pPr algn="ctr" eaLnBrk="1" hangingPunct="1">
              <a:defRPr sz="1100" smtClean="0">
                <a:solidFill>
                  <a:srgbClr val="1547B7"/>
                </a:solidFill>
                <a:latin typeface="Arial" charset="0"/>
              </a:defRPr>
            </a:lvl1pPr>
          </a:lstStyle>
          <a:p>
            <a:pPr>
              <a:defRPr/>
            </a:pPr>
            <a:r>
              <a:rPr lang="ru-RU" dirty="0" smtClean="0"/>
              <a:t>Методология воспитания: воспитание Человека</a:t>
            </a:r>
            <a:endParaRPr lang="ru-RU" dirty="0"/>
          </a:p>
        </p:txBody>
      </p:sp>
      <p:sp>
        <p:nvSpPr>
          <p:cNvPr id="6" name="Номер слайда 5"/>
          <p:cNvSpPr>
            <a:spLocks noGrp="1"/>
          </p:cNvSpPr>
          <p:nvPr>
            <p:ph type="sldNum" sz="quarter" idx="4"/>
          </p:nvPr>
        </p:nvSpPr>
        <p:spPr>
          <a:xfrm>
            <a:off x="8172400" y="6520259"/>
            <a:ext cx="514400" cy="365125"/>
          </a:xfrm>
          <a:prstGeom prst="rect">
            <a:avLst/>
          </a:prstGeom>
        </p:spPr>
        <p:txBody>
          <a:bodyPr vert="horz" wrap="square" lIns="91432" tIns="45716" rIns="91432" bIns="45716" numCol="1" anchor="ctr" anchorCtr="0" compatLnSpc="1">
            <a:prstTxWarp prst="textNoShape">
              <a:avLst/>
            </a:prstTxWarp>
          </a:bodyPr>
          <a:lstStyle>
            <a:lvl1pPr algn="r" eaLnBrk="1" hangingPunct="1">
              <a:defRPr sz="1200" b="1" smtClean="0">
                <a:solidFill>
                  <a:srgbClr val="1547B7"/>
                </a:solidFill>
              </a:defRPr>
            </a:lvl1pPr>
          </a:lstStyle>
          <a:p>
            <a:pPr>
              <a:defRPr/>
            </a:pPr>
            <a:fld id="{02786723-4739-4497-A3C3-7BA6394FF495}" type="slidenum">
              <a:rPr lang="ru-RU" altLang="ru-RU" smtClean="0"/>
              <a:pPr>
                <a:defRPr/>
              </a:pPr>
              <a:t>‹#›</a:t>
            </a:fld>
            <a:endParaRPr lang="ru-RU" altLang="ru-RU"/>
          </a:p>
        </p:txBody>
      </p:sp>
    </p:spTree>
  </p:cSld>
  <p:clrMap bg1="lt1" tx1="dk1" bg2="lt2" tx2="dk2" accent1="accent1" accent2="accent2" accent3="accent3" accent4="accent4" accent5="accent5" accent6="accent6" hlink="hlink" folHlink="folHlink"/>
  <p:sldLayoutIdLst>
    <p:sldLayoutId id="2147484156" r:id="rId1"/>
    <p:sldLayoutId id="2147484157" r:id="rId2"/>
    <p:sldLayoutId id="2147484158" r:id="rId3"/>
    <p:sldLayoutId id="2147484159" r:id="rId4"/>
    <p:sldLayoutId id="2147484160" r:id="rId5"/>
    <p:sldLayoutId id="2147484161" r:id="rId6"/>
    <p:sldLayoutId id="2147484162" r:id="rId7"/>
    <p:sldLayoutId id="2147484163" r:id="rId8"/>
    <p:sldLayoutId id="2147484164" r:id="rId9"/>
    <p:sldLayoutId id="2147484165" r:id="rId10"/>
    <p:sldLayoutId id="2147484166" r:id="rId11"/>
    <p:sldLayoutId id="2147484171" r:id="rId12"/>
    <p:sldLayoutId id="2147484172" r:id="rId13"/>
  </p:sldLayoutIdLst>
  <p:transition>
    <p:cover dir="lu"/>
  </p:transition>
  <p:timing>
    <p:tnLst>
      <p:par>
        <p:cTn id="1" dur="indefinite" restart="never" nodeType="tmRoot"/>
      </p:par>
    </p:tnLst>
  </p:timing>
  <p:hf hdr="0"/>
  <p:txStyles>
    <p:titleStyle>
      <a:lvl1pPr algn="ctr" rtl="0" eaLnBrk="0" fontAlgn="base" hangingPunct="0">
        <a:spcBef>
          <a:spcPct val="0"/>
        </a:spcBef>
        <a:spcAft>
          <a:spcPct val="0"/>
        </a:spcAft>
        <a:defRPr sz="4400" kern="1200">
          <a:solidFill>
            <a:schemeClr val="bg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160" algn="ctr" rtl="0" fontAlgn="base">
        <a:spcBef>
          <a:spcPct val="0"/>
        </a:spcBef>
        <a:spcAft>
          <a:spcPct val="0"/>
        </a:spcAft>
        <a:defRPr sz="4400">
          <a:solidFill>
            <a:schemeClr val="tx1"/>
          </a:solidFill>
          <a:latin typeface="Calibri" pitchFamily="34" charset="0"/>
        </a:defRPr>
      </a:lvl6pPr>
      <a:lvl7pPr marL="914321" algn="ctr" rtl="0" fontAlgn="base">
        <a:spcBef>
          <a:spcPct val="0"/>
        </a:spcBef>
        <a:spcAft>
          <a:spcPct val="0"/>
        </a:spcAft>
        <a:defRPr sz="4400">
          <a:solidFill>
            <a:schemeClr val="tx1"/>
          </a:solidFill>
          <a:latin typeface="Calibri" pitchFamily="34" charset="0"/>
        </a:defRPr>
      </a:lvl7pPr>
      <a:lvl8pPr marL="1371481" algn="ctr" rtl="0" fontAlgn="base">
        <a:spcBef>
          <a:spcPct val="0"/>
        </a:spcBef>
        <a:spcAft>
          <a:spcPct val="0"/>
        </a:spcAft>
        <a:defRPr sz="4400">
          <a:solidFill>
            <a:schemeClr val="tx1"/>
          </a:solidFill>
          <a:latin typeface="Calibri" pitchFamily="34" charset="0"/>
        </a:defRPr>
      </a:lvl8pPr>
      <a:lvl9pPr marL="1828642" algn="ctr" rtl="0" fontAlgn="base">
        <a:spcBef>
          <a:spcPct val="0"/>
        </a:spcBef>
        <a:spcAft>
          <a:spcPct val="0"/>
        </a:spcAft>
        <a:defRPr sz="4400">
          <a:solidFill>
            <a:schemeClr val="tx1"/>
          </a:solidFill>
          <a:latin typeface="Calibri" pitchFamily="34" charset="0"/>
        </a:defRPr>
      </a:lvl9pPr>
    </p:titleStyle>
    <p:bodyStyle>
      <a:lvl1pPr marL="341313" indent="-341313"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1363" indent="-284163"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1413" indent="-227013"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598613" indent="-227013"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5813" indent="-227013"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382" indent="-228580" algn="l" defTabSz="91432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43" indent="-228580" algn="l" defTabSz="91432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703" indent="-228580" algn="l" defTabSz="91432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64" indent="-228580" algn="l" defTabSz="91432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321" rtl="0" eaLnBrk="1" latinLnBrk="0" hangingPunct="1">
        <a:defRPr sz="1800" kern="1200">
          <a:solidFill>
            <a:schemeClr val="tx1"/>
          </a:solidFill>
          <a:latin typeface="+mn-lt"/>
          <a:ea typeface="+mn-ea"/>
          <a:cs typeface="+mn-cs"/>
        </a:defRPr>
      </a:lvl1pPr>
      <a:lvl2pPr marL="457160" algn="l" defTabSz="914321" rtl="0" eaLnBrk="1" latinLnBrk="0" hangingPunct="1">
        <a:defRPr sz="1800" kern="1200">
          <a:solidFill>
            <a:schemeClr val="tx1"/>
          </a:solidFill>
          <a:latin typeface="+mn-lt"/>
          <a:ea typeface="+mn-ea"/>
          <a:cs typeface="+mn-cs"/>
        </a:defRPr>
      </a:lvl2pPr>
      <a:lvl3pPr marL="914321" algn="l" defTabSz="914321" rtl="0" eaLnBrk="1" latinLnBrk="0" hangingPunct="1">
        <a:defRPr sz="1800" kern="1200">
          <a:solidFill>
            <a:schemeClr val="tx1"/>
          </a:solidFill>
          <a:latin typeface="+mn-lt"/>
          <a:ea typeface="+mn-ea"/>
          <a:cs typeface="+mn-cs"/>
        </a:defRPr>
      </a:lvl3pPr>
      <a:lvl4pPr marL="1371481" algn="l" defTabSz="914321" rtl="0" eaLnBrk="1" latinLnBrk="0" hangingPunct="1">
        <a:defRPr sz="1800" kern="1200">
          <a:solidFill>
            <a:schemeClr val="tx1"/>
          </a:solidFill>
          <a:latin typeface="+mn-lt"/>
          <a:ea typeface="+mn-ea"/>
          <a:cs typeface="+mn-cs"/>
        </a:defRPr>
      </a:lvl4pPr>
      <a:lvl5pPr marL="1828642" algn="l" defTabSz="914321" rtl="0" eaLnBrk="1" latinLnBrk="0" hangingPunct="1">
        <a:defRPr sz="1800" kern="1200">
          <a:solidFill>
            <a:schemeClr val="tx1"/>
          </a:solidFill>
          <a:latin typeface="+mn-lt"/>
          <a:ea typeface="+mn-ea"/>
          <a:cs typeface="+mn-cs"/>
        </a:defRPr>
      </a:lvl5pPr>
      <a:lvl6pPr marL="2285802" algn="l" defTabSz="914321" rtl="0" eaLnBrk="1" latinLnBrk="0" hangingPunct="1">
        <a:defRPr sz="1800" kern="1200">
          <a:solidFill>
            <a:schemeClr val="tx1"/>
          </a:solidFill>
          <a:latin typeface="+mn-lt"/>
          <a:ea typeface="+mn-ea"/>
          <a:cs typeface="+mn-cs"/>
        </a:defRPr>
      </a:lvl6pPr>
      <a:lvl7pPr marL="2742963" algn="l" defTabSz="914321" rtl="0" eaLnBrk="1" latinLnBrk="0" hangingPunct="1">
        <a:defRPr sz="1800" kern="1200">
          <a:solidFill>
            <a:schemeClr val="tx1"/>
          </a:solidFill>
          <a:latin typeface="+mn-lt"/>
          <a:ea typeface="+mn-ea"/>
          <a:cs typeface="+mn-cs"/>
        </a:defRPr>
      </a:lvl7pPr>
      <a:lvl8pPr marL="3200123" algn="l" defTabSz="914321" rtl="0" eaLnBrk="1" latinLnBrk="0" hangingPunct="1">
        <a:defRPr sz="1800" kern="1200">
          <a:solidFill>
            <a:schemeClr val="tx1"/>
          </a:solidFill>
          <a:latin typeface="+mn-lt"/>
          <a:ea typeface="+mn-ea"/>
          <a:cs typeface="+mn-cs"/>
        </a:defRPr>
      </a:lvl8pPr>
      <a:lvl9pPr marL="3657284" algn="l" defTabSz="91432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2.xml"/><Relationship Id="rId4" Type="http://schemas.openxmlformats.org/officeDocument/2006/relationships/hyperlink" Target="http://www.studentlibrary.ru/"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07704" y="274638"/>
            <a:ext cx="5178896" cy="1066130"/>
          </a:xfrm>
        </p:spPr>
        <p:txBody>
          <a:bodyPr/>
          <a:lstStyle/>
          <a:p>
            <a:pPr>
              <a:lnSpc>
                <a:spcPct val="115000"/>
              </a:lnSpc>
              <a:spcAft>
                <a:spcPts val="1000"/>
              </a:spcAft>
            </a:pPr>
            <a:r>
              <a:rPr lang="ru-RU" sz="1600" dirty="0"/>
              <a:t>ВОЛГОГРАДСКИЙ ГОСУДАРСТВЕННЫЙ МЕДИЦИНСКИЙ УНИВЕРСИТЕТ</a:t>
            </a:r>
            <a:br>
              <a:rPr lang="ru-RU" sz="1600" dirty="0"/>
            </a:br>
            <a:r>
              <a:rPr lang="ru-RU" sz="1600" dirty="0">
                <a:ea typeface="Calibri" pitchFamily="34" charset="0"/>
                <a:cs typeface="Times New Roman" pitchFamily="18" charset="0"/>
              </a:rPr>
              <a:t>КАФЕДРА</a:t>
            </a:r>
            <a:r>
              <a:rPr lang="ru-RU" sz="1600" dirty="0">
                <a:solidFill>
                  <a:srgbClr val="7030A0"/>
                </a:solidFill>
                <a:ea typeface="Calibri" pitchFamily="34" charset="0"/>
                <a:cs typeface="Times New Roman" pitchFamily="18" charset="0"/>
              </a:rPr>
              <a:t> </a:t>
            </a:r>
            <a:r>
              <a:rPr lang="ru-RU" sz="1600" dirty="0" smtClean="0">
                <a:ea typeface="Calibri" pitchFamily="34" charset="0"/>
                <a:cs typeface="Times New Roman" pitchFamily="18" charset="0"/>
              </a:rPr>
              <a:t>МЕДИКО-СОЦИАЛЬНЫХ ТЕХНОЛОГИЙ С </a:t>
            </a:r>
            <a:r>
              <a:rPr lang="ru-RU" sz="1600" dirty="0">
                <a:ea typeface="Calibri" pitchFamily="34" charset="0"/>
                <a:cs typeface="Times New Roman" pitchFamily="18" charset="0"/>
              </a:rPr>
              <a:t>КУРСОМ ПЕДАГОГИКИ И ОБРАЗОВАТЕЛЬНЫХ </a:t>
            </a:r>
            <a:r>
              <a:rPr lang="ru-RU" sz="1600" dirty="0" smtClean="0">
                <a:ea typeface="Calibri" pitchFamily="34" charset="0"/>
                <a:cs typeface="Times New Roman" pitchFamily="18" charset="0"/>
              </a:rPr>
              <a:t>ТЕХНОЛОГИЙ ДПО</a:t>
            </a:r>
            <a:r>
              <a:rPr lang="ru-RU" sz="1600" dirty="0" smtClean="0"/>
              <a:t> </a:t>
            </a:r>
            <a:endParaRPr lang="ru-RU" sz="1600" dirty="0"/>
          </a:p>
        </p:txBody>
      </p:sp>
      <p:sp>
        <p:nvSpPr>
          <p:cNvPr id="3" name="Объект 2"/>
          <p:cNvSpPr>
            <a:spLocks noGrp="1"/>
          </p:cNvSpPr>
          <p:nvPr>
            <p:ph idx="1"/>
          </p:nvPr>
        </p:nvSpPr>
        <p:spPr/>
        <p:txBody>
          <a:bodyPr/>
          <a:lstStyle/>
          <a:p>
            <a:pPr marL="0" indent="0" algn="ctr">
              <a:lnSpc>
                <a:spcPct val="90000"/>
              </a:lnSpc>
              <a:buNone/>
              <a:defRPr/>
            </a:pPr>
            <a:r>
              <a:rPr lang="ru-RU" sz="2800" b="1" dirty="0">
                <a:solidFill>
                  <a:srgbClr val="7030A0"/>
                </a:solidFill>
              </a:rPr>
              <a:t>Лекция </a:t>
            </a:r>
            <a:r>
              <a:rPr lang="ru-RU" sz="2800" b="1" dirty="0" smtClean="0">
                <a:solidFill>
                  <a:srgbClr val="7030A0"/>
                </a:solidFill>
              </a:rPr>
              <a:t>30</a:t>
            </a:r>
            <a:endParaRPr lang="ru-RU" sz="2800" b="1" dirty="0">
              <a:solidFill>
                <a:srgbClr val="7030A0"/>
              </a:solidFill>
            </a:endParaRPr>
          </a:p>
          <a:p>
            <a:pPr marL="0" indent="0" algn="ctr">
              <a:lnSpc>
                <a:spcPct val="90000"/>
              </a:lnSpc>
              <a:buNone/>
              <a:defRPr/>
            </a:pPr>
            <a:r>
              <a:rPr lang="ru-RU" sz="2800" b="1" dirty="0">
                <a:solidFill>
                  <a:srgbClr val="7030A0"/>
                </a:solidFill>
              </a:rPr>
              <a:t>по «Теории социальной работы»</a:t>
            </a:r>
          </a:p>
          <a:p>
            <a:pPr marL="0" indent="0" algn="ctr">
              <a:lnSpc>
                <a:spcPct val="90000"/>
              </a:lnSpc>
              <a:buNone/>
              <a:defRPr/>
            </a:pPr>
            <a:r>
              <a:rPr lang="ru-RU" sz="2800" b="1" dirty="0">
                <a:solidFill>
                  <a:srgbClr val="7030A0"/>
                </a:solidFill>
              </a:rPr>
              <a:t> для студентов отделения</a:t>
            </a:r>
          </a:p>
          <a:p>
            <a:pPr marL="0" indent="0" algn="ctr">
              <a:lnSpc>
                <a:spcPct val="90000"/>
              </a:lnSpc>
              <a:buNone/>
              <a:defRPr/>
            </a:pPr>
            <a:r>
              <a:rPr lang="ru-RU" sz="2800" b="1" dirty="0">
                <a:solidFill>
                  <a:srgbClr val="7030A0"/>
                </a:solidFill>
              </a:rPr>
              <a:t>«Социальная работа»</a:t>
            </a:r>
          </a:p>
          <a:p>
            <a:pPr marL="0" indent="0" algn="ctr">
              <a:buNone/>
            </a:pPr>
            <a:r>
              <a:rPr lang="ru-RU" sz="3600" b="1" dirty="0">
                <a:solidFill>
                  <a:srgbClr val="1547B6"/>
                </a:solidFill>
                <a:effectLst>
                  <a:outerShdw blurRad="38100" dist="38100" dir="2700000" algn="tl">
                    <a:srgbClr val="000000">
                      <a:alpha val="43137"/>
                    </a:srgbClr>
                  </a:outerShdw>
                </a:effectLst>
              </a:rPr>
              <a:t>Общественные и благотворительные организации в системе социальной работы</a:t>
            </a:r>
            <a:endParaRPr lang="ru-RU" sz="3600" dirty="0">
              <a:solidFill>
                <a:srgbClr val="1547B6"/>
              </a:solidFill>
              <a:effectLst>
                <a:outerShdw blurRad="38100" dist="38100" dir="2700000" algn="tl">
                  <a:srgbClr val="000000">
                    <a:alpha val="43137"/>
                  </a:srgbClr>
                </a:outerShdw>
              </a:effectLst>
            </a:endParaRPr>
          </a:p>
          <a:p>
            <a:pPr marL="0" indent="0" algn="just">
              <a:buNone/>
            </a:pPr>
            <a:endParaRPr lang="ru-RU" altLang="ru-RU" sz="3600" dirty="0" smtClean="0">
              <a:solidFill>
                <a:srgbClr val="1547B6"/>
              </a:solidFill>
            </a:endParaRPr>
          </a:p>
          <a:p>
            <a:pPr marL="0" indent="0" algn="r">
              <a:buNone/>
            </a:pPr>
            <a:r>
              <a:rPr lang="ru-RU" altLang="ru-RU" sz="2400" dirty="0" err="1" smtClean="0">
                <a:solidFill>
                  <a:srgbClr val="002060"/>
                </a:solidFill>
              </a:rPr>
              <a:t>Д.пед.н</a:t>
            </a:r>
            <a:r>
              <a:rPr lang="ru-RU" altLang="ru-RU" sz="2400" dirty="0" smtClean="0">
                <a:solidFill>
                  <a:srgbClr val="002060"/>
                </a:solidFill>
              </a:rPr>
              <a:t>. А.И. </a:t>
            </a:r>
            <a:r>
              <a:rPr lang="ru-RU" altLang="ru-RU" sz="2400" dirty="0" err="1" smtClean="0">
                <a:solidFill>
                  <a:srgbClr val="002060"/>
                </a:solidFill>
              </a:rPr>
              <a:t>Артюхина</a:t>
            </a:r>
            <a:endParaRPr lang="ru-RU" altLang="ru-RU" sz="2400" dirty="0">
              <a:solidFill>
                <a:srgbClr val="002060"/>
              </a:solidFill>
            </a:endParaRPr>
          </a:p>
          <a:p>
            <a:pPr marL="0" indent="0" algn="ctr">
              <a:buNone/>
            </a:pPr>
            <a:r>
              <a:rPr lang="ru-RU" sz="2800" b="1" dirty="0" smtClean="0">
                <a:solidFill>
                  <a:srgbClr val="1547B6"/>
                </a:solidFill>
              </a:rPr>
              <a:t>       Волгоград 2021</a:t>
            </a:r>
            <a:endParaRPr lang="ru-RU" sz="2800" b="1" dirty="0">
              <a:solidFill>
                <a:srgbClr val="1547B6"/>
              </a:solidFill>
            </a:endParaRPr>
          </a:p>
        </p:txBody>
      </p:sp>
      <p:sp>
        <p:nvSpPr>
          <p:cNvPr id="4" name="Дата 3"/>
          <p:cNvSpPr>
            <a:spLocks noGrp="1"/>
          </p:cNvSpPr>
          <p:nvPr>
            <p:ph type="dt" sz="half" idx="10"/>
          </p:nvPr>
        </p:nvSpPr>
        <p:spPr/>
        <p:txBody>
          <a:bodyPr/>
          <a:lstStyle/>
          <a:p>
            <a:pPr>
              <a:defRPr/>
            </a:pPr>
            <a:endParaRPr lang="ru-RU" dirty="0"/>
          </a:p>
        </p:txBody>
      </p:sp>
      <p:pic>
        <p:nvPicPr>
          <p:cNvPr id="7" name="Рисунок 1" descr="Описание: 4215-logotip_volggm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896"/>
            <a:ext cx="1783879" cy="202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Рисунок 7" descr="0a2ae59b0b7e5ee1c62e80d684812acc.jpg"/>
          <p:cNvPicPr/>
          <p:nvPr/>
        </p:nvPicPr>
        <p:blipFill>
          <a:blip r:embed="rId3" cstate="print"/>
          <a:stretch>
            <a:fillRect/>
          </a:stretch>
        </p:blipFill>
        <p:spPr>
          <a:xfrm>
            <a:off x="7118558" y="-5680"/>
            <a:ext cx="1800225" cy="20288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640196652"/>
      </p:ext>
    </p:extLst>
  </p:cSld>
  <p:clrMapOvr>
    <a:masterClrMapping/>
  </p:clrMapOvr>
  <p:transition>
    <p:cover dir="l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sp>
        <p:nvSpPr>
          <p:cNvPr id="4" name="Дата 3"/>
          <p:cNvSpPr>
            <a:spLocks noGrp="1"/>
          </p:cNvSpPr>
          <p:nvPr>
            <p:ph type="dt" sz="half" idx="10"/>
          </p:nvPr>
        </p:nvSpPr>
        <p:spPr/>
        <p:txBody>
          <a:bodyPr/>
          <a:lstStyle/>
          <a:p>
            <a:pPr>
              <a:defRPr/>
            </a:pPr>
            <a:fld id="{83CE89E9-40FF-41C4-817A-113816C1C856}" type="datetime1">
              <a:rPr lang="ru-RU" smtClean="0"/>
              <a:pPr>
                <a:defRPr/>
              </a:pPr>
              <a:t>09.01.2021</a:t>
            </a:fld>
            <a:endParaRPr lang="ru-RU" dirty="0"/>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10</a:t>
            </a:fld>
            <a:endParaRPr lang="ru-RU" altLang="ru-RU"/>
          </a:p>
        </p:txBody>
      </p:sp>
      <p:pic>
        <p:nvPicPr>
          <p:cNvPr id="45058" name="Picture 2" descr="http://fs1.ppt4web.ru/images/95258/146631/640/img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0"/>
            <a:ext cx="903649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1283832"/>
      </p:ext>
    </p:extLst>
  </p:cSld>
  <p:clrMapOvr>
    <a:masterClrMapping/>
  </p:clrMapOvr>
  <p:transition>
    <p:cover dir="l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sp>
        <p:nvSpPr>
          <p:cNvPr id="4" name="Дата 3"/>
          <p:cNvSpPr>
            <a:spLocks noGrp="1"/>
          </p:cNvSpPr>
          <p:nvPr>
            <p:ph type="dt" sz="half" idx="10"/>
          </p:nvPr>
        </p:nvSpPr>
        <p:spPr/>
        <p:txBody>
          <a:bodyPr/>
          <a:lstStyle/>
          <a:p>
            <a:pPr>
              <a:defRPr/>
            </a:pPr>
            <a:fld id="{83CE89E9-40FF-41C4-817A-113816C1C856}" type="datetime1">
              <a:rPr lang="ru-RU" smtClean="0"/>
              <a:pPr>
                <a:defRPr/>
              </a:pPr>
              <a:t>09.01.2021</a:t>
            </a:fld>
            <a:endParaRPr lang="ru-RU" dirty="0"/>
          </a:p>
        </p:txBody>
      </p:sp>
      <p:sp>
        <p:nvSpPr>
          <p:cNvPr id="5" name="Нижний колонтитул 4"/>
          <p:cNvSpPr>
            <a:spLocks noGrp="1"/>
          </p:cNvSpPr>
          <p:nvPr>
            <p:ph type="ftr" sz="quarter" idx="11"/>
          </p:nvPr>
        </p:nvSpPr>
        <p:spPr/>
        <p:txBody>
          <a:bodyPr/>
          <a:lstStyle/>
          <a:p>
            <a:pPr>
              <a:defRPr/>
            </a:pPr>
            <a:r>
              <a:rPr lang="ru-RU" smtClean="0"/>
              <a:t>Методология воспитания: воспитание Человека</a:t>
            </a:r>
            <a:endParaRPr lang="ru-RU"/>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11</a:t>
            </a:fld>
            <a:endParaRPr lang="ru-RU" altLang="ru-RU"/>
          </a:p>
        </p:txBody>
      </p:sp>
      <p:pic>
        <p:nvPicPr>
          <p:cNvPr id="41986" name="Picture 2" descr="http://saldovka.ru/wp-content/uploads/2017/02/img9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964488" cy="6877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9210687"/>
      </p:ext>
    </p:extLst>
  </p:cSld>
  <p:clrMapOvr>
    <a:masterClrMapping/>
  </p:clrMapOvr>
  <p:transition>
    <p:cover dir="l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sp>
        <p:nvSpPr>
          <p:cNvPr id="4" name="Дата 3"/>
          <p:cNvSpPr>
            <a:spLocks noGrp="1"/>
          </p:cNvSpPr>
          <p:nvPr>
            <p:ph type="dt" sz="half" idx="10"/>
          </p:nvPr>
        </p:nvSpPr>
        <p:spPr/>
        <p:txBody>
          <a:bodyPr/>
          <a:lstStyle/>
          <a:p>
            <a:pPr>
              <a:defRPr/>
            </a:pPr>
            <a:fld id="{83CE89E9-40FF-41C4-817A-113816C1C856}" type="datetime1">
              <a:rPr lang="ru-RU" smtClean="0"/>
              <a:pPr>
                <a:defRPr/>
              </a:pPr>
              <a:t>09.01.2021</a:t>
            </a:fld>
            <a:endParaRPr lang="ru-RU" dirty="0"/>
          </a:p>
        </p:txBody>
      </p:sp>
      <p:sp>
        <p:nvSpPr>
          <p:cNvPr id="5" name="Нижний колонтитул 4"/>
          <p:cNvSpPr>
            <a:spLocks noGrp="1"/>
          </p:cNvSpPr>
          <p:nvPr>
            <p:ph type="ftr" sz="quarter" idx="11"/>
          </p:nvPr>
        </p:nvSpPr>
        <p:spPr/>
        <p:txBody>
          <a:bodyPr/>
          <a:lstStyle/>
          <a:p>
            <a:pPr>
              <a:defRPr/>
            </a:pPr>
            <a:r>
              <a:rPr lang="ru-RU" smtClean="0"/>
              <a:t>Методология воспитания: воспитание Человека</a:t>
            </a:r>
            <a:endParaRPr lang="ru-RU"/>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12</a:t>
            </a:fld>
            <a:endParaRPr lang="ru-RU" altLang="ru-RU"/>
          </a:p>
        </p:txBody>
      </p:sp>
      <p:pic>
        <p:nvPicPr>
          <p:cNvPr id="43010" name="Picture 2" descr="https://ds02.infourok.ru/uploads/ex/11fe/00002585-de3d7b03/img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29"/>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126128"/>
      </p:ext>
    </p:extLst>
  </p:cSld>
  <p:clrMapOvr>
    <a:masterClrMapping/>
  </p:clrMapOvr>
  <p:transition>
    <p:cover dir="l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200" y="260648"/>
            <a:ext cx="7430783" cy="1066130"/>
          </a:xfrm>
        </p:spPr>
        <p:txBody>
          <a:bodyPr/>
          <a:lstStyle/>
          <a:p>
            <a:r>
              <a:rPr lang="ru-RU" sz="3600" dirty="0" smtClean="0"/>
              <a:t>Формы благотворительных организаций</a:t>
            </a:r>
            <a:endParaRPr lang="ru-RU" sz="3600" dirty="0"/>
          </a:p>
        </p:txBody>
      </p:sp>
      <p:sp>
        <p:nvSpPr>
          <p:cNvPr id="4" name="Дата 3"/>
          <p:cNvSpPr>
            <a:spLocks noGrp="1"/>
          </p:cNvSpPr>
          <p:nvPr>
            <p:ph type="dt" sz="half" idx="10"/>
          </p:nvPr>
        </p:nvSpPr>
        <p:spPr/>
        <p:txBody>
          <a:bodyPr/>
          <a:lstStyle/>
          <a:p>
            <a:pPr>
              <a:defRPr/>
            </a:pPr>
            <a:fld id="{83CE89E9-40FF-41C4-817A-113816C1C856}" type="datetime1">
              <a:rPr lang="ru-RU" smtClean="0"/>
              <a:pPr>
                <a:defRPr/>
              </a:pPr>
              <a:t>09.01.2021</a:t>
            </a:fld>
            <a:endParaRPr lang="ru-RU" dirty="0"/>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13</a:t>
            </a:fld>
            <a:endParaRPr lang="ru-RU" altLang="ru-RU"/>
          </a:p>
        </p:txBody>
      </p:sp>
      <p:pic>
        <p:nvPicPr>
          <p:cNvPr id="13314" name="Picture 2" descr="http://uchebana5.ru/images/1359/2717648/m21689c67.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556792"/>
            <a:ext cx="5832648" cy="476780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www.gestion.ru/images/61114.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300192" y="1988840"/>
            <a:ext cx="2843808" cy="4472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6662950"/>
      </p:ext>
    </p:extLst>
  </p:cSld>
  <p:clrMapOvr>
    <a:masterClrMapping/>
  </p:clrMapOvr>
  <p:transition>
    <p:cover dir="l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80728" y="130622"/>
            <a:ext cx="7430783" cy="1066130"/>
          </a:xfrm>
        </p:spPr>
        <p:txBody>
          <a:bodyPr/>
          <a:lstStyle/>
          <a:p>
            <a:r>
              <a:rPr lang="ru-RU" dirty="0" smtClean="0"/>
              <a:t>Примеры</a:t>
            </a:r>
            <a:endParaRPr lang="ru-RU" dirty="0"/>
          </a:p>
        </p:txBody>
      </p:sp>
      <p:sp>
        <p:nvSpPr>
          <p:cNvPr id="4" name="Дата 3"/>
          <p:cNvSpPr>
            <a:spLocks noGrp="1"/>
          </p:cNvSpPr>
          <p:nvPr>
            <p:ph type="dt" sz="half" idx="10"/>
          </p:nvPr>
        </p:nvSpPr>
        <p:spPr/>
        <p:txBody>
          <a:bodyPr/>
          <a:lstStyle/>
          <a:p>
            <a:pPr>
              <a:defRPr/>
            </a:pPr>
            <a:fld id="{83CE89E9-40FF-41C4-817A-113816C1C856}" type="datetime1">
              <a:rPr lang="ru-RU" smtClean="0"/>
              <a:pPr>
                <a:defRPr/>
              </a:pPr>
              <a:t>09.01.2021</a:t>
            </a:fld>
            <a:endParaRPr lang="ru-RU" dirty="0"/>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14</a:t>
            </a:fld>
            <a:endParaRPr lang="ru-RU" altLang="ru-RU"/>
          </a:p>
        </p:txBody>
      </p:sp>
      <p:pic>
        <p:nvPicPr>
          <p:cNvPr id="7" name="Picture 2" descr="http://images.myshared.ru/6/544854/slide_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8" y="1484784"/>
            <a:ext cx="5544616" cy="489654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s://fs00.infourok.ru/images/doc/279/284316/img3.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508104" y="55759"/>
            <a:ext cx="3491881" cy="456882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i.xn----8sbbj0axdeioeg0e7g.xn--p1ai/u/ed/a7b2d0f54c11e4a786f667a598aba7/-/%D0%9D%D0%BE%D0%B2%D0%BE%D0%B5%20%D0%B8%D0%B7%D0%BE%D0%B1%D1%80%D0%B0%D0%B6%D0%B5%D0%BD%D0%B8%D0%B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76056" y="4433268"/>
            <a:ext cx="3888432" cy="2311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8983800"/>
      </p:ext>
    </p:extLst>
  </p:cSld>
  <p:clrMapOvr>
    <a:masterClrMapping/>
  </p:clrMapOvr>
  <p:transition>
    <p:cover dir="l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74638"/>
            <a:ext cx="8532439" cy="1066130"/>
          </a:xfrm>
        </p:spPr>
        <p:txBody>
          <a:bodyPr/>
          <a:lstStyle/>
          <a:p>
            <a:r>
              <a:rPr lang="ru-RU" sz="3200" dirty="0"/>
              <a:t>Сотрудничество организаций государственного и негосударственного секторов</a:t>
            </a:r>
          </a:p>
        </p:txBody>
      </p:sp>
      <p:sp>
        <p:nvSpPr>
          <p:cNvPr id="4" name="Дата 3"/>
          <p:cNvSpPr>
            <a:spLocks noGrp="1"/>
          </p:cNvSpPr>
          <p:nvPr>
            <p:ph type="dt" sz="half" idx="10"/>
          </p:nvPr>
        </p:nvSpPr>
        <p:spPr/>
        <p:txBody>
          <a:bodyPr/>
          <a:lstStyle/>
          <a:p>
            <a:pPr>
              <a:defRPr/>
            </a:pPr>
            <a:fld id="{83CE89E9-40FF-41C4-817A-113816C1C856}" type="datetime1">
              <a:rPr lang="ru-RU" smtClean="0"/>
              <a:pPr>
                <a:defRPr/>
              </a:pPr>
              <a:t>09.01.2021</a:t>
            </a:fld>
            <a:endParaRPr lang="ru-RU" dirty="0"/>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15</a:t>
            </a:fld>
            <a:endParaRPr lang="ru-RU" altLang="ru-RU"/>
          </a:p>
        </p:txBody>
      </p:sp>
      <p:sp>
        <p:nvSpPr>
          <p:cNvPr id="7" name="Прямоугольник 6"/>
          <p:cNvSpPr/>
          <p:nvPr/>
        </p:nvSpPr>
        <p:spPr>
          <a:xfrm>
            <a:off x="1979712" y="3314696"/>
            <a:ext cx="5904656" cy="115212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800" dirty="0">
                <a:solidFill>
                  <a:srgbClr val="1547B6"/>
                </a:solidFill>
              </a:rPr>
              <a:t>партнерство в реализации </a:t>
            </a:r>
            <a:r>
              <a:rPr lang="ru-RU" sz="2800" dirty="0" smtClean="0">
                <a:solidFill>
                  <a:srgbClr val="1547B6"/>
                </a:solidFill>
              </a:rPr>
              <a:t>проектов</a:t>
            </a:r>
            <a:endParaRPr lang="ru-RU" sz="2800" dirty="0">
              <a:solidFill>
                <a:srgbClr val="1547B6"/>
              </a:solidFill>
            </a:endParaRPr>
          </a:p>
          <a:p>
            <a:r>
              <a:rPr lang="ru-RU" dirty="0"/>
              <a:t> </a:t>
            </a:r>
          </a:p>
          <a:p>
            <a:pPr algn="ctr"/>
            <a:endParaRPr lang="ru-RU" dirty="0"/>
          </a:p>
        </p:txBody>
      </p:sp>
      <p:sp>
        <p:nvSpPr>
          <p:cNvPr id="8" name="Прямоугольник 7"/>
          <p:cNvSpPr/>
          <p:nvPr/>
        </p:nvSpPr>
        <p:spPr>
          <a:xfrm>
            <a:off x="683568" y="1844824"/>
            <a:ext cx="5328592" cy="115212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a:solidFill>
                  <a:srgbClr val="1547B6"/>
                </a:solidFill>
              </a:rPr>
              <a:t>делегирование полномочий</a:t>
            </a:r>
          </a:p>
        </p:txBody>
      </p:sp>
      <p:sp>
        <p:nvSpPr>
          <p:cNvPr id="9" name="Прямоугольник 8"/>
          <p:cNvSpPr/>
          <p:nvPr/>
        </p:nvSpPr>
        <p:spPr>
          <a:xfrm>
            <a:off x="2627784" y="4869160"/>
            <a:ext cx="5688632" cy="115212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a:solidFill>
                  <a:srgbClr val="1547B6"/>
                </a:solidFill>
              </a:rPr>
              <a:t>совместное формирование правового пространства</a:t>
            </a:r>
          </a:p>
        </p:txBody>
      </p:sp>
    </p:spTree>
    <p:extLst>
      <p:ext uri="{BB962C8B-B14F-4D97-AF65-F5344CB8AC3E}">
        <p14:creationId xmlns:p14="http://schemas.microsoft.com/office/powerpoint/2010/main" val="2628283283"/>
      </p:ext>
    </p:extLst>
  </p:cSld>
  <p:clrMapOvr>
    <a:masterClrMapping/>
  </p:clrMapOvr>
  <p:transition>
    <p:cover dir="l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332656"/>
            <a:ext cx="7430783" cy="1066130"/>
          </a:xfrm>
        </p:spPr>
        <p:txBody>
          <a:bodyPr/>
          <a:lstStyle/>
          <a:p>
            <a:r>
              <a:rPr lang="ru-RU" dirty="0"/>
              <a:t>Механизмы взаимодействия</a:t>
            </a:r>
          </a:p>
        </p:txBody>
      </p:sp>
      <p:sp>
        <p:nvSpPr>
          <p:cNvPr id="4" name="Дата 3"/>
          <p:cNvSpPr>
            <a:spLocks noGrp="1"/>
          </p:cNvSpPr>
          <p:nvPr>
            <p:ph type="dt" sz="half" idx="10"/>
          </p:nvPr>
        </p:nvSpPr>
        <p:spPr/>
        <p:txBody>
          <a:bodyPr/>
          <a:lstStyle/>
          <a:p>
            <a:pPr>
              <a:defRPr/>
            </a:pPr>
            <a:fld id="{83CE89E9-40FF-41C4-817A-113816C1C856}" type="datetime1">
              <a:rPr lang="ru-RU" smtClean="0"/>
              <a:pPr>
                <a:defRPr/>
              </a:pPr>
              <a:t>09.01.2021</a:t>
            </a:fld>
            <a:endParaRPr lang="ru-RU" dirty="0"/>
          </a:p>
        </p:txBody>
      </p:sp>
      <p:sp>
        <p:nvSpPr>
          <p:cNvPr id="5" name="Нижний колонтитул 4"/>
          <p:cNvSpPr>
            <a:spLocks noGrp="1"/>
          </p:cNvSpPr>
          <p:nvPr>
            <p:ph type="ftr" sz="quarter" idx="11"/>
          </p:nvPr>
        </p:nvSpPr>
        <p:spPr/>
        <p:txBody>
          <a:bodyPr/>
          <a:lstStyle/>
          <a:p>
            <a:pPr>
              <a:defRPr/>
            </a:pPr>
            <a:r>
              <a:rPr lang="ru-RU" smtClean="0"/>
              <a:t>Методология воспитания: воспитание Человека</a:t>
            </a:r>
            <a:endParaRPr lang="ru-RU"/>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16</a:t>
            </a:fld>
            <a:endParaRPr lang="ru-RU" altLang="ru-RU"/>
          </a:p>
        </p:txBody>
      </p:sp>
      <p:graphicFrame>
        <p:nvGraphicFramePr>
          <p:cNvPr id="7" name="Схема 6"/>
          <p:cNvGraphicFramePr/>
          <p:nvPr>
            <p:extLst>
              <p:ext uri="{D42A27DB-BD31-4B8C-83A1-F6EECF244321}">
                <p14:modId xmlns:p14="http://schemas.microsoft.com/office/powerpoint/2010/main" val="448283059"/>
              </p:ext>
            </p:extLst>
          </p:nvPr>
        </p:nvGraphicFramePr>
        <p:xfrm>
          <a:off x="1403648" y="2132856"/>
          <a:ext cx="684076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Прямоугольник 7"/>
          <p:cNvSpPr/>
          <p:nvPr/>
        </p:nvSpPr>
        <p:spPr>
          <a:xfrm>
            <a:off x="971600" y="1556792"/>
            <a:ext cx="6696744" cy="646331"/>
          </a:xfrm>
          <a:prstGeom prst="rect">
            <a:avLst/>
          </a:prstGeom>
        </p:spPr>
        <p:txBody>
          <a:bodyPr wrap="square">
            <a:spAutoFit/>
          </a:bodyPr>
          <a:lstStyle/>
          <a:p>
            <a:pPr algn="ctr"/>
            <a:r>
              <a:rPr lang="ru-RU" dirty="0"/>
              <a:t>организаций государственного и негосударственного секторов</a:t>
            </a:r>
          </a:p>
        </p:txBody>
      </p:sp>
    </p:spTree>
    <p:extLst>
      <p:ext uri="{BB962C8B-B14F-4D97-AF65-F5344CB8AC3E}">
        <p14:creationId xmlns:p14="http://schemas.microsoft.com/office/powerpoint/2010/main" val="987072588"/>
      </p:ext>
    </p:extLst>
  </p:cSld>
  <p:clrMapOvr>
    <a:masterClrMapping/>
  </p:clrMapOvr>
  <p:transition>
    <p:cover dir="l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Основные принципы взаимодействия</a:t>
            </a:r>
          </a:p>
        </p:txBody>
      </p:sp>
      <p:sp>
        <p:nvSpPr>
          <p:cNvPr id="4" name="Дата 3"/>
          <p:cNvSpPr>
            <a:spLocks noGrp="1"/>
          </p:cNvSpPr>
          <p:nvPr>
            <p:ph type="dt" sz="half" idx="10"/>
          </p:nvPr>
        </p:nvSpPr>
        <p:spPr/>
        <p:txBody>
          <a:bodyPr/>
          <a:lstStyle/>
          <a:p>
            <a:pPr>
              <a:defRPr/>
            </a:pPr>
            <a:fld id="{83CE89E9-40FF-41C4-817A-113816C1C856}" type="datetime1">
              <a:rPr lang="ru-RU" smtClean="0"/>
              <a:pPr>
                <a:defRPr/>
              </a:pPr>
              <a:t>09.01.2021</a:t>
            </a:fld>
            <a:endParaRPr lang="ru-RU" dirty="0"/>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17</a:t>
            </a:fld>
            <a:endParaRPr lang="ru-RU" altLang="ru-RU"/>
          </a:p>
        </p:txBody>
      </p:sp>
      <p:sp>
        <p:nvSpPr>
          <p:cNvPr id="7" name="Скругленный прямоугольник 6"/>
          <p:cNvSpPr/>
          <p:nvPr/>
        </p:nvSpPr>
        <p:spPr>
          <a:xfrm>
            <a:off x="683568" y="1700808"/>
            <a:ext cx="3744416" cy="792088"/>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solidFill>
                  <a:srgbClr val="1547B6"/>
                </a:solidFill>
              </a:rPr>
              <a:t>социального партнерства</a:t>
            </a:r>
          </a:p>
        </p:txBody>
      </p:sp>
      <p:sp>
        <p:nvSpPr>
          <p:cNvPr id="8" name="Скругленный прямоугольник 7"/>
          <p:cNvSpPr/>
          <p:nvPr/>
        </p:nvSpPr>
        <p:spPr>
          <a:xfrm>
            <a:off x="4929768" y="4653136"/>
            <a:ext cx="3744416" cy="1008112"/>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solidFill>
                  <a:srgbClr val="1547B6"/>
                </a:solidFill>
              </a:rPr>
              <a:t>независимой экспертизы и анализа</a:t>
            </a:r>
          </a:p>
        </p:txBody>
      </p:sp>
      <p:sp>
        <p:nvSpPr>
          <p:cNvPr id="9" name="Скругленный прямоугольник 8"/>
          <p:cNvSpPr/>
          <p:nvPr/>
        </p:nvSpPr>
        <p:spPr>
          <a:xfrm>
            <a:off x="4929768" y="2647976"/>
            <a:ext cx="3744416" cy="792088"/>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solidFill>
                  <a:srgbClr val="1547B6"/>
                </a:solidFill>
              </a:rPr>
              <a:t>реалистичного подхода</a:t>
            </a:r>
          </a:p>
        </p:txBody>
      </p:sp>
      <p:sp>
        <p:nvSpPr>
          <p:cNvPr id="10" name="Скругленный прямоугольник 9"/>
          <p:cNvSpPr/>
          <p:nvPr/>
        </p:nvSpPr>
        <p:spPr>
          <a:xfrm>
            <a:off x="683568" y="3690728"/>
            <a:ext cx="3744416" cy="792088"/>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solidFill>
                  <a:srgbClr val="1547B6"/>
                </a:solidFill>
              </a:rPr>
              <a:t>участия</a:t>
            </a:r>
          </a:p>
        </p:txBody>
      </p:sp>
      <p:sp>
        <p:nvSpPr>
          <p:cNvPr id="11" name="Скругленный прямоугольник 10"/>
          <p:cNvSpPr/>
          <p:nvPr/>
        </p:nvSpPr>
        <p:spPr>
          <a:xfrm>
            <a:off x="4913792" y="1700808"/>
            <a:ext cx="3744416" cy="792088"/>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solidFill>
                  <a:srgbClr val="1547B6"/>
                </a:solidFill>
              </a:rPr>
              <a:t>создание сети профессионалов</a:t>
            </a:r>
          </a:p>
        </p:txBody>
      </p:sp>
      <p:sp>
        <p:nvSpPr>
          <p:cNvPr id="12" name="Скругленный прямоугольник 11"/>
          <p:cNvSpPr/>
          <p:nvPr/>
        </p:nvSpPr>
        <p:spPr>
          <a:xfrm>
            <a:off x="4928616" y="3690728"/>
            <a:ext cx="3744416" cy="792088"/>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err="1">
                <a:solidFill>
                  <a:srgbClr val="1547B6"/>
                </a:solidFill>
              </a:rPr>
              <a:t>субсидиарности</a:t>
            </a:r>
            <a:endParaRPr lang="ru-RU" sz="2400" dirty="0">
              <a:solidFill>
                <a:srgbClr val="1547B6"/>
              </a:solidFill>
            </a:endParaRPr>
          </a:p>
        </p:txBody>
      </p:sp>
      <p:sp>
        <p:nvSpPr>
          <p:cNvPr id="13" name="Скругленный прямоугольник 12"/>
          <p:cNvSpPr/>
          <p:nvPr/>
        </p:nvSpPr>
        <p:spPr>
          <a:xfrm>
            <a:off x="678984" y="4653136"/>
            <a:ext cx="3744416" cy="1008112"/>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solidFill>
                  <a:srgbClr val="1547B6"/>
                </a:solidFill>
              </a:rPr>
              <a:t>взаимной открытости и информационного обмена</a:t>
            </a:r>
          </a:p>
        </p:txBody>
      </p:sp>
      <p:sp>
        <p:nvSpPr>
          <p:cNvPr id="14" name="Скругленный прямоугольник 13"/>
          <p:cNvSpPr/>
          <p:nvPr/>
        </p:nvSpPr>
        <p:spPr>
          <a:xfrm>
            <a:off x="683568" y="2647976"/>
            <a:ext cx="3744416" cy="792088"/>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solidFill>
                  <a:srgbClr val="1547B6"/>
                </a:solidFill>
              </a:rPr>
              <a:t>социальной солидарности</a:t>
            </a:r>
          </a:p>
        </p:txBody>
      </p:sp>
    </p:spTree>
    <p:extLst>
      <p:ext uri="{BB962C8B-B14F-4D97-AF65-F5344CB8AC3E}">
        <p14:creationId xmlns:p14="http://schemas.microsoft.com/office/powerpoint/2010/main" val="2776308778"/>
      </p:ext>
    </p:extLst>
  </p:cSld>
  <p:clrMapOvr>
    <a:masterClrMapping/>
  </p:clrMapOvr>
  <p:transition>
    <p:cover dir="l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3024" y="116632"/>
            <a:ext cx="7430783" cy="1066130"/>
          </a:xfrm>
        </p:spPr>
        <p:txBody>
          <a:bodyPr/>
          <a:lstStyle/>
          <a:p>
            <a:r>
              <a:rPr lang="ru-RU" sz="3200" dirty="0" smtClean="0"/>
              <a:t>Система взаимодействия государственных и негосударственных организаций</a:t>
            </a:r>
            <a:endParaRPr lang="ru-RU" sz="3200" dirty="0"/>
          </a:p>
        </p:txBody>
      </p:sp>
      <p:sp>
        <p:nvSpPr>
          <p:cNvPr id="3" name="Объект 2"/>
          <p:cNvSpPr>
            <a:spLocks noGrp="1"/>
          </p:cNvSpPr>
          <p:nvPr>
            <p:ph idx="1"/>
          </p:nvPr>
        </p:nvSpPr>
        <p:spPr/>
        <p:txBody>
          <a:bodyPr/>
          <a:lstStyle/>
          <a:p>
            <a:endParaRPr lang="ru-RU"/>
          </a:p>
        </p:txBody>
      </p:sp>
      <p:sp>
        <p:nvSpPr>
          <p:cNvPr id="4" name="Дата 3"/>
          <p:cNvSpPr>
            <a:spLocks noGrp="1"/>
          </p:cNvSpPr>
          <p:nvPr>
            <p:ph type="dt" sz="half" idx="10"/>
          </p:nvPr>
        </p:nvSpPr>
        <p:spPr/>
        <p:txBody>
          <a:bodyPr/>
          <a:lstStyle/>
          <a:p>
            <a:pPr>
              <a:defRPr/>
            </a:pPr>
            <a:fld id="{83CE89E9-40FF-41C4-817A-113816C1C856}" type="datetime1">
              <a:rPr lang="ru-RU" smtClean="0"/>
              <a:pPr>
                <a:defRPr/>
              </a:pPr>
              <a:t>09.01.2021</a:t>
            </a:fld>
            <a:endParaRPr lang="ru-RU" dirty="0"/>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18</a:t>
            </a:fld>
            <a:endParaRPr lang="ru-RU" altLang="ru-RU"/>
          </a:p>
        </p:txBody>
      </p:sp>
      <p:pic>
        <p:nvPicPr>
          <p:cNvPr id="12290" name="Picture 2" descr="http://xreferat.com/image/84/1307460454_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412776"/>
            <a:ext cx="8676456" cy="5184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9993755"/>
      </p:ext>
    </p:extLst>
  </p:cSld>
  <p:clrMapOvr>
    <a:masterClrMapping/>
  </p:clrMapOvr>
  <p:transition>
    <p:cover dir="l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t>Общественные и благотворительные организации в системе социальной работы</a:t>
            </a:r>
            <a:r>
              <a:rPr lang="ru-RU" dirty="0"/>
              <a:t/>
            </a:r>
            <a:br>
              <a:rPr lang="ru-RU" dirty="0"/>
            </a:br>
            <a:endParaRPr lang="ru-RU" dirty="0"/>
          </a:p>
        </p:txBody>
      </p:sp>
      <p:sp>
        <p:nvSpPr>
          <p:cNvPr id="3" name="Объект 2"/>
          <p:cNvSpPr>
            <a:spLocks noGrp="1"/>
          </p:cNvSpPr>
          <p:nvPr>
            <p:ph idx="1"/>
          </p:nvPr>
        </p:nvSpPr>
        <p:spPr>
          <a:xfrm>
            <a:off x="107564" y="1484784"/>
            <a:ext cx="9036496" cy="4569122"/>
          </a:xfrm>
        </p:spPr>
        <p:txBody>
          <a:bodyPr/>
          <a:lstStyle/>
          <a:p>
            <a:r>
              <a:rPr lang="ru-RU" sz="1600" dirty="0" smtClean="0"/>
              <a:t>Характеристика </a:t>
            </a:r>
            <a:r>
              <a:rPr lang="ru-RU" sz="1600" dirty="0"/>
              <a:t>некоммерческого сектора социальной работы. Предпосылки его возникновения</a:t>
            </a:r>
            <a:r>
              <a:rPr lang="ru-RU" sz="1600" dirty="0" smtClean="0"/>
              <a:t>.. </a:t>
            </a:r>
            <a:endParaRPr lang="ru-RU" sz="1600" dirty="0"/>
          </a:p>
          <a:p>
            <a:r>
              <a:rPr lang="ru-RU" sz="1600" dirty="0"/>
              <a:t>Основные функции организаций некоммерческого сектора: защитная, воспитательная, производственная, инновационная, воздействие на выработку конкретных государственных решений, аккумулятивная и др. </a:t>
            </a:r>
          </a:p>
          <a:p>
            <a:r>
              <a:rPr lang="ru-RU" sz="1600" dirty="0"/>
              <a:t>Общественные и благотворительные организации как объекты, субъекты социальной работы.</a:t>
            </a:r>
          </a:p>
          <a:p>
            <a:r>
              <a:rPr lang="ru-RU" sz="1600" dirty="0" smtClean="0"/>
              <a:t>:. </a:t>
            </a:r>
            <a:r>
              <a:rPr lang="ru-RU" sz="1600" dirty="0"/>
              <a:t>Механизмы взаимодействия: законодательный, организационный, экономический. </a:t>
            </a:r>
          </a:p>
          <a:p>
            <a:r>
              <a:rPr lang="ru-RU" sz="1600" dirty="0"/>
              <a:t>Основные принципы взаимодействия: социального партнерства; социальной солидарности; участия; взаимной открытости и информационного обмена; создание сети профессионалов; реалистичного подхода; независимой экспертизы и анализа; </a:t>
            </a:r>
            <a:r>
              <a:rPr lang="ru-RU" sz="1600" dirty="0" err="1"/>
              <a:t>субсидиарности</a:t>
            </a:r>
            <a:r>
              <a:rPr lang="ru-RU" sz="1600" dirty="0"/>
              <a:t> и др.</a:t>
            </a:r>
          </a:p>
          <a:p>
            <a:r>
              <a:rPr lang="ru-RU" sz="1600" dirty="0"/>
              <a:t>Роль общественных и благотворительных организаций в решении проблем социальной защиты человека: участие в выработке законодательных и нормативно-правовых актов, в выработке и реализации комплексных программ социальной защиты населения, создание учреждений и служб разной направленности, участие в благотворительных программах и акциях и др.</a:t>
            </a:r>
          </a:p>
        </p:txBody>
      </p:sp>
      <p:sp>
        <p:nvSpPr>
          <p:cNvPr id="4" name="Дата 3"/>
          <p:cNvSpPr>
            <a:spLocks noGrp="1"/>
          </p:cNvSpPr>
          <p:nvPr>
            <p:ph type="dt" sz="half" idx="10"/>
          </p:nvPr>
        </p:nvSpPr>
        <p:spPr/>
        <p:txBody>
          <a:bodyPr/>
          <a:lstStyle/>
          <a:p>
            <a:pPr>
              <a:defRPr/>
            </a:pPr>
            <a:fld id="{83CE89E9-40FF-41C4-817A-113816C1C856}" type="datetime1">
              <a:rPr lang="ru-RU" smtClean="0"/>
              <a:pPr>
                <a:defRPr/>
              </a:pPr>
              <a:t>09.01.2021</a:t>
            </a:fld>
            <a:endParaRPr lang="ru-RU" dirty="0"/>
          </a:p>
        </p:txBody>
      </p:sp>
      <p:sp>
        <p:nvSpPr>
          <p:cNvPr id="5" name="Нижний колонтитул 4"/>
          <p:cNvSpPr>
            <a:spLocks noGrp="1"/>
          </p:cNvSpPr>
          <p:nvPr>
            <p:ph type="ftr" sz="quarter" idx="11"/>
          </p:nvPr>
        </p:nvSpPr>
        <p:spPr/>
        <p:txBody>
          <a:bodyPr/>
          <a:lstStyle/>
          <a:p>
            <a:pPr>
              <a:defRPr/>
            </a:pPr>
            <a:r>
              <a:rPr lang="ru-RU" smtClean="0"/>
              <a:t>Методология воспитания: воспитание Человека</a:t>
            </a:r>
            <a:endParaRPr lang="ru-RU"/>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19</a:t>
            </a:fld>
            <a:endParaRPr lang="ru-RU" altLang="ru-RU"/>
          </a:p>
        </p:txBody>
      </p:sp>
    </p:spTree>
    <p:extLst>
      <p:ext uri="{BB962C8B-B14F-4D97-AF65-F5344CB8AC3E}">
        <p14:creationId xmlns:p14="http://schemas.microsoft.com/office/powerpoint/2010/main" val="2039981992"/>
      </p:ext>
    </p:extLst>
  </p:cSld>
  <p:clrMapOvr>
    <a:masterClrMapping/>
  </p:clrMapOvr>
  <p:transition>
    <p:cover dir="l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Содержание</a:t>
            </a:r>
            <a:endParaRPr lang="ru-RU" dirty="0"/>
          </a:p>
        </p:txBody>
      </p:sp>
      <p:sp>
        <p:nvSpPr>
          <p:cNvPr id="4" name="Дата 3"/>
          <p:cNvSpPr>
            <a:spLocks noGrp="1"/>
          </p:cNvSpPr>
          <p:nvPr>
            <p:ph type="dt" sz="half" idx="10"/>
          </p:nvPr>
        </p:nvSpPr>
        <p:spPr/>
        <p:txBody>
          <a:bodyPr/>
          <a:lstStyle/>
          <a:p>
            <a:pPr>
              <a:defRPr/>
            </a:pPr>
            <a:fld id="{83CE89E9-40FF-41C4-817A-113816C1C856}" type="datetime1">
              <a:rPr lang="ru-RU" smtClean="0"/>
              <a:pPr>
                <a:defRPr/>
              </a:pPr>
              <a:t>09.01.2021</a:t>
            </a:fld>
            <a:endParaRPr lang="ru-RU" dirty="0"/>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2</a:t>
            </a:fld>
            <a:endParaRPr lang="ru-RU" altLang="ru-RU"/>
          </a:p>
        </p:txBody>
      </p:sp>
      <p:grpSp>
        <p:nvGrpSpPr>
          <p:cNvPr id="9" name="Group 94"/>
          <p:cNvGrpSpPr>
            <a:grpSpLocks/>
          </p:cNvGrpSpPr>
          <p:nvPr/>
        </p:nvGrpSpPr>
        <p:grpSpPr bwMode="auto">
          <a:xfrm flipV="1">
            <a:off x="3725330" y="4212931"/>
            <a:ext cx="755402" cy="606375"/>
            <a:chOff x="2543" y="1006"/>
            <a:chExt cx="416" cy="416"/>
          </a:xfrm>
        </p:grpSpPr>
        <p:sp>
          <p:nvSpPr>
            <p:cNvPr id="10" name="Oval 52"/>
            <p:cNvSpPr>
              <a:spLocks noChangeArrowheads="1"/>
            </p:cNvSpPr>
            <p:nvPr/>
          </p:nvSpPr>
          <p:spPr bwMode="gray">
            <a:xfrm>
              <a:off x="2543" y="1006"/>
              <a:ext cx="416" cy="416"/>
            </a:xfrm>
            <a:prstGeom prst="ellipse">
              <a:avLst/>
            </a:prstGeom>
            <a:gradFill rotWithShape="1">
              <a:gsLst>
                <a:gs pos="0">
                  <a:srgbClr val="8A8A8A"/>
                </a:gs>
                <a:gs pos="50000">
                  <a:srgbClr val="FFFFFF"/>
                </a:gs>
                <a:gs pos="100000">
                  <a:srgbClr val="8A8A8A"/>
                </a:gs>
              </a:gsLst>
              <a:lin ang="18900000" scaled="1"/>
            </a:gradFill>
            <a:ln w="9525">
              <a:solidFill>
                <a:srgbClr val="DDDDDD"/>
              </a:solidFill>
              <a:round/>
              <a:headEnd/>
              <a:tailEnd/>
            </a:ln>
            <a:effectLst>
              <a:outerShdw dist="35921" dir="2700000" algn="ctr" rotWithShape="0">
                <a:schemeClr val="bg2">
                  <a:alpha val="50000"/>
                </a:schemeClr>
              </a:outerShdw>
            </a:effectLst>
          </p:spPr>
          <p:txBody>
            <a:bodyPr wrap="none" anchor="ctr"/>
            <a:lstStyle/>
            <a:p>
              <a:endParaRPr lang="ru-RU"/>
            </a:p>
          </p:txBody>
        </p:sp>
        <p:grpSp>
          <p:nvGrpSpPr>
            <p:cNvPr id="11" name="Group 53"/>
            <p:cNvGrpSpPr>
              <a:grpSpLocks/>
            </p:cNvGrpSpPr>
            <p:nvPr/>
          </p:nvGrpSpPr>
          <p:grpSpPr bwMode="auto">
            <a:xfrm rot="-2288454">
              <a:off x="2578" y="1034"/>
              <a:ext cx="348" cy="356"/>
              <a:chOff x="887" y="2040"/>
              <a:chExt cx="433" cy="422"/>
            </a:xfrm>
          </p:grpSpPr>
          <p:pic>
            <p:nvPicPr>
              <p:cNvPr id="13" name="Picture 54" descr="circuler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887" y="2040"/>
                <a:ext cx="430" cy="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Oval 55"/>
              <p:cNvSpPr>
                <a:spLocks noChangeArrowheads="1"/>
              </p:cNvSpPr>
              <p:nvPr/>
            </p:nvSpPr>
            <p:spPr bwMode="gray">
              <a:xfrm>
                <a:off x="887" y="2040"/>
                <a:ext cx="432" cy="422"/>
              </a:xfrm>
              <a:prstGeom prst="ellipse">
                <a:avLst/>
              </a:prstGeom>
              <a:gradFill rotWithShape="1">
                <a:gsLst>
                  <a:gs pos="0">
                    <a:schemeClr val="accent1">
                      <a:gamma/>
                      <a:shade val="34902"/>
                      <a:invGamma/>
                      <a:alpha val="89999"/>
                    </a:schemeClr>
                  </a:gs>
                  <a:gs pos="50000">
                    <a:schemeClr val="accent1">
                      <a:alpha val="75000"/>
                    </a:schemeClr>
                  </a:gs>
                  <a:gs pos="100000">
                    <a:schemeClr val="accent1">
                      <a:gamma/>
                      <a:shade val="34902"/>
                      <a:invGamma/>
                      <a:alpha val="89999"/>
                    </a:schemeClr>
                  </a:gs>
                </a:gsLst>
                <a:lin ang="18900000" scaled="1"/>
              </a:gradFill>
              <a:ln w="9525" algn="ctr">
                <a:noFill/>
                <a:round/>
                <a:headEnd/>
                <a:tailEnd/>
              </a:ln>
              <a:effectLst/>
            </p:spPr>
            <p:txBody>
              <a:bodyPr wrap="none" anchor="ctr"/>
              <a:lstStyle/>
              <a:p>
                <a:pPr>
                  <a:defRPr/>
                </a:pPr>
                <a:endParaRPr lang="ru-RU"/>
              </a:p>
            </p:txBody>
          </p:sp>
          <p:pic>
            <p:nvPicPr>
              <p:cNvPr id="15" name="Picture 56" descr="Picture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930" y="2044"/>
                <a:ext cx="345"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2" name="Picture 57"/>
            <p:cNvPicPr>
              <a:picLocks noChangeAspect="1" noChangeArrowheads="1"/>
            </p:cNvPicPr>
            <p:nvPr/>
          </p:nvPicPr>
          <p:blipFill>
            <a:blip r:embed="rId4">
              <a:extLst>
                <a:ext uri="{28A0092B-C50C-407E-A947-70E740481C1C}">
                  <a14:useLocalDpi xmlns:a14="http://schemas.microsoft.com/office/drawing/2010/main" val="0"/>
                </a:ext>
              </a:extLst>
            </a:blip>
            <a:srcRect l="12015" t="9302" r="12404" b="12598"/>
            <a:stretch>
              <a:fillRect/>
            </a:stretch>
          </p:blipFill>
          <p:spPr bwMode="gray">
            <a:xfrm>
              <a:off x="2570" y="1020"/>
              <a:ext cx="359" cy="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6" name="Group 93"/>
          <p:cNvGrpSpPr>
            <a:grpSpLocks/>
          </p:cNvGrpSpPr>
          <p:nvPr/>
        </p:nvGrpSpPr>
        <p:grpSpPr bwMode="auto">
          <a:xfrm>
            <a:off x="3761115" y="2857860"/>
            <a:ext cx="794151" cy="632020"/>
            <a:chOff x="3071" y="1006"/>
            <a:chExt cx="416" cy="416"/>
          </a:xfrm>
        </p:grpSpPr>
        <p:sp>
          <p:nvSpPr>
            <p:cNvPr id="17" name="Oval 62"/>
            <p:cNvSpPr>
              <a:spLocks noChangeArrowheads="1"/>
            </p:cNvSpPr>
            <p:nvPr/>
          </p:nvSpPr>
          <p:spPr bwMode="gray">
            <a:xfrm>
              <a:off x="3071" y="1006"/>
              <a:ext cx="416" cy="416"/>
            </a:xfrm>
            <a:prstGeom prst="ellipse">
              <a:avLst/>
            </a:prstGeom>
            <a:gradFill rotWithShape="1">
              <a:gsLst>
                <a:gs pos="0">
                  <a:srgbClr val="8A8A8A"/>
                </a:gs>
                <a:gs pos="50000">
                  <a:srgbClr val="FFFFFF"/>
                </a:gs>
                <a:gs pos="100000">
                  <a:srgbClr val="8A8A8A"/>
                </a:gs>
              </a:gsLst>
              <a:lin ang="18900000" scaled="1"/>
            </a:gradFill>
            <a:ln w="9525">
              <a:solidFill>
                <a:srgbClr val="DDDDDD"/>
              </a:solidFill>
              <a:round/>
              <a:headEnd/>
              <a:tailEnd/>
            </a:ln>
            <a:effectLst>
              <a:outerShdw dist="35921" dir="2700000" algn="ctr" rotWithShape="0">
                <a:schemeClr val="bg2">
                  <a:alpha val="50000"/>
                </a:schemeClr>
              </a:outerShdw>
            </a:effectLst>
          </p:spPr>
          <p:txBody>
            <a:bodyPr wrap="none" anchor="ctr"/>
            <a:lstStyle/>
            <a:p>
              <a:endParaRPr lang="ru-RU"/>
            </a:p>
          </p:txBody>
        </p:sp>
        <p:grpSp>
          <p:nvGrpSpPr>
            <p:cNvPr id="18" name="Group 63"/>
            <p:cNvGrpSpPr>
              <a:grpSpLocks/>
            </p:cNvGrpSpPr>
            <p:nvPr/>
          </p:nvGrpSpPr>
          <p:grpSpPr bwMode="auto">
            <a:xfrm rot="-2288454">
              <a:off x="3106" y="1034"/>
              <a:ext cx="348" cy="356"/>
              <a:chOff x="887" y="2040"/>
              <a:chExt cx="433" cy="422"/>
            </a:xfrm>
          </p:grpSpPr>
          <p:pic>
            <p:nvPicPr>
              <p:cNvPr id="20" name="Picture 64" descr="circuler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887" y="2040"/>
                <a:ext cx="430" cy="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Oval 65"/>
              <p:cNvSpPr>
                <a:spLocks noChangeArrowheads="1"/>
              </p:cNvSpPr>
              <p:nvPr/>
            </p:nvSpPr>
            <p:spPr bwMode="gray">
              <a:xfrm>
                <a:off x="887" y="2040"/>
                <a:ext cx="432" cy="422"/>
              </a:xfrm>
              <a:prstGeom prst="ellipse">
                <a:avLst/>
              </a:prstGeom>
              <a:gradFill rotWithShape="1">
                <a:gsLst>
                  <a:gs pos="0">
                    <a:schemeClr val="accent2">
                      <a:gamma/>
                      <a:shade val="34902"/>
                      <a:invGamma/>
                      <a:alpha val="89999"/>
                    </a:schemeClr>
                  </a:gs>
                  <a:gs pos="50000">
                    <a:schemeClr val="accent2">
                      <a:alpha val="75000"/>
                    </a:schemeClr>
                  </a:gs>
                  <a:gs pos="100000">
                    <a:schemeClr val="accent2">
                      <a:gamma/>
                      <a:shade val="34902"/>
                      <a:invGamma/>
                      <a:alpha val="89999"/>
                    </a:schemeClr>
                  </a:gs>
                </a:gsLst>
                <a:lin ang="18900000" scaled="1"/>
              </a:gradFill>
              <a:ln w="9525" algn="ctr">
                <a:noFill/>
                <a:round/>
                <a:headEnd/>
                <a:tailEnd/>
              </a:ln>
              <a:effectLst/>
            </p:spPr>
            <p:txBody>
              <a:bodyPr wrap="none" anchor="ctr"/>
              <a:lstStyle/>
              <a:p>
                <a:pPr>
                  <a:defRPr/>
                </a:pPr>
                <a:endParaRPr lang="ru-RU"/>
              </a:p>
            </p:txBody>
          </p:sp>
          <p:pic>
            <p:nvPicPr>
              <p:cNvPr id="22" name="Picture 66" descr="Picture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930" y="2044"/>
                <a:ext cx="345"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9" name="Picture 86"/>
            <p:cNvPicPr>
              <a:picLocks noChangeAspect="1" noChangeArrowheads="1"/>
            </p:cNvPicPr>
            <p:nvPr/>
          </p:nvPicPr>
          <p:blipFill>
            <a:blip r:embed="rId4">
              <a:extLst>
                <a:ext uri="{28A0092B-C50C-407E-A947-70E740481C1C}">
                  <a14:useLocalDpi xmlns:a14="http://schemas.microsoft.com/office/drawing/2010/main" val="0"/>
                </a:ext>
              </a:extLst>
            </a:blip>
            <a:srcRect l="12015" t="9302" r="12404" b="12598"/>
            <a:stretch>
              <a:fillRect/>
            </a:stretch>
          </p:blipFill>
          <p:spPr bwMode="gray">
            <a:xfrm>
              <a:off x="3098" y="1020"/>
              <a:ext cx="359" cy="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3" name="Group 94"/>
          <p:cNvGrpSpPr>
            <a:grpSpLocks/>
          </p:cNvGrpSpPr>
          <p:nvPr/>
        </p:nvGrpSpPr>
        <p:grpSpPr bwMode="auto">
          <a:xfrm flipV="1">
            <a:off x="3737948" y="1980029"/>
            <a:ext cx="755402" cy="606375"/>
            <a:chOff x="2543" y="1006"/>
            <a:chExt cx="416" cy="416"/>
          </a:xfrm>
        </p:grpSpPr>
        <p:sp>
          <p:nvSpPr>
            <p:cNvPr id="24" name="Oval 52"/>
            <p:cNvSpPr>
              <a:spLocks noChangeArrowheads="1"/>
            </p:cNvSpPr>
            <p:nvPr/>
          </p:nvSpPr>
          <p:spPr bwMode="gray">
            <a:xfrm>
              <a:off x="2543" y="1006"/>
              <a:ext cx="416" cy="416"/>
            </a:xfrm>
            <a:prstGeom prst="ellipse">
              <a:avLst/>
            </a:prstGeom>
            <a:gradFill rotWithShape="1">
              <a:gsLst>
                <a:gs pos="0">
                  <a:srgbClr val="8A8A8A"/>
                </a:gs>
                <a:gs pos="50000">
                  <a:srgbClr val="FFFFFF"/>
                </a:gs>
                <a:gs pos="100000">
                  <a:srgbClr val="8A8A8A"/>
                </a:gs>
              </a:gsLst>
              <a:lin ang="18900000" scaled="1"/>
            </a:gradFill>
            <a:ln w="9525">
              <a:solidFill>
                <a:srgbClr val="DDDDDD"/>
              </a:solidFill>
              <a:round/>
              <a:headEnd/>
              <a:tailEnd/>
            </a:ln>
            <a:effectLst>
              <a:outerShdw dist="35921" dir="2700000" algn="ctr" rotWithShape="0">
                <a:schemeClr val="bg2">
                  <a:alpha val="50000"/>
                </a:schemeClr>
              </a:outerShdw>
            </a:effectLst>
          </p:spPr>
          <p:txBody>
            <a:bodyPr wrap="none" anchor="ctr"/>
            <a:lstStyle/>
            <a:p>
              <a:endParaRPr lang="ru-RU"/>
            </a:p>
          </p:txBody>
        </p:sp>
        <p:grpSp>
          <p:nvGrpSpPr>
            <p:cNvPr id="25" name="Group 53"/>
            <p:cNvGrpSpPr>
              <a:grpSpLocks/>
            </p:cNvGrpSpPr>
            <p:nvPr/>
          </p:nvGrpSpPr>
          <p:grpSpPr bwMode="auto">
            <a:xfrm rot="-2288454">
              <a:off x="2578" y="1034"/>
              <a:ext cx="348" cy="356"/>
              <a:chOff x="887" y="2040"/>
              <a:chExt cx="433" cy="422"/>
            </a:xfrm>
          </p:grpSpPr>
          <p:pic>
            <p:nvPicPr>
              <p:cNvPr id="27" name="Picture 54" descr="circuler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887" y="2040"/>
                <a:ext cx="430" cy="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Oval 55"/>
              <p:cNvSpPr>
                <a:spLocks noChangeArrowheads="1"/>
              </p:cNvSpPr>
              <p:nvPr/>
            </p:nvSpPr>
            <p:spPr bwMode="gray">
              <a:xfrm>
                <a:off x="887" y="2040"/>
                <a:ext cx="432" cy="422"/>
              </a:xfrm>
              <a:prstGeom prst="ellipse">
                <a:avLst/>
              </a:prstGeom>
              <a:gradFill rotWithShape="1">
                <a:gsLst>
                  <a:gs pos="0">
                    <a:schemeClr val="accent1">
                      <a:gamma/>
                      <a:shade val="34902"/>
                      <a:invGamma/>
                      <a:alpha val="89999"/>
                    </a:schemeClr>
                  </a:gs>
                  <a:gs pos="50000">
                    <a:schemeClr val="accent1">
                      <a:alpha val="75000"/>
                    </a:schemeClr>
                  </a:gs>
                  <a:gs pos="100000">
                    <a:schemeClr val="accent1">
                      <a:gamma/>
                      <a:shade val="34902"/>
                      <a:invGamma/>
                      <a:alpha val="89999"/>
                    </a:schemeClr>
                  </a:gs>
                </a:gsLst>
                <a:lin ang="18900000" scaled="1"/>
              </a:gradFill>
              <a:ln w="9525" algn="ctr">
                <a:noFill/>
                <a:round/>
                <a:headEnd/>
                <a:tailEnd/>
              </a:ln>
              <a:effectLst/>
            </p:spPr>
            <p:txBody>
              <a:bodyPr wrap="none" anchor="ctr"/>
              <a:lstStyle/>
              <a:p>
                <a:pPr>
                  <a:defRPr/>
                </a:pPr>
                <a:endParaRPr lang="ru-RU"/>
              </a:p>
            </p:txBody>
          </p:sp>
          <p:pic>
            <p:nvPicPr>
              <p:cNvPr id="29" name="Picture 56" descr="Picture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930" y="2044"/>
                <a:ext cx="345"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6" name="Picture 57"/>
            <p:cNvPicPr>
              <a:picLocks noChangeAspect="1" noChangeArrowheads="1"/>
            </p:cNvPicPr>
            <p:nvPr/>
          </p:nvPicPr>
          <p:blipFill>
            <a:blip r:embed="rId4">
              <a:extLst>
                <a:ext uri="{28A0092B-C50C-407E-A947-70E740481C1C}">
                  <a14:useLocalDpi xmlns:a14="http://schemas.microsoft.com/office/drawing/2010/main" val="0"/>
                </a:ext>
              </a:extLst>
            </a:blip>
            <a:srcRect l="12015" t="9302" r="12404" b="12598"/>
            <a:stretch>
              <a:fillRect/>
            </a:stretch>
          </p:blipFill>
          <p:spPr bwMode="gray">
            <a:xfrm>
              <a:off x="2570" y="1020"/>
              <a:ext cx="359" cy="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0" name="Group 93"/>
          <p:cNvGrpSpPr>
            <a:grpSpLocks/>
          </p:cNvGrpSpPr>
          <p:nvPr/>
        </p:nvGrpSpPr>
        <p:grpSpPr bwMode="auto">
          <a:xfrm>
            <a:off x="3649265" y="5394286"/>
            <a:ext cx="794151" cy="632020"/>
            <a:chOff x="3071" y="1006"/>
            <a:chExt cx="416" cy="416"/>
          </a:xfrm>
        </p:grpSpPr>
        <p:sp>
          <p:nvSpPr>
            <p:cNvPr id="31" name="Oval 62"/>
            <p:cNvSpPr>
              <a:spLocks noChangeArrowheads="1"/>
            </p:cNvSpPr>
            <p:nvPr/>
          </p:nvSpPr>
          <p:spPr bwMode="gray">
            <a:xfrm>
              <a:off x="3071" y="1006"/>
              <a:ext cx="416" cy="416"/>
            </a:xfrm>
            <a:prstGeom prst="ellipse">
              <a:avLst/>
            </a:prstGeom>
            <a:gradFill rotWithShape="1">
              <a:gsLst>
                <a:gs pos="0">
                  <a:srgbClr val="8A8A8A"/>
                </a:gs>
                <a:gs pos="50000">
                  <a:srgbClr val="FFFFFF"/>
                </a:gs>
                <a:gs pos="100000">
                  <a:srgbClr val="8A8A8A"/>
                </a:gs>
              </a:gsLst>
              <a:lin ang="18900000" scaled="1"/>
            </a:gradFill>
            <a:ln w="9525">
              <a:solidFill>
                <a:srgbClr val="DDDDDD"/>
              </a:solidFill>
              <a:round/>
              <a:headEnd/>
              <a:tailEnd/>
            </a:ln>
            <a:effectLst>
              <a:outerShdw dist="35921" dir="2700000" algn="ctr" rotWithShape="0">
                <a:schemeClr val="bg2">
                  <a:alpha val="50000"/>
                </a:schemeClr>
              </a:outerShdw>
            </a:effectLst>
          </p:spPr>
          <p:txBody>
            <a:bodyPr wrap="none" anchor="ctr"/>
            <a:lstStyle/>
            <a:p>
              <a:endParaRPr lang="ru-RU"/>
            </a:p>
          </p:txBody>
        </p:sp>
        <p:grpSp>
          <p:nvGrpSpPr>
            <p:cNvPr id="32" name="Group 63"/>
            <p:cNvGrpSpPr>
              <a:grpSpLocks/>
            </p:cNvGrpSpPr>
            <p:nvPr/>
          </p:nvGrpSpPr>
          <p:grpSpPr bwMode="auto">
            <a:xfrm rot="-2288454">
              <a:off x="3106" y="1034"/>
              <a:ext cx="348" cy="356"/>
              <a:chOff x="887" y="2040"/>
              <a:chExt cx="433" cy="422"/>
            </a:xfrm>
          </p:grpSpPr>
          <p:pic>
            <p:nvPicPr>
              <p:cNvPr id="34" name="Picture 64" descr="circuler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887" y="2040"/>
                <a:ext cx="430" cy="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Oval 65"/>
              <p:cNvSpPr>
                <a:spLocks noChangeArrowheads="1"/>
              </p:cNvSpPr>
              <p:nvPr/>
            </p:nvSpPr>
            <p:spPr bwMode="gray">
              <a:xfrm>
                <a:off x="887" y="2040"/>
                <a:ext cx="432" cy="422"/>
              </a:xfrm>
              <a:prstGeom prst="ellipse">
                <a:avLst/>
              </a:prstGeom>
              <a:gradFill rotWithShape="1">
                <a:gsLst>
                  <a:gs pos="0">
                    <a:schemeClr val="accent2">
                      <a:gamma/>
                      <a:shade val="34902"/>
                      <a:invGamma/>
                      <a:alpha val="89999"/>
                    </a:schemeClr>
                  </a:gs>
                  <a:gs pos="50000">
                    <a:schemeClr val="accent2">
                      <a:alpha val="75000"/>
                    </a:schemeClr>
                  </a:gs>
                  <a:gs pos="100000">
                    <a:schemeClr val="accent2">
                      <a:gamma/>
                      <a:shade val="34902"/>
                      <a:invGamma/>
                      <a:alpha val="89999"/>
                    </a:schemeClr>
                  </a:gs>
                </a:gsLst>
                <a:lin ang="18900000" scaled="1"/>
              </a:gradFill>
              <a:ln w="9525" algn="ctr">
                <a:noFill/>
                <a:round/>
                <a:headEnd/>
                <a:tailEnd/>
              </a:ln>
              <a:effectLst/>
            </p:spPr>
            <p:txBody>
              <a:bodyPr wrap="none" anchor="ctr"/>
              <a:lstStyle/>
              <a:p>
                <a:pPr>
                  <a:defRPr/>
                </a:pPr>
                <a:endParaRPr lang="ru-RU"/>
              </a:p>
            </p:txBody>
          </p:sp>
          <p:pic>
            <p:nvPicPr>
              <p:cNvPr id="36" name="Picture 66" descr="Picture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930" y="2044"/>
                <a:ext cx="345"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86"/>
            <p:cNvPicPr>
              <a:picLocks noChangeAspect="1" noChangeArrowheads="1"/>
            </p:cNvPicPr>
            <p:nvPr/>
          </p:nvPicPr>
          <p:blipFill>
            <a:blip r:embed="rId4">
              <a:extLst>
                <a:ext uri="{28A0092B-C50C-407E-A947-70E740481C1C}">
                  <a14:useLocalDpi xmlns:a14="http://schemas.microsoft.com/office/drawing/2010/main" val="0"/>
                </a:ext>
              </a:extLst>
            </a:blip>
            <a:srcRect l="12015" t="9302" r="12404" b="12598"/>
            <a:stretch>
              <a:fillRect/>
            </a:stretch>
          </p:blipFill>
          <p:spPr bwMode="gray">
            <a:xfrm>
              <a:off x="3098" y="1020"/>
              <a:ext cx="359" cy="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Прямоугольник 2"/>
          <p:cNvSpPr/>
          <p:nvPr/>
        </p:nvSpPr>
        <p:spPr>
          <a:xfrm>
            <a:off x="4543997" y="1556424"/>
            <a:ext cx="4572000" cy="2308324"/>
          </a:xfrm>
          <a:prstGeom prst="rect">
            <a:avLst/>
          </a:prstGeom>
        </p:spPr>
        <p:txBody>
          <a:bodyPr>
            <a:spAutoFit/>
          </a:bodyPr>
          <a:lstStyle/>
          <a:p>
            <a:r>
              <a:rPr lang="ru-RU" dirty="0"/>
              <a:t>Характеристика некоммерческого сектора социальной работы. Основные функции организаций некоммерческого сектора</a:t>
            </a:r>
          </a:p>
          <a:p>
            <a:endParaRPr lang="ru-RU" dirty="0" smtClean="0"/>
          </a:p>
          <a:p>
            <a:r>
              <a:rPr lang="ru-RU" dirty="0" smtClean="0"/>
              <a:t>Общественные </a:t>
            </a:r>
            <a:r>
              <a:rPr lang="ru-RU" dirty="0"/>
              <a:t>и благотворительные организации как объекты, субъекты </a:t>
            </a:r>
            <a:r>
              <a:rPr lang="ru-RU" dirty="0" smtClean="0"/>
              <a:t>социальной работы. </a:t>
            </a:r>
          </a:p>
        </p:txBody>
      </p:sp>
      <p:sp>
        <p:nvSpPr>
          <p:cNvPr id="8" name="Прямоугольник 7"/>
          <p:cNvSpPr/>
          <p:nvPr/>
        </p:nvSpPr>
        <p:spPr>
          <a:xfrm>
            <a:off x="4530133" y="4008269"/>
            <a:ext cx="4572000" cy="2585323"/>
          </a:xfrm>
          <a:prstGeom prst="rect">
            <a:avLst/>
          </a:prstGeom>
        </p:spPr>
        <p:txBody>
          <a:bodyPr>
            <a:spAutoFit/>
          </a:bodyPr>
          <a:lstStyle/>
          <a:p>
            <a:r>
              <a:rPr lang="ru-RU" dirty="0"/>
              <a:t>Сотрудничество организаций государственного и негосударственного </a:t>
            </a:r>
            <a:r>
              <a:rPr lang="ru-RU" dirty="0" smtClean="0"/>
              <a:t>секторов. Основные принципы и механизмы взаимодействия</a:t>
            </a:r>
          </a:p>
          <a:p>
            <a:endParaRPr lang="ru-RU" dirty="0"/>
          </a:p>
          <a:p>
            <a:r>
              <a:rPr lang="ru-RU" dirty="0" smtClean="0"/>
              <a:t>Роль </a:t>
            </a:r>
            <a:r>
              <a:rPr lang="ru-RU" dirty="0"/>
              <a:t>общественных и благотворительных организаций в решении проблем социальной защиты человека</a:t>
            </a:r>
          </a:p>
        </p:txBody>
      </p:sp>
      <p:sp>
        <p:nvSpPr>
          <p:cNvPr id="5" name="Вертикальный свиток 4"/>
          <p:cNvSpPr/>
          <p:nvPr/>
        </p:nvSpPr>
        <p:spPr>
          <a:xfrm>
            <a:off x="251520" y="1772816"/>
            <a:ext cx="3423516" cy="3801826"/>
          </a:xfrm>
          <a:prstGeom prst="verticalScroll">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a:solidFill>
                  <a:srgbClr val="000099"/>
                </a:solidFill>
              </a:rPr>
              <a:t>…благотворительность не может заменить государственную</a:t>
            </a:r>
          </a:p>
          <a:p>
            <a:r>
              <a:rPr lang="ru-RU" dirty="0">
                <a:solidFill>
                  <a:srgbClr val="000099"/>
                </a:solidFill>
              </a:rPr>
              <a:t> социальную политику, но может её существенно дополнить,</a:t>
            </a:r>
          </a:p>
          <a:p>
            <a:r>
              <a:rPr lang="ru-RU" dirty="0">
                <a:solidFill>
                  <a:srgbClr val="000099"/>
                </a:solidFill>
              </a:rPr>
              <a:t> участвуя в решении социальных задач.</a:t>
            </a:r>
          </a:p>
          <a:p>
            <a:endParaRPr lang="ru-RU" sz="1400" dirty="0" smtClean="0">
              <a:solidFill>
                <a:srgbClr val="000099"/>
              </a:solidFill>
            </a:endParaRPr>
          </a:p>
          <a:p>
            <a:r>
              <a:rPr lang="ru-RU" sz="1400" dirty="0" smtClean="0">
                <a:solidFill>
                  <a:srgbClr val="000099"/>
                </a:solidFill>
              </a:rPr>
              <a:t>Г</a:t>
            </a:r>
            <a:r>
              <a:rPr lang="ru-RU" sz="1400" dirty="0">
                <a:solidFill>
                  <a:srgbClr val="000099"/>
                </a:solidFill>
              </a:rPr>
              <a:t>. В. Черникова, Т. Н. </a:t>
            </a:r>
            <a:r>
              <a:rPr lang="ru-RU" sz="1400" dirty="0" err="1">
                <a:solidFill>
                  <a:srgbClr val="000099"/>
                </a:solidFill>
              </a:rPr>
              <a:t>Агаркова</a:t>
            </a:r>
            <a:r>
              <a:rPr lang="ru-RU" sz="1400" dirty="0">
                <a:solidFill>
                  <a:srgbClr val="000099"/>
                </a:solidFill>
              </a:rPr>
              <a:t> </a:t>
            </a:r>
          </a:p>
        </p:txBody>
      </p:sp>
    </p:spTree>
    <p:extLst>
      <p:ext uri="{BB962C8B-B14F-4D97-AF65-F5344CB8AC3E}">
        <p14:creationId xmlns:p14="http://schemas.microsoft.com/office/powerpoint/2010/main" val="2105112124"/>
      </p:ext>
    </p:extLst>
  </p:cSld>
  <p:clrMapOvr>
    <a:masterClrMapping/>
  </p:clrMapOvr>
  <p:transition>
    <p:cover dir="l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Благотворительная деятельность</a:t>
            </a:r>
          </a:p>
        </p:txBody>
      </p:sp>
      <p:sp>
        <p:nvSpPr>
          <p:cNvPr id="3" name="Объект 2"/>
          <p:cNvSpPr>
            <a:spLocks noGrp="1"/>
          </p:cNvSpPr>
          <p:nvPr>
            <p:ph idx="1"/>
          </p:nvPr>
        </p:nvSpPr>
        <p:spPr/>
        <p:txBody>
          <a:bodyPr/>
          <a:lstStyle/>
          <a:p>
            <a:pPr marL="0" indent="0">
              <a:buNone/>
            </a:pPr>
            <a:r>
              <a:rPr lang="ru-RU" sz="2400" dirty="0" smtClean="0">
                <a:solidFill>
                  <a:srgbClr val="C00000"/>
                </a:solidFill>
              </a:rPr>
              <a:t>добровольная </a:t>
            </a:r>
            <a:r>
              <a:rPr lang="ru-RU" sz="2400" dirty="0">
                <a:solidFill>
                  <a:srgbClr val="C00000"/>
                </a:solidFill>
              </a:rPr>
              <a:t>деятельность граждан и юридических лиц </a:t>
            </a:r>
          </a:p>
          <a:p>
            <a:pPr marL="0" indent="0">
              <a:buNone/>
            </a:pPr>
            <a:r>
              <a:rPr lang="ru-RU" sz="2400" dirty="0">
                <a:solidFill>
                  <a:srgbClr val="C00000"/>
                </a:solidFill>
              </a:rPr>
              <a:t>• по бескорыстной (безвозмездной или на льготных </a:t>
            </a:r>
          </a:p>
          <a:p>
            <a:pPr marL="0" indent="0">
              <a:buNone/>
            </a:pPr>
            <a:r>
              <a:rPr lang="ru-RU" sz="2400" dirty="0">
                <a:solidFill>
                  <a:srgbClr val="C00000"/>
                </a:solidFill>
              </a:rPr>
              <a:t>условиях) передаче гражданам или юридическим лицам </a:t>
            </a:r>
          </a:p>
          <a:p>
            <a:pPr marL="0" indent="0">
              <a:buNone/>
            </a:pPr>
            <a:r>
              <a:rPr lang="ru-RU" sz="2400" dirty="0">
                <a:solidFill>
                  <a:srgbClr val="C00000"/>
                </a:solidFill>
              </a:rPr>
              <a:t>имущества, в том числе денежных средств, </a:t>
            </a:r>
          </a:p>
          <a:p>
            <a:pPr marL="0" indent="0">
              <a:buNone/>
            </a:pPr>
            <a:r>
              <a:rPr lang="ru-RU" sz="2400" dirty="0">
                <a:solidFill>
                  <a:srgbClr val="C00000"/>
                </a:solidFill>
              </a:rPr>
              <a:t>• бескорыстное выполнение работ, предоставление услуг, </a:t>
            </a:r>
          </a:p>
          <a:p>
            <a:pPr marL="0" indent="0">
              <a:buNone/>
            </a:pPr>
            <a:r>
              <a:rPr lang="ru-RU" sz="2400" dirty="0" smtClean="0">
                <a:solidFill>
                  <a:srgbClr val="C00000"/>
                </a:solidFill>
              </a:rPr>
              <a:t>оказание </a:t>
            </a:r>
            <a:r>
              <a:rPr lang="ru-RU" sz="2400" dirty="0">
                <a:solidFill>
                  <a:srgbClr val="C00000"/>
                </a:solidFill>
              </a:rPr>
              <a:t>иной поддержки</a:t>
            </a:r>
            <a:r>
              <a:rPr lang="ru-RU" sz="2400" dirty="0"/>
              <a:t>.</a:t>
            </a:r>
          </a:p>
          <a:p>
            <a:pPr marL="0" indent="0">
              <a:buNone/>
            </a:pPr>
            <a:r>
              <a:rPr lang="ru-RU" sz="2400" dirty="0"/>
              <a:t>(ст. 1 Федерального закона от 11.09.1995 №135-ФЗ «О благотворительной </a:t>
            </a:r>
            <a:r>
              <a:rPr lang="ru-RU" sz="2400" dirty="0" smtClean="0"/>
              <a:t>деятельности </a:t>
            </a:r>
            <a:r>
              <a:rPr lang="ru-RU" sz="2400" dirty="0"/>
              <a:t>и благотворительных организациях</a:t>
            </a:r>
            <a:r>
              <a:rPr lang="ru-RU" sz="2800" dirty="0"/>
              <a:t>»)</a:t>
            </a:r>
          </a:p>
        </p:txBody>
      </p:sp>
      <p:sp>
        <p:nvSpPr>
          <p:cNvPr id="4" name="Дата 3"/>
          <p:cNvSpPr>
            <a:spLocks noGrp="1"/>
          </p:cNvSpPr>
          <p:nvPr>
            <p:ph type="dt" sz="half" idx="10"/>
          </p:nvPr>
        </p:nvSpPr>
        <p:spPr/>
        <p:txBody>
          <a:bodyPr/>
          <a:lstStyle/>
          <a:p>
            <a:pPr>
              <a:defRPr/>
            </a:pPr>
            <a:fld id="{83CE89E9-40FF-41C4-817A-113816C1C856}" type="datetime1">
              <a:rPr lang="ru-RU" smtClean="0"/>
              <a:pPr>
                <a:defRPr/>
              </a:pPr>
              <a:t>09.01.2021</a:t>
            </a:fld>
            <a:endParaRPr lang="ru-RU" dirty="0"/>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20</a:t>
            </a:fld>
            <a:endParaRPr lang="ru-RU" altLang="ru-RU"/>
          </a:p>
        </p:txBody>
      </p:sp>
    </p:spTree>
    <p:extLst>
      <p:ext uri="{BB962C8B-B14F-4D97-AF65-F5344CB8AC3E}">
        <p14:creationId xmlns:p14="http://schemas.microsoft.com/office/powerpoint/2010/main" val="3814926456"/>
      </p:ext>
    </p:extLst>
  </p:cSld>
  <p:clrMapOvr>
    <a:masterClrMapping/>
  </p:clrMapOvr>
  <p:transition>
    <p:cover dir="l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sp>
        <p:nvSpPr>
          <p:cNvPr id="4" name="Дата 3"/>
          <p:cNvSpPr>
            <a:spLocks noGrp="1"/>
          </p:cNvSpPr>
          <p:nvPr>
            <p:ph type="dt" sz="half" idx="10"/>
          </p:nvPr>
        </p:nvSpPr>
        <p:spPr/>
        <p:txBody>
          <a:bodyPr/>
          <a:lstStyle/>
          <a:p>
            <a:pPr>
              <a:defRPr/>
            </a:pPr>
            <a:fld id="{83CE89E9-40FF-41C4-817A-113816C1C856}" type="datetime1">
              <a:rPr lang="ru-RU" smtClean="0"/>
              <a:pPr>
                <a:defRPr/>
              </a:pPr>
              <a:t>09.01.2021</a:t>
            </a:fld>
            <a:endParaRPr lang="ru-RU" dirty="0"/>
          </a:p>
        </p:txBody>
      </p:sp>
      <p:sp>
        <p:nvSpPr>
          <p:cNvPr id="5" name="Нижний колонтитул 4"/>
          <p:cNvSpPr>
            <a:spLocks noGrp="1"/>
          </p:cNvSpPr>
          <p:nvPr>
            <p:ph type="ftr" sz="quarter" idx="11"/>
          </p:nvPr>
        </p:nvSpPr>
        <p:spPr/>
        <p:txBody>
          <a:bodyPr/>
          <a:lstStyle/>
          <a:p>
            <a:pPr>
              <a:defRPr/>
            </a:pPr>
            <a:r>
              <a:rPr lang="ru-RU" smtClean="0"/>
              <a:t>Методология воспитания: воспитание Человека</a:t>
            </a:r>
            <a:endParaRPr lang="ru-RU"/>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21</a:t>
            </a:fld>
            <a:endParaRPr lang="ru-RU" altLang="ru-RU"/>
          </a:p>
        </p:txBody>
      </p:sp>
      <p:pic>
        <p:nvPicPr>
          <p:cNvPr id="17410" name="Picture 2" descr="Третий сектор и его роль в социальной защите населени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1680223"/>
      </p:ext>
    </p:extLst>
  </p:cSld>
  <p:clrMapOvr>
    <a:masterClrMapping/>
  </p:clrMapOvr>
  <p:transition>
    <p:cover dir="l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Благотворительность</a:t>
            </a:r>
            <a:endParaRPr lang="ru-RU" dirty="0"/>
          </a:p>
        </p:txBody>
      </p:sp>
      <p:sp>
        <p:nvSpPr>
          <p:cNvPr id="4" name="Дата 3"/>
          <p:cNvSpPr>
            <a:spLocks noGrp="1"/>
          </p:cNvSpPr>
          <p:nvPr>
            <p:ph type="dt" sz="half" idx="10"/>
          </p:nvPr>
        </p:nvSpPr>
        <p:spPr/>
        <p:txBody>
          <a:bodyPr/>
          <a:lstStyle/>
          <a:p>
            <a:pPr>
              <a:defRPr/>
            </a:pPr>
            <a:fld id="{83CE89E9-40FF-41C4-817A-113816C1C856}" type="datetime1">
              <a:rPr lang="ru-RU" smtClean="0"/>
              <a:pPr>
                <a:defRPr/>
              </a:pPr>
              <a:t>09.01.2021</a:t>
            </a:fld>
            <a:endParaRPr lang="ru-RU" dirty="0"/>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22</a:t>
            </a:fld>
            <a:endParaRPr lang="ru-RU" altLang="ru-RU"/>
          </a:p>
        </p:txBody>
      </p:sp>
      <p:sp>
        <p:nvSpPr>
          <p:cNvPr id="8" name="Скругленный прямоугольник 7"/>
          <p:cNvSpPr/>
          <p:nvPr/>
        </p:nvSpPr>
        <p:spPr>
          <a:xfrm>
            <a:off x="251520" y="1556792"/>
            <a:ext cx="8640960" cy="201622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rgbClr val="C00000"/>
                </a:solidFill>
                <a:effectLst>
                  <a:outerShdw blurRad="38100" dist="38100" dir="2700000" algn="tl">
                    <a:srgbClr val="000000">
                      <a:alpha val="43137"/>
                    </a:srgbClr>
                  </a:outerShdw>
                </a:effectLst>
              </a:rPr>
              <a:t>государственная благотворительность</a:t>
            </a:r>
            <a:r>
              <a:rPr lang="ru-RU" dirty="0" smtClean="0">
                <a:solidFill>
                  <a:schemeClr val="tx1"/>
                </a:solidFill>
              </a:rPr>
              <a:t>: инициирующая </a:t>
            </a:r>
            <a:r>
              <a:rPr lang="ru-RU" dirty="0">
                <a:solidFill>
                  <a:schemeClr val="tx1"/>
                </a:solidFill>
              </a:rPr>
              <a:t>и регулирующая роль органов государственного управления, а также слабое общественное влияние на формирование бюджетов благотворительных программ, проходящих под государственным патронатом. Основная </a:t>
            </a:r>
            <a:r>
              <a:rPr lang="ru-RU" dirty="0" smtClean="0">
                <a:solidFill>
                  <a:schemeClr val="tx1"/>
                </a:solidFill>
              </a:rPr>
              <a:t>функция– </a:t>
            </a:r>
            <a:r>
              <a:rPr lang="ru-RU" dirty="0">
                <a:solidFill>
                  <a:schemeClr val="tx1"/>
                </a:solidFill>
              </a:rPr>
              <a:t>перераспределение средств, привлекаемых государством дополнительно от коммерческих структур в интересах частных лиц и организаций социальной сферы.</a:t>
            </a:r>
          </a:p>
        </p:txBody>
      </p:sp>
      <p:sp>
        <p:nvSpPr>
          <p:cNvPr id="9" name="Скругленный прямоугольник 8"/>
          <p:cNvSpPr/>
          <p:nvPr/>
        </p:nvSpPr>
        <p:spPr>
          <a:xfrm>
            <a:off x="309832" y="3717032"/>
            <a:ext cx="8582648" cy="144016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отличительной чертой является </a:t>
            </a:r>
            <a:r>
              <a:rPr lang="ru-RU" dirty="0">
                <a:solidFill>
                  <a:srgbClr val="C00000"/>
                </a:solidFill>
                <a:effectLst>
                  <a:outerShdw blurRad="38100" dist="38100" dir="2700000" algn="tl">
                    <a:srgbClr val="000000">
                      <a:alpha val="43137"/>
                    </a:srgbClr>
                  </a:outerShdw>
                </a:effectLst>
              </a:rPr>
              <a:t>личная инициатива коммерческих структур </a:t>
            </a:r>
            <a:r>
              <a:rPr lang="ru-RU" dirty="0">
                <a:solidFill>
                  <a:schemeClr val="tx1"/>
                </a:solidFill>
              </a:rPr>
              <a:t>в оказании материальной и финансовой помощи незащищенным группам населения и учреждениям социальной </a:t>
            </a:r>
            <a:r>
              <a:rPr lang="ru-RU" dirty="0" smtClean="0">
                <a:solidFill>
                  <a:schemeClr val="tx1"/>
                </a:solidFill>
              </a:rPr>
              <a:t>сферы</a:t>
            </a:r>
            <a:r>
              <a:rPr lang="ru-RU" dirty="0" smtClean="0"/>
              <a:t> </a:t>
            </a:r>
            <a:r>
              <a:rPr lang="ru-RU" dirty="0" smtClean="0">
                <a:solidFill>
                  <a:schemeClr val="tx1"/>
                </a:solidFill>
              </a:rPr>
              <a:t>-системная </a:t>
            </a:r>
            <a:r>
              <a:rPr lang="ru-RU" dirty="0" err="1" smtClean="0">
                <a:solidFill>
                  <a:schemeClr val="tx1"/>
                </a:solidFill>
              </a:rPr>
              <a:t>благотворительнось</a:t>
            </a:r>
            <a:r>
              <a:rPr lang="ru-RU" dirty="0" smtClean="0">
                <a:solidFill>
                  <a:schemeClr val="tx1"/>
                </a:solidFill>
              </a:rPr>
              <a:t> </a:t>
            </a:r>
            <a:r>
              <a:rPr lang="ru-RU" dirty="0">
                <a:solidFill>
                  <a:schemeClr val="tx1"/>
                </a:solidFill>
              </a:rPr>
              <a:t>достаточно большой доли предприятий крупного и среднего </a:t>
            </a:r>
            <a:r>
              <a:rPr lang="ru-RU" dirty="0" smtClean="0">
                <a:solidFill>
                  <a:schemeClr val="tx1"/>
                </a:solidFill>
              </a:rPr>
              <a:t>бизнеса, включение </a:t>
            </a:r>
            <a:r>
              <a:rPr lang="ru-RU" dirty="0">
                <a:solidFill>
                  <a:schemeClr val="tx1"/>
                </a:solidFill>
              </a:rPr>
              <a:t>благотворительных мероприятий в общий маркетинговый план компаний</a:t>
            </a:r>
          </a:p>
        </p:txBody>
      </p:sp>
      <p:sp>
        <p:nvSpPr>
          <p:cNvPr id="10" name="Скругленный прямоугольник 9"/>
          <p:cNvSpPr/>
          <p:nvPr/>
        </p:nvSpPr>
        <p:spPr>
          <a:xfrm>
            <a:off x="251520" y="5301208"/>
            <a:ext cx="8640960" cy="914400"/>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rgbClr val="C00000"/>
                </a:solidFill>
                <a:effectLst>
                  <a:outerShdw blurRad="38100" dist="38100" dir="2700000" algn="tl">
                    <a:srgbClr val="000000">
                      <a:alpha val="43137"/>
                    </a:srgbClr>
                  </a:outerShdw>
                </a:effectLst>
              </a:rPr>
              <a:t>общественная благотворительность</a:t>
            </a:r>
            <a:r>
              <a:rPr lang="ru-RU" dirty="0">
                <a:solidFill>
                  <a:schemeClr val="tx1"/>
                </a:solidFill>
              </a:rPr>
              <a:t>. Ядром этого процесса являются общественные некоммерческие неполитические организации, работающие в интересах определенных групп населения</a:t>
            </a:r>
          </a:p>
        </p:txBody>
      </p:sp>
    </p:spTree>
    <p:extLst>
      <p:ext uri="{BB962C8B-B14F-4D97-AF65-F5344CB8AC3E}">
        <p14:creationId xmlns:p14="http://schemas.microsoft.com/office/powerpoint/2010/main" val="3174041423"/>
      </p:ext>
    </p:extLst>
  </p:cSld>
  <p:clrMapOvr>
    <a:masterClrMapping/>
  </p:clrMapOvr>
  <p:transition>
    <p:cover dir="l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sp>
        <p:nvSpPr>
          <p:cNvPr id="4" name="Дата 3"/>
          <p:cNvSpPr>
            <a:spLocks noGrp="1"/>
          </p:cNvSpPr>
          <p:nvPr>
            <p:ph type="dt" sz="half" idx="10"/>
          </p:nvPr>
        </p:nvSpPr>
        <p:spPr/>
        <p:txBody>
          <a:bodyPr/>
          <a:lstStyle/>
          <a:p>
            <a:pPr>
              <a:defRPr/>
            </a:pPr>
            <a:fld id="{83CE89E9-40FF-41C4-817A-113816C1C856}" type="datetime1">
              <a:rPr lang="ru-RU" smtClean="0"/>
              <a:pPr>
                <a:defRPr/>
              </a:pPr>
              <a:t>09.01.2021</a:t>
            </a:fld>
            <a:endParaRPr lang="ru-RU" dirty="0"/>
          </a:p>
        </p:txBody>
      </p:sp>
      <p:sp>
        <p:nvSpPr>
          <p:cNvPr id="5" name="Нижний колонтитул 4"/>
          <p:cNvSpPr>
            <a:spLocks noGrp="1"/>
          </p:cNvSpPr>
          <p:nvPr>
            <p:ph type="ftr" sz="quarter" idx="11"/>
          </p:nvPr>
        </p:nvSpPr>
        <p:spPr/>
        <p:txBody>
          <a:bodyPr/>
          <a:lstStyle/>
          <a:p>
            <a:pPr>
              <a:defRPr/>
            </a:pPr>
            <a:r>
              <a:rPr lang="ru-RU" smtClean="0"/>
              <a:t>Методология воспитания: воспитание Человека</a:t>
            </a:r>
            <a:endParaRPr lang="ru-RU"/>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23</a:t>
            </a:fld>
            <a:endParaRPr lang="ru-RU" altLang="ru-RU"/>
          </a:p>
        </p:txBody>
      </p:sp>
      <p:pic>
        <p:nvPicPr>
          <p:cNvPr id="15362" name="Picture 2" descr="Общественные и благотворительные организации в системе социальной"/>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116632"/>
            <a:ext cx="9073008" cy="6741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8269497"/>
      </p:ext>
    </p:extLst>
  </p:cSld>
  <p:clrMapOvr>
    <a:masterClrMapping/>
  </p:clrMapOvr>
  <p:transition>
    <p:cover dir="l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600" dirty="0"/>
              <a:t>Цели благотворительной деятельности </a:t>
            </a:r>
            <a:r>
              <a:rPr lang="ru-RU" sz="3600" dirty="0" smtClean="0"/>
              <a:t>(</a:t>
            </a:r>
            <a:r>
              <a:rPr lang="ru-RU" sz="3600" dirty="0"/>
              <a:t>ст.2 ФЗ №135):</a:t>
            </a:r>
          </a:p>
        </p:txBody>
      </p:sp>
      <p:sp>
        <p:nvSpPr>
          <p:cNvPr id="3" name="Объект 2"/>
          <p:cNvSpPr>
            <a:spLocks noGrp="1"/>
          </p:cNvSpPr>
          <p:nvPr>
            <p:ph idx="1"/>
          </p:nvPr>
        </p:nvSpPr>
        <p:spPr>
          <a:xfrm>
            <a:off x="395536" y="1412776"/>
            <a:ext cx="8748464" cy="4569122"/>
          </a:xfrm>
        </p:spPr>
        <p:txBody>
          <a:bodyPr/>
          <a:lstStyle/>
          <a:p>
            <a:pPr marL="0" indent="0">
              <a:buNone/>
            </a:pPr>
            <a:r>
              <a:rPr lang="ru-RU" sz="2000" dirty="0"/>
              <a:t>социальной поддержки и защиты граждан, включая улучшение </a:t>
            </a:r>
          </a:p>
          <a:p>
            <a:pPr marL="0" indent="0">
              <a:buNone/>
            </a:pPr>
            <a:r>
              <a:rPr lang="ru-RU" sz="2000" dirty="0"/>
              <a:t>материального положения малообеспеченных, социальную </a:t>
            </a:r>
          </a:p>
          <a:p>
            <a:pPr marL="0" indent="0">
              <a:buNone/>
            </a:pPr>
            <a:r>
              <a:rPr lang="ru-RU" sz="2000" dirty="0"/>
              <a:t>реабилитацию безработных, инвалидов и иных лиц, которые в силу </a:t>
            </a:r>
          </a:p>
          <a:p>
            <a:pPr marL="0" indent="0">
              <a:buNone/>
            </a:pPr>
            <a:r>
              <a:rPr lang="ru-RU" sz="2000" dirty="0"/>
              <a:t>своих физических или интеллектуальных особенностей, иных </a:t>
            </a:r>
          </a:p>
          <a:p>
            <a:pPr marL="0" indent="0">
              <a:buNone/>
            </a:pPr>
            <a:r>
              <a:rPr lang="ru-RU" sz="2000" dirty="0"/>
              <a:t>обстоятельств не способны самостоятельно реализовать свои права и </a:t>
            </a:r>
          </a:p>
          <a:p>
            <a:pPr marL="0" indent="0">
              <a:buNone/>
            </a:pPr>
            <a:r>
              <a:rPr lang="ru-RU" sz="2000" dirty="0"/>
              <a:t>законные интересы;</a:t>
            </a:r>
          </a:p>
          <a:p>
            <a:pPr marL="0" indent="0">
              <a:buNone/>
            </a:pPr>
            <a:r>
              <a:rPr lang="ru-RU" sz="2000" dirty="0"/>
              <a:t>• подготовки населения к преодолению последствий стихийных бедствий, </a:t>
            </a:r>
          </a:p>
          <a:p>
            <a:pPr marL="0" indent="0">
              <a:buNone/>
            </a:pPr>
            <a:r>
              <a:rPr lang="ru-RU" sz="2000" dirty="0"/>
              <a:t>экологических, промышленных или иных катастроф, к предотвращению </a:t>
            </a:r>
          </a:p>
          <a:p>
            <a:pPr marL="0" indent="0">
              <a:buNone/>
            </a:pPr>
            <a:r>
              <a:rPr lang="ru-RU" sz="2000" dirty="0"/>
              <a:t>несчастных случаев;</a:t>
            </a:r>
          </a:p>
          <a:p>
            <a:pPr marL="0" indent="0">
              <a:buNone/>
            </a:pPr>
            <a:r>
              <a:rPr lang="ru-RU" sz="2000" dirty="0"/>
              <a:t>• оказания помощи пострадавшим в результате стихийных бедствий, </a:t>
            </a:r>
          </a:p>
          <a:p>
            <a:pPr marL="0" indent="0">
              <a:buNone/>
            </a:pPr>
            <a:r>
              <a:rPr lang="ru-RU" sz="2000" dirty="0"/>
              <a:t>экологических, промышленных или иных катастроф, социальных, </a:t>
            </a:r>
          </a:p>
          <a:p>
            <a:pPr marL="0" indent="0">
              <a:buNone/>
            </a:pPr>
            <a:r>
              <a:rPr lang="ru-RU" sz="2000" dirty="0"/>
              <a:t>национальных, религиозных конфликтов, жертвам репрессий, беженцам </a:t>
            </a:r>
          </a:p>
          <a:p>
            <a:pPr marL="0" indent="0">
              <a:buNone/>
            </a:pPr>
            <a:r>
              <a:rPr lang="ru-RU" sz="2000" dirty="0"/>
              <a:t>и вынужденным переселенцам;</a:t>
            </a:r>
          </a:p>
          <a:p>
            <a:pPr marL="0" indent="0">
              <a:buNone/>
            </a:pPr>
            <a:r>
              <a:rPr lang="ru-RU" sz="2000" dirty="0"/>
              <a:t>• содействия укреплению мира, дружбы и согласия между народами, </a:t>
            </a:r>
          </a:p>
          <a:p>
            <a:pPr marL="0" indent="0">
              <a:buNone/>
            </a:pPr>
            <a:r>
              <a:rPr lang="ru-RU" sz="2000" dirty="0"/>
              <a:t>предотвращению социальных, национальных, религиозных конфликтов;</a:t>
            </a:r>
          </a:p>
        </p:txBody>
      </p:sp>
      <p:sp>
        <p:nvSpPr>
          <p:cNvPr id="4" name="Дата 3"/>
          <p:cNvSpPr>
            <a:spLocks noGrp="1"/>
          </p:cNvSpPr>
          <p:nvPr>
            <p:ph type="dt" sz="half" idx="10"/>
          </p:nvPr>
        </p:nvSpPr>
        <p:spPr/>
        <p:txBody>
          <a:bodyPr/>
          <a:lstStyle/>
          <a:p>
            <a:pPr>
              <a:defRPr/>
            </a:pPr>
            <a:fld id="{83CE89E9-40FF-41C4-817A-113816C1C856}" type="datetime1">
              <a:rPr lang="ru-RU" smtClean="0"/>
              <a:pPr>
                <a:defRPr/>
              </a:pPr>
              <a:t>09.01.2021</a:t>
            </a:fld>
            <a:endParaRPr lang="ru-RU" dirty="0"/>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24</a:t>
            </a:fld>
            <a:endParaRPr lang="ru-RU" altLang="ru-RU"/>
          </a:p>
        </p:txBody>
      </p:sp>
    </p:spTree>
    <p:extLst>
      <p:ext uri="{BB962C8B-B14F-4D97-AF65-F5344CB8AC3E}">
        <p14:creationId xmlns:p14="http://schemas.microsoft.com/office/powerpoint/2010/main" val="3638915597"/>
      </p:ext>
    </p:extLst>
  </p:cSld>
  <p:clrMapOvr>
    <a:masterClrMapping/>
  </p:clrMapOvr>
  <p:transition>
    <p:cover dir="l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600" dirty="0"/>
              <a:t>Цели благотворительной деятельности </a:t>
            </a:r>
            <a:r>
              <a:rPr lang="ru-RU" sz="3600" dirty="0" smtClean="0"/>
              <a:t>(</a:t>
            </a:r>
            <a:r>
              <a:rPr lang="ru-RU" sz="3600" dirty="0"/>
              <a:t>ст.2 ФЗ №135):</a:t>
            </a:r>
          </a:p>
        </p:txBody>
      </p:sp>
      <p:sp>
        <p:nvSpPr>
          <p:cNvPr id="3" name="Объект 2"/>
          <p:cNvSpPr>
            <a:spLocks noGrp="1"/>
          </p:cNvSpPr>
          <p:nvPr>
            <p:ph idx="1"/>
          </p:nvPr>
        </p:nvSpPr>
        <p:spPr>
          <a:xfrm>
            <a:off x="405880" y="1484784"/>
            <a:ext cx="8748464" cy="4569122"/>
          </a:xfrm>
        </p:spPr>
        <p:txBody>
          <a:bodyPr/>
          <a:lstStyle/>
          <a:p>
            <a:pPr marL="0" indent="0">
              <a:buNone/>
            </a:pPr>
            <a:r>
              <a:rPr lang="ru-RU" sz="2000" dirty="0"/>
              <a:t>содействия укреплению престижа и роли семьи в обществе;</a:t>
            </a:r>
          </a:p>
          <a:p>
            <a:pPr marL="0" indent="0">
              <a:buNone/>
            </a:pPr>
            <a:r>
              <a:rPr lang="ru-RU" sz="2000" dirty="0"/>
              <a:t>• содействия защите материнства, детства и отцовства;</a:t>
            </a:r>
          </a:p>
          <a:p>
            <a:pPr marL="0" indent="0">
              <a:buNone/>
            </a:pPr>
            <a:r>
              <a:rPr lang="ru-RU" sz="2000" dirty="0"/>
              <a:t>• содействия деятельности в сфере образования, науки, культуры, </a:t>
            </a:r>
          </a:p>
          <a:p>
            <a:pPr marL="0" indent="0">
              <a:buNone/>
            </a:pPr>
            <a:r>
              <a:rPr lang="ru-RU" sz="2000" dirty="0"/>
              <a:t>искусства, просвещения, духовному развитию личности;</a:t>
            </a:r>
          </a:p>
          <a:p>
            <a:pPr marL="0" indent="0">
              <a:buNone/>
            </a:pPr>
            <a:r>
              <a:rPr lang="ru-RU" sz="2000" dirty="0"/>
              <a:t>• содействия деятельности в сфере профилактики и охраны здоровья </a:t>
            </a:r>
          </a:p>
          <a:p>
            <a:pPr marL="0" indent="0">
              <a:buNone/>
            </a:pPr>
            <a:r>
              <a:rPr lang="ru-RU" sz="2000" dirty="0"/>
              <a:t>граждан, а также пропаганды здорового образа жизни, улучшения </a:t>
            </a:r>
          </a:p>
          <a:p>
            <a:pPr marL="0" indent="0">
              <a:buNone/>
            </a:pPr>
            <a:r>
              <a:rPr lang="ru-RU" sz="2000" dirty="0"/>
              <a:t>морально-психологического состояния граждан;</a:t>
            </a:r>
          </a:p>
          <a:p>
            <a:pPr marL="0" indent="0">
              <a:buNone/>
            </a:pPr>
            <a:r>
              <a:rPr lang="ru-RU" sz="2000" dirty="0"/>
              <a:t>• содействия деятельности в сфере физической культуры и массового </a:t>
            </a:r>
          </a:p>
          <a:p>
            <a:pPr marL="0" indent="0">
              <a:buNone/>
            </a:pPr>
            <a:r>
              <a:rPr lang="ru-RU" sz="2000" dirty="0"/>
              <a:t>спорта;</a:t>
            </a:r>
          </a:p>
          <a:p>
            <a:pPr marL="0" indent="0">
              <a:buNone/>
            </a:pPr>
            <a:r>
              <a:rPr lang="ru-RU" sz="2000" dirty="0"/>
              <a:t>• охраны окружающей среды и защиты животных;</a:t>
            </a:r>
          </a:p>
          <a:p>
            <a:pPr marL="0" indent="0">
              <a:buNone/>
            </a:pPr>
            <a:r>
              <a:rPr lang="ru-RU" sz="2000" dirty="0"/>
              <a:t>• охраны и должного содержания зданий, объектов и территорий, </a:t>
            </a:r>
          </a:p>
          <a:p>
            <a:pPr marL="0" indent="0">
              <a:buNone/>
            </a:pPr>
            <a:r>
              <a:rPr lang="ru-RU" sz="2000" dirty="0"/>
              <a:t>имеющих историческое, культовое, культурное или природоохранное </a:t>
            </a:r>
          </a:p>
          <a:p>
            <a:pPr marL="0" indent="0">
              <a:buNone/>
            </a:pPr>
            <a:r>
              <a:rPr lang="ru-RU" sz="2000" dirty="0"/>
              <a:t>значение, и мест захоронения.</a:t>
            </a:r>
          </a:p>
        </p:txBody>
      </p:sp>
      <p:sp>
        <p:nvSpPr>
          <p:cNvPr id="4" name="Дата 3"/>
          <p:cNvSpPr>
            <a:spLocks noGrp="1"/>
          </p:cNvSpPr>
          <p:nvPr>
            <p:ph type="dt" sz="half" idx="10"/>
          </p:nvPr>
        </p:nvSpPr>
        <p:spPr/>
        <p:txBody>
          <a:bodyPr/>
          <a:lstStyle/>
          <a:p>
            <a:pPr>
              <a:defRPr/>
            </a:pPr>
            <a:fld id="{83CE89E9-40FF-41C4-817A-113816C1C856}" type="datetime1">
              <a:rPr lang="ru-RU" smtClean="0"/>
              <a:pPr>
                <a:defRPr/>
              </a:pPr>
              <a:t>09.01.2021</a:t>
            </a:fld>
            <a:endParaRPr lang="ru-RU" dirty="0"/>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25</a:t>
            </a:fld>
            <a:endParaRPr lang="ru-RU" altLang="ru-RU"/>
          </a:p>
        </p:txBody>
      </p:sp>
    </p:spTree>
    <p:extLst>
      <p:ext uri="{BB962C8B-B14F-4D97-AF65-F5344CB8AC3E}">
        <p14:creationId xmlns:p14="http://schemas.microsoft.com/office/powerpoint/2010/main" val="1585587870"/>
      </p:ext>
    </p:extLst>
  </p:cSld>
  <p:clrMapOvr>
    <a:masterClrMapping/>
  </p:clrMapOvr>
  <p:transition>
    <p:cover dir="l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Дата 3"/>
          <p:cNvSpPr>
            <a:spLocks noGrp="1"/>
          </p:cNvSpPr>
          <p:nvPr>
            <p:ph type="dt" sz="half" idx="10"/>
          </p:nvPr>
        </p:nvSpPr>
        <p:spPr/>
        <p:txBody>
          <a:bodyPr/>
          <a:lstStyle/>
          <a:p>
            <a:pPr>
              <a:defRPr/>
            </a:pPr>
            <a:fld id="{83CE89E9-40FF-41C4-817A-113816C1C856}" type="datetime1">
              <a:rPr lang="ru-RU" smtClean="0"/>
              <a:pPr>
                <a:defRPr/>
              </a:pPr>
              <a:t>09.01.2021</a:t>
            </a:fld>
            <a:endParaRPr lang="ru-RU" dirty="0"/>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26</a:t>
            </a:fld>
            <a:endParaRPr lang="ru-RU" altLang="ru-RU"/>
          </a:p>
        </p:txBody>
      </p:sp>
      <p:pic>
        <p:nvPicPr>
          <p:cNvPr id="16386" name="Picture 2" descr="Формы благотворительных организаций"/>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1715635"/>
      </p:ext>
    </p:extLst>
  </p:cSld>
  <p:clrMapOvr>
    <a:masterClrMapping/>
  </p:clrMapOvr>
  <p:transition>
    <p:cover dir="l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sp>
        <p:nvSpPr>
          <p:cNvPr id="4" name="Дата 3"/>
          <p:cNvSpPr>
            <a:spLocks noGrp="1"/>
          </p:cNvSpPr>
          <p:nvPr>
            <p:ph type="dt" sz="half" idx="10"/>
          </p:nvPr>
        </p:nvSpPr>
        <p:spPr/>
        <p:txBody>
          <a:bodyPr/>
          <a:lstStyle/>
          <a:p>
            <a:pPr>
              <a:defRPr/>
            </a:pPr>
            <a:fld id="{83CE89E9-40FF-41C4-817A-113816C1C856}" type="datetime1">
              <a:rPr lang="ru-RU" smtClean="0"/>
              <a:pPr>
                <a:defRPr/>
              </a:pPr>
              <a:t>09.01.2021</a:t>
            </a:fld>
            <a:endParaRPr lang="ru-RU" dirty="0"/>
          </a:p>
        </p:txBody>
      </p:sp>
      <p:sp>
        <p:nvSpPr>
          <p:cNvPr id="5" name="Нижний колонтитул 4"/>
          <p:cNvSpPr>
            <a:spLocks noGrp="1"/>
          </p:cNvSpPr>
          <p:nvPr>
            <p:ph type="ftr" sz="quarter" idx="11"/>
          </p:nvPr>
        </p:nvSpPr>
        <p:spPr/>
        <p:txBody>
          <a:bodyPr/>
          <a:lstStyle/>
          <a:p>
            <a:pPr>
              <a:defRPr/>
            </a:pPr>
            <a:r>
              <a:rPr lang="ru-RU" smtClean="0"/>
              <a:t>Методология воспитания: воспитание Человека</a:t>
            </a:r>
            <a:endParaRPr lang="ru-RU"/>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27</a:t>
            </a:fld>
            <a:endParaRPr lang="ru-RU" altLang="ru-RU"/>
          </a:p>
        </p:txBody>
      </p:sp>
      <p:pic>
        <p:nvPicPr>
          <p:cNvPr id="18434" name="Picture 2" descr="Основные термины истории социальной работы"/>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61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1981355"/>
      </p:ext>
    </p:extLst>
  </p:cSld>
  <p:clrMapOvr>
    <a:masterClrMapping/>
  </p:clrMapOvr>
  <p:transition>
    <p:cover dir="l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600" dirty="0"/>
              <a:t>Благотворительная </a:t>
            </a:r>
            <a:r>
              <a:rPr lang="ru-RU" sz="3600" dirty="0" smtClean="0"/>
              <a:t>деятельность Термины</a:t>
            </a:r>
            <a:endParaRPr lang="ru-RU" sz="3600" dirty="0"/>
          </a:p>
        </p:txBody>
      </p:sp>
      <p:sp>
        <p:nvSpPr>
          <p:cNvPr id="4" name="Дата 3"/>
          <p:cNvSpPr>
            <a:spLocks noGrp="1"/>
          </p:cNvSpPr>
          <p:nvPr>
            <p:ph type="dt" sz="half" idx="10"/>
          </p:nvPr>
        </p:nvSpPr>
        <p:spPr/>
        <p:txBody>
          <a:bodyPr/>
          <a:lstStyle/>
          <a:p>
            <a:pPr>
              <a:defRPr/>
            </a:pPr>
            <a:fld id="{83CE89E9-40FF-41C4-817A-113816C1C856}" type="datetime1">
              <a:rPr lang="ru-RU" smtClean="0"/>
              <a:pPr>
                <a:defRPr/>
              </a:pPr>
              <a:t>09.01.2021</a:t>
            </a:fld>
            <a:endParaRPr lang="ru-RU" dirty="0"/>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28</a:t>
            </a:fld>
            <a:endParaRPr lang="ru-RU" altLang="ru-RU"/>
          </a:p>
        </p:txBody>
      </p:sp>
      <p:sp>
        <p:nvSpPr>
          <p:cNvPr id="7" name="Скругленный прямоугольник 6"/>
          <p:cNvSpPr/>
          <p:nvPr/>
        </p:nvSpPr>
        <p:spPr>
          <a:xfrm>
            <a:off x="395536" y="1556792"/>
            <a:ext cx="2304256" cy="129614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smtClean="0">
                <a:solidFill>
                  <a:srgbClr val="1547B6"/>
                </a:solidFill>
                <a:effectLst>
                  <a:outerShdw blurRad="38100" dist="38100" dir="2700000" algn="tl">
                    <a:srgbClr val="000000">
                      <a:alpha val="43137"/>
                    </a:srgbClr>
                  </a:outerShdw>
                </a:effectLst>
              </a:rPr>
              <a:t>Благотворители</a:t>
            </a:r>
            <a:endParaRPr lang="ru-RU" sz="2000" dirty="0">
              <a:solidFill>
                <a:srgbClr val="1547B6"/>
              </a:solidFill>
              <a:effectLst>
                <a:outerShdw blurRad="38100" dist="38100" dir="2700000" algn="tl">
                  <a:srgbClr val="000000">
                    <a:alpha val="43137"/>
                  </a:srgbClr>
                </a:outerShdw>
              </a:effectLst>
            </a:endParaRPr>
          </a:p>
        </p:txBody>
      </p:sp>
      <p:sp>
        <p:nvSpPr>
          <p:cNvPr id="8" name="Скругленный прямоугольник 7"/>
          <p:cNvSpPr/>
          <p:nvPr/>
        </p:nvSpPr>
        <p:spPr>
          <a:xfrm>
            <a:off x="288152" y="3212976"/>
            <a:ext cx="2304256" cy="129614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rgbClr val="1547B6"/>
                </a:solidFill>
                <a:effectLst>
                  <a:outerShdw blurRad="38100" dist="38100" dir="2700000" algn="tl">
                    <a:srgbClr val="000000">
                      <a:alpha val="43137"/>
                    </a:srgbClr>
                  </a:outerShdw>
                </a:effectLst>
              </a:rPr>
              <a:t>Благотворительная организация</a:t>
            </a:r>
            <a:endParaRPr lang="ru-RU" dirty="0">
              <a:solidFill>
                <a:srgbClr val="1547B6"/>
              </a:solidFill>
              <a:effectLst>
                <a:outerShdw blurRad="38100" dist="38100" dir="2700000" algn="tl">
                  <a:srgbClr val="000000">
                    <a:alpha val="43137"/>
                  </a:srgbClr>
                </a:outerShdw>
              </a:effectLst>
            </a:endParaRPr>
          </a:p>
        </p:txBody>
      </p:sp>
      <p:sp>
        <p:nvSpPr>
          <p:cNvPr id="9" name="Скругленный прямоугольник 8"/>
          <p:cNvSpPr/>
          <p:nvPr/>
        </p:nvSpPr>
        <p:spPr>
          <a:xfrm>
            <a:off x="395536" y="4941168"/>
            <a:ext cx="2304256" cy="129614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err="1" smtClean="0">
                <a:solidFill>
                  <a:srgbClr val="1547B6"/>
                </a:solidFill>
                <a:effectLst>
                  <a:outerShdw blurRad="38100" dist="38100" dir="2700000" algn="tl">
                    <a:srgbClr val="000000">
                      <a:alpha val="43137"/>
                    </a:srgbClr>
                  </a:outerShdw>
                </a:effectLst>
              </a:rPr>
              <a:t>Благополучатели</a:t>
            </a:r>
            <a:endParaRPr lang="ru-RU" sz="2000" dirty="0">
              <a:solidFill>
                <a:srgbClr val="1547B6"/>
              </a:solidFill>
              <a:effectLst>
                <a:outerShdw blurRad="38100" dist="38100" dir="2700000" algn="tl">
                  <a:srgbClr val="000000">
                    <a:alpha val="43137"/>
                  </a:srgbClr>
                </a:outerShdw>
              </a:effectLst>
            </a:endParaRPr>
          </a:p>
        </p:txBody>
      </p:sp>
      <p:sp>
        <p:nvSpPr>
          <p:cNvPr id="10" name="Скругленный прямоугольник 9"/>
          <p:cNvSpPr/>
          <p:nvPr/>
        </p:nvSpPr>
        <p:spPr>
          <a:xfrm>
            <a:off x="6156176" y="1700808"/>
            <a:ext cx="2304256" cy="129614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smtClean="0">
                <a:solidFill>
                  <a:srgbClr val="003399"/>
                </a:solidFill>
                <a:effectLst>
                  <a:outerShdw blurRad="38100" dist="38100" dir="2700000" algn="tl">
                    <a:srgbClr val="000000">
                      <a:alpha val="43137"/>
                    </a:srgbClr>
                  </a:outerShdw>
                </a:effectLst>
              </a:rPr>
              <a:t>Добровольцы</a:t>
            </a:r>
            <a:endParaRPr lang="ru-RU" sz="2000" dirty="0">
              <a:solidFill>
                <a:srgbClr val="003399"/>
              </a:solidFill>
              <a:effectLst>
                <a:outerShdw blurRad="38100" dist="38100" dir="2700000" algn="tl">
                  <a:srgbClr val="000000">
                    <a:alpha val="43137"/>
                  </a:srgbClr>
                </a:outerShdw>
              </a:effectLst>
            </a:endParaRPr>
          </a:p>
        </p:txBody>
      </p:sp>
      <p:sp>
        <p:nvSpPr>
          <p:cNvPr id="11" name="Скругленный прямоугольник 10"/>
          <p:cNvSpPr/>
          <p:nvPr/>
        </p:nvSpPr>
        <p:spPr>
          <a:xfrm>
            <a:off x="3203848" y="3149352"/>
            <a:ext cx="2520280" cy="1719808"/>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smtClean="0">
                <a:solidFill>
                  <a:srgbClr val="003399"/>
                </a:solidFill>
                <a:effectLst>
                  <a:outerShdw blurRad="38100" dist="38100" dir="2700000" algn="tl">
                    <a:srgbClr val="000000">
                      <a:alpha val="43137"/>
                    </a:srgbClr>
                  </a:outerShdw>
                </a:effectLst>
              </a:rPr>
              <a:t>Участники благотворительной деятельности</a:t>
            </a:r>
            <a:endParaRPr lang="ru-RU" sz="2000" dirty="0">
              <a:solidFill>
                <a:srgbClr val="003399"/>
              </a:solidFill>
              <a:effectLst>
                <a:outerShdw blurRad="38100" dist="38100" dir="2700000" algn="tl">
                  <a:srgbClr val="000000">
                    <a:alpha val="43137"/>
                  </a:srgbClr>
                </a:outerShdw>
              </a:effectLst>
            </a:endParaRPr>
          </a:p>
        </p:txBody>
      </p:sp>
      <p:sp>
        <p:nvSpPr>
          <p:cNvPr id="12" name="Прямоугольник 11"/>
          <p:cNvSpPr/>
          <p:nvPr/>
        </p:nvSpPr>
        <p:spPr>
          <a:xfrm>
            <a:off x="2763760" y="1700808"/>
            <a:ext cx="2672336" cy="1200329"/>
          </a:xfrm>
          <a:prstGeom prst="rect">
            <a:avLst/>
          </a:prstGeom>
        </p:spPr>
        <p:txBody>
          <a:bodyPr wrap="square">
            <a:spAutoFit/>
          </a:bodyPr>
          <a:lstStyle/>
          <a:p>
            <a:r>
              <a:rPr lang="ru-RU" dirty="0"/>
              <a:t>лица, осуществляющие </a:t>
            </a:r>
          </a:p>
          <a:p>
            <a:r>
              <a:rPr lang="ru-RU" dirty="0"/>
              <a:t>благотворительные </a:t>
            </a:r>
          </a:p>
          <a:p>
            <a:r>
              <a:rPr lang="ru-RU" dirty="0"/>
              <a:t>пожертвования</a:t>
            </a:r>
          </a:p>
        </p:txBody>
      </p:sp>
      <p:sp>
        <p:nvSpPr>
          <p:cNvPr id="13" name="Прямоугольник 12"/>
          <p:cNvSpPr/>
          <p:nvPr/>
        </p:nvSpPr>
        <p:spPr>
          <a:xfrm>
            <a:off x="6012160" y="3064892"/>
            <a:ext cx="3240360" cy="2308324"/>
          </a:xfrm>
          <a:prstGeom prst="rect">
            <a:avLst/>
          </a:prstGeom>
        </p:spPr>
        <p:txBody>
          <a:bodyPr wrap="square">
            <a:spAutoFit/>
          </a:bodyPr>
          <a:lstStyle/>
          <a:p>
            <a:r>
              <a:rPr lang="ru-RU" dirty="0"/>
              <a:t>граждане, осуществляющие </a:t>
            </a:r>
          </a:p>
          <a:p>
            <a:r>
              <a:rPr lang="ru-RU" dirty="0"/>
              <a:t>благотворительную </a:t>
            </a:r>
          </a:p>
          <a:p>
            <a:r>
              <a:rPr lang="ru-RU" dirty="0"/>
              <a:t>деятельность в форме </a:t>
            </a:r>
          </a:p>
          <a:p>
            <a:r>
              <a:rPr lang="ru-RU" dirty="0"/>
              <a:t>безвозмездного труда в </a:t>
            </a:r>
          </a:p>
          <a:p>
            <a:r>
              <a:rPr lang="ru-RU" dirty="0"/>
              <a:t>интересах </a:t>
            </a:r>
            <a:r>
              <a:rPr lang="ru-RU" dirty="0" err="1"/>
              <a:t>благополучателя</a:t>
            </a:r>
            <a:r>
              <a:rPr lang="ru-RU" dirty="0"/>
              <a:t>, </a:t>
            </a:r>
          </a:p>
          <a:p>
            <a:r>
              <a:rPr lang="ru-RU" dirty="0"/>
              <a:t>в том числе в интересах </a:t>
            </a:r>
          </a:p>
          <a:p>
            <a:r>
              <a:rPr lang="ru-RU" dirty="0"/>
              <a:t>благотворительной </a:t>
            </a:r>
          </a:p>
          <a:p>
            <a:r>
              <a:rPr lang="ru-RU" dirty="0"/>
              <a:t>организации</a:t>
            </a:r>
          </a:p>
        </p:txBody>
      </p:sp>
      <p:sp>
        <p:nvSpPr>
          <p:cNvPr id="14" name="Прямоугольник 13"/>
          <p:cNvSpPr/>
          <p:nvPr/>
        </p:nvSpPr>
        <p:spPr>
          <a:xfrm>
            <a:off x="2793464" y="5517232"/>
            <a:ext cx="4572000" cy="923330"/>
          </a:xfrm>
          <a:prstGeom prst="rect">
            <a:avLst/>
          </a:prstGeom>
        </p:spPr>
        <p:txBody>
          <a:bodyPr>
            <a:spAutoFit/>
          </a:bodyPr>
          <a:lstStyle/>
          <a:p>
            <a:r>
              <a:rPr lang="ru-RU" dirty="0"/>
              <a:t>лица, получающие благотворительные </a:t>
            </a:r>
          </a:p>
          <a:p>
            <a:r>
              <a:rPr lang="ru-RU" dirty="0"/>
              <a:t>пожертвования от благотворителей, </a:t>
            </a:r>
          </a:p>
          <a:p>
            <a:r>
              <a:rPr lang="ru-RU" dirty="0"/>
              <a:t>помощь добровольцев</a:t>
            </a:r>
          </a:p>
        </p:txBody>
      </p:sp>
    </p:spTree>
    <p:extLst>
      <p:ext uri="{BB962C8B-B14F-4D97-AF65-F5344CB8AC3E}">
        <p14:creationId xmlns:p14="http://schemas.microsoft.com/office/powerpoint/2010/main" val="2743556555"/>
      </p:ext>
    </p:extLst>
  </p:cSld>
  <p:clrMapOvr>
    <a:masterClrMapping/>
  </p:clrMapOvr>
  <p:transition>
    <p:cover dir="l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sp>
        <p:nvSpPr>
          <p:cNvPr id="4" name="Дата 3"/>
          <p:cNvSpPr>
            <a:spLocks noGrp="1"/>
          </p:cNvSpPr>
          <p:nvPr>
            <p:ph type="dt" sz="half" idx="10"/>
          </p:nvPr>
        </p:nvSpPr>
        <p:spPr/>
        <p:txBody>
          <a:bodyPr/>
          <a:lstStyle/>
          <a:p>
            <a:pPr>
              <a:defRPr/>
            </a:pPr>
            <a:fld id="{83CE89E9-40FF-41C4-817A-113816C1C856}" type="datetime1">
              <a:rPr lang="ru-RU" smtClean="0"/>
              <a:pPr>
                <a:defRPr/>
              </a:pPr>
              <a:t>09.01.2021</a:t>
            </a:fld>
            <a:endParaRPr lang="ru-RU" dirty="0"/>
          </a:p>
        </p:txBody>
      </p:sp>
      <p:sp>
        <p:nvSpPr>
          <p:cNvPr id="5" name="Нижний колонтитул 4"/>
          <p:cNvSpPr>
            <a:spLocks noGrp="1"/>
          </p:cNvSpPr>
          <p:nvPr>
            <p:ph type="ftr" sz="quarter" idx="11"/>
          </p:nvPr>
        </p:nvSpPr>
        <p:spPr/>
        <p:txBody>
          <a:bodyPr/>
          <a:lstStyle/>
          <a:p>
            <a:pPr>
              <a:defRPr/>
            </a:pPr>
            <a:r>
              <a:rPr lang="ru-RU" smtClean="0"/>
              <a:t>Методология воспитания: воспитание Человека</a:t>
            </a:r>
            <a:endParaRPr lang="ru-RU"/>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29</a:t>
            </a:fld>
            <a:endParaRPr lang="ru-RU" altLang="ru-RU"/>
          </a:p>
        </p:txBody>
      </p:sp>
      <p:pic>
        <p:nvPicPr>
          <p:cNvPr id="20482" name="Picture 2" descr="Исторические модели социальной работы в росси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8" y="0"/>
            <a:ext cx="914396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166503"/>
      </p:ext>
    </p:extLst>
  </p:cSld>
  <p:clrMapOvr>
    <a:masterClrMapping/>
  </p:clrMapOvr>
  <p:transition>
    <p:cover dir="l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200" dirty="0"/>
              <a:t>Характеристика некоммерческого сектора социальной работы</a:t>
            </a:r>
          </a:p>
        </p:txBody>
      </p:sp>
      <p:sp>
        <p:nvSpPr>
          <p:cNvPr id="4" name="Дата 3"/>
          <p:cNvSpPr>
            <a:spLocks noGrp="1"/>
          </p:cNvSpPr>
          <p:nvPr>
            <p:ph type="dt" sz="half" idx="10"/>
          </p:nvPr>
        </p:nvSpPr>
        <p:spPr/>
        <p:txBody>
          <a:bodyPr/>
          <a:lstStyle/>
          <a:p>
            <a:pPr>
              <a:defRPr/>
            </a:pPr>
            <a:fld id="{83CE89E9-40FF-41C4-817A-113816C1C856}" type="datetime1">
              <a:rPr lang="ru-RU" smtClean="0"/>
              <a:pPr>
                <a:defRPr/>
              </a:pPr>
              <a:t>09.01.2021</a:t>
            </a:fld>
            <a:endParaRPr lang="ru-RU" dirty="0"/>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3</a:t>
            </a:fld>
            <a:endParaRPr lang="ru-RU" altLang="ru-RU"/>
          </a:p>
        </p:txBody>
      </p:sp>
      <p:pic>
        <p:nvPicPr>
          <p:cNvPr id="59394" name="Picture 2" descr="http://ptz-gid.ru/images/946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484784"/>
            <a:ext cx="6480720" cy="514957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0" descr="http://refeteka.ru/images/r/6/2/8/628e28520a6a18d116168e6792e1be79.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288" y="2132856"/>
            <a:ext cx="1917960" cy="4176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8547637"/>
      </p:ext>
    </p:extLst>
  </p:cSld>
  <p:clrMapOvr>
    <a:masterClrMapping/>
  </p:clrMapOvr>
  <p:transition>
    <p:cover dir="l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sp>
        <p:nvSpPr>
          <p:cNvPr id="4" name="Дата 3"/>
          <p:cNvSpPr>
            <a:spLocks noGrp="1"/>
          </p:cNvSpPr>
          <p:nvPr>
            <p:ph type="dt" sz="half" idx="10"/>
          </p:nvPr>
        </p:nvSpPr>
        <p:spPr/>
        <p:txBody>
          <a:bodyPr/>
          <a:lstStyle/>
          <a:p>
            <a:pPr>
              <a:defRPr/>
            </a:pPr>
            <a:fld id="{83CE89E9-40FF-41C4-817A-113816C1C856}" type="datetime1">
              <a:rPr lang="ru-RU" smtClean="0"/>
              <a:pPr>
                <a:defRPr/>
              </a:pPr>
              <a:t>09.01.2021</a:t>
            </a:fld>
            <a:endParaRPr lang="ru-RU" dirty="0"/>
          </a:p>
        </p:txBody>
      </p:sp>
      <p:sp>
        <p:nvSpPr>
          <p:cNvPr id="5" name="Нижний колонтитул 4"/>
          <p:cNvSpPr>
            <a:spLocks noGrp="1"/>
          </p:cNvSpPr>
          <p:nvPr>
            <p:ph type="ftr" sz="quarter" idx="11"/>
          </p:nvPr>
        </p:nvSpPr>
        <p:spPr/>
        <p:txBody>
          <a:bodyPr/>
          <a:lstStyle/>
          <a:p>
            <a:pPr>
              <a:defRPr/>
            </a:pPr>
            <a:r>
              <a:rPr lang="ru-RU" smtClean="0"/>
              <a:t>Методология воспитания: воспитание Человека</a:t>
            </a:r>
            <a:endParaRPr lang="ru-RU"/>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30</a:t>
            </a:fld>
            <a:endParaRPr lang="ru-RU" altLang="ru-RU"/>
          </a:p>
        </p:txBody>
      </p:sp>
      <p:pic>
        <p:nvPicPr>
          <p:cNvPr id="19458" name="Picture 2" descr="Механизмы формирования благотворительност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2"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8424445"/>
      </p:ext>
    </p:extLst>
  </p:cSld>
  <p:clrMapOvr>
    <a:masterClrMapping/>
  </p:clrMapOvr>
  <p:transition>
    <p:cover dir="l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sp>
        <p:nvSpPr>
          <p:cNvPr id="4" name="Дата 3"/>
          <p:cNvSpPr>
            <a:spLocks noGrp="1"/>
          </p:cNvSpPr>
          <p:nvPr>
            <p:ph type="dt" sz="half" idx="10"/>
          </p:nvPr>
        </p:nvSpPr>
        <p:spPr/>
        <p:txBody>
          <a:bodyPr/>
          <a:lstStyle/>
          <a:p>
            <a:pPr>
              <a:defRPr/>
            </a:pPr>
            <a:fld id="{83CE89E9-40FF-41C4-817A-113816C1C856}" type="datetime1">
              <a:rPr lang="ru-RU" smtClean="0"/>
              <a:pPr>
                <a:defRPr/>
              </a:pPr>
              <a:t>09.01.2021</a:t>
            </a:fld>
            <a:endParaRPr lang="ru-RU" dirty="0"/>
          </a:p>
        </p:txBody>
      </p:sp>
      <p:sp>
        <p:nvSpPr>
          <p:cNvPr id="5" name="Нижний колонтитул 4"/>
          <p:cNvSpPr>
            <a:spLocks noGrp="1"/>
          </p:cNvSpPr>
          <p:nvPr>
            <p:ph type="ftr" sz="quarter" idx="11"/>
          </p:nvPr>
        </p:nvSpPr>
        <p:spPr/>
        <p:txBody>
          <a:bodyPr/>
          <a:lstStyle/>
          <a:p>
            <a:pPr>
              <a:defRPr/>
            </a:pPr>
            <a:r>
              <a:rPr lang="ru-RU" smtClean="0"/>
              <a:t>Методология воспитания: воспитание Человека</a:t>
            </a:r>
            <a:endParaRPr lang="ru-RU"/>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31</a:t>
            </a:fld>
            <a:endParaRPr lang="ru-RU" altLang="ru-RU"/>
          </a:p>
        </p:txBody>
      </p:sp>
      <p:pic>
        <p:nvPicPr>
          <p:cNvPr id="21506" name="Picture 2" descr="Типы организаций, проводящих социальную работу"/>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80" y="0"/>
            <a:ext cx="912912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4473751"/>
      </p:ext>
    </p:extLst>
  </p:cSld>
  <p:clrMapOvr>
    <a:masterClrMapping/>
  </p:clrMapOvr>
  <p:transition>
    <p:cover dir="l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sp>
        <p:nvSpPr>
          <p:cNvPr id="4" name="Дата 3"/>
          <p:cNvSpPr>
            <a:spLocks noGrp="1"/>
          </p:cNvSpPr>
          <p:nvPr>
            <p:ph type="dt" sz="half" idx="10"/>
          </p:nvPr>
        </p:nvSpPr>
        <p:spPr/>
        <p:txBody>
          <a:bodyPr/>
          <a:lstStyle/>
          <a:p>
            <a:pPr>
              <a:defRPr/>
            </a:pPr>
            <a:fld id="{83CE89E9-40FF-41C4-817A-113816C1C856}" type="datetime1">
              <a:rPr lang="ru-RU" smtClean="0"/>
              <a:pPr>
                <a:defRPr/>
              </a:pPr>
              <a:t>09.01.2021</a:t>
            </a:fld>
            <a:endParaRPr lang="ru-RU" dirty="0"/>
          </a:p>
        </p:txBody>
      </p:sp>
      <p:sp>
        <p:nvSpPr>
          <p:cNvPr id="5" name="Нижний колонтитул 4"/>
          <p:cNvSpPr>
            <a:spLocks noGrp="1"/>
          </p:cNvSpPr>
          <p:nvPr>
            <p:ph type="ftr" sz="quarter" idx="11"/>
          </p:nvPr>
        </p:nvSpPr>
        <p:spPr/>
        <p:txBody>
          <a:bodyPr/>
          <a:lstStyle/>
          <a:p>
            <a:pPr>
              <a:defRPr/>
            </a:pPr>
            <a:r>
              <a:rPr lang="ru-RU" smtClean="0"/>
              <a:t>Методология воспитания: воспитание Человека</a:t>
            </a:r>
            <a:endParaRPr lang="ru-RU"/>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32</a:t>
            </a:fld>
            <a:endParaRPr lang="ru-RU" altLang="ru-RU"/>
          </a:p>
        </p:txBody>
      </p:sp>
      <p:pic>
        <p:nvPicPr>
          <p:cNvPr id="58370" name="Picture 2" descr="http://umihaila.ru/wp-content/uploads/2013/07/blagotv.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92" y="0"/>
            <a:ext cx="9126808" cy="6846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8327642"/>
      </p:ext>
    </p:extLst>
  </p:cSld>
  <p:clrMapOvr>
    <a:masterClrMapping/>
  </p:clrMapOvr>
  <p:transition>
    <p:cover dir="l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600" dirty="0"/>
              <a:t>Учредителями благотворительной организации могут быть:</a:t>
            </a:r>
            <a:br>
              <a:rPr lang="ru-RU" sz="3600" dirty="0"/>
            </a:br>
            <a:endParaRPr lang="ru-RU" sz="3600" dirty="0"/>
          </a:p>
        </p:txBody>
      </p:sp>
      <p:sp>
        <p:nvSpPr>
          <p:cNvPr id="4" name="Дата 3"/>
          <p:cNvSpPr>
            <a:spLocks noGrp="1"/>
          </p:cNvSpPr>
          <p:nvPr>
            <p:ph type="dt" sz="half" idx="10"/>
          </p:nvPr>
        </p:nvSpPr>
        <p:spPr/>
        <p:txBody>
          <a:bodyPr/>
          <a:lstStyle/>
          <a:p>
            <a:pPr>
              <a:defRPr/>
            </a:pPr>
            <a:fld id="{83CE89E9-40FF-41C4-817A-113816C1C856}" type="datetime1">
              <a:rPr lang="ru-RU" smtClean="0"/>
              <a:pPr>
                <a:defRPr/>
              </a:pPr>
              <a:t>09.01.2021</a:t>
            </a:fld>
            <a:endParaRPr lang="ru-RU" dirty="0"/>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33</a:t>
            </a:fld>
            <a:endParaRPr lang="ru-RU" altLang="ru-RU"/>
          </a:p>
        </p:txBody>
      </p:sp>
      <p:sp>
        <p:nvSpPr>
          <p:cNvPr id="10" name="Прямоугольник 9"/>
          <p:cNvSpPr/>
          <p:nvPr/>
        </p:nvSpPr>
        <p:spPr>
          <a:xfrm>
            <a:off x="539552" y="1628800"/>
            <a:ext cx="8424936" cy="923330"/>
          </a:xfrm>
          <a:prstGeom prst="rect">
            <a:avLst/>
          </a:prstGeom>
        </p:spPr>
        <p:txBody>
          <a:bodyPr wrap="square">
            <a:spAutoFit/>
          </a:bodyPr>
          <a:lstStyle/>
          <a:p>
            <a:r>
              <a:rPr lang="ru-RU" dirty="0"/>
              <a:t>•физические  (граждане РФ, иностранные граждане и лица без гражданства, </a:t>
            </a:r>
          </a:p>
          <a:p>
            <a:r>
              <a:rPr lang="ru-RU" dirty="0"/>
              <a:t>законно находящиеся в Российской Федерации</a:t>
            </a:r>
          </a:p>
          <a:p>
            <a:r>
              <a:rPr lang="ru-RU" dirty="0"/>
              <a:t>•юридические лица</a:t>
            </a:r>
          </a:p>
        </p:txBody>
      </p:sp>
      <p:sp>
        <p:nvSpPr>
          <p:cNvPr id="11" name="Прямоугольник 10"/>
          <p:cNvSpPr/>
          <p:nvPr/>
        </p:nvSpPr>
        <p:spPr>
          <a:xfrm>
            <a:off x="611560" y="2852936"/>
            <a:ext cx="8424936" cy="3416320"/>
          </a:xfrm>
          <a:prstGeom prst="rect">
            <a:avLst/>
          </a:prstGeom>
        </p:spPr>
        <p:txBody>
          <a:bodyPr wrap="square">
            <a:spAutoFit/>
          </a:bodyPr>
          <a:lstStyle/>
          <a:p>
            <a:r>
              <a:rPr lang="ru-RU" dirty="0">
                <a:solidFill>
                  <a:srgbClr val="C00000"/>
                </a:solidFill>
              </a:rPr>
              <a:t>ф</a:t>
            </a:r>
            <a:r>
              <a:rPr lang="ru-RU" dirty="0" smtClean="0">
                <a:solidFill>
                  <a:srgbClr val="C00000"/>
                </a:solidFill>
              </a:rPr>
              <a:t>онды                                                                      общественные </a:t>
            </a:r>
            <a:r>
              <a:rPr lang="ru-RU" dirty="0">
                <a:solidFill>
                  <a:srgbClr val="C00000"/>
                </a:solidFill>
              </a:rPr>
              <a:t>организации</a:t>
            </a:r>
          </a:p>
          <a:p>
            <a:r>
              <a:rPr lang="ru-RU" dirty="0"/>
              <a:t>•гражданами                    •гражданином или </a:t>
            </a:r>
            <a:r>
              <a:rPr lang="ru-RU" dirty="0" smtClean="0"/>
              <a:t>                </a:t>
            </a:r>
            <a:r>
              <a:rPr lang="ru-RU" dirty="0" smtClean="0">
                <a:solidFill>
                  <a:srgbClr val="C00000"/>
                </a:solidFill>
              </a:rPr>
              <a:t>(</a:t>
            </a:r>
            <a:r>
              <a:rPr lang="ru-RU" dirty="0">
                <a:solidFill>
                  <a:srgbClr val="C00000"/>
                </a:solidFill>
              </a:rPr>
              <a:t>объединения)</a:t>
            </a:r>
          </a:p>
          <a:p>
            <a:r>
              <a:rPr lang="ru-RU" dirty="0" smtClean="0"/>
              <a:t> и (или)                             •юридическим лицом    •не менее трех физических л </a:t>
            </a:r>
            <a:r>
              <a:rPr lang="ru-RU" dirty="0"/>
              <a:t>юридическими</a:t>
            </a:r>
            <a:r>
              <a:rPr lang="ru-RU" dirty="0" smtClean="0"/>
              <a:t>                  (</a:t>
            </a:r>
            <a:r>
              <a:rPr lang="ru-RU" dirty="0"/>
              <a:t>благотворительной </a:t>
            </a:r>
            <a:r>
              <a:rPr lang="ru-RU" dirty="0" smtClean="0"/>
              <a:t>      •</a:t>
            </a:r>
            <a:r>
              <a:rPr lang="ru-RU" dirty="0"/>
              <a:t>наряду с ФЛ, могут быть </a:t>
            </a:r>
            <a:endParaRPr lang="ru-RU" dirty="0" smtClean="0"/>
          </a:p>
          <a:p>
            <a:r>
              <a:rPr lang="ru-RU" dirty="0" smtClean="0"/>
              <a:t> </a:t>
            </a:r>
            <a:r>
              <a:rPr lang="ru-RU" dirty="0" smtClean="0">
                <a:solidFill>
                  <a:prstClr val="black"/>
                </a:solidFill>
              </a:rPr>
              <a:t>лицами                               </a:t>
            </a:r>
            <a:r>
              <a:rPr lang="ru-RU" dirty="0" smtClean="0"/>
              <a:t>организацией</a:t>
            </a:r>
            <a:r>
              <a:rPr lang="ru-RU" dirty="0"/>
              <a:t>)                юридические лица </a:t>
            </a:r>
            <a:r>
              <a:rPr lang="ru-RU" dirty="0" smtClean="0"/>
              <a:t>-  </a:t>
            </a:r>
          </a:p>
          <a:p>
            <a:r>
              <a:rPr lang="ru-RU" dirty="0"/>
              <a:t> </a:t>
            </a:r>
            <a:r>
              <a:rPr lang="ru-RU" dirty="0" smtClean="0"/>
              <a:t>                                                                               общественные объединения</a:t>
            </a:r>
            <a:endParaRPr lang="ru-RU" dirty="0"/>
          </a:p>
          <a:p>
            <a:endParaRPr lang="ru-RU" dirty="0"/>
          </a:p>
          <a:p>
            <a:r>
              <a:rPr lang="ru-RU" dirty="0" smtClean="0"/>
              <a:t>                             </a:t>
            </a:r>
            <a:endParaRPr lang="ru-RU" dirty="0"/>
          </a:p>
          <a:p>
            <a:r>
              <a:rPr lang="ru-RU" dirty="0" smtClean="0"/>
              <a:t>                                                       </a:t>
            </a:r>
            <a:endParaRPr lang="ru-RU" dirty="0"/>
          </a:p>
          <a:p>
            <a:r>
              <a:rPr lang="ru-RU" dirty="0" smtClean="0"/>
              <a:t>                                            </a:t>
            </a:r>
          </a:p>
          <a:p>
            <a:r>
              <a:rPr lang="ru-RU" dirty="0" smtClean="0"/>
              <a:t>-</a:t>
            </a:r>
            <a:endParaRPr lang="ru-RU" dirty="0"/>
          </a:p>
          <a:p>
            <a:r>
              <a:rPr lang="ru-RU" dirty="0" smtClean="0"/>
              <a:t>                                                                           </a:t>
            </a:r>
            <a:endParaRPr lang="ru-RU" dirty="0"/>
          </a:p>
        </p:txBody>
      </p:sp>
      <p:sp>
        <p:nvSpPr>
          <p:cNvPr id="12" name="Прямоугольник 11"/>
          <p:cNvSpPr/>
          <p:nvPr/>
        </p:nvSpPr>
        <p:spPr>
          <a:xfrm>
            <a:off x="3707904" y="2780928"/>
            <a:ext cx="1472519" cy="369332"/>
          </a:xfrm>
          <a:prstGeom prst="rect">
            <a:avLst/>
          </a:prstGeom>
        </p:spPr>
        <p:txBody>
          <a:bodyPr wrap="none">
            <a:spAutoFit/>
          </a:bodyPr>
          <a:lstStyle/>
          <a:p>
            <a:pPr lvl="0"/>
            <a:r>
              <a:rPr lang="ru-RU" dirty="0">
                <a:solidFill>
                  <a:srgbClr val="C00000"/>
                </a:solidFill>
              </a:rPr>
              <a:t>у</a:t>
            </a:r>
            <a:r>
              <a:rPr lang="ru-RU" dirty="0" smtClean="0">
                <a:solidFill>
                  <a:srgbClr val="C00000"/>
                </a:solidFill>
              </a:rPr>
              <a:t>чреждения</a:t>
            </a:r>
            <a:endParaRPr lang="ru-RU" dirty="0">
              <a:solidFill>
                <a:srgbClr val="C00000"/>
              </a:solidFill>
            </a:endParaRPr>
          </a:p>
        </p:txBody>
      </p:sp>
      <p:sp>
        <p:nvSpPr>
          <p:cNvPr id="13" name="Прямоугольник 12"/>
          <p:cNvSpPr/>
          <p:nvPr/>
        </p:nvSpPr>
        <p:spPr>
          <a:xfrm>
            <a:off x="683568" y="3960931"/>
            <a:ext cx="1298037" cy="369332"/>
          </a:xfrm>
          <a:prstGeom prst="rect">
            <a:avLst/>
          </a:prstGeom>
        </p:spPr>
        <p:txBody>
          <a:bodyPr wrap="square">
            <a:spAutoFit/>
          </a:bodyPr>
          <a:lstStyle/>
          <a:p>
            <a:r>
              <a:rPr lang="ru-RU" dirty="0" smtClean="0">
                <a:solidFill>
                  <a:prstClr val="black"/>
                </a:solidFill>
              </a:rPr>
              <a:t>                             </a:t>
            </a:r>
            <a:endParaRPr lang="ru-RU" dirty="0"/>
          </a:p>
        </p:txBody>
      </p:sp>
    </p:spTree>
    <p:extLst>
      <p:ext uri="{BB962C8B-B14F-4D97-AF65-F5344CB8AC3E}">
        <p14:creationId xmlns:p14="http://schemas.microsoft.com/office/powerpoint/2010/main" val="2991166149"/>
      </p:ext>
    </p:extLst>
  </p:cSld>
  <p:clrMapOvr>
    <a:masterClrMapping/>
  </p:clrMapOvr>
  <p:transition>
    <p:cover dir="l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600" dirty="0"/>
              <a:t>Учредителями благотворительной организации НЕ могут быть:</a:t>
            </a:r>
          </a:p>
        </p:txBody>
      </p:sp>
      <p:sp>
        <p:nvSpPr>
          <p:cNvPr id="3" name="Объект 2"/>
          <p:cNvSpPr>
            <a:spLocks noGrp="1"/>
          </p:cNvSpPr>
          <p:nvPr>
            <p:ph idx="1"/>
          </p:nvPr>
        </p:nvSpPr>
        <p:spPr>
          <a:xfrm>
            <a:off x="179512" y="1484784"/>
            <a:ext cx="8712968" cy="4569122"/>
          </a:xfrm>
        </p:spPr>
        <p:txBody>
          <a:bodyPr/>
          <a:lstStyle/>
          <a:p>
            <a:pPr marL="0" indent="0">
              <a:buNone/>
            </a:pPr>
            <a:r>
              <a:rPr lang="ru-RU" sz="2000" dirty="0"/>
              <a:t>•</a:t>
            </a:r>
            <a:r>
              <a:rPr lang="ru-RU" sz="1800" dirty="0"/>
              <a:t>Органы государственной власти и органы местного самоуправления, а также </a:t>
            </a:r>
            <a:r>
              <a:rPr lang="ru-RU" sz="1800" dirty="0" smtClean="0"/>
              <a:t>государственные </a:t>
            </a:r>
            <a:r>
              <a:rPr lang="ru-RU" sz="1800" dirty="0"/>
              <a:t>и муниципальные унитарные предприятия, государственные и </a:t>
            </a:r>
            <a:r>
              <a:rPr lang="ru-RU" sz="1800" dirty="0" smtClean="0"/>
              <a:t>муниципальные </a:t>
            </a:r>
            <a:r>
              <a:rPr lang="ru-RU" sz="1800" dirty="0"/>
              <a:t>учреждения</a:t>
            </a:r>
            <a:r>
              <a:rPr lang="ru-RU" sz="1800" dirty="0" smtClean="0"/>
              <a:t>;</a:t>
            </a:r>
          </a:p>
          <a:p>
            <a:pPr marL="0" indent="0">
              <a:buNone/>
            </a:pPr>
            <a:r>
              <a:rPr lang="ru-RU" sz="1800" dirty="0"/>
              <a:t>•иностранный гражданин или лицо без гражданства, в отношении которых в </a:t>
            </a:r>
            <a:r>
              <a:rPr lang="ru-RU" sz="1800" dirty="0" smtClean="0"/>
              <a:t>установленном </a:t>
            </a:r>
            <a:r>
              <a:rPr lang="ru-RU" sz="1800" dirty="0"/>
              <a:t>законодательством Российской Федерации порядке принято </a:t>
            </a:r>
            <a:r>
              <a:rPr lang="ru-RU" sz="1800" dirty="0" smtClean="0"/>
              <a:t>решение </a:t>
            </a:r>
            <a:r>
              <a:rPr lang="ru-RU" sz="1800" dirty="0"/>
              <a:t>о нежелательности их пребывания (проживания) в </a:t>
            </a:r>
            <a:r>
              <a:rPr lang="ru-RU" sz="1800" dirty="0" smtClean="0"/>
              <a:t>РФ; •</a:t>
            </a:r>
            <a:r>
              <a:rPr lang="ru-RU" sz="1800" dirty="0"/>
              <a:t>лицо, включенное в перечень в соответствии с пунктом 2 статьи 6 Федерального </a:t>
            </a:r>
            <a:r>
              <a:rPr lang="ru-RU" sz="1800" dirty="0" smtClean="0"/>
              <a:t> закона </a:t>
            </a:r>
            <a:r>
              <a:rPr lang="ru-RU" sz="1800" dirty="0"/>
              <a:t>от 7 августа 2001 года N 115-ФЗ "О противодействии легализации </a:t>
            </a:r>
            <a:r>
              <a:rPr lang="ru-RU" sz="1800" dirty="0" smtClean="0"/>
              <a:t>(</a:t>
            </a:r>
            <a:r>
              <a:rPr lang="ru-RU" sz="1800" dirty="0"/>
              <a:t>отмыванию) денежных средств, полученных преступным путем, и </a:t>
            </a:r>
            <a:r>
              <a:rPr lang="ru-RU" sz="1800" dirty="0" smtClean="0"/>
              <a:t>финансированию </a:t>
            </a:r>
            <a:r>
              <a:rPr lang="ru-RU" sz="1800" dirty="0"/>
              <a:t>терроризма";</a:t>
            </a:r>
          </a:p>
          <a:p>
            <a:pPr marL="0" indent="0">
              <a:buNone/>
            </a:pPr>
            <a:r>
              <a:rPr lang="ru-RU" sz="1800" dirty="0"/>
              <a:t>•общественное объединение или религиозная организация, деятельность </a:t>
            </a:r>
          </a:p>
          <a:p>
            <a:pPr marL="0" indent="0">
              <a:buNone/>
            </a:pPr>
            <a:r>
              <a:rPr lang="ru-RU" sz="1800" dirty="0"/>
              <a:t>которого приостановлена в соответствии со статьей 10 Федерального закона от </a:t>
            </a:r>
            <a:r>
              <a:rPr lang="ru-RU" sz="1800" dirty="0" smtClean="0"/>
              <a:t>25 </a:t>
            </a:r>
            <a:r>
              <a:rPr lang="ru-RU" sz="1800" dirty="0"/>
              <a:t>июля 2002 года N 114-ФЗ "О противодействии экстремистской деятельности";</a:t>
            </a:r>
          </a:p>
          <a:p>
            <a:pPr marL="0" indent="0">
              <a:buNone/>
            </a:pPr>
            <a:r>
              <a:rPr lang="ru-RU" sz="1800" dirty="0"/>
              <a:t>•лицо, в отношении которого вступившим в законную силу решением суда </a:t>
            </a:r>
          </a:p>
          <a:p>
            <a:pPr marL="0" indent="0">
              <a:buNone/>
            </a:pPr>
            <a:r>
              <a:rPr lang="ru-RU" sz="1800" dirty="0"/>
              <a:t>установлено, что в его действиях содержатся признаки экстремистской </a:t>
            </a:r>
          </a:p>
          <a:p>
            <a:pPr marL="0" indent="0">
              <a:buNone/>
            </a:pPr>
            <a:r>
              <a:rPr lang="ru-RU" sz="1800" dirty="0"/>
              <a:t>деятельности;</a:t>
            </a:r>
          </a:p>
          <a:p>
            <a:pPr marL="0" indent="0">
              <a:buNone/>
            </a:pPr>
            <a:r>
              <a:rPr lang="ru-RU" sz="1800" dirty="0"/>
              <a:t>•лицо, содержащееся в местах лишения свободы по приговору суда ( в </a:t>
            </a:r>
          </a:p>
          <a:p>
            <a:pPr marL="0" indent="0">
              <a:buNone/>
            </a:pPr>
            <a:r>
              <a:rPr lang="ru-RU" sz="1800" dirty="0"/>
              <a:t>отношении общественных объединений)</a:t>
            </a:r>
          </a:p>
        </p:txBody>
      </p:sp>
      <p:sp>
        <p:nvSpPr>
          <p:cNvPr id="4" name="Дата 3"/>
          <p:cNvSpPr>
            <a:spLocks noGrp="1"/>
          </p:cNvSpPr>
          <p:nvPr>
            <p:ph type="dt" sz="half" idx="10"/>
          </p:nvPr>
        </p:nvSpPr>
        <p:spPr/>
        <p:txBody>
          <a:bodyPr/>
          <a:lstStyle/>
          <a:p>
            <a:pPr>
              <a:defRPr/>
            </a:pPr>
            <a:fld id="{83CE89E9-40FF-41C4-817A-113816C1C856}" type="datetime1">
              <a:rPr lang="ru-RU" smtClean="0"/>
              <a:pPr>
                <a:defRPr/>
              </a:pPr>
              <a:t>09.01.2021</a:t>
            </a:fld>
            <a:endParaRPr lang="ru-RU" dirty="0"/>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34</a:t>
            </a:fld>
            <a:endParaRPr lang="ru-RU" altLang="ru-RU"/>
          </a:p>
        </p:txBody>
      </p:sp>
    </p:spTree>
    <p:extLst>
      <p:ext uri="{BB962C8B-B14F-4D97-AF65-F5344CB8AC3E}">
        <p14:creationId xmlns:p14="http://schemas.microsoft.com/office/powerpoint/2010/main" val="242988626"/>
      </p:ext>
    </p:extLst>
  </p:cSld>
  <p:clrMapOvr>
    <a:masterClrMapping/>
  </p:clrMapOvr>
  <p:transition>
    <p:cover dir="l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200" dirty="0"/>
              <a:t>Требования к структуре </a:t>
            </a:r>
            <a:br>
              <a:rPr lang="ru-RU" sz="3200" dirty="0"/>
            </a:br>
            <a:r>
              <a:rPr lang="ru-RU" sz="3200" dirty="0"/>
              <a:t>благотворительной организации:</a:t>
            </a:r>
          </a:p>
        </p:txBody>
      </p:sp>
      <p:sp>
        <p:nvSpPr>
          <p:cNvPr id="3" name="Объект 2"/>
          <p:cNvSpPr>
            <a:spLocks noGrp="1"/>
          </p:cNvSpPr>
          <p:nvPr>
            <p:ph idx="1"/>
          </p:nvPr>
        </p:nvSpPr>
        <p:spPr/>
        <p:txBody>
          <a:bodyPr/>
          <a:lstStyle/>
          <a:p>
            <a:pPr marL="0" indent="0">
              <a:buNone/>
            </a:pPr>
            <a:r>
              <a:rPr lang="ru-RU" sz="2800" dirty="0"/>
              <a:t>Специальные требования к формированию и </a:t>
            </a:r>
          </a:p>
          <a:p>
            <a:pPr marL="0" indent="0">
              <a:buNone/>
            </a:pPr>
            <a:r>
              <a:rPr lang="ru-RU" sz="2800" dirty="0"/>
              <a:t>компетенции высшего органа управления;</a:t>
            </a:r>
          </a:p>
          <a:p>
            <a:pPr marL="0" indent="0">
              <a:buNone/>
            </a:pPr>
            <a:r>
              <a:rPr lang="ru-RU" sz="2800" dirty="0"/>
              <a:t>• Наличие Попечительского совета (для фондов);</a:t>
            </a:r>
          </a:p>
          <a:p>
            <a:pPr marL="0" indent="0">
              <a:buNone/>
            </a:pPr>
            <a:r>
              <a:rPr lang="ru-RU" sz="2800" dirty="0"/>
              <a:t>• Коллегиальность исполнительного органа (для </a:t>
            </a:r>
          </a:p>
          <a:p>
            <a:pPr marL="0" indent="0">
              <a:buNone/>
            </a:pPr>
            <a:r>
              <a:rPr lang="ru-RU" sz="2800" dirty="0"/>
              <a:t>общественных объединений);</a:t>
            </a:r>
          </a:p>
          <a:p>
            <a:pPr marL="0" indent="0">
              <a:buNone/>
            </a:pPr>
            <a:r>
              <a:rPr lang="ru-RU" sz="2800" dirty="0"/>
              <a:t>• Наличие контрольно-ревизионных органов (для </a:t>
            </a:r>
          </a:p>
          <a:p>
            <a:pPr marL="0" indent="0">
              <a:buNone/>
            </a:pPr>
            <a:r>
              <a:rPr lang="ru-RU" sz="2800" dirty="0"/>
              <a:t>общественных объединений)</a:t>
            </a:r>
          </a:p>
        </p:txBody>
      </p:sp>
      <p:sp>
        <p:nvSpPr>
          <p:cNvPr id="4" name="Дата 3"/>
          <p:cNvSpPr>
            <a:spLocks noGrp="1"/>
          </p:cNvSpPr>
          <p:nvPr>
            <p:ph type="dt" sz="half" idx="10"/>
          </p:nvPr>
        </p:nvSpPr>
        <p:spPr/>
        <p:txBody>
          <a:bodyPr/>
          <a:lstStyle/>
          <a:p>
            <a:pPr>
              <a:defRPr/>
            </a:pPr>
            <a:fld id="{83CE89E9-40FF-41C4-817A-113816C1C856}" type="datetime1">
              <a:rPr lang="ru-RU" smtClean="0"/>
              <a:pPr>
                <a:defRPr/>
              </a:pPr>
              <a:t>09.01.2021</a:t>
            </a:fld>
            <a:endParaRPr lang="ru-RU" dirty="0"/>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35</a:t>
            </a:fld>
            <a:endParaRPr lang="ru-RU" altLang="ru-RU"/>
          </a:p>
        </p:txBody>
      </p:sp>
      <p:pic>
        <p:nvPicPr>
          <p:cNvPr id="7" name="Picture 2" descr="http://dobro.kzn.ru/upload/fund/6/images/58ed0c782b66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4977172"/>
            <a:ext cx="3168352" cy="1692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4684281"/>
      </p:ext>
    </p:extLst>
  </p:cSld>
  <p:clrMapOvr>
    <a:masterClrMapping/>
  </p:clrMapOvr>
  <p:transition>
    <p:cover dir="l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600" dirty="0"/>
              <a:t>Высший орган управления благотворительной организацией</a:t>
            </a:r>
          </a:p>
        </p:txBody>
      </p:sp>
      <p:sp>
        <p:nvSpPr>
          <p:cNvPr id="3" name="Объект 2"/>
          <p:cNvSpPr>
            <a:spLocks noGrp="1"/>
          </p:cNvSpPr>
          <p:nvPr>
            <p:ph idx="1"/>
          </p:nvPr>
        </p:nvSpPr>
        <p:spPr/>
        <p:txBody>
          <a:bodyPr/>
          <a:lstStyle/>
          <a:p>
            <a:pPr marL="0" indent="0">
              <a:buNone/>
            </a:pPr>
            <a:r>
              <a:rPr lang="ru-RU" sz="1800" dirty="0"/>
              <a:t>Обязательные требования к высшему органу управления благотворительной</a:t>
            </a:r>
          </a:p>
          <a:p>
            <a:pPr marL="0" indent="0">
              <a:buNone/>
            </a:pPr>
            <a:r>
              <a:rPr lang="ru-RU" sz="1800" dirty="0"/>
              <a:t>организацией (ст. 10 ФЗ №135):</a:t>
            </a:r>
          </a:p>
          <a:p>
            <a:pPr marL="0" indent="0">
              <a:buNone/>
            </a:pPr>
            <a:r>
              <a:rPr lang="ru-RU" sz="1800" dirty="0"/>
              <a:t>• формируемый в порядке, предусмотренном уставом благотворительной</a:t>
            </a:r>
          </a:p>
          <a:p>
            <a:pPr marL="0" indent="0">
              <a:buNone/>
            </a:pPr>
            <a:r>
              <a:rPr lang="ru-RU" sz="1800" dirty="0"/>
              <a:t>организации;</a:t>
            </a:r>
          </a:p>
          <a:p>
            <a:pPr marL="0" indent="0">
              <a:buNone/>
            </a:pPr>
            <a:r>
              <a:rPr lang="ru-RU" sz="1800" dirty="0"/>
              <a:t>• коллегиальный;</a:t>
            </a:r>
          </a:p>
          <a:p>
            <a:pPr marL="0" indent="0">
              <a:buNone/>
            </a:pPr>
            <a:r>
              <a:rPr lang="ru-RU" sz="1800" dirty="0"/>
              <a:t>• в составе может быть не более одного работника исполнительных органов</a:t>
            </a:r>
          </a:p>
          <a:p>
            <a:pPr marL="0" indent="0">
              <a:buNone/>
            </a:pPr>
            <a:r>
              <a:rPr lang="ru-RU" sz="1800" dirty="0"/>
              <a:t>благотворительной организации (с правом либо без права решающего голоса).</a:t>
            </a:r>
          </a:p>
          <a:p>
            <a:pPr marL="0" indent="0">
              <a:buNone/>
            </a:pPr>
            <a:r>
              <a:rPr lang="ru-RU" sz="1800" dirty="0"/>
              <a:t>• члены высшего органа управления благотворительной организацией </a:t>
            </a:r>
            <a:r>
              <a:rPr lang="ru-RU" sz="1800" dirty="0" smtClean="0"/>
              <a:t>выполняют свои </a:t>
            </a:r>
            <a:r>
              <a:rPr lang="ru-RU" sz="1800" dirty="0"/>
              <a:t>обязанности в этом органе в качестве добровольцев.</a:t>
            </a:r>
          </a:p>
          <a:p>
            <a:pPr marL="0" indent="0">
              <a:buNone/>
            </a:pPr>
            <a:r>
              <a:rPr lang="ru-RU" sz="1800" dirty="0"/>
              <a:t>• члены высшего органа управления благотворительной организацией и</a:t>
            </a:r>
          </a:p>
          <a:p>
            <a:pPr marL="0" indent="0">
              <a:buNone/>
            </a:pPr>
            <a:r>
              <a:rPr lang="ru-RU" sz="1800" dirty="0"/>
              <a:t>должностные лица благотворительной организации </a:t>
            </a:r>
            <a:r>
              <a:rPr lang="ru-RU" sz="1800" b="1" dirty="0"/>
              <a:t>не вправе занимать </a:t>
            </a:r>
            <a:r>
              <a:rPr lang="ru-RU" sz="1800" b="1" dirty="0" smtClean="0"/>
              <a:t>штатные должности </a:t>
            </a:r>
            <a:r>
              <a:rPr lang="ru-RU" sz="1800" b="1" dirty="0"/>
              <a:t>в администрации коммерческих и некоммерческих организаций</a:t>
            </a:r>
            <a:r>
              <a:rPr lang="ru-RU" sz="1800" b="1" dirty="0" smtClean="0"/>
              <a:t>, учредителем </a:t>
            </a:r>
            <a:r>
              <a:rPr lang="ru-RU" sz="1800" b="1" dirty="0"/>
              <a:t>(участником) которых является эта благотворительная организация</a:t>
            </a:r>
            <a:r>
              <a:rPr lang="ru-RU" sz="1800" dirty="0"/>
              <a:t>.</a:t>
            </a:r>
          </a:p>
        </p:txBody>
      </p:sp>
      <p:sp>
        <p:nvSpPr>
          <p:cNvPr id="4" name="Дата 3"/>
          <p:cNvSpPr>
            <a:spLocks noGrp="1"/>
          </p:cNvSpPr>
          <p:nvPr>
            <p:ph type="dt" sz="half" idx="10"/>
          </p:nvPr>
        </p:nvSpPr>
        <p:spPr/>
        <p:txBody>
          <a:bodyPr/>
          <a:lstStyle/>
          <a:p>
            <a:pPr>
              <a:defRPr/>
            </a:pPr>
            <a:fld id="{83CE89E9-40FF-41C4-817A-113816C1C856}" type="datetime1">
              <a:rPr lang="ru-RU" smtClean="0"/>
              <a:pPr>
                <a:defRPr/>
              </a:pPr>
              <a:t>09.01.2021</a:t>
            </a:fld>
            <a:endParaRPr lang="ru-RU" dirty="0"/>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36</a:t>
            </a:fld>
            <a:endParaRPr lang="ru-RU" altLang="ru-RU"/>
          </a:p>
        </p:txBody>
      </p:sp>
    </p:spTree>
    <p:extLst>
      <p:ext uri="{BB962C8B-B14F-4D97-AF65-F5344CB8AC3E}">
        <p14:creationId xmlns:p14="http://schemas.microsoft.com/office/powerpoint/2010/main" val="1887908134"/>
      </p:ext>
    </p:extLst>
  </p:cSld>
  <p:clrMapOvr>
    <a:masterClrMapping/>
  </p:clrMapOvr>
  <p:transition>
    <p:cover dir="lu"/>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600" dirty="0"/>
              <a:t>Высший орган управления благотворительной организацией</a:t>
            </a:r>
          </a:p>
        </p:txBody>
      </p:sp>
      <p:sp>
        <p:nvSpPr>
          <p:cNvPr id="3" name="Объект 2"/>
          <p:cNvSpPr>
            <a:spLocks noGrp="1"/>
          </p:cNvSpPr>
          <p:nvPr>
            <p:ph idx="1"/>
          </p:nvPr>
        </p:nvSpPr>
        <p:spPr>
          <a:xfrm>
            <a:off x="251520" y="1412776"/>
            <a:ext cx="8496944" cy="4569122"/>
          </a:xfrm>
        </p:spPr>
        <p:txBody>
          <a:bodyPr/>
          <a:lstStyle/>
          <a:p>
            <a:pPr marL="0" indent="0">
              <a:buNone/>
            </a:pPr>
            <a:r>
              <a:rPr lang="ru-RU" sz="2000" dirty="0">
                <a:solidFill>
                  <a:srgbClr val="1547B6"/>
                </a:solidFill>
                <a:effectLst>
                  <a:outerShdw blurRad="38100" dist="38100" dir="2700000" algn="tl">
                    <a:srgbClr val="000000">
                      <a:alpha val="43137"/>
                    </a:srgbClr>
                  </a:outerShdw>
                </a:effectLst>
              </a:rPr>
              <a:t>К компетенции высшего органа управления благотворительной </a:t>
            </a:r>
            <a:r>
              <a:rPr lang="ru-RU" sz="2000" dirty="0" smtClean="0">
                <a:solidFill>
                  <a:srgbClr val="1547B6"/>
                </a:solidFill>
                <a:effectLst>
                  <a:outerShdw blurRad="38100" dist="38100" dir="2700000" algn="tl">
                    <a:srgbClr val="000000">
                      <a:alpha val="43137"/>
                    </a:srgbClr>
                  </a:outerShdw>
                </a:effectLst>
              </a:rPr>
              <a:t>организацией относятся</a:t>
            </a:r>
            <a:r>
              <a:rPr lang="ru-RU" sz="2000" dirty="0"/>
              <a:t>:</a:t>
            </a:r>
          </a:p>
          <a:p>
            <a:pPr marL="0" indent="0">
              <a:buNone/>
            </a:pPr>
            <a:r>
              <a:rPr lang="ru-RU" sz="2000" dirty="0"/>
              <a:t>• изменение устава благотворительной организации;</a:t>
            </a:r>
          </a:p>
          <a:p>
            <a:pPr marL="0" indent="0">
              <a:buNone/>
            </a:pPr>
            <a:r>
              <a:rPr lang="ru-RU" sz="2000" dirty="0"/>
              <a:t>• образование исполнительных органов благотворительной организации, </a:t>
            </a:r>
            <a:r>
              <a:rPr lang="ru-RU" sz="2000" dirty="0" smtClean="0"/>
              <a:t>ее контрольно-ревизионных </a:t>
            </a:r>
            <a:r>
              <a:rPr lang="ru-RU" sz="2000" dirty="0"/>
              <a:t>органов и досрочное прекращение их полномочий;</a:t>
            </a:r>
          </a:p>
          <a:p>
            <a:pPr marL="0" indent="0">
              <a:buNone/>
            </a:pPr>
            <a:r>
              <a:rPr lang="ru-RU" sz="2000" dirty="0"/>
              <a:t>• утверждение благотворительных программ;</a:t>
            </a:r>
          </a:p>
          <a:p>
            <a:pPr marL="0" indent="0">
              <a:buNone/>
            </a:pPr>
            <a:r>
              <a:rPr lang="ru-RU" sz="2000" dirty="0"/>
              <a:t>• утверждение годового плана, бюджета благотворительной организации и </a:t>
            </a:r>
            <a:r>
              <a:rPr lang="ru-RU" sz="2000" dirty="0" smtClean="0"/>
              <a:t>ее годового </a:t>
            </a:r>
            <a:r>
              <a:rPr lang="ru-RU" sz="2000" dirty="0"/>
              <a:t>отчета;</a:t>
            </a:r>
          </a:p>
          <a:p>
            <a:pPr marL="0" indent="0">
              <a:buNone/>
            </a:pPr>
            <a:r>
              <a:rPr lang="ru-RU" sz="2000" dirty="0"/>
              <a:t>• принятие решений о создании коммерческих и некоммерческих организаций, </a:t>
            </a:r>
            <a:r>
              <a:rPr lang="ru-RU" sz="2000" dirty="0" smtClean="0"/>
              <a:t>об участии </a:t>
            </a:r>
            <a:r>
              <a:rPr lang="ru-RU" sz="2000" dirty="0"/>
              <a:t>в таких организациях, открытии филиалов и представительств;</a:t>
            </a:r>
          </a:p>
          <a:p>
            <a:pPr marL="0" indent="0">
              <a:buNone/>
            </a:pPr>
            <a:r>
              <a:rPr lang="ru-RU" sz="2000" dirty="0"/>
              <a:t>• принятие решений о реорганизации и ликвидации благотворительной</a:t>
            </a:r>
          </a:p>
          <a:p>
            <a:pPr marL="0" indent="0">
              <a:buNone/>
            </a:pPr>
            <a:r>
              <a:rPr lang="ru-RU" sz="2000" dirty="0"/>
              <a:t>организации (за исключением благотворительного фонда).</a:t>
            </a:r>
          </a:p>
        </p:txBody>
      </p:sp>
      <p:sp>
        <p:nvSpPr>
          <p:cNvPr id="4" name="Дата 3"/>
          <p:cNvSpPr>
            <a:spLocks noGrp="1"/>
          </p:cNvSpPr>
          <p:nvPr>
            <p:ph type="dt" sz="half" idx="10"/>
          </p:nvPr>
        </p:nvSpPr>
        <p:spPr/>
        <p:txBody>
          <a:bodyPr/>
          <a:lstStyle/>
          <a:p>
            <a:pPr>
              <a:defRPr/>
            </a:pPr>
            <a:fld id="{83CE89E9-40FF-41C4-817A-113816C1C856}" type="datetime1">
              <a:rPr lang="ru-RU" smtClean="0"/>
              <a:pPr>
                <a:defRPr/>
              </a:pPr>
              <a:t>09.01.2021</a:t>
            </a:fld>
            <a:endParaRPr lang="ru-RU" dirty="0"/>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37</a:t>
            </a:fld>
            <a:endParaRPr lang="ru-RU" altLang="ru-RU"/>
          </a:p>
        </p:txBody>
      </p:sp>
    </p:spTree>
    <p:extLst>
      <p:ext uri="{BB962C8B-B14F-4D97-AF65-F5344CB8AC3E}">
        <p14:creationId xmlns:p14="http://schemas.microsoft.com/office/powerpoint/2010/main" val="3338942820"/>
      </p:ext>
    </p:extLst>
  </p:cSld>
  <p:clrMapOvr>
    <a:masterClrMapping/>
  </p:clrMapOvr>
  <p:transition>
    <p:cover dir="lu"/>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600" dirty="0"/>
              <a:t>Попечительский совет </a:t>
            </a:r>
            <a:br>
              <a:rPr lang="ru-RU" sz="3600" dirty="0"/>
            </a:br>
            <a:r>
              <a:rPr lang="ru-RU" sz="3600" dirty="0"/>
              <a:t>(для фондов)</a:t>
            </a:r>
          </a:p>
        </p:txBody>
      </p:sp>
      <p:sp>
        <p:nvSpPr>
          <p:cNvPr id="3" name="Объект 2"/>
          <p:cNvSpPr>
            <a:spLocks noGrp="1"/>
          </p:cNvSpPr>
          <p:nvPr>
            <p:ph idx="1"/>
          </p:nvPr>
        </p:nvSpPr>
        <p:spPr/>
        <p:txBody>
          <a:bodyPr/>
          <a:lstStyle/>
          <a:p>
            <a:pPr marL="0" indent="0">
              <a:buNone/>
            </a:pPr>
            <a:r>
              <a:rPr lang="ru-RU" sz="2400" dirty="0"/>
              <a:t>• осуществляет надзор за деятельностью фонда, принятием </a:t>
            </a:r>
          </a:p>
          <a:p>
            <a:pPr marL="0" indent="0">
              <a:buNone/>
            </a:pPr>
            <a:r>
              <a:rPr lang="ru-RU" sz="2400" dirty="0"/>
              <a:t>другими органами фонда решений и обеспечением их </a:t>
            </a:r>
          </a:p>
          <a:p>
            <a:pPr marL="0" indent="0">
              <a:buNone/>
            </a:pPr>
            <a:r>
              <a:rPr lang="ru-RU" sz="2400" dirty="0"/>
              <a:t>исполнения, использованием средств фонда, </a:t>
            </a:r>
          </a:p>
          <a:p>
            <a:pPr marL="0" indent="0">
              <a:buNone/>
            </a:pPr>
            <a:r>
              <a:rPr lang="ru-RU" sz="2400" dirty="0"/>
              <a:t>соблюдением фондом законодательства.</a:t>
            </a:r>
          </a:p>
          <a:p>
            <a:pPr marL="0" indent="0">
              <a:buNone/>
            </a:pPr>
            <a:r>
              <a:rPr lang="ru-RU" sz="2400" dirty="0"/>
              <a:t>• осуществляет свою деятельность на общественных </a:t>
            </a:r>
          </a:p>
          <a:p>
            <a:pPr marL="0" indent="0">
              <a:buNone/>
            </a:pPr>
            <a:r>
              <a:rPr lang="ru-RU" sz="2400" dirty="0"/>
              <a:t>началах.</a:t>
            </a:r>
          </a:p>
          <a:p>
            <a:pPr marL="0" indent="0">
              <a:buNone/>
            </a:pPr>
            <a:r>
              <a:rPr lang="ru-RU" sz="2400" dirty="0"/>
              <a:t>• порядок формирования и деятельности попечительского </a:t>
            </a:r>
          </a:p>
          <a:p>
            <a:pPr marL="0" indent="0">
              <a:buNone/>
            </a:pPr>
            <a:r>
              <a:rPr lang="ru-RU" sz="2400" dirty="0"/>
              <a:t>совета фонда определяется уставом фонда, </a:t>
            </a:r>
          </a:p>
          <a:p>
            <a:pPr marL="0" indent="0">
              <a:buNone/>
            </a:pPr>
            <a:r>
              <a:rPr lang="ru-RU" sz="2400" dirty="0"/>
              <a:t>утвержденным его учредителями.</a:t>
            </a:r>
          </a:p>
          <a:p>
            <a:pPr marL="0" indent="0">
              <a:buNone/>
            </a:pPr>
            <a:r>
              <a:rPr lang="ru-RU" sz="2400" dirty="0"/>
              <a:t>(ст. 7 Федерального закона №7 «О некоммерческих организациях»)</a:t>
            </a:r>
          </a:p>
        </p:txBody>
      </p:sp>
      <p:sp>
        <p:nvSpPr>
          <p:cNvPr id="4" name="Дата 3"/>
          <p:cNvSpPr>
            <a:spLocks noGrp="1"/>
          </p:cNvSpPr>
          <p:nvPr>
            <p:ph type="dt" sz="half" idx="10"/>
          </p:nvPr>
        </p:nvSpPr>
        <p:spPr/>
        <p:txBody>
          <a:bodyPr/>
          <a:lstStyle/>
          <a:p>
            <a:pPr>
              <a:defRPr/>
            </a:pPr>
            <a:fld id="{83CE89E9-40FF-41C4-817A-113816C1C856}" type="datetime1">
              <a:rPr lang="ru-RU" smtClean="0"/>
              <a:pPr>
                <a:defRPr/>
              </a:pPr>
              <a:t>09.01.2021</a:t>
            </a:fld>
            <a:endParaRPr lang="ru-RU" dirty="0"/>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38</a:t>
            </a:fld>
            <a:endParaRPr lang="ru-RU" altLang="ru-RU"/>
          </a:p>
        </p:txBody>
      </p:sp>
    </p:spTree>
    <p:extLst>
      <p:ext uri="{BB962C8B-B14F-4D97-AF65-F5344CB8AC3E}">
        <p14:creationId xmlns:p14="http://schemas.microsoft.com/office/powerpoint/2010/main" val="2495772029"/>
      </p:ext>
    </p:extLst>
  </p:cSld>
  <p:clrMapOvr>
    <a:masterClrMapping/>
  </p:clrMapOvr>
  <p:transition>
    <p:cover dir="lu"/>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600" dirty="0"/>
              <a:t>Ограничения деятельности </a:t>
            </a:r>
            <a:br>
              <a:rPr lang="ru-RU" sz="3600" dirty="0"/>
            </a:br>
            <a:r>
              <a:rPr lang="ru-RU" sz="3600" dirty="0"/>
              <a:t>благотворительной организации</a:t>
            </a:r>
          </a:p>
        </p:txBody>
      </p:sp>
      <p:sp>
        <p:nvSpPr>
          <p:cNvPr id="3" name="Объект 2"/>
          <p:cNvSpPr>
            <a:spLocks noGrp="1"/>
          </p:cNvSpPr>
          <p:nvPr>
            <p:ph idx="1"/>
          </p:nvPr>
        </p:nvSpPr>
        <p:spPr>
          <a:xfrm>
            <a:off x="395536" y="1556792"/>
            <a:ext cx="8229600" cy="4569122"/>
          </a:xfrm>
        </p:spPr>
        <p:txBody>
          <a:bodyPr/>
          <a:lstStyle/>
          <a:p>
            <a:pPr marL="0" indent="0">
              <a:buNone/>
            </a:pPr>
            <a:r>
              <a:rPr lang="ru-RU" sz="2000" dirty="0"/>
              <a:t>Участие в предвыборной агитации, агитации при проведении </a:t>
            </a:r>
          </a:p>
          <a:p>
            <a:pPr marL="0" indent="0">
              <a:buNone/>
            </a:pPr>
            <a:r>
              <a:rPr lang="ru-RU" sz="2000" dirty="0"/>
              <a:t>референдума (п. 3 ст. 2 ФЗ "О благотворительной деятельности и </a:t>
            </a:r>
          </a:p>
          <a:p>
            <a:pPr marL="0" indent="0">
              <a:buNone/>
            </a:pPr>
            <a:r>
              <a:rPr lang="ru-RU" sz="2000" dirty="0"/>
              <a:t>благотворительных организациях" )</a:t>
            </a:r>
          </a:p>
          <a:p>
            <a:pPr marL="0" indent="0">
              <a:buNone/>
            </a:pPr>
            <a:r>
              <a:rPr lang="ru-RU" sz="2000" dirty="0"/>
              <a:t>• Не допускаются пожертвования в адрес политической партии и ее </a:t>
            </a:r>
          </a:p>
          <a:p>
            <a:pPr marL="0" indent="0">
              <a:buNone/>
            </a:pPr>
            <a:r>
              <a:rPr lang="ru-RU" sz="2000" dirty="0"/>
              <a:t>отделений от благотворительной организации (п. "л" ч. 3 ст. 30 ФЗ от </a:t>
            </a:r>
          </a:p>
          <a:p>
            <a:pPr marL="0" indent="0">
              <a:buNone/>
            </a:pPr>
            <a:r>
              <a:rPr lang="ru-RU" sz="2000" dirty="0"/>
              <a:t>11.07.2001 N 95-ФЗ "О политических партиях»)</a:t>
            </a:r>
          </a:p>
          <a:p>
            <a:pPr marL="0" indent="0">
              <a:buNone/>
            </a:pPr>
            <a:r>
              <a:rPr lang="ru-RU" sz="2000" dirty="0"/>
              <a:t>• Не допускаются пожертвования в избирательные фонды кандидатов </a:t>
            </a:r>
          </a:p>
          <a:p>
            <a:pPr marL="0" indent="0">
              <a:buNone/>
            </a:pPr>
            <a:r>
              <a:rPr lang="ru-RU" sz="2000" dirty="0"/>
              <a:t>(п. 12 ч. 6 ст. 58 ФЗ от 10.01.2003 N 19-ФЗ "О выборах Президента </a:t>
            </a:r>
          </a:p>
          <a:p>
            <a:pPr marL="0" indent="0">
              <a:buNone/>
            </a:pPr>
            <a:r>
              <a:rPr lang="ru-RU" sz="2000" dirty="0"/>
              <a:t>Российской Федерации»)</a:t>
            </a:r>
          </a:p>
          <a:p>
            <a:pPr marL="0" indent="0">
              <a:buNone/>
            </a:pPr>
            <a:r>
              <a:rPr lang="ru-RU" sz="2000" dirty="0"/>
              <a:t>• Запрещается участвовать в деятельности хозяйственных обществ, с </a:t>
            </a:r>
          </a:p>
          <a:p>
            <a:pPr marL="0" indent="0">
              <a:buNone/>
            </a:pPr>
            <a:r>
              <a:rPr lang="ru-RU" sz="2000" dirty="0"/>
              <a:t>другими лицами, в том числе в качестве вкладчиков (п.4 ст. 12 ФЗ "О </a:t>
            </a:r>
          </a:p>
          <a:p>
            <a:pPr marL="0" indent="0">
              <a:buNone/>
            </a:pPr>
            <a:r>
              <a:rPr lang="ru-RU" sz="2000" dirty="0"/>
              <a:t>благотворительной деятельности и благотворительных организациях")</a:t>
            </a:r>
          </a:p>
          <a:p>
            <a:pPr marL="0" indent="0">
              <a:buNone/>
            </a:pPr>
            <a:r>
              <a:rPr lang="ru-RU" sz="2000" dirty="0"/>
              <a:t>• Запрещается учреждать товарные биржи (ст. 11 ФЗ «О товарных </a:t>
            </a:r>
          </a:p>
          <a:p>
            <a:pPr marL="0" indent="0">
              <a:buNone/>
            </a:pPr>
            <a:r>
              <a:rPr lang="ru-RU" sz="2000" dirty="0"/>
              <a:t>биржах»)</a:t>
            </a:r>
          </a:p>
        </p:txBody>
      </p:sp>
      <p:sp>
        <p:nvSpPr>
          <p:cNvPr id="4" name="Дата 3"/>
          <p:cNvSpPr>
            <a:spLocks noGrp="1"/>
          </p:cNvSpPr>
          <p:nvPr>
            <p:ph type="dt" sz="half" idx="10"/>
          </p:nvPr>
        </p:nvSpPr>
        <p:spPr/>
        <p:txBody>
          <a:bodyPr/>
          <a:lstStyle/>
          <a:p>
            <a:pPr>
              <a:defRPr/>
            </a:pPr>
            <a:fld id="{83CE89E9-40FF-41C4-817A-113816C1C856}" type="datetime1">
              <a:rPr lang="ru-RU" smtClean="0"/>
              <a:pPr>
                <a:defRPr/>
              </a:pPr>
              <a:t>09.01.2021</a:t>
            </a:fld>
            <a:endParaRPr lang="ru-RU" dirty="0"/>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39</a:t>
            </a:fld>
            <a:endParaRPr lang="ru-RU" altLang="ru-RU"/>
          </a:p>
        </p:txBody>
      </p:sp>
    </p:spTree>
    <p:extLst>
      <p:ext uri="{BB962C8B-B14F-4D97-AF65-F5344CB8AC3E}">
        <p14:creationId xmlns:p14="http://schemas.microsoft.com/office/powerpoint/2010/main" val="761684108"/>
      </p:ext>
    </p:extLst>
  </p:cSld>
  <p:clrMapOvr>
    <a:masterClrMapping/>
  </p:clrMapOvr>
  <p:transition>
    <p:cover dir="l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sp>
        <p:nvSpPr>
          <p:cNvPr id="4" name="Дата 3"/>
          <p:cNvSpPr>
            <a:spLocks noGrp="1"/>
          </p:cNvSpPr>
          <p:nvPr>
            <p:ph type="dt" sz="half" idx="10"/>
          </p:nvPr>
        </p:nvSpPr>
        <p:spPr/>
        <p:txBody>
          <a:bodyPr/>
          <a:lstStyle/>
          <a:p>
            <a:pPr>
              <a:defRPr/>
            </a:pPr>
            <a:fld id="{83CE89E9-40FF-41C4-817A-113816C1C856}" type="datetime1">
              <a:rPr lang="ru-RU" smtClean="0"/>
              <a:pPr>
                <a:defRPr/>
              </a:pPr>
              <a:t>09.01.2021</a:t>
            </a:fld>
            <a:endParaRPr lang="ru-RU" dirty="0"/>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4</a:t>
            </a:fld>
            <a:endParaRPr lang="ru-RU" altLang="ru-RU"/>
          </a:p>
        </p:txBody>
      </p:sp>
      <p:pic>
        <p:nvPicPr>
          <p:cNvPr id="57346" name="Picture 2" descr="http://vnssr.my1.ru/_nw/193/4498814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60648"/>
            <a:ext cx="8424936" cy="6024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7838508"/>
      </p:ext>
    </p:extLst>
  </p:cSld>
  <p:clrMapOvr>
    <a:masterClrMapping/>
  </p:clrMapOvr>
  <p:transition>
    <p:cover dir="lu"/>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4000" dirty="0"/>
              <a:t>Благотворительная организация </a:t>
            </a:r>
            <a:br>
              <a:rPr lang="ru-RU" sz="4000" dirty="0"/>
            </a:br>
            <a:r>
              <a:rPr lang="ru-RU" sz="4000" dirty="0"/>
              <a:t>вправе осуществлять:</a:t>
            </a:r>
          </a:p>
        </p:txBody>
      </p:sp>
      <p:sp>
        <p:nvSpPr>
          <p:cNvPr id="3" name="Объект 2"/>
          <p:cNvSpPr>
            <a:spLocks noGrp="1"/>
          </p:cNvSpPr>
          <p:nvPr>
            <p:ph idx="1"/>
          </p:nvPr>
        </p:nvSpPr>
        <p:spPr>
          <a:xfrm>
            <a:off x="323528" y="1556792"/>
            <a:ext cx="8820472" cy="4569122"/>
          </a:xfrm>
        </p:spPr>
        <p:txBody>
          <a:bodyPr/>
          <a:lstStyle/>
          <a:p>
            <a:pPr marL="0" indent="0">
              <a:buNone/>
            </a:pPr>
            <a:r>
              <a:rPr lang="ru-RU" sz="1800" dirty="0"/>
              <a:t>• благотворительную деятельность, направленную на достижение </a:t>
            </a:r>
          </a:p>
          <a:p>
            <a:pPr marL="0" indent="0">
              <a:buNone/>
            </a:pPr>
            <a:r>
              <a:rPr lang="ru-RU" sz="1800" dirty="0"/>
              <a:t>уставных целей</a:t>
            </a:r>
          </a:p>
          <a:p>
            <a:pPr marL="0" indent="0">
              <a:buNone/>
            </a:pPr>
            <a:r>
              <a:rPr lang="ru-RU" sz="1800" dirty="0"/>
              <a:t>• благотворительную деятельность, направленную на достижение </a:t>
            </a:r>
          </a:p>
          <a:p>
            <a:pPr marL="0" indent="0">
              <a:buNone/>
            </a:pPr>
            <a:r>
              <a:rPr lang="ru-RU" sz="1800" dirty="0"/>
              <a:t>целей, предусмотренных  законом «О благотворительной </a:t>
            </a:r>
          </a:p>
          <a:p>
            <a:pPr marL="0" indent="0">
              <a:buNone/>
            </a:pPr>
            <a:r>
              <a:rPr lang="ru-RU" sz="1800" dirty="0"/>
              <a:t>деятельности и благотворительных организациях»</a:t>
            </a:r>
          </a:p>
          <a:p>
            <a:pPr marL="0" indent="0">
              <a:buNone/>
            </a:pPr>
            <a:r>
              <a:rPr lang="ru-RU" sz="1800" dirty="0"/>
              <a:t>• деятельность по привлечению ресурсов [проведение кампаний по </a:t>
            </a:r>
            <a:r>
              <a:rPr lang="ru-RU" sz="1800" dirty="0" smtClean="0"/>
              <a:t>привлечению </a:t>
            </a:r>
            <a:r>
              <a:rPr lang="ru-RU" sz="1800" dirty="0"/>
              <a:t>благотворителей и добровольцев, включая </a:t>
            </a:r>
            <a:r>
              <a:rPr lang="ru-RU" sz="1800" dirty="0" smtClean="0"/>
              <a:t>организацию </a:t>
            </a:r>
            <a:r>
              <a:rPr lang="ru-RU" sz="1800" dirty="0"/>
              <a:t>развлекательных, культурных, спортивных и иных </a:t>
            </a:r>
            <a:r>
              <a:rPr lang="ru-RU" sz="1800" dirty="0" smtClean="0"/>
              <a:t>массовых </a:t>
            </a:r>
            <a:r>
              <a:rPr lang="ru-RU" sz="1800" dirty="0"/>
              <a:t>мероприятий, проведение кампаний по сбору </a:t>
            </a:r>
          </a:p>
          <a:p>
            <a:pPr marL="0" indent="0">
              <a:buNone/>
            </a:pPr>
            <a:r>
              <a:rPr lang="ru-RU" sz="1800" dirty="0"/>
              <a:t>благотворительных пожертвований, проведение лотерей и аукционов </a:t>
            </a:r>
          </a:p>
          <a:p>
            <a:pPr marL="0" indent="0">
              <a:buNone/>
            </a:pPr>
            <a:r>
              <a:rPr lang="ru-RU" sz="1800" dirty="0"/>
              <a:t>в соответствии с </a:t>
            </a:r>
            <a:r>
              <a:rPr lang="ru-RU" sz="1800" dirty="0" smtClean="0"/>
              <a:t>законодательством РФ, реализацию </a:t>
            </a:r>
            <a:r>
              <a:rPr lang="ru-RU" sz="1800" dirty="0"/>
              <a:t>имущества и пожертвований, поступивших от </a:t>
            </a:r>
            <a:r>
              <a:rPr lang="ru-RU" sz="1800" dirty="0" smtClean="0"/>
              <a:t>благотворителей</a:t>
            </a:r>
            <a:r>
              <a:rPr lang="ru-RU" sz="1800" dirty="0"/>
              <a:t>, в соответствии с их пожеланиями]</a:t>
            </a:r>
          </a:p>
          <a:p>
            <a:pPr marL="0" indent="0">
              <a:buNone/>
            </a:pPr>
            <a:r>
              <a:rPr lang="ru-RU" sz="1800" dirty="0"/>
              <a:t>• предпринимательскую деятельность (только для достижения целей, </a:t>
            </a:r>
          </a:p>
          <a:p>
            <a:pPr marL="0" indent="0">
              <a:buNone/>
            </a:pPr>
            <a:r>
              <a:rPr lang="ru-RU" sz="1800" dirty="0"/>
              <a:t>ради которых создана эта благотворительная организация, и </a:t>
            </a:r>
            <a:r>
              <a:rPr lang="ru-RU" sz="1800" dirty="0" smtClean="0"/>
              <a:t>соответствующую </a:t>
            </a:r>
            <a:r>
              <a:rPr lang="ru-RU" sz="1800" dirty="0"/>
              <a:t>этим целям)</a:t>
            </a:r>
          </a:p>
          <a:p>
            <a:pPr marL="0" indent="0">
              <a:buNone/>
            </a:pPr>
            <a:r>
              <a:rPr lang="ru-RU" sz="1800" dirty="0"/>
              <a:t>• учреждать хозяйственные общества</a:t>
            </a:r>
          </a:p>
        </p:txBody>
      </p:sp>
      <p:sp>
        <p:nvSpPr>
          <p:cNvPr id="4" name="Дата 3"/>
          <p:cNvSpPr>
            <a:spLocks noGrp="1"/>
          </p:cNvSpPr>
          <p:nvPr>
            <p:ph type="dt" sz="half" idx="10"/>
          </p:nvPr>
        </p:nvSpPr>
        <p:spPr/>
        <p:txBody>
          <a:bodyPr/>
          <a:lstStyle/>
          <a:p>
            <a:pPr>
              <a:defRPr/>
            </a:pPr>
            <a:fld id="{83CE89E9-40FF-41C4-817A-113816C1C856}" type="datetime1">
              <a:rPr lang="ru-RU" smtClean="0"/>
              <a:pPr>
                <a:defRPr/>
              </a:pPr>
              <a:t>09.01.2021</a:t>
            </a:fld>
            <a:endParaRPr lang="ru-RU" dirty="0"/>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40</a:t>
            </a:fld>
            <a:endParaRPr lang="ru-RU" altLang="ru-RU"/>
          </a:p>
        </p:txBody>
      </p:sp>
    </p:spTree>
    <p:extLst>
      <p:ext uri="{BB962C8B-B14F-4D97-AF65-F5344CB8AC3E}">
        <p14:creationId xmlns:p14="http://schemas.microsoft.com/office/powerpoint/2010/main" val="4083350359"/>
      </p:ext>
    </p:extLst>
  </p:cSld>
  <p:clrMapOvr>
    <a:masterClrMapping/>
  </p:clrMapOvr>
  <p:transition>
    <p:cover dir="lu"/>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600" dirty="0"/>
              <a:t>Льготы по налогообложению благотворительной </a:t>
            </a:r>
            <a:br>
              <a:rPr lang="ru-RU" sz="3600" dirty="0"/>
            </a:br>
            <a:r>
              <a:rPr lang="ru-RU" sz="3600" dirty="0"/>
              <a:t>организации</a:t>
            </a:r>
          </a:p>
        </p:txBody>
      </p:sp>
      <p:sp>
        <p:nvSpPr>
          <p:cNvPr id="3" name="Объект 2"/>
          <p:cNvSpPr>
            <a:spLocks noGrp="1"/>
          </p:cNvSpPr>
          <p:nvPr>
            <p:ph idx="1"/>
          </p:nvPr>
        </p:nvSpPr>
        <p:spPr/>
        <p:txBody>
          <a:bodyPr/>
          <a:lstStyle/>
          <a:p>
            <a:pPr marL="0" indent="0">
              <a:buNone/>
            </a:pPr>
            <a:r>
              <a:rPr lang="ru-RU" sz="1800" b="1" dirty="0"/>
              <a:t>Со стороны организации-благотворителя</a:t>
            </a:r>
            <a:r>
              <a:rPr lang="ru-RU" sz="1800" dirty="0"/>
              <a:t>: </a:t>
            </a:r>
          </a:p>
          <a:p>
            <a:pPr marL="0" indent="0">
              <a:buNone/>
            </a:pPr>
            <a:r>
              <a:rPr lang="ru-RU" sz="1800" dirty="0"/>
              <a:t>•снижение налоговой базы отсутствует в федеральном законодательстве.</a:t>
            </a:r>
          </a:p>
          <a:p>
            <a:pPr marL="0" indent="0">
              <a:buNone/>
            </a:pPr>
            <a:r>
              <a:rPr lang="ru-RU" sz="1800" dirty="0" smtClean="0"/>
              <a:t>               (</a:t>
            </a:r>
            <a:r>
              <a:rPr lang="ru-RU" sz="1800" dirty="0"/>
              <a:t>Благотворительная деятельность не предусматривают </a:t>
            </a:r>
            <a:r>
              <a:rPr lang="ru-RU" sz="1800" dirty="0" smtClean="0"/>
              <a:t>получение </a:t>
            </a:r>
            <a:r>
              <a:rPr lang="ru-RU" sz="1800" dirty="0"/>
              <a:t>дохода, следовательно расход по данным видам </a:t>
            </a:r>
            <a:r>
              <a:rPr lang="ru-RU" sz="1800" dirty="0" smtClean="0"/>
              <a:t>деятельности </a:t>
            </a:r>
            <a:r>
              <a:rPr lang="ru-RU" sz="1800" dirty="0"/>
              <a:t>не учитывается для целей налогообложения прибыли)</a:t>
            </a:r>
          </a:p>
          <a:p>
            <a:pPr marL="0" indent="0">
              <a:buNone/>
            </a:pPr>
            <a:r>
              <a:rPr lang="ru-RU" sz="1800" dirty="0"/>
              <a:t>•субъекты РФ вправе применять различные налоговые послабления в объеме </a:t>
            </a:r>
          </a:p>
          <a:p>
            <a:pPr marL="0" indent="0">
              <a:buNone/>
            </a:pPr>
            <a:r>
              <a:rPr lang="ru-RU" sz="1800" dirty="0"/>
              <a:t>региональной части налога на прибыль.</a:t>
            </a:r>
          </a:p>
          <a:p>
            <a:pPr marL="0" indent="0">
              <a:buNone/>
            </a:pPr>
            <a:r>
              <a:rPr lang="ru-RU" sz="1800" dirty="0"/>
              <a:t>•с 01.01.2009 региональная часть налога на прибыль составила 18% из 20%. </a:t>
            </a:r>
          </a:p>
          <a:p>
            <a:pPr marL="0" indent="0">
              <a:buNone/>
            </a:pPr>
            <a:r>
              <a:rPr lang="ru-RU" sz="1800" dirty="0"/>
              <a:t>•Налоговая ставка налога, подлежащего зачислению в бюджеты субъектов </a:t>
            </a:r>
          </a:p>
          <a:p>
            <a:pPr marL="0" indent="0">
              <a:buNone/>
            </a:pPr>
            <a:r>
              <a:rPr lang="ru-RU" sz="1800" dirty="0"/>
              <a:t>Российской Федерации, законами субъектов Российской Федерации может </a:t>
            </a:r>
          </a:p>
          <a:p>
            <a:pPr marL="0" indent="0">
              <a:buNone/>
            </a:pPr>
            <a:r>
              <a:rPr lang="ru-RU" sz="1800" dirty="0"/>
              <a:t>быть понижена для отдельных категорий налогоплательщиков. При этом </a:t>
            </a:r>
          </a:p>
          <a:p>
            <a:pPr marL="0" indent="0">
              <a:buNone/>
            </a:pPr>
            <a:r>
              <a:rPr lang="ru-RU" sz="1800" dirty="0"/>
              <a:t>указанная налоговая ставка не может быть ниже 13,5 процента. (п. 1 ст.  </a:t>
            </a:r>
          </a:p>
          <a:p>
            <a:pPr marL="0" indent="0">
              <a:buNone/>
            </a:pPr>
            <a:r>
              <a:rPr lang="ru-RU" sz="1800" dirty="0"/>
              <a:t>284 НК РФ)</a:t>
            </a:r>
          </a:p>
        </p:txBody>
      </p:sp>
      <p:sp>
        <p:nvSpPr>
          <p:cNvPr id="4" name="Дата 3"/>
          <p:cNvSpPr>
            <a:spLocks noGrp="1"/>
          </p:cNvSpPr>
          <p:nvPr>
            <p:ph type="dt" sz="half" idx="10"/>
          </p:nvPr>
        </p:nvSpPr>
        <p:spPr/>
        <p:txBody>
          <a:bodyPr/>
          <a:lstStyle/>
          <a:p>
            <a:pPr>
              <a:defRPr/>
            </a:pPr>
            <a:fld id="{83CE89E9-40FF-41C4-817A-113816C1C856}" type="datetime1">
              <a:rPr lang="ru-RU" smtClean="0"/>
              <a:pPr>
                <a:defRPr/>
              </a:pPr>
              <a:t>09.01.2021</a:t>
            </a:fld>
            <a:endParaRPr lang="ru-RU" dirty="0"/>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41</a:t>
            </a:fld>
            <a:endParaRPr lang="ru-RU" altLang="ru-RU"/>
          </a:p>
        </p:txBody>
      </p:sp>
    </p:spTree>
    <p:extLst>
      <p:ext uri="{BB962C8B-B14F-4D97-AF65-F5344CB8AC3E}">
        <p14:creationId xmlns:p14="http://schemas.microsoft.com/office/powerpoint/2010/main" val="2842362276"/>
      </p:ext>
    </p:extLst>
  </p:cSld>
  <p:clrMapOvr>
    <a:masterClrMapping/>
  </p:clrMapOvr>
  <p:transition>
    <p:cover dir="lu"/>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4000" dirty="0"/>
              <a:t>Льготы по налогообложению </a:t>
            </a:r>
            <a:r>
              <a:rPr lang="ru-RU" sz="4000" dirty="0" smtClean="0"/>
              <a:t>Налог </a:t>
            </a:r>
            <a:r>
              <a:rPr lang="ru-RU" sz="4000" dirty="0"/>
              <a:t>на прибыль</a:t>
            </a:r>
          </a:p>
        </p:txBody>
      </p:sp>
      <p:sp>
        <p:nvSpPr>
          <p:cNvPr id="3" name="Объект 2"/>
          <p:cNvSpPr>
            <a:spLocks noGrp="1"/>
          </p:cNvSpPr>
          <p:nvPr>
            <p:ph idx="1"/>
          </p:nvPr>
        </p:nvSpPr>
        <p:spPr>
          <a:xfrm>
            <a:off x="683568" y="1700808"/>
            <a:ext cx="8229600" cy="4569122"/>
          </a:xfrm>
        </p:spPr>
        <p:txBody>
          <a:bodyPr/>
          <a:lstStyle/>
          <a:p>
            <a:pPr marL="0" indent="0">
              <a:buNone/>
            </a:pPr>
            <a:r>
              <a:rPr lang="ru-RU" sz="2000" b="1" dirty="0"/>
              <a:t>Со стороны благотворительной организации</a:t>
            </a:r>
            <a:r>
              <a:rPr lang="ru-RU" sz="2000" dirty="0"/>
              <a:t>: </a:t>
            </a:r>
          </a:p>
          <a:p>
            <a:pPr marL="0" indent="0">
              <a:buNone/>
            </a:pPr>
            <a:r>
              <a:rPr lang="ru-RU" sz="2000" dirty="0"/>
              <a:t>• Не облагаются налогом на прибыль:</a:t>
            </a:r>
          </a:p>
          <a:p>
            <a:pPr marL="0" indent="0">
              <a:buNone/>
            </a:pPr>
            <a:r>
              <a:rPr lang="ru-RU" sz="2000" dirty="0"/>
              <a:t>вступительные, членские взносы и целевые взносы в некоммерческих </a:t>
            </a:r>
          </a:p>
          <a:p>
            <a:pPr marL="0" indent="0">
              <a:buNone/>
            </a:pPr>
            <a:r>
              <a:rPr lang="ru-RU" sz="2000" dirty="0"/>
              <a:t>организациях, основанных на членстве; </a:t>
            </a:r>
          </a:p>
          <a:p>
            <a:pPr marL="0" indent="0">
              <a:buNone/>
            </a:pPr>
            <a:r>
              <a:rPr lang="ru-RU" sz="2000" dirty="0"/>
              <a:t>— пожертвования, вносимые в некоммерческие организации; </a:t>
            </a:r>
          </a:p>
          <a:p>
            <a:pPr marL="0" indent="0">
              <a:buNone/>
            </a:pPr>
            <a:r>
              <a:rPr lang="ru-RU" sz="2000" dirty="0"/>
              <a:t>— имущество, переходящее некоммерческим организациям по завещанию в </a:t>
            </a:r>
            <a:r>
              <a:rPr lang="ru-RU" sz="2000" dirty="0" smtClean="0"/>
              <a:t>порядке </a:t>
            </a:r>
            <a:r>
              <a:rPr lang="ru-RU" sz="2000" dirty="0"/>
              <a:t>наследования; </a:t>
            </a:r>
          </a:p>
          <a:p>
            <a:pPr marL="0" indent="0">
              <a:buNone/>
            </a:pPr>
            <a:r>
              <a:rPr lang="ru-RU" sz="2000" dirty="0"/>
              <a:t>— суммы из федерального бюджета, бюджетов субъектов федерации, местных </a:t>
            </a:r>
            <a:r>
              <a:rPr lang="ru-RU" sz="2000" dirty="0" smtClean="0"/>
              <a:t>бюджетов</a:t>
            </a:r>
            <a:r>
              <a:rPr lang="ru-RU" sz="2000" dirty="0"/>
              <a:t>, бюджетов государственных внебюджетных фондов, выделяемые на </a:t>
            </a:r>
            <a:r>
              <a:rPr lang="ru-RU" sz="2000" dirty="0" smtClean="0"/>
              <a:t>осуществление </a:t>
            </a:r>
            <a:r>
              <a:rPr lang="ru-RU" sz="2000" dirty="0"/>
              <a:t>благотворительной деятельности; </a:t>
            </a:r>
          </a:p>
          <a:p>
            <a:pPr marL="0" indent="0">
              <a:buNone/>
            </a:pPr>
            <a:r>
              <a:rPr lang="ru-RU" sz="2000" dirty="0"/>
              <a:t>— средства и иное имущество, которые получены на осуществление </a:t>
            </a:r>
          </a:p>
          <a:p>
            <a:pPr marL="0" indent="0">
              <a:buNone/>
            </a:pPr>
            <a:r>
              <a:rPr lang="ru-RU" sz="2000" dirty="0"/>
              <a:t>благотворительной деятельности </a:t>
            </a:r>
            <a:r>
              <a:rPr lang="ru-RU" sz="2000" dirty="0" smtClean="0"/>
              <a:t>некоммерческими </a:t>
            </a:r>
            <a:r>
              <a:rPr lang="ru-RU" sz="2000" dirty="0"/>
              <a:t>организациями. </a:t>
            </a:r>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42</a:t>
            </a:fld>
            <a:endParaRPr lang="ru-RU" altLang="ru-RU"/>
          </a:p>
        </p:txBody>
      </p:sp>
    </p:spTree>
    <p:extLst>
      <p:ext uri="{BB962C8B-B14F-4D97-AF65-F5344CB8AC3E}">
        <p14:creationId xmlns:p14="http://schemas.microsoft.com/office/powerpoint/2010/main" val="330182254"/>
      </p:ext>
    </p:extLst>
  </p:cSld>
  <p:clrMapOvr>
    <a:masterClrMapping/>
  </p:clrMapOvr>
  <p:transition>
    <p:cover dir="lu"/>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Льготы по налогообложению</a:t>
            </a:r>
          </a:p>
        </p:txBody>
      </p:sp>
      <p:sp>
        <p:nvSpPr>
          <p:cNvPr id="3" name="Объект 2"/>
          <p:cNvSpPr>
            <a:spLocks noGrp="1"/>
          </p:cNvSpPr>
          <p:nvPr>
            <p:ph idx="1"/>
          </p:nvPr>
        </p:nvSpPr>
        <p:spPr/>
        <p:txBody>
          <a:bodyPr/>
          <a:lstStyle/>
          <a:p>
            <a:pPr marL="0" indent="0">
              <a:buNone/>
            </a:pPr>
            <a:r>
              <a:rPr lang="ru-RU" sz="2000" b="1" dirty="0"/>
              <a:t>Налог на имущество организаций</a:t>
            </a:r>
          </a:p>
          <a:p>
            <a:pPr marL="0" indent="0">
              <a:buNone/>
            </a:pPr>
            <a:r>
              <a:rPr lang="ru-RU" sz="2000" dirty="0" smtClean="0"/>
              <a:t>•</a:t>
            </a:r>
            <a:r>
              <a:rPr lang="ru-RU" sz="2000" dirty="0"/>
              <a:t>Возможность освобождения от налога на имущество отсутствует в </a:t>
            </a:r>
          </a:p>
          <a:p>
            <a:pPr marL="0" indent="0">
              <a:buNone/>
            </a:pPr>
            <a:r>
              <a:rPr lang="ru-RU" sz="2000" dirty="0"/>
              <a:t>федеральном законодательстве (глава 30 НК РФ, ст. 381).</a:t>
            </a:r>
          </a:p>
          <a:p>
            <a:pPr marL="0" indent="0">
              <a:buNone/>
            </a:pPr>
            <a:r>
              <a:rPr lang="ru-RU" sz="2000" dirty="0"/>
              <a:t>•субъекты РФ вправе применять различные налоговые послабления в </a:t>
            </a:r>
          </a:p>
          <a:p>
            <a:pPr marL="0" indent="0">
              <a:buNone/>
            </a:pPr>
            <a:r>
              <a:rPr lang="ru-RU" sz="2000" dirty="0" smtClean="0"/>
              <a:t>отношении </a:t>
            </a:r>
            <a:r>
              <a:rPr lang="ru-RU" sz="2000" dirty="0"/>
              <a:t>определяемых ими «благотворительных» организаций</a:t>
            </a:r>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43</a:t>
            </a:fld>
            <a:endParaRPr lang="ru-RU" altLang="ru-RU"/>
          </a:p>
        </p:txBody>
      </p:sp>
      <p:sp>
        <p:nvSpPr>
          <p:cNvPr id="7" name="Прямоугольник 6"/>
          <p:cNvSpPr/>
          <p:nvPr/>
        </p:nvSpPr>
        <p:spPr>
          <a:xfrm>
            <a:off x="539553" y="3613666"/>
            <a:ext cx="8352928" cy="2585323"/>
          </a:xfrm>
          <a:prstGeom prst="rect">
            <a:avLst/>
          </a:prstGeom>
        </p:spPr>
        <p:txBody>
          <a:bodyPr wrap="square">
            <a:spAutoFit/>
          </a:bodyPr>
          <a:lstStyle/>
          <a:p>
            <a:r>
              <a:rPr lang="ru-RU" b="1" dirty="0"/>
              <a:t>Налог на добавленную </a:t>
            </a:r>
            <a:r>
              <a:rPr lang="ru-RU" b="1" dirty="0" smtClean="0"/>
              <a:t>стоимость</a:t>
            </a:r>
          </a:p>
          <a:p>
            <a:r>
              <a:rPr lang="ru-RU" dirty="0"/>
              <a:t>Не подлежат налогообложению на добавленную стоимость (освобождаются </a:t>
            </a:r>
            <a:r>
              <a:rPr lang="ru-RU" dirty="0" smtClean="0"/>
              <a:t>от налогообложения</a:t>
            </a:r>
            <a:r>
              <a:rPr lang="ru-RU" dirty="0"/>
              <a:t>) на территории Российской Федерации передача товаров (</a:t>
            </a:r>
            <a:r>
              <a:rPr lang="ru-RU" dirty="0" smtClean="0"/>
              <a:t>выполнение работ</a:t>
            </a:r>
            <a:r>
              <a:rPr lang="ru-RU" dirty="0"/>
              <a:t>, оказание услуг) безвозмездно в рамках благотворительной деятельности </a:t>
            </a:r>
            <a:r>
              <a:rPr lang="ru-RU" dirty="0" smtClean="0"/>
              <a:t>в соответствии </a:t>
            </a:r>
            <a:r>
              <a:rPr lang="ru-RU" dirty="0"/>
              <a:t>с Федеральным законом "О благотворительной деятельности </a:t>
            </a:r>
            <a:r>
              <a:rPr lang="ru-RU" dirty="0" smtClean="0"/>
              <a:t>и благотворительных </a:t>
            </a:r>
            <a:r>
              <a:rPr lang="ru-RU" dirty="0"/>
              <a:t>организациях</a:t>
            </a:r>
            <a:r>
              <a:rPr lang="ru-RU" b="1" dirty="0"/>
              <a:t>", за исключением подакцизных товаров</a:t>
            </a:r>
            <a:r>
              <a:rPr lang="ru-RU" dirty="0"/>
              <a:t>; (</a:t>
            </a:r>
            <a:r>
              <a:rPr lang="ru-RU" dirty="0" err="1"/>
              <a:t>пп</a:t>
            </a:r>
            <a:r>
              <a:rPr lang="ru-RU" dirty="0"/>
              <a:t>. 12 п. 3 ст</a:t>
            </a:r>
            <a:r>
              <a:rPr lang="ru-RU" dirty="0" smtClean="0"/>
              <a:t>. 149 </a:t>
            </a:r>
            <a:r>
              <a:rPr lang="ru-RU" dirty="0"/>
              <a:t>Налогового кодекса РФ)</a:t>
            </a:r>
            <a:endParaRPr lang="ru-RU" dirty="0" smtClean="0"/>
          </a:p>
          <a:p>
            <a:endParaRPr lang="ru-RU" b="1" dirty="0"/>
          </a:p>
        </p:txBody>
      </p:sp>
    </p:spTree>
    <p:extLst>
      <p:ext uri="{BB962C8B-B14F-4D97-AF65-F5344CB8AC3E}">
        <p14:creationId xmlns:p14="http://schemas.microsoft.com/office/powerpoint/2010/main" val="2964650334"/>
      </p:ext>
    </p:extLst>
  </p:cSld>
  <p:clrMapOvr>
    <a:masterClrMapping/>
  </p:clrMapOvr>
  <p:transition>
    <p:cover dir="lu"/>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600" dirty="0"/>
              <a:t>Льготы по </a:t>
            </a:r>
            <a:r>
              <a:rPr lang="ru-RU" sz="3600" dirty="0" smtClean="0"/>
              <a:t>налогообложению</a:t>
            </a:r>
            <a:br>
              <a:rPr lang="ru-RU" sz="3600" dirty="0" smtClean="0"/>
            </a:br>
            <a:r>
              <a:rPr lang="ru-RU" sz="3600" dirty="0" smtClean="0"/>
              <a:t>Налог </a:t>
            </a:r>
            <a:r>
              <a:rPr lang="ru-RU" sz="3600" dirty="0"/>
              <a:t>на доходы физических лиц</a:t>
            </a:r>
          </a:p>
        </p:txBody>
      </p:sp>
      <p:sp>
        <p:nvSpPr>
          <p:cNvPr id="3" name="Объект 2"/>
          <p:cNvSpPr>
            <a:spLocks noGrp="1"/>
          </p:cNvSpPr>
          <p:nvPr>
            <p:ph idx="1"/>
          </p:nvPr>
        </p:nvSpPr>
        <p:spPr>
          <a:xfrm>
            <a:off x="395536" y="1484784"/>
            <a:ext cx="8507288" cy="4569122"/>
          </a:xfrm>
        </p:spPr>
        <p:txBody>
          <a:bodyPr/>
          <a:lstStyle/>
          <a:p>
            <a:pPr marL="0" indent="0">
              <a:buNone/>
            </a:pPr>
            <a:r>
              <a:rPr lang="ru-RU" sz="1800" dirty="0"/>
              <a:t>Не подлежат налогообложению (освобождаются от налогообложения) следующие </a:t>
            </a:r>
            <a:r>
              <a:rPr lang="ru-RU" sz="1800" dirty="0" smtClean="0"/>
              <a:t>виды доходов </a:t>
            </a:r>
            <a:r>
              <a:rPr lang="ru-RU" sz="1800" dirty="0"/>
              <a:t>физических лиц:</a:t>
            </a:r>
          </a:p>
          <a:p>
            <a:pPr marL="0" indent="0">
              <a:buNone/>
            </a:pPr>
            <a:r>
              <a:rPr lang="ru-RU" sz="1800" dirty="0"/>
              <a:t>• Доходы, не превышающие 4000 рублей, полученные по каждому из следующих </a:t>
            </a:r>
          </a:p>
          <a:p>
            <a:pPr marL="0" indent="0">
              <a:buNone/>
            </a:pPr>
            <a:r>
              <a:rPr lang="ru-RU" sz="1800" dirty="0"/>
              <a:t>оснований за налоговый период: </a:t>
            </a:r>
          </a:p>
          <a:p>
            <a:pPr marL="0" indent="0">
              <a:buNone/>
            </a:pPr>
            <a:r>
              <a:rPr lang="ru-RU" sz="1800" dirty="0"/>
              <a:t>•стоимость подарков, полученных налогоплательщиками от организаций, </a:t>
            </a:r>
          </a:p>
          <a:p>
            <a:pPr marL="0" indent="0">
              <a:buNone/>
            </a:pPr>
            <a:r>
              <a:rPr lang="ru-RU" sz="1800" dirty="0"/>
              <a:t>•</a:t>
            </a:r>
            <a:r>
              <a:rPr lang="ru-RU" sz="1800" dirty="0" err="1"/>
              <a:t>cтоимость</a:t>
            </a:r>
            <a:r>
              <a:rPr lang="ru-RU" sz="1800" dirty="0"/>
              <a:t> любых выигрышей и призов, получаемых в проводимых конкурсах, играх и </a:t>
            </a:r>
            <a:r>
              <a:rPr lang="ru-RU" sz="1800" dirty="0" smtClean="0"/>
              <a:t>других </a:t>
            </a:r>
            <a:r>
              <a:rPr lang="ru-RU" sz="1800" dirty="0"/>
              <a:t>мероприятиях в целях рекламы товаров (работ, услуг);</a:t>
            </a:r>
          </a:p>
          <a:p>
            <a:pPr marL="0" indent="0">
              <a:buNone/>
            </a:pPr>
            <a:r>
              <a:rPr lang="ru-RU" sz="1800" dirty="0"/>
              <a:t>•суммы материальной помощи, оказываемой инвалидам общественными </a:t>
            </a:r>
          </a:p>
          <a:p>
            <a:pPr marL="0" indent="0">
              <a:buNone/>
            </a:pPr>
            <a:r>
              <a:rPr lang="ru-RU" sz="1800" dirty="0"/>
              <a:t>организациями инвалидов; (п. 28  ст. 217 Налогового кодекса РФ)</a:t>
            </a:r>
          </a:p>
          <a:p>
            <a:pPr marL="0" indent="0">
              <a:buNone/>
            </a:pPr>
            <a:r>
              <a:rPr lang="ru-RU" sz="1800" dirty="0"/>
              <a:t>• </a:t>
            </a:r>
            <a:r>
              <a:rPr lang="ru-RU" sz="1800" dirty="0" err="1"/>
              <a:t>Cуммы</a:t>
            </a:r>
            <a:r>
              <a:rPr lang="ru-RU" sz="1800" dirty="0"/>
              <a:t> единовременных выплат (в том числе в виде материальной помощи),</a:t>
            </a:r>
          </a:p>
          <a:p>
            <a:pPr marL="0" indent="0">
              <a:buNone/>
            </a:pPr>
            <a:r>
              <a:rPr lang="ru-RU" sz="1800" dirty="0"/>
              <a:t>оказываемой налогоплательщикам в виде благотворительной помощи (в денежной </a:t>
            </a:r>
            <a:r>
              <a:rPr lang="ru-RU" sz="1800" dirty="0" smtClean="0"/>
              <a:t>и натуральной </a:t>
            </a:r>
            <a:r>
              <a:rPr lang="ru-RU" sz="1800" dirty="0"/>
              <a:t>формах), оказываемой зарегистрированными в установленном </a:t>
            </a:r>
            <a:r>
              <a:rPr lang="ru-RU" sz="1800" dirty="0" smtClean="0"/>
              <a:t>порядке российскими </a:t>
            </a:r>
            <a:r>
              <a:rPr lang="ru-RU" sz="1800" dirty="0"/>
              <a:t>и иностранными благотворительными организациями (фондами</a:t>
            </a:r>
            <a:r>
              <a:rPr lang="ru-RU" sz="1800" dirty="0" smtClean="0"/>
              <a:t>, объединениями</a:t>
            </a:r>
            <a:r>
              <a:rPr lang="ru-RU" sz="1800" dirty="0"/>
              <a:t>), в соответствии с законодательством </a:t>
            </a:r>
            <a:r>
              <a:rPr lang="ru-RU" sz="1800" dirty="0" smtClean="0"/>
              <a:t> РФ о</a:t>
            </a:r>
            <a:endParaRPr lang="ru-RU" sz="1800" dirty="0"/>
          </a:p>
          <a:p>
            <a:pPr marL="0" indent="0">
              <a:buNone/>
            </a:pPr>
            <a:r>
              <a:rPr lang="ru-RU" sz="1800" dirty="0"/>
              <a:t>благотворительной деятельности в Российской Федерации</a:t>
            </a:r>
            <a:r>
              <a:rPr lang="ru-RU" sz="1800" dirty="0" smtClean="0"/>
              <a:t>; (</a:t>
            </a:r>
            <a:r>
              <a:rPr lang="ru-RU" sz="1800" dirty="0"/>
              <a:t>п. 8 ст. 217 Налогового кодекса РФ</a:t>
            </a:r>
            <a:r>
              <a:rPr lang="ru-RU" sz="1800" dirty="0" smtClean="0"/>
              <a:t>) О </a:t>
            </a:r>
            <a:r>
              <a:rPr lang="ru-RU" sz="1800" dirty="0"/>
              <a:t>необходимости единовременности для признания права на получение льготы см</a:t>
            </a:r>
            <a:r>
              <a:rPr lang="ru-RU" sz="1800" dirty="0" smtClean="0"/>
              <a:t>. Письмо </a:t>
            </a:r>
            <a:r>
              <a:rPr lang="ru-RU" sz="1800" dirty="0"/>
              <a:t>ФНС от 31.10.05 №04 1-02/821</a:t>
            </a:r>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44</a:t>
            </a:fld>
            <a:endParaRPr lang="ru-RU" altLang="ru-RU"/>
          </a:p>
        </p:txBody>
      </p:sp>
    </p:spTree>
    <p:extLst>
      <p:ext uri="{BB962C8B-B14F-4D97-AF65-F5344CB8AC3E}">
        <p14:creationId xmlns:p14="http://schemas.microsoft.com/office/powerpoint/2010/main" val="1367163912"/>
      </p:ext>
    </p:extLst>
  </p:cSld>
  <p:clrMapOvr>
    <a:masterClrMapping/>
  </p:clrMapOvr>
  <p:transition>
    <p:cover dir="lu"/>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Льготы по </a:t>
            </a:r>
            <a:r>
              <a:rPr lang="ru-RU" dirty="0" smtClean="0"/>
              <a:t>налогообложению</a:t>
            </a:r>
            <a:br>
              <a:rPr lang="ru-RU" dirty="0" smtClean="0"/>
            </a:br>
            <a:r>
              <a:rPr lang="ru-RU" dirty="0" smtClean="0"/>
              <a:t>Социальный </a:t>
            </a:r>
            <a:r>
              <a:rPr lang="ru-RU" dirty="0"/>
              <a:t>налоговый вычет</a:t>
            </a:r>
          </a:p>
        </p:txBody>
      </p:sp>
      <p:sp>
        <p:nvSpPr>
          <p:cNvPr id="3" name="Объект 2"/>
          <p:cNvSpPr>
            <a:spLocks noGrp="1"/>
          </p:cNvSpPr>
          <p:nvPr>
            <p:ph idx="1"/>
          </p:nvPr>
        </p:nvSpPr>
        <p:spPr>
          <a:xfrm>
            <a:off x="251520" y="1556792"/>
            <a:ext cx="8712968" cy="4569122"/>
          </a:xfrm>
        </p:spPr>
        <p:txBody>
          <a:bodyPr/>
          <a:lstStyle/>
          <a:p>
            <a:pPr marL="0" indent="0">
              <a:buNone/>
            </a:pPr>
            <a:r>
              <a:rPr lang="ru-RU" sz="1800" dirty="0"/>
              <a:t>При определении размера налоговой базы в соответствии с пунктом 3 статьи 210 </a:t>
            </a:r>
          </a:p>
          <a:p>
            <a:pPr marL="0" indent="0">
              <a:buNone/>
            </a:pPr>
            <a:r>
              <a:rPr lang="ru-RU" sz="1800" dirty="0"/>
              <a:t>НК РФ налогоплательщик имеет право на получение следующих социальных </a:t>
            </a:r>
          </a:p>
          <a:p>
            <a:pPr marL="0" indent="0">
              <a:buNone/>
            </a:pPr>
            <a:r>
              <a:rPr lang="ru-RU" sz="1800" dirty="0"/>
              <a:t>налоговых вычетов:</a:t>
            </a:r>
          </a:p>
          <a:p>
            <a:pPr marL="0" indent="0">
              <a:buNone/>
            </a:pPr>
            <a:r>
              <a:rPr lang="ru-RU" sz="1800" dirty="0"/>
              <a:t>•в сумме доходов, перечисляемых налогоплательщиком на благотворительные </a:t>
            </a:r>
          </a:p>
          <a:p>
            <a:pPr marL="0" indent="0">
              <a:buNone/>
            </a:pPr>
            <a:r>
              <a:rPr lang="ru-RU" sz="1800" dirty="0"/>
              <a:t>цели в виде денежной помощи организациям науки, культуры, образования, </a:t>
            </a:r>
          </a:p>
          <a:p>
            <a:pPr marL="0" indent="0">
              <a:buNone/>
            </a:pPr>
            <a:r>
              <a:rPr lang="ru-RU" sz="1800" dirty="0"/>
              <a:t>здравоохранения и социального обеспечения, частично или полностью </a:t>
            </a:r>
          </a:p>
          <a:p>
            <a:pPr marL="0" indent="0">
              <a:buNone/>
            </a:pPr>
            <a:r>
              <a:rPr lang="ru-RU" sz="1800" dirty="0"/>
              <a:t>финансируемым из средств соответствующих бюджетов, а также физкультурно-</a:t>
            </a:r>
          </a:p>
          <a:p>
            <a:pPr marL="0" indent="0">
              <a:buNone/>
            </a:pPr>
            <a:r>
              <a:rPr lang="ru-RU" sz="1800" dirty="0"/>
              <a:t>спортивным организациям, образовательным и дошкольным учреждениям на </a:t>
            </a:r>
          </a:p>
          <a:p>
            <a:pPr marL="0" indent="0">
              <a:buNone/>
            </a:pPr>
            <a:r>
              <a:rPr lang="ru-RU" sz="1800" dirty="0"/>
              <a:t>нужды физического воспитания граждан и содержание спортивных команд, а </a:t>
            </a:r>
          </a:p>
          <a:p>
            <a:pPr marL="0" indent="0">
              <a:buNone/>
            </a:pPr>
            <a:r>
              <a:rPr lang="ru-RU" sz="1800" dirty="0"/>
              <a:t>также в сумме пожертвований, перечисляемых (уплачиваемых) </a:t>
            </a:r>
          </a:p>
          <a:p>
            <a:pPr marL="0" indent="0">
              <a:buNone/>
            </a:pPr>
            <a:r>
              <a:rPr lang="ru-RU" sz="1800" dirty="0"/>
              <a:t>налогоплательщиком религиозным организациям на осуществление ими уставной </a:t>
            </a:r>
          </a:p>
          <a:p>
            <a:pPr marL="0" indent="0">
              <a:buNone/>
            </a:pPr>
            <a:r>
              <a:rPr lang="ru-RU" sz="1800" dirty="0"/>
              <a:t>деятельности, - в размере фактически произведенных расходов, но не более 25 </a:t>
            </a:r>
          </a:p>
          <a:p>
            <a:pPr marL="0" indent="0">
              <a:buNone/>
            </a:pPr>
            <a:r>
              <a:rPr lang="ru-RU" sz="1800" dirty="0"/>
              <a:t>процентов суммы дохода, полученного в налоговом периоде;</a:t>
            </a:r>
          </a:p>
          <a:p>
            <a:pPr marL="0" indent="0">
              <a:buNone/>
            </a:pPr>
            <a:r>
              <a:rPr lang="ru-RU" sz="1800" dirty="0"/>
              <a:t>(</a:t>
            </a:r>
            <a:r>
              <a:rPr lang="ru-RU" sz="1800" dirty="0" err="1"/>
              <a:t>пп</a:t>
            </a:r>
            <a:r>
              <a:rPr lang="ru-RU" sz="1800" dirty="0"/>
              <a:t>. 1. п. 1, ст. 219 НК РФ)</a:t>
            </a:r>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45</a:t>
            </a:fld>
            <a:endParaRPr lang="ru-RU" altLang="ru-RU"/>
          </a:p>
        </p:txBody>
      </p:sp>
    </p:spTree>
    <p:extLst>
      <p:ext uri="{BB962C8B-B14F-4D97-AF65-F5344CB8AC3E}">
        <p14:creationId xmlns:p14="http://schemas.microsoft.com/office/powerpoint/2010/main" val="3270195803"/>
      </p:ext>
    </p:extLst>
  </p:cSld>
  <p:clrMapOvr>
    <a:masterClrMapping/>
  </p:clrMapOvr>
  <p:transition>
    <p:cover dir="lu"/>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4000" dirty="0"/>
              <a:t>Неналоговые «льготы»</a:t>
            </a:r>
          </a:p>
        </p:txBody>
      </p:sp>
      <p:sp>
        <p:nvSpPr>
          <p:cNvPr id="3" name="Объект 2"/>
          <p:cNvSpPr>
            <a:spLocks noGrp="1"/>
          </p:cNvSpPr>
          <p:nvPr>
            <p:ph idx="1"/>
          </p:nvPr>
        </p:nvSpPr>
        <p:spPr/>
        <p:txBody>
          <a:bodyPr/>
          <a:lstStyle/>
          <a:p>
            <a:pPr marL="0" indent="0">
              <a:buNone/>
            </a:pPr>
            <a:r>
              <a:rPr lang="ru-RU" sz="2400" dirty="0"/>
              <a:t>Возможность компенсации добровольцам </a:t>
            </a:r>
            <a:r>
              <a:rPr lang="ru-RU" sz="2400" dirty="0" smtClean="0"/>
              <a:t>расходов</a:t>
            </a:r>
            <a:r>
              <a:rPr lang="ru-RU" sz="2400" dirty="0"/>
              <a:t>, связанных с их деятельностью в </a:t>
            </a:r>
            <a:r>
              <a:rPr lang="ru-RU" sz="2400" dirty="0" smtClean="0"/>
              <a:t>благотворительной </a:t>
            </a:r>
            <a:r>
              <a:rPr lang="ru-RU" sz="2400" dirty="0"/>
              <a:t>организации </a:t>
            </a:r>
            <a:r>
              <a:rPr lang="ru-RU" sz="2400" dirty="0" smtClean="0"/>
              <a:t>(</a:t>
            </a:r>
            <a:r>
              <a:rPr lang="ru-RU" sz="2400" dirty="0"/>
              <a:t>командировочные расходы, затраты на </a:t>
            </a:r>
          </a:p>
          <a:p>
            <a:pPr marL="0" indent="0">
              <a:buNone/>
            </a:pPr>
            <a:r>
              <a:rPr lang="ru-RU" sz="2400" dirty="0"/>
              <a:t>транспорт и другие</a:t>
            </a:r>
            <a:r>
              <a:rPr lang="ru-RU" sz="2400" dirty="0" smtClean="0"/>
              <a:t>)(</a:t>
            </a:r>
            <a:r>
              <a:rPr lang="ru-RU" sz="2400" dirty="0"/>
              <a:t>ч. 4 ст. 5 ФЗ №135)</a:t>
            </a:r>
          </a:p>
          <a:p>
            <a:pPr marL="0" indent="0">
              <a:buNone/>
            </a:pPr>
            <a:r>
              <a:rPr lang="ru-RU" sz="2400" b="1" dirty="0">
                <a:solidFill>
                  <a:srgbClr val="C00000"/>
                </a:solidFill>
              </a:rPr>
              <a:t>(расходы должны быть фактически произведены в интересах </a:t>
            </a:r>
            <a:r>
              <a:rPr lang="ru-RU" sz="2400" b="1" dirty="0" smtClean="0">
                <a:solidFill>
                  <a:srgbClr val="C00000"/>
                </a:solidFill>
              </a:rPr>
              <a:t>организации </a:t>
            </a:r>
            <a:r>
              <a:rPr lang="ru-RU" sz="2400" b="1" dirty="0">
                <a:solidFill>
                  <a:srgbClr val="C00000"/>
                </a:solidFill>
              </a:rPr>
              <a:t>и документально подтверждены) !</a:t>
            </a:r>
          </a:p>
          <a:p>
            <a:pPr marL="0" indent="0">
              <a:buNone/>
            </a:pPr>
            <a:r>
              <a:rPr lang="ru-RU" sz="2400" dirty="0"/>
              <a:t>• право на безвозмездное временное пользование </a:t>
            </a:r>
          </a:p>
          <a:p>
            <a:pPr marL="0" indent="0">
              <a:buNone/>
            </a:pPr>
            <a:r>
              <a:rPr lang="ru-RU" sz="2400" dirty="0"/>
              <a:t>объектами культурного наследия, находящимся в </a:t>
            </a:r>
          </a:p>
          <a:p>
            <a:pPr marL="0" indent="0">
              <a:buNone/>
            </a:pPr>
            <a:r>
              <a:rPr lang="ru-RU" sz="2400" dirty="0"/>
              <a:t>федеральной собственности </a:t>
            </a:r>
          </a:p>
          <a:p>
            <a:pPr marL="0" indent="0">
              <a:buNone/>
            </a:pPr>
            <a:r>
              <a:rPr lang="ru-RU" sz="2400" dirty="0"/>
              <a:t>ч.1 ст. 56 ФЗ №73 «Об объектах культурного наследия»</a:t>
            </a:r>
          </a:p>
        </p:txBody>
      </p:sp>
      <p:sp>
        <p:nvSpPr>
          <p:cNvPr id="4" name="Дата 3"/>
          <p:cNvSpPr>
            <a:spLocks noGrp="1"/>
          </p:cNvSpPr>
          <p:nvPr>
            <p:ph type="dt" sz="half" idx="10"/>
          </p:nvPr>
        </p:nvSpPr>
        <p:spPr/>
        <p:txBody>
          <a:bodyPr/>
          <a:lstStyle/>
          <a:p>
            <a:pPr>
              <a:defRPr/>
            </a:pPr>
            <a:fld id="{83CE89E9-40FF-41C4-817A-113816C1C856}" type="datetime1">
              <a:rPr lang="ru-RU" smtClean="0"/>
              <a:pPr>
                <a:defRPr/>
              </a:pPr>
              <a:t>09.01.2021</a:t>
            </a:fld>
            <a:endParaRPr lang="ru-RU" dirty="0"/>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46</a:t>
            </a:fld>
            <a:endParaRPr lang="ru-RU" altLang="ru-RU"/>
          </a:p>
        </p:txBody>
      </p:sp>
    </p:spTree>
    <p:extLst>
      <p:ext uri="{BB962C8B-B14F-4D97-AF65-F5344CB8AC3E}">
        <p14:creationId xmlns:p14="http://schemas.microsoft.com/office/powerpoint/2010/main" val="1750139686"/>
      </p:ext>
    </p:extLst>
  </p:cSld>
  <p:clrMapOvr>
    <a:masterClrMapping/>
  </p:clrMapOvr>
  <p:transition>
    <p:cover dir="lu"/>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600" dirty="0"/>
              <a:t>Ограничения использования полученных </a:t>
            </a:r>
            <a:r>
              <a:rPr lang="ru-RU" sz="3600" dirty="0" smtClean="0"/>
              <a:t>пожертвований</a:t>
            </a:r>
            <a:endParaRPr lang="ru-RU" sz="3600" dirty="0"/>
          </a:p>
        </p:txBody>
      </p:sp>
      <p:sp>
        <p:nvSpPr>
          <p:cNvPr id="3" name="Объект 2"/>
          <p:cNvSpPr>
            <a:spLocks noGrp="1"/>
          </p:cNvSpPr>
          <p:nvPr>
            <p:ph idx="1"/>
          </p:nvPr>
        </p:nvSpPr>
        <p:spPr>
          <a:xfrm>
            <a:off x="323528" y="1484784"/>
            <a:ext cx="8820472" cy="4569122"/>
          </a:xfrm>
        </p:spPr>
        <p:txBody>
          <a:bodyPr/>
          <a:lstStyle/>
          <a:p>
            <a:pPr marL="0" indent="0">
              <a:buNone/>
            </a:pPr>
            <a:r>
              <a:rPr lang="ru-RU" sz="2000" dirty="0"/>
              <a:t>Благотворительная организация не вправе использовать на оплату </a:t>
            </a:r>
          </a:p>
          <a:p>
            <a:pPr marL="0" indent="0">
              <a:buNone/>
            </a:pPr>
            <a:r>
              <a:rPr lang="ru-RU" sz="2000" dirty="0"/>
              <a:t>труда административно-управленческого персонала более 20 </a:t>
            </a:r>
          </a:p>
          <a:p>
            <a:pPr marL="0" indent="0">
              <a:buNone/>
            </a:pPr>
            <a:r>
              <a:rPr lang="ru-RU" sz="2000" dirty="0"/>
              <a:t>процентов финансовых средств, расходуемых этой организацией за </a:t>
            </a:r>
          </a:p>
          <a:p>
            <a:pPr marL="0" indent="0">
              <a:buNone/>
            </a:pPr>
            <a:r>
              <a:rPr lang="ru-RU" sz="2000" dirty="0"/>
              <a:t>финансовый год. </a:t>
            </a:r>
            <a:r>
              <a:rPr lang="ru-RU" sz="2000" dirty="0" smtClean="0"/>
              <a:t>– </a:t>
            </a:r>
            <a:r>
              <a:rPr lang="ru-RU" sz="2000" dirty="0">
                <a:solidFill>
                  <a:srgbClr val="C00000"/>
                </a:solidFill>
              </a:rPr>
              <a:t>(!) Данное ограничение не распространяется на оплату труда лиц, </a:t>
            </a:r>
            <a:r>
              <a:rPr lang="ru-RU" sz="2000" dirty="0" smtClean="0">
                <a:solidFill>
                  <a:srgbClr val="C00000"/>
                </a:solidFill>
              </a:rPr>
              <a:t>участвующих </a:t>
            </a:r>
            <a:r>
              <a:rPr lang="ru-RU" sz="2000" dirty="0">
                <a:solidFill>
                  <a:srgbClr val="C00000"/>
                </a:solidFill>
              </a:rPr>
              <a:t>в реализации благотворительных программ</a:t>
            </a:r>
            <a:r>
              <a:rPr lang="ru-RU" sz="2000" dirty="0"/>
              <a:t>. (п.3 ст. 16 </a:t>
            </a:r>
            <a:r>
              <a:rPr lang="ru-RU" sz="2000" dirty="0" smtClean="0"/>
              <a:t>ФЗ-135</a:t>
            </a:r>
            <a:r>
              <a:rPr lang="ru-RU" sz="2000" dirty="0"/>
              <a:t>)</a:t>
            </a:r>
          </a:p>
          <a:p>
            <a:pPr marL="0" indent="0">
              <a:buNone/>
            </a:pPr>
            <a:r>
              <a:rPr lang="ru-RU" sz="2000" dirty="0"/>
              <a:t>• не менее 80 процентов благотворительного пожертвования </a:t>
            </a:r>
            <a:r>
              <a:rPr lang="ru-RU" sz="2000" dirty="0" smtClean="0"/>
              <a:t>в денежной </a:t>
            </a:r>
            <a:r>
              <a:rPr lang="ru-RU" sz="2000" dirty="0"/>
              <a:t>форме должно быть использовано на благотворительные </a:t>
            </a:r>
            <a:r>
              <a:rPr lang="ru-RU" sz="2000" dirty="0" smtClean="0"/>
              <a:t>цели </a:t>
            </a:r>
            <a:r>
              <a:rPr lang="ru-RU" sz="2000" dirty="0"/>
              <a:t>в течение года с момента получения благотворительной </a:t>
            </a:r>
            <a:r>
              <a:rPr lang="ru-RU" sz="2000" dirty="0" smtClean="0"/>
              <a:t>организацией </a:t>
            </a:r>
            <a:r>
              <a:rPr lang="ru-RU" sz="2000" dirty="0"/>
              <a:t>этого </a:t>
            </a:r>
            <a:r>
              <a:rPr lang="ru-RU" sz="2000" dirty="0" smtClean="0"/>
              <a:t>пожертвования</a:t>
            </a:r>
            <a:r>
              <a:rPr lang="ru-RU" sz="2000" dirty="0"/>
              <a:t>.(п.4 ст. 16 ФЗ-135</a:t>
            </a:r>
            <a:r>
              <a:rPr lang="ru-RU" sz="2000" dirty="0" smtClean="0"/>
              <a:t>)– </a:t>
            </a:r>
            <a:r>
              <a:rPr lang="ru-RU" sz="2000" dirty="0"/>
              <a:t>в случае, если благотворителем или благотворительной программой не </a:t>
            </a:r>
            <a:r>
              <a:rPr lang="ru-RU" sz="2000" dirty="0" smtClean="0"/>
              <a:t>установлено </a:t>
            </a:r>
            <a:r>
              <a:rPr lang="ru-RU" sz="2000" dirty="0"/>
              <a:t>иное,</a:t>
            </a:r>
          </a:p>
          <a:p>
            <a:pPr marL="0" indent="0">
              <a:buNone/>
            </a:pPr>
            <a:r>
              <a:rPr lang="ru-RU" sz="2000" dirty="0"/>
              <a:t>• Благотворительные пожертвования в натуральной форме </a:t>
            </a:r>
          </a:p>
          <a:p>
            <a:pPr marL="0" indent="0">
              <a:buNone/>
            </a:pPr>
            <a:r>
              <a:rPr lang="ru-RU" sz="2000" dirty="0"/>
              <a:t>направляются на благотворительные цели в течение одного года с </a:t>
            </a:r>
          </a:p>
          <a:p>
            <a:pPr marL="0" indent="0">
              <a:buNone/>
            </a:pPr>
            <a:r>
              <a:rPr lang="ru-RU" sz="2000" dirty="0"/>
              <a:t>момента их </a:t>
            </a:r>
            <a:r>
              <a:rPr lang="ru-RU" sz="2000" dirty="0" smtClean="0"/>
              <a:t>получения – </a:t>
            </a:r>
            <a:r>
              <a:rPr lang="ru-RU" sz="2000" dirty="0"/>
              <a:t>если иное не установлено благотворителем или благотворительной </a:t>
            </a:r>
            <a:r>
              <a:rPr lang="ru-RU" sz="2000" dirty="0" smtClean="0"/>
              <a:t>программой</a:t>
            </a:r>
            <a:endParaRPr lang="ru-RU" sz="2000" dirty="0"/>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47</a:t>
            </a:fld>
            <a:endParaRPr lang="ru-RU" altLang="ru-RU"/>
          </a:p>
        </p:txBody>
      </p:sp>
    </p:spTree>
    <p:extLst>
      <p:ext uri="{BB962C8B-B14F-4D97-AF65-F5344CB8AC3E}">
        <p14:creationId xmlns:p14="http://schemas.microsoft.com/office/powerpoint/2010/main" val="3974237099"/>
      </p:ext>
    </p:extLst>
  </p:cSld>
  <p:clrMapOvr>
    <a:masterClrMapping/>
  </p:clrMapOvr>
  <p:transition>
    <p:cover dir="lu"/>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5" y="274638"/>
            <a:ext cx="7780478" cy="1066130"/>
          </a:xfrm>
        </p:spPr>
        <p:txBody>
          <a:bodyPr/>
          <a:lstStyle/>
          <a:p>
            <a:r>
              <a:rPr lang="ru-RU" sz="2400" dirty="0"/>
              <a:t>В основу работы персонала общественных организаций, занимающихся оказанием социальной помощи, должны быть положены принципы гражданственности, патриотизма, нравственности и человечности</a:t>
            </a:r>
          </a:p>
        </p:txBody>
      </p:sp>
      <p:sp>
        <p:nvSpPr>
          <p:cNvPr id="3" name="Объект 2"/>
          <p:cNvSpPr>
            <a:spLocks noGrp="1"/>
          </p:cNvSpPr>
          <p:nvPr>
            <p:ph idx="1"/>
          </p:nvPr>
        </p:nvSpPr>
        <p:spPr>
          <a:xfrm>
            <a:off x="251520" y="1484784"/>
            <a:ext cx="8784976" cy="4569122"/>
          </a:xfrm>
        </p:spPr>
        <p:txBody>
          <a:bodyPr/>
          <a:lstStyle/>
          <a:p>
            <a:pPr marL="0" indent="0">
              <a:buNone/>
            </a:pPr>
            <a:r>
              <a:rPr lang="ru-RU" sz="1800" dirty="0" smtClean="0"/>
              <a:t>. </a:t>
            </a:r>
            <a:r>
              <a:rPr lang="ru-RU" sz="1800" dirty="0"/>
              <a:t>Проведение юридических и разного рода других консультаций, оказание информационной помощи, организационная поддержка, создание материально-технической и финансовой базы для обеспечения деятельности общественной организации требуют создания особых координирующих центров. Примером такого рода центров могут служить Общественные приемные или Центры общественных связей, ставящие своей целью проведение юридических консультаций, обучение руководителей и активистов общественных организаций и издание информационной и методической литературы для руководителей общественных организаций и активистов</a:t>
            </a:r>
            <a:r>
              <a:rPr lang="ru-RU" sz="1800" dirty="0" smtClean="0"/>
              <a:t>.                </a:t>
            </a:r>
            <a:r>
              <a:rPr lang="ru-RU" sz="1800" dirty="0" smtClean="0">
                <a:solidFill>
                  <a:srgbClr val="C00000"/>
                </a:solidFill>
              </a:rPr>
              <a:t>Основные </a:t>
            </a:r>
            <a:r>
              <a:rPr lang="ru-RU" sz="1800" dirty="0">
                <a:solidFill>
                  <a:srgbClr val="C00000"/>
                </a:solidFill>
              </a:rPr>
              <a:t>задачи деятельности</a:t>
            </a:r>
            <a:r>
              <a:rPr lang="ru-RU" sz="1800" dirty="0"/>
              <a:t>:</a:t>
            </a:r>
          </a:p>
          <a:p>
            <a:pPr marL="0" indent="0">
              <a:buNone/>
            </a:pPr>
            <a:r>
              <a:rPr lang="ru-RU" sz="1800" dirty="0"/>
              <a:t>1. Участие в выработке решений органов государственной власти.</a:t>
            </a:r>
          </a:p>
          <a:p>
            <a:pPr marL="0" indent="0">
              <a:buNone/>
            </a:pPr>
            <a:r>
              <a:rPr lang="ru-RU" sz="1800" dirty="0"/>
              <a:t>2. Организационная, информационная и научно-методическая поддержка общественных объединений, организаций и граждан, деятельность которых направлена на развитие общественной активности граждан.</a:t>
            </a:r>
          </a:p>
          <a:p>
            <a:pPr marL="0" indent="0">
              <a:buNone/>
            </a:pPr>
            <a:r>
              <a:rPr lang="ru-RU" sz="1800" dirty="0"/>
              <a:t>3. Содействие созданию материально-технической и финансовой базы.</a:t>
            </a:r>
          </a:p>
          <a:p>
            <a:pPr marL="0" indent="0">
              <a:buNone/>
            </a:pPr>
            <a:r>
              <a:rPr lang="ru-RU" sz="1800" dirty="0"/>
              <a:t>4. Разработка концепций, проектов, программ, связанных с созданием и развитием общественных организаций, их деятельностью и взаимодействием.</a:t>
            </a:r>
          </a:p>
          <a:p>
            <a:pPr marL="0" indent="0">
              <a:buNone/>
            </a:pPr>
            <a:r>
              <a:rPr lang="ru-RU" sz="1800" dirty="0"/>
              <a:t>5. Оказание помощи в организации исполнения на территории области законов РФ, касающихся деятельности общественных организаций.</a:t>
            </a:r>
          </a:p>
          <a:p>
            <a:pPr marL="0" indent="0">
              <a:buNone/>
            </a:pPr>
            <a:r>
              <a:rPr lang="ru-RU" sz="1800" dirty="0"/>
              <a:t>6. Решение других задач связанных с развитием общества в целом.</a:t>
            </a:r>
          </a:p>
          <a:p>
            <a:pPr marL="0" indent="0">
              <a:buNone/>
            </a:pPr>
            <a:endParaRPr lang="ru-RU" sz="1800" dirty="0"/>
          </a:p>
        </p:txBody>
      </p:sp>
      <p:sp>
        <p:nvSpPr>
          <p:cNvPr id="4" name="Дата 3"/>
          <p:cNvSpPr>
            <a:spLocks noGrp="1"/>
          </p:cNvSpPr>
          <p:nvPr>
            <p:ph type="dt" sz="half" idx="10"/>
          </p:nvPr>
        </p:nvSpPr>
        <p:spPr/>
        <p:txBody>
          <a:bodyPr/>
          <a:lstStyle/>
          <a:p>
            <a:pPr>
              <a:defRPr/>
            </a:pPr>
            <a:fld id="{83CE89E9-40FF-41C4-817A-113816C1C856}" type="datetime1">
              <a:rPr lang="ru-RU" smtClean="0"/>
              <a:pPr>
                <a:defRPr/>
              </a:pPr>
              <a:t>09.01.2021</a:t>
            </a:fld>
            <a:endParaRPr lang="ru-RU" dirty="0"/>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48</a:t>
            </a:fld>
            <a:endParaRPr lang="ru-RU" altLang="ru-RU"/>
          </a:p>
        </p:txBody>
      </p:sp>
    </p:spTree>
    <p:extLst>
      <p:ext uri="{BB962C8B-B14F-4D97-AF65-F5344CB8AC3E}">
        <p14:creationId xmlns:p14="http://schemas.microsoft.com/office/powerpoint/2010/main" val="2178499290"/>
      </p:ext>
    </p:extLst>
  </p:cSld>
  <p:clrMapOvr>
    <a:masterClrMapping/>
  </p:clrMapOvr>
  <p:transition>
    <p:cover dir="lu"/>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sp>
        <p:nvSpPr>
          <p:cNvPr id="4" name="Дата 3"/>
          <p:cNvSpPr>
            <a:spLocks noGrp="1"/>
          </p:cNvSpPr>
          <p:nvPr>
            <p:ph type="dt" sz="half" idx="10"/>
          </p:nvPr>
        </p:nvSpPr>
        <p:spPr/>
        <p:txBody>
          <a:bodyPr/>
          <a:lstStyle/>
          <a:p>
            <a:pPr>
              <a:defRPr/>
            </a:pPr>
            <a:fld id="{83CE89E9-40FF-41C4-817A-113816C1C856}" type="datetime1">
              <a:rPr lang="ru-RU" smtClean="0"/>
              <a:pPr>
                <a:defRPr/>
              </a:pPr>
              <a:t>09.01.2021</a:t>
            </a:fld>
            <a:endParaRPr lang="ru-RU" dirty="0"/>
          </a:p>
        </p:txBody>
      </p:sp>
      <p:sp>
        <p:nvSpPr>
          <p:cNvPr id="5" name="Нижний колонтитул 4"/>
          <p:cNvSpPr>
            <a:spLocks noGrp="1"/>
          </p:cNvSpPr>
          <p:nvPr>
            <p:ph type="ftr" sz="quarter" idx="11"/>
          </p:nvPr>
        </p:nvSpPr>
        <p:spPr/>
        <p:txBody>
          <a:bodyPr/>
          <a:lstStyle/>
          <a:p>
            <a:pPr>
              <a:defRPr/>
            </a:pPr>
            <a:r>
              <a:rPr lang="ru-RU" smtClean="0"/>
              <a:t>Методология воспитания: воспитание Человека</a:t>
            </a:r>
            <a:endParaRPr lang="ru-RU"/>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49</a:t>
            </a:fld>
            <a:endParaRPr lang="ru-RU" altLang="ru-RU"/>
          </a:p>
        </p:txBody>
      </p:sp>
      <p:pic>
        <p:nvPicPr>
          <p:cNvPr id="22530" name="Picture 2" descr="http://player.myshared.ru/6/691412/slides/slide_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88" y="-35417"/>
            <a:ext cx="9108512"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3702725"/>
      </p:ext>
    </p:extLst>
  </p:cSld>
  <p:clrMapOvr>
    <a:masterClrMapping/>
  </p:clrMapOvr>
  <p:transition>
    <p:cover dir="l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5</a:t>
            </a:fld>
            <a:endParaRPr lang="ru-RU" altLang="ru-RU"/>
          </a:p>
        </p:txBody>
      </p:sp>
      <p:pic>
        <p:nvPicPr>
          <p:cNvPr id="46082" name="Picture 2" descr="http://cdn01.ru/files/users/images/4e/bc/4ebc57c3680c9af18086b2ceb21bde9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60648"/>
            <a:ext cx="8568952" cy="6113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7628694"/>
      </p:ext>
    </p:extLst>
  </p:cSld>
  <p:clrMapOvr>
    <a:masterClrMapping/>
  </p:clrMapOvr>
  <p:transition>
    <p:cover dir="lu"/>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sp>
        <p:nvSpPr>
          <p:cNvPr id="4" name="Дата 3"/>
          <p:cNvSpPr>
            <a:spLocks noGrp="1"/>
          </p:cNvSpPr>
          <p:nvPr>
            <p:ph type="dt" sz="half" idx="10"/>
          </p:nvPr>
        </p:nvSpPr>
        <p:spPr/>
        <p:txBody>
          <a:bodyPr/>
          <a:lstStyle/>
          <a:p>
            <a:pPr>
              <a:defRPr/>
            </a:pPr>
            <a:fld id="{83CE89E9-40FF-41C4-817A-113816C1C856}" type="datetime1">
              <a:rPr lang="ru-RU" smtClean="0"/>
              <a:pPr>
                <a:defRPr/>
              </a:pPr>
              <a:t>09.01.2021</a:t>
            </a:fld>
            <a:endParaRPr lang="ru-RU" dirty="0"/>
          </a:p>
        </p:txBody>
      </p:sp>
      <p:sp>
        <p:nvSpPr>
          <p:cNvPr id="5" name="Нижний колонтитул 4"/>
          <p:cNvSpPr>
            <a:spLocks noGrp="1"/>
          </p:cNvSpPr>
          <p:nvPr>
            <p:ph type="ftr" sz="quarter" idx="11"/>
          </p:nvPr>
        </p:nvSpPr>
        <p:spPr/>
        <p:txBody>
          <a:bodyPr/>
          <a:lstStyle/>
          <a:p>
            <a:pPr>
              <a:defRPr/>
            </a:pPr>
            <a:r>
              <a:rPr lang="ru-RU" smtClean="0"/>
              <a:t>Методология воспитания: воспитание Человека</a:t>
            </a:r>
            <a:endParaRPr lang="ru-RU"/>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50</a:t>
            </a:fld>
            <a:endParaRPr lang="ru-RU" altLang="ru-RU"/>
          </a:p>
        </p:txBody>
      </p:sp>
      <p:pic>
        <p:nvPicPr>
          <p:cNvPr id="23554" name="Picture 2" descr="http://player.myshared.ru/6/691412/slides/slide_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184"/>
            <a:ext cx="9144000" cy="6309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1067125"/>
      </p:ext>
    </p:extLst>
  </p:cSld>
  <p:clrMapOvr>
    <a:masterClrMapping/>
  </p:clrMapOvr>
  <p:transition>
    <p:cover dir="lu"/>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sp>
        <p:nvSpPr>
          <p:cNvPr id="4" name="Дата 3"/>
          <p:cNvSpPr>
            <a:spLocks noGrp="1"/>
          </p:cNvSpPr>
          <p:nvPr>
            <p:ph type="dt" sz="half" idx="10"/>
          </p:nvPr>
        </p:nvSpPr>
        <p:spPr/>
        <p:txBody>
          <a:bodyPr/>
          <a:lstStyle/>
          <a:p>
            <a:pPr>
              <a:defRPr/>
            </a:pPr>
            <a:fld id="{83CE89E9-40FF-41C4-817A-113816C1C856}" type="datetime1">
              <a:rPr lang="ru-RU" smtClean="0"/>
              <a:pPr>
                <a:defRPr/>
              </a:pPr>
              <a:t>09.01.2021</a:t>
            </a:fld>
            <a:endParaRPr lang="ru-RU" dirty="0"/>
          </a:p>
        </p:txBody>
      </p:sp>
      <p:sp>
        <p:nvSpPr>
          <p:cNvPr id="5" name="Нижний колонтитул 4"/>
          <p:cNvSpPr>
            <a:spLocks noGrp="1"/>
          </p:cNvSpPr>
          <p:nvPr>
            <p:ph type="ftr" sz="quarter" idx="11"/>
          </p:nvPr>
        </p:nvSpPr>
        <p:spPr/>
        <p:txBody>
          <a:bodyPr/>
          <a:lstStyle/>
          <a:p>
            <a:pPr>
              <a:defRPr/>
            </a:pPr>
            <a:r>
              <a:rPr lang="ru-RU" smtClean="0"/>
              <a:t>Методология воспитания: воспитание Человека</a:t>
            </a:r>
            <a:endParaRPr lang="ru-RU"/>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51</a:t>
            </a:fld>
            <a:endParaRPr lang="ru-RU" altLang="ru-RU"/>
          </a:p>
        </p:txBody>
      </p:sp>
      <p:pic>
        <p:nvPicPr>
          <p:cNvPr id="24578" name="Picture 2" descr="http://player.myshared.ru/6/691412/slides/slide_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2529468"/>
      </p:ext>
    </p:extLst>
  </p:cSld>
  <p:clrMapOvr>
    <a:masterClrMapping/>
  </p:clrMapOvr>
  <p:transition>
    <p:cover dir="lu"/>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sp>
        <p:nvSpPr>
          <p:cNvPr id="4" name="Дата 3"/>
          <p:cNvSpPr>
            <a:spLocks noGrp="1"/>
          </p:cNvSpPr>
          <p:nvPr>
            <p:ph type="dt" sz="half" idx="10"/>
          </p:nvPr>
        </p:nvSpPr>
        <p:spPr/>
        <p:txBody>
          <a:bodyPr/>
          <a:lstStyle/>
          <a:p>
            <a:pPr>
              <a:defRPr/>
            </a:pPr>
            <a:fld id="{83CE89E9-40FF-41C4-817A-113816C1C856}" type="datetime1">
              <a:rPr lang="ru-RU" smtClean="0"/>
              <a:pPr>
                <a:defRPr/>
              </a:pPr>
              <a:t>09.01.2021</a:t>
            </a:fld>
            <a:endParaRPr lang="ru-RU" dirty="0"/>
          </a:p>
        </p:txBody>
      </p:sp>
      <p:sp>
        <p:nvSpPr>
          <p:cNvPr id="5" name="Нижний колонтитул 4"/>
          <p:cNvSpPr>
            <a:spLocks noGrp="1"/>
          </p:cNvSpPr>
          <p:nvPr>
            <p:ph type="ftr" sz="quarter" idx="11"/>
          </p:nvPr>
        </p:nvSpPr>
        <p:spPr/>
        <p:txBody>
          <a:bodyPr/>
          <a:lstStyle/>
          <a:p>
            <a:pPr>
              <a:defRPr/>
            </a:pPr>
            <a:r>
              <a:rPr lang="ru-RU" smtClean="0"/>
              <a:t>Методология воспитания: воспитание Человека</a:t>
            </a:r>
            <a:endParaRPr lang="ru-RU"/>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52</a:t>
            </a:fld>
            <a:endParaRPr lang="ru-RU" altLang="ru-RU"/>
          </a:p>
        </p:txBody>
      </p:sp>
      <p:pic>
        <p:nvPicPr>
          <p:cNvPr id="25602" name="Picture 2" descr="http://player.myshared.ru/6/691412/slides/slide_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1400"/>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8199221"/>
      </p:ext>
    </p:extLst>
  </p:cSld>
  <p:clrMapOvr>
    <a:masterClrMapping/>
  </p:clrMapOvr>
  <p:transition>
    <p:cover dir="lu"/>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sp>
        <p:nvSpPr>
          <p:cNvPr id="4" name="Дата 3"/>
          <p:cNvSpPr>
            <a:spLocks noGrp="1"/>
          </p:cNvSpPr>
          <p:nvPr>
            <p:ph type="dt" sz="half" idx="10"/>
          </p:nvPr>
        </p:nvSpPr>
        <p:spPr/>
        <p:txBody>
          <a:bodyPr/>
          <a:lstStyle/>
          <a:p>
            <a:pPr>
              <a:defRPr/>
            </a:pPr>
            <a:fld id="{83CE89E9-40FF-41C4-817A-113816C1C856}" type="datetime1">
              <a:rPr lang="ru-RU" smtClean="0"/>
              <a:pPr>
                <a:defRPr/>
              </a:pPr>
              <a:t>09.01.2021</a:t>
            </a:fld>
            <a:endParaRPr lang="ru-RU" dirty="0"/>
          </a:p>
        </p:txBody>
      </p:sp>
      <p:sp>
        <p:nvSpPr>
          <p:cNvPr id="5" name="Нижний колонтитул 4"/>
          <p:cNvSpPr>
            <a:spLocks noGrp="1"/>
          </p:cNvSpPr>
          <p:nvPr>
            <p:ph type="ftr" sz="quarter" idx="11"/>
          </p:nvPr>
        </p:nvSpPr>
        <p:spPr/>
        <p:txBody>
          <a:bodyPr/>
          <a:lstStyle/>
          <a:p>
            <a:pPr>
              <a:defRPr/>
            </a:pPr>
            <a:r>
              <a:rPr lang="ru-RU" smtClean="0"/>
              <a:t>Методология воспитания: воспитание Человека</a:t>
            </a:r>
            <a:endParaRPr lang="ru-RU"/>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53</a:t>
            </a:fld>
            <a:endParaRPr lang="ru-RU" altLang="ru-RU"/>
          </a:p>
        </p:txBody>
      </p:sp>
      <p:pic>
        <p:nvPicPr>
          <p:cNvPr id="28674" name="Picture 2" descr="http://player.myshared.ru/6/691412/slides/slide_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0687724"/>
      </p:ext>
    </p:extLst>
  </p:cSld>
  <p:clrMapOvr>
    <a:masterClrMapping/>
  </p:clrMapOvr>
  <p:transition>
    <p:cover dir="lu"/>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sp>
        <p:nvSpPr>
          <p:cNvPr id="4" name="Дата 3"/>
          <p:cNvSpPr>
            <a:spLocks noGrp="1"/>
          </p:cNvSpPr>
          <p:nvPr>
            <p:ph type="dt" sz="half" idx="10"/>
          </p:nvPr>
        </p:nvSpPr>
        <p:spPr/>
        <p:txBody>
          <a:bodyPr/>
          <a:lstStyle/>
          <a:p>
            <a:pPr>
              <a:defRPr/>
            </a:pPr>
            <a:fld id="{83CE89E9-40FF-41C4-817A-113816C1C856}" type="datetime1">
              <a:rPr lang="ru-RU" smtClean="0"/>
              <a:pPr>
                <a:defRPr/>
              </a:pPr>
              <a:t>09.01.2021</a:t>
            </a:fld>
            <a:endParaRPr lang="ru-RU" dirty="0"/>
          </a:p>
        </p:txBody>
      </p:sp>
      <p:sp>
        <p:nvSpPr>
          <p:cNvPr id="5" name="Нижний колонтитул 4"/>
          <p:cNvSpPr>
            <a:spLocks noGrp="1"/>
          </p:cNvSpPr>
          <p:nvPr>
            <p:ph type="ftr" sz="quarter" idx="11"/>
          </p:nvPr>
        </p:nvSpPr>
        <p:spPr/>
        <p:txBody>
          <a:bodyPr/>
          <a:lstStyle/>
          <a:p>
            <a:pPr>
              <a:defRPr/>
            </a:pPr>
            <a:r>
              <a:rPr lang="ru-RU" smtClean="0"/>
              <a:t>Методология воспитания: воспитание Человека</a:t>
            </a:r>
            <a:endParaRPr lang="ru-RU"/>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54</a:t>
            </a:fld>
            <a:endParaRPr lang="ru-RU" altLang="ru-RU"/>
          </a:p>
        </p:txBody>
      </p:sp>
      <p:pic>
        <p:nvPicPr>
          <p:cNvPr id="29698" name="Picture 2" descr="http://player.myshared.ru/6/691412/slides/slide_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3338199"/>
      </p:ext>
    </p:extLst>
  </p:cSld>
  <p:clrMapOvr>
    <a:masterClrMapping/>
  </p:clrMapOvr>
  <p:transition>
    <p:cover dir="lu"/>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sp>
        <p:nvSpPr>
          <p:cNvPr id="4" name="Дата 3"/>
          <p:cNvSpPr>
            <a:spLocks noGrp="1"/>
          </p:cNvSpPr>
          <p:nvPr>
            <p:ph type="dt" sz="half" idx="10"/>
          </p:nvPr>
        </p:nvSpPr>
        <p:spPr/>
        <p:txBody>
          <a:bodyPr/>
          <a:lstStyle/>
          <a:p>
            <a:pPr>
              <a:defRPr/>
            </a:pPr>
            <a:fld id="{83CE89E9-40FF-41C4-817A-113816C1C856}" type="datetime1">
              <a:rPr lang="ru-RU" smtClean="0"/>
              <a:pPr>
                <a:defRPr/>
              </a:pPr>
              <a:t>09.01.2021</a:t>
            </a:fld>
            <a:endParaRPr lang="ru-RU" dirty="0"/>
          </a:p>
        </p:txBody>
      </p:sp>
      <p:sp>
        <p:nvSpPr>
          <p:cNvPr id="5" name="Нижний колонтитул 4"/>
          <p:cNvSpPr>
            <a:spLocks noGrp="1"/>
          </p:cNvSpPr>
          <p:nvPr>
            <p:ph type="ftr" sz="quarter" idx="11"/>
          </p:nvPr>
        </p:nvSpPr>
        <p:spPr/>
        <p:txBody>
          <a:bodyPr/>
          <a:lstStyle/>
          <a:p>
            <a:pPr>
              <a:defRPr/>
            </a:pPr>
            <a:r>
              <a:rPr lang="ru-RU" smtClean="0"/>
              <a:t>Методология воспитания: воспитание Человека</a:t>
            </a:r>
            <a:endParaRPr lang="ru-RU"/>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55</a:t>
            </a:fld>
            <a:endParaRPr lang="ru-RU" altLang="ru-RU"/>
          </a:p>
        </p:txBody>
      </p:sp>
      <p:pic>
        <p:nvPicPr>
          <p:cNvPr id="30722" name="Picture 2" descr="http://player.myshared.ru/6/691412/slides/slide_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121"/>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2103129"/>
      </p:ext>
    </p:extLst>
  </p:cSld>
  <p:clrMapOvr>
    <a:masterClrMapping/>
  </p:clrMapOvr>
  <p:transition>
    <p:cover dir="lu"/>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sp>
        <p:nvSpPr>
          <p:cNvPr id="4" name="Дата 3"/>
          <p:cNvSpPr>
            <a:spLocks noGrp="1"/>
          </p:cNvSpPr>
          <p:nvPr>
            <p:ph type="dt" sz="half" idx="10"/>
          </p:nvPr>
        </p:nvSpPr>
        <p:spPr/>
        <p:txBody>
          <a:bodyPr/>
          <a:lstStyle/>
          <a:p>
            <a:pPr>
              <a:defRPr/>
            </a:pPr>
            <a:fld id="{83CE89E9-40FF-41C4-817A-113816C1C856}" type="datetime1">
              <a:rPr lang="ru-RU" smtClean="0"/>
              <a:pPr>
                <a:defRPr/>
              </a:pPr>
              <a:t>09.01.2021</a:t>
            </a:fld>
            <a:endParaRPr lang="ru-RU" dirty="0"/>
          </a:p>
        </p:txBody>
      </p:sp>
      <p:sp>
        <p:nvSpPr>
          <p:cNvPr id="5" name="Нижний колонтитул 4"/>
          <p:cNvSpPr>
            <a:spLocks noGrp="1"/>
          </p:cNvSpPr>
          <p:nvPr>
            <p:ph type="ftr" sz="quarter" idx="11"/>
          </p:nvPr>
        </p:nvSpPr>
        <p:spPr/>
        <p:txBody>
          <a:bodyPr/>
          <a:lstStyle/>
          <a:p>
            <a:pPr>
              <a:defRPr/>
            </a:pPr>
            <a:r>
              <a:rPr lang="ru-RU" smtClean="0"/>
              <a:t>Методология воспитания: воспитание Человека</a:t>
            </a:r>
            <a:endParaRPr lang="ru-RU"/>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56</a:t>
            </a:fld>
            <a:endParaRPr lang="ru-RU" altLang="ru-RU"/>
          </a:p>
        </p:txBody>
      </p:sp>
      <p:pic>
        <p:nvPicPr>
          <p:cNvPr id="26626" name="Picture 2" descr="http://player.myshared.ru/6/691412/slides/slide_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1316512"/>
      </p:ext>
    </p:extLst>
  </p:cSld>
  <p:clrMapOvr>
    <a:masterClrMapping/>
  </p:clrMapOvr>
  <p:transition>
    <p:cover dir="lu"/>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sp>
        <p:nvSpPr>
          <p:cNvPr id="4" name="Дата 3"/>
          <p:cNvSpPr>
            <a:spLocks noGrp="1"/>
          </p:cNvSpPr>
          <p:nvPr>
            <p:ph type="dt" sz="half" idx="10"/>
          </p:nvPr>
        </p:nvSpPr>
        <p:spPr/>
        <p:txBody>
          <a:bodyPr/>
          <a:lstStyle/>
          <a:p>
            <a:pPr>
              <a:defRPr/>
            </a:pPr>
            <a:fld id="{83CE89E9-40FF-41C4-817A-113816C1C856}" type="datetime1">
              <a:rPr lang="ru-RU" smtClean="0"/>
              <a:pPr>
                <a:defRPr/>
              </a:pPr>
              <a:t>09.01.2021</a:t>
            </a:fld>
            <a:endParaRPr lang="ru-RU" dirty="0"/>
          </a:p>
        </p:txBody>
      </p:sp>
      <p:sp>
        <p:nvSpPr>
          <p:cNvPr id="5" name="Нижний колонтитул 4"/>
          <p:cNvSpPr>
            <a:spLocks noGrp="1"/>
          </p:cNvSpPr>
          <p:nvPr>
            <p:ph type="ftr" sz="quarter" idx="11"/>
          </p:nvPr>
        </p:nvSpPr>
        <p:spPr/>
        <p:txBody>
          <a:bodyPr/>
          <a:lstStyle/>
          <a:p>
            <a:pPr>
              <a:defRPr/>
            </a:pPr>
            <a:r>
              <a:rPr lang="ru-RU" smtClean="0"/>
              <a:t>Методология воспитания: воспитание Человека</a:t>
            </a:r>
            <a:endParaRPr lang="ru-RU"/>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57</a:t>
            </a:fld>
            <a:endParaRPr lang="ru-RU" altLang="ru-RU"/>
          </a:p>
        </p:txBody>
      </p:sp>
      <p:pic>
        <p:nvPicPr>
          <p:cNvPr id="31746" name="Picture 2" descr="http://player.myshared.ru/6/691412/slides/slide_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4" y="-1"/>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6382397"/>
      </p:ext>
    </p:extLst>
  </p:cSld>
  <p:clrMapOvr>
    <a:masterClrMapping/>
  </p:clrMapOvr>
  <p:transition>
    <p:cover dir="lu"/>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sp>
        <p:nvSpPr>
          <p:cNvPr id="4" name="Дата 3"/>
          <p:cNvSpPr>
            <a:spLocks noGrp="1"/>
          </p:cNvSpPr>
          <p:nvPr>
            <p:ph type="dt" sz="half" idx="10"/>
          </p:nvPr>
        </p:nvSpPr>
        <p:spPr/>
        <p:txBody>
          <a:bodyPr/>
          <a:lstStyle/>
          <a:p>
            <a:pPr>
              <a:defRPr/>
            </a:pPr>
            <a:fld id="{83CE89E9-40FF-41C4-817A-113816C1C856}" type="datetime1">
              <a:rPr lang="ru-RU" smtClean="0"/>
              <a:pPr>
                <a:defRPr/>
              </a:pPr>
              <a:t>09.01.2021</a:t>
            </a:fld>
            <a:endParaRPr lang="ru-RU" dirty="0"/>
          </a:p>
        </p:txBody>
      </p:sp>
      <p:sp>
        <p:nvSpPr>
          <p:cNvPr id="5" name="Нижний колонтитул 4"/>
          <p:cNvSpPr>
            <a:spLocks noGrp="1"/>
          </p:cNvSpPr>
          <p:nvPr>
            <p:ph type="ftr" sz="quarter" idx="11"/>
          </p:nvPr>
        </p:nvSpPr>
        <p:spPr/>
        <p:txBody>
          <a:bodyPr/>
          <a:lstStyle/>
          <a:p>
            <a:pPr>
              <a:defRPr/>
            </a:pPr>
            <a:r>
              <a:rPr lang="ru-RU" smtClean="0"/>
              <a:t>Методология воспитания: воспитание Человека</a:t>
            </a:r>
            <a:endParaRPr lang="ru-RU"/>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58</a:t>
            </a:fld>
            <a:endParaRPr lang="ru-RU" altLang="ru-RU"/>
          </a:p>
        </p:txBody>
      </p:sp>
      <p:pic>
        <p:nvPicPr>
          <p:cNvPr id="32770" name="Picture 2" descr="http://player.myshared.ru/6/691412/slides/slide_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92"/>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077797"/>
      </p:ext>
    </p:extLst>
  </p:cSld>
  <p:clrMapOvr>
    <a:masterClrMapping/>
  </p:clrMapOvr>
  <p:transition>
    <p:cover dir="lu"/>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sp>
        <p:nvSpPr>
          <p:cNvPr id="4" name="Дата 3"/>
          <p:cNvSpPr>
            <a:spLocks noGrp="1"/>
          </p:cNvSpPr>
          <p:nvPr>
            <p:ph type="dt" sz="half" idx="10"/>
          </p:nvPr>
        </p:nvSpPr>
        <p:spPr/>
        <p:txBody>
          <a:bodyPr/>
          <a:lstStyle/>
          <a:p>
            <a:pPr>
              <a:defRPr/>
            </a:pPr>
            <a:fld id="{83CE89E9-40FF-41C4-817A-113816C1C856}" type="datetime1">
              <a:rPr lang="ru-RU" smtClean="0"/>
              <a:pPr>
                <a:defRPr/>
              </a:pPr>
              <a:t>09.01.2021</a:t>
            </a:fld>
            <a:endParaRPr lang="ru-RU" dirty="0"/>
          </a:p>
        </p:txBody>
      </p:sp>
      <p:sp>
        <p:nvSpPr>
          <p:cNvPr id="5" name="Нижний колонтитул 4"/>
          <p:cNvSpPr>
            <a:spLocks noGrp="1"/>
          </p:cNvSpPr>
          <p:nvPr>
            <p:ph type="ftr" sz="quarter" idx="11"/>
          </p:nvPr>
        </p:nvSpPr>
        <p:spPr/>
        <p:txBody>
          <a:bodyPr/>
          <a:lstStyle/>
          <a:p>
            <a:pPr>
              <a:defRPr/>
            </a:pPr>
            <a:r>
              <a:rPr lang="ru-RU" smtClean="0"/>
              <a:t>Методология воспитания: воспитание Человека</a:t>
            </a:r>
            <a:endParaRPr lang="ru-RU"/>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59</a:t>
            </a:fld>
            <a:endParaRPr lang="ru-RU" altLang="ru-RU"/>
          </a:p>
        </p:txBody>
      </p:sp>
      <p:pic>
        <p:nvPicPr>
          <p:cNvPr id="33794" name="Picture 2" descr="http://player.myshared.ru/6/691412/slides/slide_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61"/>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999769"/>
      </p:ext>
    </p:extLst>
  </p:cSld>
  <p:clrMapOvr>
    <a:masterClrMapping/>
  </p:clrMapOvr>
  <p:transition>
    <p:cover dir="l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600" dirty="0"/>
              <a:t>Основные функции организаций некоммерческого сектора: </a:t>
            </a:r>
          </a:p>
        </p:txBody>
      </p:sp>
      <p:sp>
        <p:nvSpPr>
          <p:cNvPr id="4" name="Дата 3"/>
          <p:cNvSpPr>
            <a:spLocks noGrp="1"/>
          </p:cNvSpPr>
          <p:nvPr>
            <p:ph type="dt" sz="half" idx="10"/>
          </p:nvPr>
        </p:nvSpPr>
        <p:spPr/>
        <p:txBody>
          <a:bodyPr/>
          <a:lstStyle/>
          <a:p>
            <a:pPr>
              <a:defRPr/>
            </a:pPr>
            <a:fld id="{83CE89E9-40FF-41C4-817A-113816C1C856}" type="datetime1">
              <a:rPr lang="ru-RU" smtClean="0"/>
              <a:pPr>
                <a:defRPr/>
              </a:pPr>
              <a:t>09.01.2021</a:t>
            </a:fld>
            <a:endParaRPr lang="ru-RU" dirty="0"/>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6</a:t>
            </a:fld>
            <a:endParaRPr lang="ru-RU" altLang="ru-RU"/>
          </a:p>
        </p:txBody>
      </p:sp>
      <p:sp>
        <p:nvSpPr>
          <p:cNvPr id="7" name="Прямоугольник 6"/>
          <p:cNvSpPr/>
          <p:nvPr/>
        </p:nvSpPr>
        <p:spPr>
          <a:xfrm>
            <a:off x="323528" y="1628800"/>
            <a:ext cx="2736304" cy="72008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solidFill>
                  <a:srgbClr val="C00000"/>
                </a:solidFill>
              </a:rPr>
              <a:t>защитная</a:t>
            </a:r>
          </a:p>
        </p:txBody>
      </p:sp>
      <p:sp>
        <p:nvSpPr>
          <p:cNvPr id="8" name="Прямоугольник 7"/>
          <p:cNvSpPr/>
          <p:nvPr/>
        </p:nvSpPr>
        <p:spPr>
          <a:xfrm>
            <a:off x="3203848" y="1628800"/>
            <a:ext cx="2736304" cy="72008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solidFill>
                  <a:srgbClr val="C00000"/>
                </a:solidFill>
              </a:rPr>
              <a:t>воспитательная</a:t>
            </a:r>
          </a:p>
        </p:txBody>
      </p:sp>
      <p:sp>
        <p:nvSpPr>
          <p:cNvPr id="10" name="Прямоугольник 9"/>
          <p:cNvSpPr/>
          <p:nvPr/>
        </p:nvSpPr>
        <p:spPr>
          <a:xfrm>
            <a:off x="348720" y="2564120"/>
            <a:ext cx="2736304" cy="72008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solidFill>
                  <a:srgbClr val="C00000"/>
                </a:solidFill>
              </a:rPr>
              <a:t>производственная</a:t>
            </a:r>
          </a:p>
        </p:txBody>
      </p:sp>
      <p:sp>
        <p:nvSpPr>
          <p:cNvPr id="11" name="Прямоугольник 10"/>
          <p:cNvSpPr/>
          <p:nvPr/>
        </p:nvSpPr>
        <p:spPr>
          <a:xfrm>
            <a:off x="353288" y="4797152"/>
            <a:ext cx="2736304" cy="72008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solidFill>
                  <a:srgbClr val="C00000"/>
                </a:solidFill>
              </a:rPr>
              <a:t>аккумулятивная</a:t>
            </a:r>
          </a:p>
        </p:txBody>
      </p:sp>
      <p:sp>
        <p:nvSpPr>
          <p:cNvPr id="12" name="Прямоугольник 11"/>
          <p:cNvSpPr/>
          <p:nvPr/>
        </p:nvSpPr>
        <p:spPr>
          <a:xfrm>
            <a:off x="348720" y="3450332"/>
            <a:ext cx="2736304" cy="1109464"/>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rgbClr val="C00000"/>
                </a:solidFill>
              </a:rPr>
              <a:t>воздействие на выработку конкретных государственных решений</a:t>
            </a:r>
          </a:p>
        </p:txBody>
      </p:sp>
      <p:sp>
        <p:nvSpPr>
          <p:cNvPr id="13" name="Прямоугольник 12"/>
          <p:cNvSpPr/>
          <p:nvPr/>
        </p:nvSpPr>
        <p:spPr>
          <a:xfrm>
            <a:off x="6158906" y="1647112"/>
            <a:ext cx="2736304" cy="72008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solidFill>
                  <a:srgbClr val="C00000"/>
                </a:solidFill>
              </a:rPr>
              <a:t>инновационная</a:t>
            </a:r>
          </a:p>
        </p:txBody>
      </p:sp>
      <p:pic>
        <p:nvPicPr>
          <p:cNvPr id="14" name="Picture 18" descr="http://konspekta.net/megapredmetru/baza2/179489631487.files/image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2510" y="2596876"/>
            <a:ext cx="5257961" cy="4261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6830481"/>
      </p:ext>
    </p:extLst>
  </p:cSld>
  <p:clrMapOvr>
    <a:masterClrMapping/>
  </p:clrMapOvr>
  <p:transition>
    <p:cover dir="lu"/>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sp>
        <p:nvSpPr>
          <p:cNvPr id="4" name="Дата 3"/>
          <p:cNvSpPr>
            <a:spLocks noGrp="1"/>
          </p:cNvSpPr>
          <p:nvPr>
            <p:ph type="dt" sz="half" idx="10"/>
          </p:nvPr>
        </p:nvSpPr>
        <p:spPr/>
        <p:txBody>
          <a:bodyPr/>
          <a:lstStyle/>
          <a:p>
            <a:pPr>
              <a:defRPr/>
            </a:pPr>
            <a:fld id="{83CE89E9-40FF-41C4-817A-113816C1C856}" type="datetime1">
              <a:rPr lang="ru-RU" smtClean="0"/>
              <a:pPr>
                <a:defRPr/>
              </a:pPr>
              <a:t>09.01.2021</a:t>
            </a:fld>
            <a:endParaRPr lang="ru-RU" dirty="0"/>
          </a:p>
        </p:txBody>
      </p:sp>
      <p:sp>
        <p:nvSpPr>
          <p:cNvPr id="5" name="Нижний колонтитул 4"/>
          <p:cNvSpPr>
            <a:spLocks noGrp="1"/>
          </p:cNvSpPr>
          <p:nvPr>
            <p:ph type="ftr" sz="quarter" idx="11"/>
          </p:nvPr>
        </p:nvSpPr>
        <p:spPr/>
        <p:txBody>
          <a:bodyPr/>
          <a:lstStyle/>
          <a:p>
            <a:pPr>
              <a:defRPr/>
            </a:pPr>
            <a:r>
              <a:rPr lang="ru-RU" smtClean="0"/>
              <a:t>Методология воспитания: воспитание Человека</a:t>
            </a:r>
            <a:endParaRPr lang="ru-RU"/>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60</a:t>
            </a:fld>
            <a:endParaRPr lang="ru-RU" altLang="ru-RU"/>
          </a:p>
        </p:txBody>
      </p:sp>
      <p:pic>
        <p:nvPicPr>
          <p:cNvPr id="34818" name="Picture 2" descr="http://player.myshared.ru/6/691412/slides/slide_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84" y="-1"/>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3190089"/>
      </p:ext>
    </p:extLst>
  </p:cSld>
  <p:clrMapOvr>
    <a:masterClrMapping/>
  </p:clrMapOvr>
  <p:transition>
    <p:cover dir="lu"/>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sp>
        <p:nvSpPr>
          <p:cNvPr id="4" name="Дата 3"/>
          <p:cNvSpPr>
            <a:spLocks noGrp="1"/>
          </p:cNvSpPr>
          <p:nvPr>
            <p:ph type="dt" sz="half" idx="10"/>
          </p:nvPr>
        </p:nvSpPr>
        <p:spPr/>
        <p:txBody>
          <a:bodyPr/>
          <a:lstStyle/>
          <a:p>
            <a:pPr>
              <a:defRPr/>
            </a:pPr>
            <a:fld id="{83CE89E9-40FF-41C4-817A-113816C1C856}" type="datetime1">
              <a:rPr lang="ru-RU" smtClean="0"/>
              <a:pPr>
                <a:defRPr/>
              </a:pPr>
              <a:t>09.01.2021</a:t>
            </a:fld>
            <a:endParaRPr lang="ru-RU" dirty="0"/>
          </a:p>
        </p:txBody>
      </p:sp>
      <p:sp>
        <p:nvSpPr>
          <p:cNvPr id="5" name="Нижний колонтитул 4"/>
          <p:cNvSpPr>
            <a:spLocks noGrp="1"/>
          </p:cNvSpPr>
          <p:nvPr>
            <p:ph type="ftr" sz="quarter" idx="11"/>
          </p:nvPr>
        </p:nvSpPr>
        <p:spPr/>
        <p:txBody>
          <a:bodyPr/>
          <a:lstStyle/>
          <a:p>
            <a:pPr>
              <a:defRPr/>
            </a:pPr>
            <a:r>
              <a:rPr lang="ru-RU" smtClean="0"/>
              <a:t>Методология воспитания: воспитание Человека</a:t>
            </a:r>
            <a:endParaRPr lang="ru-RU"/>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61</a:t>
            </a:fld>
            <a:endParaRPr lang="ru-RU" altLang="ru-RU"/>
          </a:p>
        </p:txBody>
      </p:sp>
      <p:pic>
        <p:nvPicPr>
          <p:cNvPr id="35842" name="Picture 2" descr="http://player.myshared.ru/6/691412/slides/slide_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0221884"/>
      </p:ext>
    </p:extLst>
  </p:cSld>
  <p:clrMapOvr>
    <a:masterClrMapping/>
  </p:clrMapOvr>
  <p:transition>
    <p:cover dir="lu"/>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sp>
        <p:nvSpPr>
          <p:cNvPr id="4" name="Дата 3"/>
          <p:cNvSpPr>
            <a:spLocks noGrp="1"/>
          </p:cNvSpPr>
          <p:nvPr>
            <p:ph type="dt" sz="half" idx="10"/>
          </p:nvPr>
        </p:nvSpPr>
        <p:spPr/>
        <p:txBody>
          <a:bodyPr/>
          <a:lstStyle/>
          <a:p>
            <a:pPr>
              <a:defRPr/>
            </a:pPr>
            <a:fld id="{83CE89E9-40FF-41C4-817A-113816C1C856}" type="datetime1">
              <a:rPr lang="ru-RU" smtClean="0"/>
              <a:pPr>
                <a:defRPr/>
              </a:pPr>
              <a:t>09.01.2021</a:t>
            </a:fld>
            <a:endParaRPr lang="ru-RU" dirty="0"/>
          </a:p>
        </p:txBody>
      </p:sp>
      <p:sp>
        <p:nvSpPr>
          <p:cNvPr id="5" name="Нижний колонтитул 4"/>
          <p:cNvSpPr>
            <a:spLocks noGrp="1"/>
          </p:cNvSpPr>
          <p:nvPr>
            <p:ph type="ftr" sz="quarter" idx="11"/>
          </p:nvPr>
        </p:nvSpPr>
        <p:spPr/>
        <p:txBody>
          <a:bodyPr/>
          <a:lstStyle/>
          <a:p>
            <a:pPr>
              <a:defRPr/>
            </a:pPr>
            <a:r>
              <a:rPr lang="ru-RU" smtClean="0"/>
              <a:t>Методология воспитания: воспитание Человека</a:t>
            </a:r>
            <a:endParaRPr lang="ru-RU"/>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62</a:t>
            </a:fld>
            <a:endParaRPr lang="ru-RU" altLang="ru-RU"/>
          </a:p>
        </p:txBody>
      </p:sp>
      <p:pic>
        <p:nvPicPr>
          <p:cNvPr id="36866" name="Picture 2" descr="http://player.myshared.ru/6/691412/slides/slide_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84" y="0"/>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1885775"/>
      </p:ext>
    </p:extLst>
  </p:cSld>
  <p:clrMapOvr>
    <a:masterClrMapping/>
  </p:clrMapOvr>
  <p:transition>
    <p:cover dir="lu"/>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sp>
        <p:nvSpPr>
          <p:cNvPr id="4" name="Дата 3"/>
          <p:cNvSpPr>
            <a:spLocks noGrp="1"/>
          </p:cNvSpPr>
          <p:nvPr>
            <p:ph type="dt" sz="half" idx="10"/>
          </p:nvPr>
        </p:nvSpPr>
        <p:spPr/>
        <p:txBody>
          <a:bodyPr/>
          <a:lstStyle/>
          <a:p>
            <a:pPr>
              <a:defRPr/>
            </a:pPr>
            <a:fld id="{83CE89E9-40FF-41C4-817A-113816C1C856}" type="datetime1">
              <a:rPr lang="ru-RU" smtClean="0"/>
              <a:pPr>
                <a:defRPr/>
              </a:pPr>
              <a:t>09.01.2021</a:t>
            </a:fld>
            <a:endParaRPr lang="ru-RU" dirty="0"/>
          </a:p>
        </p:txBody>
      </p:sp>
      <p:sp>
        <p:nvSpPr>
          <p:cNvPr id="5" name="Нижний колонтитул 4"/>
          <p:cNvSpPr>
            <a:spLocks noGrp="1"/>
          </p:cNvSpPr>
          <p:nvPr>
            <p:ph type="ftr" sz="quarter" idx="11"/>
          </p:nvPr>
        </p:nvSpPr>
        <p:spPr/>
        <p:txBody>
          <a:bodyPr/>
          <a:lstStyle/>
          <a:p>
            <a:pPr>
              <a:defRPr/>
            </a:pPr>
            <a:r>
              <a:rPr lang="ru-RU" smtClean="0"/>
              <a:t>Методология воспитания: воспитание Человека</a:t>
            </a:r>
            <a:endParaRPr lang="ru-RU"/>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63</a:t>
            </a:fld>
            <a:endParaRPr lang="ru-RU" altLang="ru-RU"/>
          </a:p>
        </p:txBody>
      </p:sp>
      <p:pic>
        <p:nvPicPr>
          <p:cNvPr id="37890" name="Picture 2" descr="http://player.myshared.ru/6/691412/slides/slide_1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92" y="-5705"/>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2094829"/>
      </p:ext>
    </p:extLst>
  </p:cSld>
  <p:clrMapOvr>
    <a:masterClrMapping/>
  </p:clrMapOvr>
  <p:transition>
    <p:cover dir="lu"/>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sp>
        <p:nvSpPr>
          <p:cNvPr id="4" name="Дата 3"/>
          <p:cNvSpPr>
            <a:spLocks noGrp="1"/>
          </p:cNvSpPr>
          <p:nvPr>
            <p:ph type="dt" sz="half" idx="10"/>
          </p:nvPr>
        </p:nvSpPr>
        <p:spPr/>
        <p:txBody>
          <a:bodyPr/>
          <a:lstStyle/>
          <a:p>
            <a:pPr>
              <a:defRPr/>
            </a:pPr>
            <a:fld id="{83CE89E9-40FF-41C4-817A-113816C1C856}" type="datetime1">
              <a:rPr lang="ru-RU" smtClean="0"/>
              <a:pPr>
                <a:defRPr/>
              </a:pPr>
              <a:t>09.01.2021</a:t>
            </a:fld>
            <a:endParaRPr lang="ru-RU" dirty="0"/>
          </a:p>
        </p:txBody>
      </p:sp>
      <p:sp>
        <p:nvSpPr>
          <p:cNvPr id="5" name="Нижний колонтитул 4"/>
          <p:cNvSpPr>
            <a:spLocks noGrp="1"/>
          </p:cNvSpPr>
          <p:nvPr>
            <p:ph type="ftr" sz="quarter" idx="11"/>
          </p:nvPr>
        </p:nvSpPr>
        <p:spPr/>
        <p:txBody>
          <a:bodyPr/>
          <a:lstStyle/>
          <a:p>
            <a:pPr>
              <a:defRPr/>
            </a:pPr>
            <a:r>
              <a:rPr lang="ru-RU" smtClean="0"/>
              <a:t>Методология воспитания: воспитание Человека</a:t>
            </a:r>
            <a:endParaRPr lang="ru-RU"/>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64</a:t>
            </a:fld>
            <a:endParaRPr lang="ru-RU" altLang="ru-RU"/>
          </a:p>
        </p:txBody>
      </p:sp>
      <p:pic>
        <p:nvPicPr>
          <p:cNvPr id="38914" name="Picture 2" descr="http://player.myshared.ru/6/691412/slides/slide_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592"/>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0112402"/>
      </p:ext>
    </p:extLst>
  </p:cSld>
  <p:clrMapOvr>
    <a:masterClrMapping/>
  </p:clrMapOvr>
  <p:transition>
    <p:cover dir="lu"/>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sp>
        <p:nvSpPr>
          <p:cNvPr id="4" name="Дата 3"/>
          <p:cNvSpPr>
            <a:spLocks noGrp="1"/>
          </p:cNvSpPr>
          <p:nvPr>
            <p:ph type="dt" sz="half" idx="10"/>
          </p:nvPr>
        </p:nvSpPr>
        <p:spPr/>
        <p:txBody>
          <a:bodyPr/>
          <a:lstStyle/>
          <a:p>
            <a:pPr>
              <a:defRPr/>
            </a:pPr>
            <a:fld id="{83CE89E9-40FF-41C4-817A-113816C1C856}" type="datetime1">
              <a:rPr lang="ru-RU" smtClean="0"/>
              <a:pPr>
                <a:defRPr/>
              </a:pPr>
              <a:t>09.01.2021</a:t>
            </a:fld>
            <a:endParaRPr lang="ru-RU" dirty="0"/>
          </a:p>
        </p:txBody>
      </p:sp>
      <p:sp>
        <p:nvSpPr>
          <p:cNvPr id="5" name="Нижний колонтитул 4"/>
          <p:cNvSpPr>
            <a:spLocks noGrp="1"/>
          </p:cNvSpPr>
          <p:nvPr>
            <p:ph type="ftr" sz="quarter" idx="11"/>
          </p:nvPr>
        </p:nvSpPr>
        <p:spPr/>
        <p:txBody>
          <a:bodyPr/>
          <a:lstStyle/>
          <a:p>
            <a:pPr>
              <a:defRPr/>
            </a:pPr>
            <a:r>
              <a:rPr lang="ru-RU" smtClean="0"/>
              <a:t>Методология воспитания: воспитание Человека</a:t>
            </a:r>
            <a:endParaRPr lang="ru-RU"/>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65</a:t>
            </a:fld>
            <a:endParaRPr lang="ru-RU" altLang="ru-RU"/>
          </a:p>
        </p:txBody>
      </p:sp>
      <p:pic>
        <p:nvPicPr>
          <p:cNvPr id="39938" name="Picture 2" descr="http://player.myshared.ru/6/691412/slides/slide_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4" y="-1"/>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7648177"/>
      </p:ext>
    </p:extLst>
  </p:cSld>
  <p:clrMapOvr>
    <a:masterClrMapping/>
  </p:clrMapOvr>
  <p:transition>
    <p:cover dir="lu"/>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sp>
        <p:nvSpPr>
          <p:cNvPr id="4" name="Дата 3"/>
          <p:cNvSpPr>
            <a:spLocks noGrp="1"/>
          </p:cNvSpPr>
          <p:nvPr>
            <p:ph type="dt" sz="half" idx="10"/>
          </p:nvPr>
        </p:nvSpPr>
        <p:spPr/>
        <p:txBody>
          <a:bodyPr/>
          <a:lstStyle/>
          <a:p>
            <a:pPr>
              <a:defRPr/>
            </a:pPr>
            <a:fld id="{83CE89E9-40FF-41C4-817A-113816C1C856}" type="datetime1">
              <a:rPr lang="ru-RU" smtClean="0"/>
              <a:pPr>
                <a:defRPr/>
              </a:pPr>
              <a:t>09.01.2021</a:t>
            </a:fld>
            <a:endParaRPr lang="ru-RU" dirty="0"/>
          </a:p>
        </p:txBody>
      </p:sp>
      <p:sp>
        <p:nvSpPr>
          <p:cNvPr id="5" name="Нижний колонтитул 4"/>
          <p:cNvSpPr>
            <a:spLocks noGrp="1"/>
          </p:cNvSpPr>
          <p:nvPr>
            <p:ph type="ftr" sz="quarter" idx="11"/>
          </p:nvPr>
        </p:nvSpPr>
        <p:spPr/>
        <p:txBody>
          <a:bodyPr/>
          <a:lstStyle/>
          <a:p>
            <a:pPr>
              <a:defRPr/>
            </a:pPr>
            <a:r>
              <a:rPr lang="ru-RU" smtClean="0"/>
              <a:t>Методология воспитания: воспитание Человека</a:t>
            </a:r>
            <a:endParaRPr lang="ru-RU"/>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66</a:t>
            </a:fld>
            <a:endParaRPr lang="ru-RU" altLang="ru-RU"/>
          </a:p>
        </p:txBody>
      </p:sp>
      <p:pic>
        <p:nvPicPr>
          <p:cNvPr id="40962" name="Picture 2" descr="http://player.myshared.ru/6/691412/slides/slide_1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013884"/>
      </p:ext>
    </p:extLst>
  </p:cSld>
  <p:clrMapOvr>
    <a:masterClrMapping/>
  </p:clrMapOvr>
  <p:transition>
    <p:cover dir="lu"/>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200" dirty="0"/>
              <a:t>Необходимо создание единой общественно-государственной системы благотворительной </a:t>
            </a:r>
            <a:r>
              <a:rPr lang="ru-RU" sz="3200" dirty="0" smtClean="0"/>
              <a:t>деятельности в РФ </a:t>
            </a:r>
            <a:endParaRPr lang="ru-RU" sz="3200" dirty="0"/>
          </a:p>
        </p:txBody>
      </p:sp>
      <p:sp>
        <p:nvSpPr>
          <p:cNvPr id="3" name="Объект 2"/>
          <p:cNvSpPr>
            <a:spLocks noGrp="1"/>
          </p:cNvSpPr>
          <p:nvPr>
            <p:ph idx="1"/>
          </p:nvPr>
        </p:nvSpPr>
        <p:spPr/>
        <p:txBody>
          <a:bodyPr/>
          <a:lstStyle/>
          <a:p>
            <a:pPr marL="0" indent="0">
              <a:buNone/>
            </a:pPr>
            <a:r>
              <a:rPr lang="ru-RU" dirty="0" smtClean="0"/>
              <a:t>понимаемой </a:t>
            </a:r>
            <a:r>
              <a:rPr lang="ru-RU" dirty="0"/>
              <a:t>как совокупность и взаимодействие участников благотворительной деятельности и их представительских органов – с одной стороны и органов государственной власти федерального и регионального уровней и органов местного самоуправления – с другой.</a:t>
            </a:r>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67</a:t>
            </a:fld>
            <a:endParaRPr lang="ru-RU" altLang="ru-RU"/>
          </a:p>
        </p:txBody>
      </p:sp>
    </p:spTree>
    <p:extLst>
      <p:ext uri="{BB962C8B-B14F-4D97-AF65-F5344CB8AC3E}">
        <p14:creationId xmlns:p14="http://schemas.microsoft.com/office/powerpoint/2010/main" val="3475249013"/>
      </p:ext>
    </p:extLst>
  </p:cSld>
  <p:clrMapOvr>
    <a:masterClrMapping/>
  </p:clrMapOvr>
  <p:transition>
    <p:cover dir="lu"/>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Как Вы понимаете -</a:t>
            </a:r>
            <a:endParaRPr lang="ru-RU" dirty="0"/>
          </a:p>
        </p:txBody>
      </p:sp>
      <p:sp>
        <p:nvSpPr>
          <p:cNvPr id="4" name="Дата 3"/>
          <p:cNvSpPr>
            <a:spLocks noGrp="1"/>
          </p:cNvSpPr>
          <p:nvPr>
            <p:ph type="dt" sz="half" idx="10"/>
          </p:nvPr>
        </p:nvSpPr>
        <p:spPr/>
        <p:txBody>
          <a:bodyPr/>
          <a:lstStyle/>
          <a:p>
            <a:pPr>
              <a:defRPr/>
            </a:pPr>
            <a:fld id="{83CE89E9-40FF-41C4-817A-113816C1C856}" type="datetime1">
              <a:rPr lang="ru-RU" smtClean="0"/>
              <a:pPr>
                <a:defRPr/>
              </a:pPr>
              <a:t>09.01.2021</a:t>
            </a:fld>
            <a:endParaRPr lang="ru-RU" dirty="0"/>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68</a:t>
            </a:fld>
            <a:endParaRPr lang="ru-RU" altLang="ru-RU"/>
          </a:p>
        </p:txBody>
      </p:sp>
      <p:sp>
        <p:nvSpPr>
          <p:cNvPr id="7" name="Выноска-облако 6"/>
          <p:cNvSpPr/>
          <p:nvPr/>
        </p:nvSpPr>
        <p:spPr>
          <a:xfrm>
            <a:off x="1835696" y="1772816"/>
            <a:ext cx="5832648" cy="4392488"/>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dirty="0"/>
              <a:t>Общественные и благотворительные организации как объекты, субъекты социальной </a:t>
            </a:r>
            <a:r>
              <a:rPr lang="ru-RU" sz="3200" dirty="0" smtClean="0"/>
              <a:t>работы </a:t>
            </a:r>
            <a:r>
              <a:rPr lang="ru-RU" sz="4000" dirty="0" smtClean="0"/>
              <a:t>?</a:t>
            </a:r>
            <a:endParaRPr lang="ru-RU" sz="4000" dirty="0"/>
          </a:p>
        </p:txBody>
      </p:sp>
    </p:spTree>
    <p:extLst>
      <p:ext uri="{BB962C8B-B14F-4D97-AF65-F5344CB8AC3E}">
        <p14:creationId xmlns:p14="http://schemas.microsoft.com/office/powerpoint/2010/main" val="1706075897"/>
      </p:ext>
    </p:extLst>
  </p:cSld>
  <p:clrMapOvr>
    <a:masterClrMapping/>
  </p:clrMapOvr>
  <p:transition>
    <p:cover dir="lu"/>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79712" y="274638"/>
            <a:ext cx="5908270" cy="1066130"/>
          </a:xfrm>
        </p:spPr>
        <p:txBody>
          <a:bodyPr/>
          <a:lstStyle/>
          <a:p>
            <a:r>
              <a:rPr lang="ru-RU" dirty="0" smtClean="0"/>
              <a:t>Литература</a:t>
            </a:r>
            <a:endParaRPr lang="ru-RU" dirty="0"/>
          </a:p>
        </p:txBody>
      </p:sp>
      <p:sp>
        <p:nvSpPr>
          <p:cNvPr id="4" name="Дата 3"/>
          <p:cNvSpPr>
            <a:spLocks noGrp="1"/>
          </p:cNvSpPr>
          <p:nvPr>
            <p:ph type="dt" sz="half" idx="10"/>
          </p:nvPr>
        </p:nvSpPr>
        <p:spPr/>
        <p:txBody>
          <a:bodyPr/>
          <a:lstStyle/>
          <a:p>
            <a:pPr>
              <a:defRPr/>
            </a:pPr>
            <a:fld id="{83CE89E9-40FF-41C4-817A-113816C1C856}" type="datetime1">
              <a:rPr lang="ru-RU" smtClean="0"/>
              <a:pPr>
                <a:defRPr/>
              </a:pPr>
              <a:t>09.01.2021</a:t>
            </a:fld>
            <a:endParaRPr lang="ru-RU" dirty="0"/>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69</a:t>
            </a:fld>
            <a:endParaRPr lang="ru-RU" altLang="ru-RU"/>
          </a:p>
        </p:txBody>
      </p:sp>
      <p:pic>
        <p:nvPicPr>
          <p:cNvPr id="27650" name="Picture 2" descr="http://vuskniga.ru/image/cache/data/new/2/237749807869-500x5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16633"/>
            <a:ext cx="2273404" cy="1512168"/>
          </a:xfrm>
          <a:prstGeom prst="rect">
            <a:avLst/>
          </a:prstGeom>
          <a:noFill/>
          <a:extLst>
            <a:ext uri="{909E8E84-426E-40DD-AFC4-6F175D3DCCD1}">
              <a14:hiddenFill xmlns:a14="http://schemas.microsoft.com/office/drawing/2010/main">
                <a:solidFill>
                  <a:srgbClr val="FFFFFF"/>
                </a:solidFill>
              </a14:hiddenFill>
            </a:ext>
          </a:extLst>
        </p:spPr>
      </p:pic>
      <p:pic>
        <p:nvPicPr>
          <p:cNvPr id="27652" name="Picture 4" descr="Оцените статью скачать pdf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2280" y="116632"/>
            <a:ext cx="1666875" cy="1368152"/>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755576" y="1916832"/>
            <a:ext cx="8280920" cy="4801314"/>
          </a:xfrm>
          <a:prstGeom prst="rect">
            <a:avLst/>
          </a:prstGeom>
        </p:spPr>
        <p:txBody>
          <a:bodyPr wrap="square">
            <a:spAutoFit/>
          </a:bodyPr>
          <a:lstStyle/>
          <a:p>
            <a:pPr marL="285750" lvl="0" indent="-285750">
              <a:buFont typeface="Wingdings" panose="05000000000000000000" pitchFamily="2" charset="2"/>
              <a:buChar char="Ø"/>
            </a:pPr>
            <a:r>
              <a:rPr lang="ru-RU" dirty="0"/>
              <a:t>Фирсов М. В.</a:t>
            </a:r>
            <a:r>
              <a:rPr lang="ru-RU" b="1" dirty="0"/>
              <a:t> </a:t>
            </a:r>
            <a:r>
              <a:rPr lang="ru-RU" dirty="0"/>
              <a:t>Теория социальной работы [Текст] : учебник для студентов вузов по направлению подготовки "Соц. работа" (квалификация (степень) "бакалавр") / Фирсов М. В., Студёнова Е. Г. . - М. : КНОРУС , 2018 . - 322 с. : ил. . - </a:t>
            </a:r>
            <a:r>
              <a:rPr lang="ru-RU" dirty="0" err="1"/>
              <a:t>Бакалавриат</a:t>
            </a:r>
            <a:r>
              <a:rPr lang="ru-RU" dirty="0"/>
              <a:t> .</a:t>
            </a:r>
          </a:p>
          <a:p>
            <a:pPr marL="285750" lvl="0" indent="-285750">
              <a:buFont typeface="Wingdings" panose="05000000000000000000" pitchFamily="2" charset="2"/>
              <a:buChar char="Ø"/>
            </a:pPr>
            <a:r>
              <a:rPr lang="ru-RU" dirty="0" err="1"/>
              <a:t>Холостова</a:t>
            </a:r>
            <a:r>
              <a:rPr lang="ru-RU" dirty="0"/>
              <a:t> Е. И. Генезис социальной работы в России [Текст ] : учеб. пособие /  </a:t>
            </a:r>
            <a:r>
              <a:rPr lang="ru-RU" dirty="0" err="1"/>
              <a:t>Холостова</a:t>
            </a:r>
            <a:r>
              <a:rPr lang="ru-RU" dirty="0"/>
              <a:t> Е.И. - 3-е изд. - М. : Дашков и Ко, 2015. - 230. – (Социальная работа. Золотой фонд учебной литературы).</a:t>
            </a:r>
          </a:p>
          <a:p>
            <a:pPr marL="285750" lvl="0" indent="-285750">
              <a:buFont typeface="Wingdings" panose="05000000000000000000" pitchFamily="2" charset="2"/>
              <a:buChar char="Ø"/>
            </a:pPr>
            <a:r>
              <a:rPr lang="ru-RU" dirty="0"/>
              <a:t>Социальная работа [Текст] : учеб. пособие / Басов Н. Ф., Басова В. М., </a:t>
            </a:r>
            <a:r>
              <a:rPr lang="ru-RU" dirty="0" err="1"/>
              <a:t>Бойцова</a:t>
            </a:r>
            <a:r>
              <a:rPr lang="ru-RU" dirty="0"/>
              <a:t> С. В. и др. ; под ред. Н. Ф. Басова. - 3-е изд., </a:t>
            </a:r>
            <a:r>
              <a:rPr lang="ru-RU" dirty="0" err="1"/>
              <a:t>перераб</a:t>
            </a:r>
            <a:r>
              <a:rPr lang="ru-RU" dirty="0"/>
              <a:t>. и доп. - М. : Дашков и Ко, 2016. - 351, [1] с. – (Учебные издания для бакалавров).</a:t>
            </a:r>
          </a:p>
          <a:p>
            <a:pPr marL="285750" lvl="0" indent="-285750">
              <a:buFont typeface="Wingdings" panose="05000000000000000000" pitchFamily="2" charset="2"/>
              <a:buChar char="Ø"/>
            </a:pPr>
            <a:r>
              <a:rPr lang="ru-RU" dirty="0"/>
              <a:t>Социальная работа [Электронный ресурс]: учебник для бакалавров / Е.И. </a:t>
            </a:r>
            <a:r>
              <a:rPr lang="ru-RU" dirty="0" err="1"/>
              <a:t>Холостова</a:t>
            </a:r>
            <a:r>
              <a:rPr lang="ru-RU" dirty="0"/>
              <a:t> - М. : Дашков и К, 2015. Режим доступа: </a:t>
            </a:r>
            <a:r>
              <a:rPr lang="ru-RU" dirty="0">
                <a:hlinkClick r:id="rId4"/>
              </a:rPr>
              <a:t>http://www.studentlibrary.ru</a:t>
            </a:r>
            <a:r>
              <a:rPr lang="ru-RU" dirty="0" smtClean="0">
                <a:hlinkClick r:id="rId4"/>
              </a:rPr>
              <a:t>/</a:t>
            </a:r>
            <a:endParaRPr lang="ru-RU" dirty="0" smtClean="0"/>
          </a:p>
          <a:p>
            <a:pPr marL="285750" indent="-285750">
              <a:buFont typeface="Wingdings" panose="05000000000000000000" pitchFamily="2" charset="2"/>
              <a:buChar char="Ø"/>
            </a:pPr>
            <a:r>
              <a:rPr lang="ru-RU" dirty="0"/>
              <a:t>Теория социальной работы [Текст] : учеб.-метод. пособие / </a:t>
            </a:r>
            <a:r>
              <a:rPr lang="ru-RU" dirty="0" err="1"/>
              <a:t>Артюхина</a:t>
            </a:r>
            <a:r>
              <a:rPr lang="ru-RU" dirty="0"/>
              <a:t> А. И., Чижова В. М., Чумаков В. И., </a:t>
            </a:r>
            <a:r>
              <a:rPr lang="ru-RU" dirty="0" err="1"/>
              <a:t>Волчанский</a:t>
            </a:r>
            <a:r>
              <a:rPr lang="ru-RU" dirty="0"/>
              <a:t> М. Е. ; </a:t>
            </a:r>
            <a:r>
              <a:rPr lang="ru-RU" dirty="0" err="1"/>
              <a:t>ВолгГМУ</a:t>
            </a:r>
            <a:r>
              <a:rPr lang="ru-RU" dirty="0"/>
              <a:t> Минздрава РФ . - Волгоград : Изд-во </a:t>
            </a:r>
            <a:r>
              <a:rPr lang="ru-RU" dirty="0" err="1"/>
              <a:t>ВолгГМУ</a:t>
            </a:r>
            <a:r>
              <a:rPr lang="ru-RU" dirty="0"/>
              <a:t> , 2018 . - 151, [1] с.</a:t>
            </a:r>
          </a:p>
          <a:p>
            <a:pPr lvl="0"/>
            <a:endParaRPr lang="ru-RU" dirty="0"/>
          </a:p>
        </p:txBody>
      </p:sp>
    </p:spTree>
    <p:extLst>
      <p:ext uri="{BB962C8B-B14F-4D97-AF65-F5344CB8AC3E}">
        <p14:creationId xmlns:p14="http://schemas.microsoft.com/office/powerpoint/2010/main" val="2905646033"/>
      </p:ext>
    </p:extLst>
  </p:cSld>
  <p:clrMapOvr>
    <a:masterClrMapping/>
  </p:clrMapOvr>
  <p:transition>
    <p:cover dir="l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sp>
        <p:nvSpPr>
          <p:cNvPr id="4" name="Дата 3"/>
          <p:cNvSpPr>
            <a:spLocks noGrp="1"/>
          </p:cNvSpPr>
          <p:nvPr>
            <p:ph type="dt" sz="half" idx="10"/>
          </p:nvPr>
        </p:nvSpPr>
        <p:spPr/>
        <p:txBody>
          <a:bodyPr/>
          <a:lstStyle/>
          <a:p>
            <a:pPr>
              <a:defRPr/>
            </a:pPr>
            <a:fld id="{83CE89E9-40FF-41C4-817A-113816C1C856}" type="datetime1">
              <a:rPr lang="ru-RU" smtClean="0"/>
              <a:pPr>
                <a:defRPr/>
              </a:pPr>
              <a:t>09.01.2021</a:t>
            </a:fld>
            <a:endParaRPr lang="ru-RU" dirty="0"/>
          </a:p>
        </p:txBody>
      </p:sp>
      <p:sp>
        <p:nvSpPr>
          <p:cNvPr id="5" name="Нижний колонтитул 4"/>
          <p:cNvSpPr>
            <a:spLocks noGrp="1"/>
          </p:cNvSpPr>
          <p:nvPr>
            <p:ph type="ftr" sz="quarter" idx="11"/>
          </p:nvPr>
        </p:nvSpPr>
        <p:spPr/>
        <p:txBody>
          <a:bodyPr/>
          <a:lstStyle/>
          <a:p>
            <a:pPr>
              <a:defRPr/>
            </a:pPr>
            <a:r>
              <a:rPr lang="ru-RU" smtClean="0"/>
              <a:t>Методология воспитания: воспитание Человека</a:t>
            </a:r>
            <a:endParaRPr lang="ru-RU"/>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7</a:t>
            </a:fld>
            <a:endParaRPr lang="ru-RU" altLang="ru-RU"/>
          </a:p>
        </p:txBody>
      </p:sp>
      <p:pic>
        <p:nvPicPr>
          <p:cNvPr id="6146" name="Picture 2" descr="http://ptz-gid.ru/images/2138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7510207"/>
      </p:ext>
    </p:extLst>
  </p:cSld>
  <p:clrMapOvr>
    <a:masterClrMapping/>
  </p:clrMapOvr>
  <p:transition>
    <p:cover dir="lu"/>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Литература</a:t>
            </a:r>
            <a:endParaRPr lang="ru-RU" dirty="0"/>
          </a:p>
        </p:txBody>
      </p:sp>
      <p:sp>
        <p:nvSpPr>
          <p:cNvPr id="4" name="Дата 3"/>
          <p:cNvSpPr>
            <a:spLocks noGrp="1"/>
          </p:cNvSpPr>
          <p:nvPr>
            <p:ph type="dt" sz="half" idx="10"/>
          </p:nvPr>
        </p:nvSpPr>
        <p:spPr/>
        <p:txBody>
          <a:bodyPr/>
          <a:lstStyle/>
          <a:p>
            <a:pPr>
              <a:defRPr/>
            </a:pPr>
            <a:fld id="{83CE89E9-40FF-41C4-817A-113816C1C856}" type="datetime1">
              <a:rPr lang="ru-RU" smtClean="0"/>
              <a:pPr>
                <a:defRPr/>
              </a:pPr>
              <a:t>09.01.2021</a:t>
            </a:fld>
            <a:endParaRPr lang="ru-RU" dirty="0"/>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70</a:t>
            </a:fld>
            <a:endParaRPr lang="ru-RU" altLang="ru-RU"/>
          </a:p>
        </p:txBody>
      </p:sp>
      <p:pic>
        <p:nvPicPr>
          <p:cNvPr id="27656" name="Picture 8" descr="Холостова Е.И. Социальная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1272208"/>
            <a:ext cx="9144000" cy="572075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www.knigisosklada.ru/images/books/2219/big/221930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8184" y="8620"/>
            <a:ext cx="2705647" cy="27723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126196"/>
      </p:ext>
    </p:extLst>
  </p:cSld>
  <p:clrMapOvr>
    <a:masterClrMapping/>
  </p:clrMapOvr>
  <p:transition>
    <p:cover dir="lu"/>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4" name="Дата 3"/>
          <p:cNvSpPr>
            <a:spLocks noGrp="1"/>
          </p:cNvSpPr>
          <p:nvPr>
            <p:ph type="dt" sz="half" idx="10"/>
          </p:nvPr>
        </p:nvSpPr>
        <p:spPr/>
        <p:txBody>
          <a:bodyPr/>
          <a:lstStyle/>
          <a:p>
            <a:pPr>
              <a:defRPr/>
            </a:pPr>
            <a:fld id="{83CE89E9-40FF-41C4-817A-113816C1C856}" type="datetime1">
              <a:rPr lang="ru-RU" smtClean="0"/>
              <a:pPr>
                <a:defRPr/>
              </a:pPr>
              <a:t>09.01.2021</a:t>
            </a:fld>
            <a:endParaRPr lang="ru-RU" dirty="0"/>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71</a:t>
            </a:fld>
            <a:endParaRPr lang="ru-RU" altLang="ru-RU"/>
          </a:p>
        </p:txBody>
      </p:sp>
      <p:pic>
        <p:nvPicPr>
          <p:cNvPr id="56322" name="Picture 2" descr="https://arhivurokov.ru/kopilka/uploads/user_file_548d47e8961c5/img_user_file_548d47e8961c5_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88640"/>
            <a:ext cx="8568952" cy="5616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8044630"/>
      </p:ext>
    </p:extLst>
  </p:cSld>
  <p:clrMapOvr>
    <a:masterClrMapping/>
  </p:clrMapOvr>
  <p:transition>
    <p:cover dir="l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Виды организаций</a:t>
            </a:r>
            <a:endParaRPr lang="ru-RU" dirty="0"/>
          </a:p>
        </p:txBody>
      </p:sp>
      <p:sp>
        <p:nvSpPr>
          <p:cNvPr id="3" name="Объект 2"/>
          <p:cNvSpPr>
            <a:spLocks noGrp="1"/>
          </p:cNvSpPr>
          <p:nvPr>
            <p:ph idx="1"/>
          </p:nvPr>
        </p:nvSpPr>
        <p:spPr/>
        <p:txBody>
          <a:bodyPr/>
          <a:lstStyle/>
          <a:p>
            <a:endParaRPr lang="ru-RU"/>
          </a:p>
        </p:txBody>
      </p:sp>
      <p:sp>
        <p:nvSpPr>
          <p:cNvPr id="4" name="Дата 3"/>
          <p:cNvSpPr>
            <a:spLocks noGrp="1"/>
          </p:cNvSpPr>
          <p:nvPr>
            <p:ph type="dt" sz="half" idx="10"/>
          </p:nvPr>
        </p:nvSpPr>
        <p:spPr/>
        <p:txBody>
          <a:bodyPr/>
          <a:lstStyle/>
          <a:p>
            <a:pPr>
              <a:defRPr/>
            </a:pPr>
            <a:fld id="{83CE89E9-40FF-41C4-817A-113816C1C856}" type="datetime1">
              <a:rPr lang="ru-RU" smtClean="0"/>
              <a:pPr>
                <a:defRPr/>
              </a:pPr>
              <a:t>09.01.2021</a:t>
            </a:fld>
            <a:endParaRPr lang="ru-RU" dirty="0"/>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8</a:t>
            </a:fld>
            <a:endParaRPr lang="ru-RU" altLang="ru-RU"/>
          </a:p>
        </p:txBody>
      </p:sp>
      <p:pic>
        <p:nvPicPr>
          <p:cNvPr id="9218" name="Picture 2" descr="http://www.read.virmk.ru/s/SANZ_SOC/images/g-093.8.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40768"/>
            <a:ext cx="9144000" cy="5108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5585790"/>
      </p:ext>
    </p:extLst>
  </p:cSld>
  <p:clrMapOvr>
    <a:masterClrMapping/>
  </p:clrMapOvr>
  <p:transition>
    <p:cover dir="l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sp>
        <p:nvSpPr>
          <p:cNvPr id="4" name="Дата 3"/>
          <p:cNvSpPr>
            <a:spLocks noGrp="1"/>
          </p:cNvSpPr>
          <p:nvPr>
            <p:ph type="dt" sz="half" idx="10"/>
          </p:nvPr>
        </p:nvSpPr>
        <p:spPr/>
        <p:txBody>
          <a:bodyPr/>
          <a:lstStyle/>
          <a:p>
            <a:pPr>
              <a:defRPr/>
            </a:pPr>
            <a:fld id="{83CE89E9-40FF-41C4-817A-113816C1C856}" type="datetime1">
              <a:rPr lang="ru-RU" smtClean="0"/>
              <a:pPr>
                <a:defRPr/>
              </a:pPr>
              <a:t>09.01.2021</a:t>
            </a:fld>
            <a:endParaRPr lang="ru-RU" dirty="0"/>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9</a:t>
            </a:fld>
            <a:endParaRPr lang="ru-RU" altLang="ru-RU"/>
          </a:p>
        </p:txBody>
      </p:sp>
      <p:pic>
        <p:nvPicPr>
          <p:cNvPr id="11266" name="Picture 2" descr="http://images.myshared.ru/4/121255/slide_1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8856984" cy="6147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7579381"/>
      </p:ext>
    </p:extLst>
  </p:cSld>
  <p:clrMapOvr>
    <a:masterClrMapping/>
  </p:clrMapOvr>
  <p:transition>
    <p:cover dir="lu"/>
  </p:transition>
</p:sld>
</file>

<file path=ppt/tags/tag1.xml><?xml version="1.0" encoding="utf-8"?>
<p:tagLst xmlns:a="http://schemas.openxmlformats.org/drawingml/2006/main" xmlns:r="http://schemas.openxmlformats.org/officeDocument/2006/relationships" xmlns:p="http://schemas.openxmlformats.org/presentationml/2006/main">
  <p:tag name="BRANCHTO" val="262"/>
  <p:tag name="HOTSPOTTYPE" val="DefinedInNavigator"/>
  <p:tag name="DEFINEDINNAVIGATOR" val="True"/>
</p:tagLst>
</file>

<file path=ppt/theme/theme1.xml><?xml version="1.0" encoding="utf-8"?>
<a:theme xmlns:a="http://schemas.openxmlformats.org/drawingml/2006/main" name="Специальное оформление">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3224</Words>
  <Application>Microsoft Office PowerPoint</Application>
  <PresentationFormat>Экран (4:3)</PresentationFormat>
  <Paragraphs>471</Paragraphs>
  <Slides>71</Slides>
  <Notes>1</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71</vt:i4>
      </vt:variant>
    </vt:vector>
  </HeadingPairs>
  <TitlesOfParts>
    <vt:vector size="76" baseType="lpstr">
      <vt:lpstr>Arial</vt:lpstr>
      <vt:lpstr>Wingdings</vt:lpstr>
      <vt:lpstr>Times New Roman</vt:lpstr>
      <vt:lpstr>Calibri</vt:lpstr>
      <vt:lpstr>Специальное оформление</vt:lpstr>
      <vt:lpstr>ВОЛГОГРАДСКИЙ ГОСУДАРСТВЕННЫЙ МЕДИЦИНСКИЙ УНИВЕРСИТЕТ КАФЕДРА МЕДИКО-СОЦИАЛЬНЫХ ТЕХНОЛОГИЙ С КУРСОМ ПЕДАГОГИКИ И ОБРАЗОВАТЕЛЬНЫХ ТЕХНОЛОГИЙ ДПО </vt:lpstr>
      <vt:lpstr>Содержание</vt:lpstr>
      <vt:lpstr>Характеристика некоммерческого сектора социальной работы</vt:lpstr>
      <vt:lpstr>Презентация PowerPoint</vt:lpstr>
      <vt:lpstr>Презентация PowerPoint</vt:lpstr>
      <vt:lpstr>Основные функции организаций некоммерческого сектора: </vt:lpstr>
      <vt:lpstr>Презентация PowerPoint</vt:lpstr>
      <vt:lpstr>Виды организаций</vt:lpstr>
      <vt:lpstr>Презентация PowerPoint</vt:lpstr>
      <vt:lpstr>Презентация PowerPoint</vt:lpstr>
      <vt:lpstr>Презентация PowerPoint</vt:lpstr>
      <vt:lpstr>Презентация PowerPoint</vt:lpstr>
      <vt:lpstr>Формы благотворительных организаций</vt:lpstr>
      <vt:lpstr>Примеры</vt:lpstr>
      <vt:lpstr>Сотрудничество организаций государственного и негосударственного секторов</vt:lpstr>
      <vt:lpstr>Механизмы взаимодействия</vt:lpstr>
      <vt:lpstr>Основные принципы взаимодействия</vt:lpstr>
      <vt:lpstr>Система взаимодействия государственных и негосударственных организаций</vt:lpstr>
      <vt:lpstr>Общественные и благотворительные организации в системе социальной работы </vt:lpstr>
      <vt:lpstr>Благотворительная деятельность</vt:lpstr>
      <vt:lpstr>Презентация PowerPoint</vt:lpstr>
      <vt:lpstr>Благотворительность</vt:lpstr>
      <vt:lpstr>Презентация PowerPoint</vt:lpstr>
      <vt:lpstr>Цели благотворительной деятельности (ст.2 ФЗ №135):</vt:lpstr>
      <vt:lpstr>Цели благотворительной деятельности (ст.2 ФЗ №135):</vt:lpstr>
      <vt:lpstr>Презентация PowerPoint</vt:lpstr>
      <vt:lpstr>Презентация PowerPoint</vt:lpstr>
      <vt:lpstr>Благотворительная деятельность Термины</vt:lpstr>
      <vt:lpstr>Презентация PowerPoint</vt:lpstr>
      <vt:lpstr>Презентация PowerPoint</vt:lpstr>
      <vt:lpstr>Презентация PowerPoint</vt:lpstr>
      <vt:lpstr>Презентация PowerPoint</vt:lpstr>
      <vt:lpstr>Учредителями благотворительной организации могут быть: </vt:lpstr>
      <vt:lpstr>Учредителями благотворительной организации НЕ могут быть:</vt:lpstr>
      <vt:lpstr>Требования к структуре  благотворительной организации:</vt:lpstr>
      <vt:lpstr>Высший орган управления благотворительной организацией</vt:lpstr>
      <vt:lpstr>Высший орган управления благотворительной организацией</vt:lpstr>
      <vt:lpstr>Попечительский совет  (для фондов)</vt:lpstr>
      <vt:lpstr>Ограничения деятельности  благотворительной организации</vt:lpstr>
      <vt:lpstr>Благотворительная организация  вправе осуществлять:</vt:lpstr>
      <vt:lpstr>Льготы по налогообложению благотворительной  организации</vt:lpstr>
      <vt:lpstr>Льготы по налогообложению Налог на прибыль</vt:lpstr>
      <vt:lpstr>Льготы по налогообложению</vt:lpstr>
      <vt:lpstr>Льготы по налогообложению Налог на доходы физических лиц</vt:lpstr>
      <vt:lpstr>Льготы по налогообложению Социальный налоговый вычет</vt:lpstr>
      <vt:lpstr>Неналоговые «льготы»</vt:lpstr>
      <vt:lpstr>Ограничения использования полученных пожертвований</vt:lpstr>
      <vt:lpstr>В основу работы персонала общественных организаций, занимающихся оказанием социальной помощи, должны быть положены принципы гражданственности, патриотизма, нравственности и человечности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Необходимо создание единой общественно-государственной системы благотворительной деятельности в РФ </vt:lpstr>
      <vt:lpstr>Как Вы понимаете -</vt:lpstr>
      <vt:lpstr>Литература</vt:lpstr>
      <vt:lpstr>Литература</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2010-04-27T13:42:52Z</dcterms:created>
  <dcterms:modified xsi:type="dcterms:W3CDTF">2021-01-09T13:49:48Z</dcterms:modified>
</cp:coreProperties>
</file>