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770" r:id="rId1"/>
  </p:sldMasterIdLst>
  <p:notesMasterIdLst>
    <p:notesMasterId r:id="rId49"/>
  </p:notesMasterIdLst>
  <p:handoutMasterIdLst>
    <p:handoutMasterId r:id="rId50"/>
  </p:handoutMasterIdLst>
  <p:sldIdLst>
    <p:sldId id="292" r:id="rId2"/>
    <p:sldId id="592" r:id="rId3"/>
    <p:sldId id="550" r:id="rId4"/>
    <p:sldId id="573" r:id="rId5"/>
    <p:sldId id="561" r:id="rId6"/>
    <p:sldId id="563" r:id="rId7"/>
    <p:sldId id="579" r:id="rId8"/>
    <p:sldId id="549" r:id="rId9"/>
    <p:sldId id="562" r:id="rId10"/>
    <p:sldId id="590" r:id="rId11"/>
    <p:sldId id="572" r:id="rId12"/>
    <p:sldId id="564" r:id="rId13"/>
    <p:sldId id="570" r:id="rId14"/>
    <p:sldId id="585" r:id="rId15"/>
    <p:sldId id="586" r:id="rId16"/>
    <p:sldId id="565" r:id="rId17"/>
    <p:sldId id="566" r:id="rId18"/>
    <p:sldId id="571" r:id="rId19"/>
    <p:sldId id="567" r:id="rId20"/>
    <p:sldId id="568" r:id="rId21"/>
    <p:sldId id="569" r:id="rId22"/>
    <p:sldId id="574" r:id="rId23"/>
    <p:sldId id="575" r:id="rId24"/>
    <p:sldId id="576" r:id="rId25"/>
    <p:sldId id="582" r:id="rId26"/>
    <p:sldId id="587" r:id="rId27"/>
    <p:sldId id="588" r:id="rId28"/>
    <p:sldId id="577" r:id="rId29"/>
    <p:sldId id="578" r:id="rId30"/>
    <p:sldId id="558" r:id="rId31"/>
    <p:sldId id="546" r:id="rId32"/>
    <p:sldId id="540" r:id="rId33"/>
    <p:sldId id="547" r:id="rId34"/>
    <p:sldId id="541" r:id="rId35"/>
    <p:sldId id="553" r:id="rId36"/>
    <p:sldId id="548" r:id="rId37"/>
    <p:sldId id="542" r:id="rId38"/>
    <p:sldId id="556" r:id="rId39"/>
    <p:sldId id="545" r:id="rId40"/>
    <p:sldId id="543" r:id="rId41"/>
    <p:sldId id="551" r:id="rId42"/>
    <p:sldId id="552" r:id="rId43"/>
    <p:sldId id="538" r:id="rId44"/>
    <p:sldId id="591" r:id="rId45"/>
    <p:sldId id="498" r:id="rId46"/>
    <p:sldId id="536" r:id="rId47"/>
    <p:sldId id="495" r:id="rId48"/>
  </p:sldIdLst>
  <p:sldSz cx="9144000" cy="6858000" type="screen4x3"/>
  <p:notesSz cx="9942513" cy="6815138"/>
  <p:embeddedFontLst>
    <p:embeddedFont>
      <p:font typeface="Calibri" panose="020F0502020204030204" pitchFamily="34" charset="0"/>
      <p:regular r:id="rId51"/>
      <p:bold r:id="rId52"/>
      <p:italic r:id="rId53"/>
      <p:boldItalic r:id="rId54"/>
    </p:embeddedFont>
  </p:embeddedFontLst>
  <p:custDataLst>
    <p:tags r:id="rId55"/>
  </p:custData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7"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scaleToFitPaper="1"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1547B6"/>
    <a:srgbClr val="1547B7"/>
    <a:srgbClr val="993300"/>
    <a:srgbClr val="000099"/>
    <a:srgbClr val="0959B2"/>
    <a:srgbClr val="F8C301"/>
    <a:srgbClr val="CC6600"/>
    <a:srgbClr val="FF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01" autoAdjust="0"/>
  </p:normalViewPr>
  <p:slideViewPr>
    <p:cSldViewPr showGuides="1">
      <p:cViewPr varScale="1">
        <p:scale>
          <a:sx n="98" d="100"/>
          <a:sy n="98" d="100"/>
        </p:scale>
        <p:origin x="-200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howGuides="1">
      <p:cViewPr varScale="1">
        <p:scale>
          <a:sx n="123" d="100"/>
          <a:sy n="123" d="100"/>
        </p:scale>
        <p:origin x="1638" y="108"/>
      </p:cViewPr>
      <p:guideLst>
        <p:guide orient="horz" pos="2147"/>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308476" cy="341313"/>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075" name="Rectangle 3"/>
          <p:cNvSpPr>
            <a:spLocks noGrp="1" noChangeArrowheads="1"/>
          </p:cNvSpPr>
          <p:nvPr>
            <p:ph type="dt" sz="quarter" idx="1"/>
          </p:nvPr>
        </p:nvSpPr>
        <p:spPr bwMode="auto">
          <a:xfrm>
            <a:off x="4972050" y="6410326"/>
            <a:ext cx="2119313" cy="288925"/>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algn="r" eaLnBrk="1" hangingPunct="1">
              <a:defRPr sz="800">
                <a:latin typeface="Arial" charset="0"/>
              </a:defRPr>
            </a:lvl1pPr>
          </a:lstStyle>
          <a:p>
            <a:pPr>
              <a:defRPr/>
            </a:pPr>
            <a:endParaRPr lang="ru-RU"/>
          </a:p>
          <a:p>
            <a:pPr>
              <a:defRPr/>
            </a:pPr>
            <a:fld id="{AEB04FC8-ED15-4127-9AB7-A94C780658F7}" type="datetime8">
              <a:rPr lang="ru-RU"/>
              <a:pPr>
                <a:defRPr/>
              </a:pPr>
              <a:t>09.01.2021 17:46</a:t>
            </a:fld>
            <a:endParaRPr lang="ru-RU"/>
          </a:p>
        </p:txBody>
      </p:sp>
      <p:sp>
        <p:nvSpPr>
          <p:cNvPr id="3076" name="Rectangle 4"/>
          <p:cNvSpPr>
            <a:spLocks noGrp="1" noChangeArrowheads="1"/>
          </p:cNvSpPr>
          <p:nvPr>
            <p:ph type="ftr" sz="quarter" idx="2"/>
          </p:nvPr>
        </p:nvSpPr>
        <p:spPr bwMode="auto">
          <a:xfrm>
            <a:off x="1082676" y="6359525"/>
            <a:ext cx="388937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eaLnBrk="1" hangingPunct="1">
              <a:defRPr sz="1000">
                <a:latin typeface="Arial" charset="0"/>
              </a:defRPr>
            </a:lvl1pPr>
          </a:lstStyle>
          <a:p>
            <a:pPr>
              <a:defRPr/>
            </a:pPr>
            <a:r>
              <a:rPr lang="ru-RU" smtClean="0"/>
              <a:t>Методология воспитания</a:t>
            </a:r>
            <a:endParaRPr lang="ru-RU"/>
          </a:p>
        </p:txBody>
      </p:sp>
      <p:sp>
        <p:nvSpPr>
          <p:cNvPr id="3077" name="Rectangle 5"/>
          <p:cNvSpPr>
            <a:spLocks noGrp="1" noChangeArrowheads="1"/>
          </p:cNvSpPr>
          <p:nvPr>
            <p:ph type="sldNum" sz="quarter" idx="3"/>
          </p:nvPr>
        </p:nvSpPr>
        <p:spPr bwMode="auto">
          <a:xfrm>
            <a:off x="7550151" y="6359525"/>
            <a:ext cx="138112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algn="r" eaLnBrk="1" hangingPunct="1">
              <a:defRPr sz="1200" smtClean="0"/>
            </a:lvl1pPr>
          </a:lstStyle>
          <a:p>
            <a:pPr>
              <a:defRPr/>
            </a:pPr>
            <a:r>
              <a:rPr lang="ru-RU" altLang="ru-RU"/>
              <a:t>Стр. </a:t>
            </a:r>
            <a:fld id="{99928758-4F46-4BB8-87D0-608546AA7D70}" type="slidenum">
              <a:rPr lang="ru-RU" altLang="ru-RU"/>
              <a:pPr>
                <a:defRPr/>
              </a:pPr>
              <a:t>‹#›</a:t>
            </a:fld>
            <a:endParaRPr lang="ru-RU" altLang="ru-RU"/>
          </a:p>
        </p:txBody>
      </p:sp>
    </p:spTree>
    <p:extLst>
      <p:ext uri="{BB962C8B-B14F-4D97-AF65-F5344CB8AC3E}">
        <p14:creationId xmlns:p14="http://schemas.microsoft.com/office/powerpoint/2010/main" val="2828798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7171" name="Rectangle 3"/>
          <p:cNvSpPr>
            <a:spLocks noGrp="1" noRot="1" noChangeAspect="1" noChangeArrowheads="1" noTextEdit="1"/>
          </p:cNvSpPr>
          <p:nvPr>
            <p:ph type="sldImg" idx="2"/>
          </p:nvPr>
        </p:nvSpPr>
        <p:spPr bwMode="auto">
          <a:xfrm>
            <a:off x="3271838" y="511175"/>
            <a:ext cx="3405187" cy="2554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p:cNvSpPr>
            <a:spLocks noGrp="1" noChangeArrowheads="1"/>
          </p:cNvSpPr>
          <p:nvPr>
            <p:ph type="body" sz="quarter" idx="3"/>
          </p:nvPr>
        </p:nvSpPr>
        <p:spPr bwMode="auto">
          <a:xfrm>
            <a:off x="1323977" y="3236913"/>
            <a:ext cx="7294562" cy="3067050"/>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1" name="Rectangle 5"/>
          <p:cNvSpPr>
            <a:spLocks noGrp="1" noChangeArrowheads="1"/>
          </p:cNvSpPr>
          <p:nvPr>
            <p:ph type="dt" idx="1"/>
          </p:nvPr>
        </p:nvSpPr>
        <p:spPr bwMode="auto">
          <a:xfrm>
            <a:off x="5634039"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algn="r" eaLnBrk="0" hangingPunct="0">
              <a:defRPr sz="1200">
                <a:latin typeface="Times New Roman" pitchFamily="18" charset="0"/>
              </a:defRPr>
            </a:lvl1pPr>
          </a:lstStyle>
          <a:p>
            <a:pPr>
              <a:defRPr/>
            </a:pPr>
            <a:endParaRPr lang="ru-RU"/>
          </a:p>
        </p:txBody>
      </p:sp>
      <p:sp>
        <p:nvSpPr>
          <p:cNvPr id="4102" name="Rectangle 6"/>
          <p:cNvSpPr>
            <a:spLocks noGrp="1" noChangeArrowheads="1"/>
          </p:cNvSpPr>
          <p:nvPr>
            <p:ph type="ftr" sz="quarter" idx="4"/>
          </p:nvPr>
        </p:nvSpPr>
        <p:spPr bwMode="auto">
          <a:xfrm>
            <a:off x="1"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eaLnBrk="0" hangingPunct="0">
              <a:defRPr sz="1200">
                <a:latin typeface="Times New Roman" pitchFamily="18" charset="0"/>
              </a:defRPr>
            </a:lvl1pPr>
          </a:lstStyle>
          <a:p>
            <a:pPr>
              <a:defRPr/>
            </a:pPr>
            <a:r>
              <a:rPr lang="ru-RU" smtClean="0"/>
              <a:t>Методология воспитания</a:t>
            </a:r>
            <a:endParaRPr lang="ru-RU"/>
          </a:p>
        </p:txBody>
      </p:sp>
      <p:sp>
        <p:nvSpPr>
          <p:cNvPr id="4103" name="Rectangle 7"/>
          <p:cNvSpPr>
            <a:spLocks noGrp="1" noChangeArrowheads="1"/>
          </p:cNvSpPr>
          <p:nvPr>
            <p:ph type="sldNum" sz="quarter" idx="5"/>
          </p:nvPr>
        </p:nvSpPr>
        <p:spPr bwMode="auto">
          <a:xfrm>
            <a:off x="5634039"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FA3A3332-FDB5-4BC3-8DB5-AE92543385B2}" type="slidenum">
              <a:rPr lang="ru-RU" altLang="ru-RU"/>
              <a:pPr>
                <a:defRPr/>
              </a:pPr>
              <a:t>‹#›</a:t>
            </a:fld>
            <a:endParaRPr lang="ru-RU" altLang="ru-RU"/>
          </a:p>
        </p:txBody>
      </p:sp>
    </p:spTree>
    <p:extLst>
      <p:ext uri="{BB962C8B-B14F-4D97-AF65-F5344CB8AC3E}">
        <p14:creationId xmlns:p14="http://schemas.microsoft.com/office/powerpoint/2010/main" val="21919622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20</a:t>
            </a:fld>
            <a:endParaRPr lang="ru-RU" altLang="ru-RU"/>
          </a:p>
        </p:txBody>
      </p:sp>
    </p:spTree>
    <p:extLst>
      <p:ext uri="{BB962C8B-B14F-4D97-AF65-F5344CB8AC3E}">
        <p14:creationId xmlns:p14="http://schemas.microsoft.com/office/powerpoint/2010/main" val="121537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28</a:t>
            </a:fld>
            <a:endParaRPr lang="ru-RU" altLang="ru-RU"/>
          </a:p>
        </p:txBody>
      </p:sp>
    </p:spTree>
    <p:extLst>
      <p:ext uri="{BB962C8B-B14F-4D97-AF65-F5344CB8AC3E}">
        <p14:creationId xmlns:p14="http://schemas.microsoft.com/office/powerpoint/2010/main" val="41186487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1"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1" indent="0" algn="ctr">
              <a:buNone/>
              <a:defRPr>
                <a:solidFill>
                  <a:schemeClr val="tx1">
                    <a:tint val="75000"/>
                  </a:schemeClr>
                </a:solidFill>
              </a:defRPr>
            </a:lvl3pPr>
            <a:lvl4pPr marL="1371481" indent="0" algn="ctr">
              <a:buNone/>
              <a:defRPr>
                <a:solidFill>
                  <a:schemeClr val="tx1">
                    <a:tint val="75000"/>
                  </a:schemeClr>
                </a:solidFill>
              </a:defRPr>
            </a:lvl4pPr>
            <a:lvl5pPr marL="1828642" indent="0" algn="ctr">
              <a:buNone/>
              <a:defRPr>
                <a:solidFill>
                  <a:schemeClr val="tx1">
                    <a:tint val="75000"/>
                  </a:schemeClr>
                </a:solidFill>
              </a:defRPr>
            </a:lvl5pPr>
            <a:lvl6pPr marL="2285802" indent="0" algn="ctr">
              <a:buNone/>
              <a:defRPr>
                <a:solidFill>
                  <a:schemeClr val="tx1">
                    <a:tint val="75000"/>
                  </a:schemeClr>
                </a:solidFill>
              </a:defRPr>
            </a:lvl6pPr>
            <a:lvl7pPr marL="2742963" indent="0" algn="ctr">
              <a:buNone/>
              <a:defRPr>
                <a:solidFill>
                  <a:schemeClr val="tx1">
                    <a:tint val="75000"/>
                  </a:schemeClr>
                </a:solidFill>
              </a:defRPr>
            </a:lvl7pPr>
            <a:lvl8pPr marL="3200123" indent="0" algn="ctr">
              <a:buNone/>
              <a:defRPr>
                <a:solidFill>
                  <a:schemeClr val="tx1">
                    <a:tint val="75000"/>
                  </a:schemeClr>
                </a:solidFill>
              </a:defRPr>
            </a:lvl8pPr>
            <a:lvl9pPr marL="365728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9840D3-B06D-4AB4-A85B-50212F1A987A}"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E8E89CE-F93A-404E-A6DB-E278FD98BFF9}" type="slidenum">
              <a:rPr lang="ru-RU" altLang="ru-RU"/>
              <a:pPr>
                <a:defRPr/>
              </a:pPr>
              <a:t>‹#›</a:t>
            </a:fld>
            <a:endParaRPr lang="ru-RU" altLang="ru-RU"/>
          </a:p>
        </p:txBody>
      </p:sp>
      <p:pic>
        <p:nvPicPr>
          <p:cNvPr id="7" name="Рисунок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7384"/>
            <a:ext cx="9144000" cy="1057275"/>
          </a:xfrm>
          <a:prstGeom prst="rect">
            <a:avLst/>
          </a:prstGeom>
        </p:spPr>
      </p:pic>
      <p:pic>
        <p:nvPicPr>
          <p:cNvPr id="8" name="Рисунок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085184"/>
            <a:ext cx="4602863" cy="1771945"/>
          </a:xfrm>
          <a:prstGeom prst="rect">
            <a:avLst/>
          </a:prstGeom>
        </p:spPr>
      </p:pic>
    </p:spTree>
    <p:extLst>
      <p:ext uri="{BB962C8B-B14F-4D97-AF65-F5344CB8AC3E}">
        <p14:creationId xmlns:p14="http://schemas.microsoft.com/office/powerpoint/2010/main" val="3424442409"/>
      </p:ext>
    </p:extLst>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ABE533-804D-42C1-960A-58829F29D8C5}"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5ED13D29-10CF-450B-B7C6-EE9F6DFCCE8C}" type="slidenum">
              <a:rPr lang="ru-RU" altLang="ru-RU"/>
              <a:pPr>
                <a:defRPr/>
              </a:pPr>
              <a:t>‹#›</a:t>
            </a:fld>
            <a:endParaRPr lang="ru-RU" altLang="ru-RU"/>
          </a:p>
        </p:txBody>
      </p:sp>
    </p:spTree>
    <p:extLst>
      <p:ext uri="{BB962C8B-B14F-4D97-AF65-F5344CB8AC3E}">
        <p14:creationId xmlns:p14="http://schemas.microsoft.com/office/powerpoint/2010/main" val="403608892"/>
      </p:ext>
    </p:extLst>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01C51A-0E11-476D-95CB-D749B160769B}"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DB07351-CBB4-45E7-A6F2-B957FB5BA6B1}" type="slidenum">
              <a:rPr lang="ru-RU" altLang="ru-RU"/>
              <a:pPr>
                <a:defRPr/>
              </a:pPr>
              <a:t>‹#›</a:t>
            </a:fld>
            <a:endParaRPr lang="ru-RU" altLang="ru-RU"/>
          </a:p>
        </p:txBody>
      </p:sp>
    </p:spTree>
    <p:extLst>
      <p:ext uri="{BB962C8B-B14F-4D97-AF65-F5344CB8AC3E}">
        <p14:creationId xmlns:p14="http://schemas.microsoft.com/office/powerpoint/2010/main" val="1695084295"/>
      </p:ext>
    </p:extLst>
  </p:cSld>
  <p:clrMapOvr>
    <a:masterClrMapping/>
  </p:clrMapOvr>
  <p:transition>
    <p:cover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163" y="457200"/>
            <a:ext cx="77724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173163" y="1981200"/>
            <a:ext cx="7772400" cy="4114800"/>
          </a:xfrm>
        </p:spPr>
        <p:txBody>
          <a:bodyPr>
            <a:normAutofit/>
          </a:bodyPr>
          <a:lstStyle/>
          <a:p>
            <a:pPr lvl="0"/>
            <a:endParaRPr lang="ru-RU" noProof="0"/>
          </a:p>
        </p:txBody>
      </p:sp>
      <p:sp>
        <p:nvSpPr>
          <p:cNvPr id="4" name="Нижний колонтитул 3"/>
          <p:cNvSpPr>
            <a:spLocks noGrp="1"/>
          </p:cNvSpPr>
          <p:nvPr>
            <p:ph type="ftr" sz="quarter" idx="10"/>
          </p:nvPr>
        </p:nvSpPr>
        <p:spPr>
          <a:xfrm>
            <a:off x="1219200" y="6248400"/>
            <a:ext cx="2819400" cy="457200"/>
          </a:xfrm>
        </p:spPr>
        <p:txBody>
          <a:bodyPr/>
          <a:lstStyle>
            <a:lvl1pPr>
              <a:defRPr smtClean="0"/>
            </a:lvl1pPr>
          </a:lstStyle>
          <a:p>
            <a:pPr>
              <a:defRPr/>
            </a:pPr>
            <a:r>
              <a:rPr lang="ru-RU" smtClean="0"/>
              <a:t>Методология воспитания: воспитание Человека</a:t>
            </a:r>
            <a:endParaRPr lang="ru-RU"/>
          </a:p>
        </p:txBody>
      </p:sp>
      <p:sp>
        <p:nvSpPr>
          <p:cNvPr id="5" name="Номер слайда 4"/>
          <p:cNvSpPr>
            <a:spLocks noGrp="1"/>
          </p:cNvSpPr>
          <p:nvPr>
            <p:ph type="sldNum" sz="quarter" idx="11"/>
          </p:nvPr>
        </p:nvSpPr>
        <p:spPr>
          <a:xfrm>
            <a:off x="7010400" y="6248400"/>
            <a:ext cx="1905000" cy="457200"/>
          </a:xfrm>
        </p:spPr>
        <p:txBody>
          <a:bodyPr/>
          <a:lstStyle>
            <a:lvl1pPr>
              <a:defRPr smtClean="0"/>
            </a:lvl1pPr>
          </a:lstStyle>
          <a:p>
            <a:pPr>
              <a:defRPr/>
            </a:pPr>
            <a:fld id="{E1365E51-4D49-425B-9A25-BF29158CF463}" type="slidenum">
              <a:rPr lang="ru-RU" altLang="ru-RU"/>
              <a:pPr>
                <a:defRPr/>
              </a:pPr>
              <a:t>‹#›</a:t>
            </a:fld>
            <a:endParaRPr lang="ru-RU" altLang="ru-RU"/>
          </a:p>
        </p:txBody>
      </p:sp>
    </p:spTree>
    <p:extLst>
      <p:ext uri="{BB962C8B-B14F-4D97-AF65-F5344CB8AC3E}">
        <p14:creationId xmlns:p14="http://schemas.microsoft.com/office/powerpoint/2010/main" val="363138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1" y="190501"/>
            <a:ext cx="7010400" cy="152717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00200" y="1916113"/>
            <a:ext cx="3429000" cy="41148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5181600" y="1916113"/>
            <a:ext cx="3429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xfrm>
            <a:off x="3491880" y="6356350"/>
            <a:ext cx="951384" cy="365125"/>
          </a:xfrm>
          <a:ln/>
        </p:spPr>
        <p:txBody>
          <a:bodyPr/>
          <a:lstStyle>
            <a:lvl1pPr>
              <a:defRPr sz="1100">
                <a:solidFill>
                  <a:srgbClr val="1547B6"/>
                </a:solidFill>
              </a:defRPr>
            </a:lvl1pPr>
          </a:lstStyle>
          <a:p>
            <a:pPr>
              <a:defRPr/>
            </a:pPr>
            <a:fld id="{58DD93BF-5D2C-4EEE-B110-1A7C89C4C75C}" type="datetime1">
              <a:rPr lang="ru-RU" smtClean="0"/>
              <a:pPr>
                <a:defRPr/>
              </a:pPr>
              <a:t>09.01.2021</a:t>
            </a:fld>
            <a:endParaRPr lang="ru-RU" dirty="0"/>
          </a:p>
        </p:txBody>
      </p:sp>
      <p:sp>
        <p:nvSpPr>
          <p:cNvPr id="6" name="Rectangle 5"/>
          <p:cNvSpPr>
            <a:spLocks noGrp="1" noChangeArrowheads="1"/>
          </p:cNvSpPr>
          <p:nvPr>
            <p:ph type="ftr" sz="quarter" idx="11"/>
          </p:nvPr>
        </p:nvSpPr>
        <p:spPr>
          <a:xfrm>
            <a:off x="4499992" y="6356350"/>
            <a:ext cx="3615680" cy="365125"/>
          </a:xfrm>
          <a:ln/>
        </p:spPr>
        <p:txBody>
          <a:bodyPr/>
          <a:lstStyle>
            <a:lvl1pPr>
              <a:defRPr sz="1100">
                <a:solidFill>
                  <a:srgbClr val="1547B6"/>
                </a:solidFill>
              </a:defRPr>
            </a:lvl1pPr>
          </a:lstStyle>
          <a:p>
            <a:pPr>
              <a:defRPr/>
            </a:pPr>
            <a:r>
              <a:rPr lang="ru-RU" smtClean="0"/>
              <a:t>Методология воспитания: воспитание Человека</a:t>
            </a:r>
            <a:endParaRPr lang="ru-RU" dirty="0"/>
          </a:p>
        </p:txBody>
      </p:sp>
      <p:sp>
        <p:nvSpPr>
          <p:cNvPr id="7" name="Rectangle 6"/>
          <p:cNvSpPr>
            <a:spLocks noGrp="1" noChangeArrowheads="1"/>
          </p:cNvSpPr>
          <p:nvPr>
            <p:ph type="sldNum" sz="quarter" idx="12"/>
          </p:nvPr>
        </p:nvSpPr>
        <p:spPr>
          <a:ln/>
        </p:spPr>
        <p:txBody>
          <a:bodyPr/>
          <a:lstStyle>
            <a:lvl1pPr>
              <a:defRPr sz="1100">
                <a:solidFill>
                  <a:srgbClr val="1547B6"/>
                </a:solidFill>
              </a:defRPr>
            </a:lvl1pPr>
          </a:lstStyle>
          <a:p>
            <a:pPr>
              <a:defRPr/>
            </a:pPr>
            <a:fld id="{2C5BE45E-C9BB-4AE1-A083-5243A426338E}" type="slidenum">
              <a:rPr lang="ru-RU" altLang="ru-RU" smtClean="0"/>
              <a:pPr>
                <a:defRPr/>
              </a:pPr>
              <a:t>‹#›</a:t>
            </a:fld>
            <a:endParaRPr lang="ru-RU" altLang="ru-RU" dirty="0"/>
          </a:p>
        </p:txBody>
      </p:sp>
    </p:spTree>
    <p:extLst>
      <p:ext uri="{BB962C8B-B14F-4D97-AF65-F5344CB8AC3E}">
        <p14:creationId xmlns:p14="http://schemas.microsoft.com/office/powerpoint/2010/main" val="2921424052"/>
      </p:ext>
    </p:extLst>
  </p:cSld>
  <p:clrMapOvr>
    <a:masterClrMapping/>
  </p:clrMapOvr>
  <p:transition spd="med">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84784"/>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3507559" y="6520259"/>
            <a:ext cx="1023392" cy="365125"/>
          </a:xfrm>
        </p:spPr>
        <p:txBody>
          <a:bodyPr/>
          <a:lstStyle>
            <a:lvl1pPr algn="r">
              <a:defRPr>
                <a:solidFill>
                  <a:srgbClr val="1547B6"/>
                </a:solidFill>
              </a:defRPr>
            </a:lvl1p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587679" y="6520259"/>
            <a:ext cx="3543672" cy="365125"/>
          </a:xfrm>
        </p:spPr>
        <p:txBody>
          <a:bodyPr/>
          <a:lstStyle>
            <a:lvl1pPr>
              <a:defRPr>
                <a:solidFill>
                  <a:srgbClr val="1547B6"/>
                </a:solidFill>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solidFill>
                  <a:srgbClr val="1547B6"/>
                </a:solidFill>
              </a:defRPr>
            </a:lvl1pPr>
          </a:lstStyle>
          <a:p>
            <a:pPr>
              <a:defRPr/>
            </a:pPr>
            <a:fld id="{9FBCF1D7-8868-465C-B1B9-35D0F7EC2CE5}" type="slidenum">
              <a:rPr lang="ru-RU" altLang="ru-RU" smtClean="0"/>
              <a:pPr>
                <a:defRPr/>
              </a:pPr>
              <a:t>‹#›</a:t>
            </a:fld>
            <a:endParaRPr lang="ru-RU" altLang="ru-RU"/>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5672" y="274638"/>
            <a:ext cx="800639" cy="951285"/>
          </a:xfrm>
          <a:prstGeom prst="rect">
            <a:avLst/>
          </a:prstGeom>
        </p:spPr>
      </p:pic>
      <p:pic>
        <p:nvPicPr>
          <p:cNvPr id="9" name="Рисунок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517233"/>
            <a:ext cx="3482824" cy="1340768"/>
          </a:xfrm>
          <a:prstGeom prst="rect">
            <a:avLst/>
          </a:prstGeom>
        </p:spPr>
      </p:pic>
    </p:spTree>
    <p:extLst>
      <p:ext uri="{BB962C8B-B14F-4D97-AF65-F5344CB8AC3E}">
        <p14:creationId xmlns:p14="http://schemas.microsoft.com/office/powerpoint/2010/main" val="617112261"/>
      </p:ext>
    </p:extLst>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21" indent="0">
              <a:buNone/>
              <a:defRPr sz="1600">
                <a:solidFill>
                  <a:schemeClr val="tx1">
                    <a:tint val="75000"/>
                  </a:schemeClr>
                </a:solidFill>
              </a:defRPr>
            </a:lvl3pPr>
            <a:lvl4pPr marL="1371481" indent="0">
              <a:buNone/>
              <a:defRPr sz="1400">
                <a:solidFill>
                  <a:schemeClr val="tx1">
                    <a:tint val="75000"/>
                  </a:schemeClr>
                </a:solidFill>
              </a:defRPr>
            </a:lvl4pPr>
            <a:lvl5pPr marL="1828642" indent="0">
              <a:buNone/>
              <a:defRPr sz="1400">
                <a:solidFill>
                  <a:schemeClr val="tx1">
                    <a:tint val="75000"/>
                  </a:schemeClr>
                </a:solidFill>
              </a:defRPr>
            </a:lvl5pPr>
            <a:lvl6pPr marL="2285802" indent="0">
              <a:buNone/>
              <a:defRPr sz="1400">
                <a:solidFill>
                  <a:schemeClr val="tx1">
                    <a:tint val="75000"/>
                  </a:schemeClr>
                </a:solidFill>
              </a:defRPr>
            </a:lvl6pPr>
            <a:lvl7pPr marL="2742963" indent="0">
              <a:buNone/>
              <a:defRPr sz="1400">
                <a:solidFill>
                  <a:schemeClr val="tx1">
                    <a:tint val="75000"/>
                  </a:schemeClr>
                </a:solidFill>
              </a:defRPr>
            </a:lvl7pPr>
            <a:lvl8pPr marL="3200123" indent="0">
              <a:buNone/>
              <a:defRPr sz="1400">
                <a:solidFill>
                  <a:schemeClr val="tx1">
                    <a:tint val="75000"/>
                  </a:schemeClr>
                </a:solidFill>
              </a:defRPr>
            </a:lvl8pPr>
            <a:lvl9pPr marL="3657284"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699FA7E-F34F-40A5-880F-6F25ABA38237}"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CB64375F-ED4C-4D03-8799-0C32D76C339F}" type="slidenum">
              <a:rPr lang="ru-RU" altLang="ru-RU"/>
              <a:pPr>
                <a:defRPr/>
              </a:pPr>
              <a:t>‹#›</a:t>
            </a:fld>
            <a:endParaRPr lang="ru-RU" altLang="ru-RU"/>
          </a:p>
        </p:txBody>
      </p:sp>
    </p:spTree>
    <p:extLst>
      <p:ext uri="{BB962C8B-B14F-4D97-AF65-F5344CB8AC3E}">
        <p14:creationId xmlns:p14="http://schemas.microsoft.com/office/powerpoint/2010/main" val="1623164614"/>
      </p:ext>
    </p:extLst>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B8B5331-8C46-4649-926B-B2D662C2B40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FBA2F5E8-C54E-445A-B000-6A4FB1586BE5}" type="slidenum">
              <a:rPr lang="ru-RU" altLang="ru-RU"/>
              <a:pPr>
                <a:defRPr/>
              </a:pPr>
              <a:t>‹#›</a:t>
            </a:fld>
            <a:endParaRPr lang="ru-RU" altLang="ru-RU"/>
          </a:p>
        </p:txBody>
      </p:sp>
    </p:spTree>
    <p:extLst>
      <p:ext uri="{BB962C8B-B14F-4D97-AF65-F5344CB8AC3E}">
        <p14:creationId xmlns:p14="http://schemas.microsoft.com/office/powerpoint/2010/main" val="770913457"/>
      </p:ext>
    </p:extLst>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DE5E44D-7229-4064-ADAA-F07CA8E832DC}" type="datetime1">
              <a:rPr lang="ru-RU" smtClean="0"/>
              <a:pPr>
                <a:defRPr/>
              </a:pPr>
              <a:t>09.01.2021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9" name="Номер слайда 5"/>
          <p:cNvSpPr>
            <a:spLocks noGrp="1"/>
          </p:cNvSpPr>
          <p:nvPr>
            <p:ph type="sldNum" sz="quarter" idx="12"/>
          </p:nvPr>
        </p:nvSpPr>
        <p:spPr/>
        <p:txBody>
          <a:bodyPr/>
          <a:lstStyle>
            <a:lvl1pPr>
              <a:defRPr/>
            </a:lvl1pPr>
          </a:lstStyle>
          <a:p>
            <a:pPr>
              <a:defRPr/>
            </a:pPr>
            <a:fld id="{5534A7CA-B78E-4D6F-AE25-9781E1DB1748}" type="slidenum">
              <a:rPr lang="ru-RU" altLang="ru-RU"/>
              <a:pPr>
                <a:defRPr/>
              </a:pPr>
              <a:t>‹#›</a:t>
            </a:fld>
            <a:endParaRPr lang="ru-RU" altLang="ru-RU"/>
          </a:p>
        </p:txBody>
      </p:sp>
    </p:spTree>
    <p:extLst>
      <p:ext uri="{BB962C8B-B14F-4D97-AF65-F5344CB8AC3E}">
        <p14:creationId xmlns:p14="http://schemas.microsoft.com/office/powerpoint/2010/main" val="3584315406"/>
      </p:ext>
    </p:extLst>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81C23A4-58AA-4E16-B26A-2C07981CF83A}" type="datetime1">
              <a:rPr lang="ru-RU" smtClean="0"/>
              <a:pPr>
                <a:defRPr/>
              </a:pPr>
              <a:t>09.01.2021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5" name="Номер слайда 5"/>
          <p:cNvSpPr>
            <a:spLocks noGrp="1"/>
          </p:cNvSpPr>
          <p:nvPr>
            <p:ph type="sldNum" sz="quarter" idx="12"/>
          </p:nvPr>
        </p:nvSpPr>
        <p:spPr/>
        <p:txBody>
          <a:bodyPr/>
          <a:lstStyle>
            <a:lvl1pPr>
              <a:defRPr/>
            </a:lvl1pPr>
          </a:lstStyle>
          <a:p>
            <a:pPr>
              <a:defRPr/>
            </a:pPr>
            <a:fld id="{19B1DFF5-3B88-4BAB-94B3-0198DC272ECB}" type="slidenum">
              <a:rPr lang="ru-RU" altLang="ru-RU"/>
              <a:pPr>
                <a:defRPr/>
              </a:pPr>
              <a:t>‹#›</a:t>
            </a:fld>
            <a:endParaRPr lang="ru-RU" altLang="ru-RU"/>
          </a:p>
        </p:txBody>
      </p:sp>
    </p:spTree>
    <p:extLst>
      <p:ext uri="{BB962C8B-B14F-4D97-AF65-F5344CB8AC3E}">
        <p14:creationId xmlns:p14="http://schemas.microsoft.com/office/powerpoint/2010/main" val="3955584117"/>
      </p:ext>
    </p:extLst>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90B25A8-13F6-4827-BB2C-D440DA7202F3}" type="datetime1">
              <a:rPr lang="ru-RU" smtClean="0"/>
              <a:pPr>
                <a:defRPr/>
              </a:pPr>
              <a:t>09.01.2021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4" name="Номер слайда 5"/>
          <p:cNvSpPr>
            <a:spLocks noGrp="1"/>
          </p:cNvSpPr>
          <p:nvPr>
            <p:ph type="sldNum" sz="quarter" idx="12"/>
          </p:nvPr>
        </p:nvSpPr>
        <p:spPr/>
        <p:txBody>
          <a:bodyPr/>
          <a:lstStyle>
            <a:lvl1pPr>
              <a:defRPr/>
            </a:lvl1pPr>
          </a:lstStyle>
          <a:p>
            <a:pPr>
              <a:defRPr/>
            </a:pPr>
            <a:fld id="{F98D222F-EF81-4B23-B631-32788856FB1C}" type="slidenum">
              <a:rPr lang="ru-RU" altLang="ru-RU"/>
              <a:pPr>
                <a:defRPr/>
              </a:pPr>
              <a:t>‹#›</a:t>
            </a:fld>
            <a:endParaRPr lang="ru-RU" altLang="ru-RU"/>
          </a:p>
        </p:txBody>
      </p:sp>
    </p:spTree>
    <p:extLst>
      <p:ext uri="{BB962C8B-B14F-4D97-AF65-F5344CB8AC3E}">
        <p14:creationId xmlns:p14="http://schemas.microsoft.com/office/powerpoint/2010/main" val="2047138408"/>
      </p:ext>
    </p:extLst>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FD277D-05CC-4FAE-B311-6B750A258AEA}"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E8632FC5-3127-4F8F-8193-2A3DC594601A}" type="slidenum">
              <a:rPr lang="ru-RU" altLang="ru-RU"/>
              <a:pPr>
                <a:defRPr/>
              </a:pPr>
              <a:t>‹#›</a:t>
            </a:fld>
            <a:endParaRPr lang="ru-RU" altLang="ru-RU"/>
          </a:p>
        </p:txBody>
      </p:sp>
    </p:spTree>
    <p:extLst>
      <p:ext uri="{BB962C8B-B14F-4D97-AF65-F5344CB8AC3E}">
        <p14:creationId xmlns:p14="http://schemas.microsoft.com/office/powerpoint/2010/main" val="528618341"/>
      </p:ext>
    </p:extLst>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60" indent="0">
              <a:buNone/>
              <a:defRPr sz="2800"/>
            </a:lvl2pPr>
            <a:lvl3pPr marL="914321" indent="0">
              <a:buNone/>
              <a:defRPr sz="2400"/>
            </a:lvl3pPr>
            <a:lvl4pPr marL="1371481" indent="0">
              <a:buNone/>
              <a:defRPr sz="2000"/>
            </a:lvl4pPr>
            <a:lvl5pPr marL="1828642" indent="0">
              <a:buNone/>
              <a:defRPr sz="2000"/>
            </a:lvl5pPr>
            <a:lvl6pPr marL="2285802" indent="0">
              <a:buNone/>
              <a:defRPr sz="2000"/>
            </a:lvl6pPr>
            <a:lvl7pPr marL="2742963" indent="0">
              <a:buNone/>
              <a:defRPr sz="2000"/>
            </a:lvl7pPr>
            <a:lvl8pPr marL="3200123" indent="0">
              <a:buNone/>
              <a:defRPr sz="2000"/>
            </a:lvl8pPr>
            <a:lvl9pPr marL="3657284"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58115F-475C-4941-80CC-5C6BF2374D4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8788C44B-3B13-4ECE-9958-DF9B583E4E11}" type="slidenum">
              <a:rPr lang="ru-RU" altLang="ru-RU"/>
              <a:pPr>
                <a:defRPr/>
              </a:pPr>
              <a:t>‹#›</a:t>
            </a:fld>
            <a:endParaRPr lang="ru-RU" altLang="ru-RU"/>
          </a:p>
        </p:txBody>
      </p:sp>
    </p:spTree>
    <p:extLst>
      <p:ext uri="{BB962C8B-B14F-4D97-AF65-F5344CB8AC3E}">
        <p14:creationId xmlns:p14="http://schemas.microsoft.com/office/powerpoint/2010/main" val="1595730190"/>
      </p:ext>
    </p:extLst>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199" y="274638"/>
            <a:ext cx="7430783"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ru-RU" altLang="ru-RU" dirty="0" smtClean="0"/>
              <a:t>Образец заголовка</a:t>
            </a:r>
          </a:p>
        </p:txBody>
      </p:sp>
      <p:sp>
        <p:nvSpPr>
          <p:cNvPr id="2051" name="Текст 2"/>
          <p:cNvSpPr>
            <a:spLocks noGrp="1"/>
          </p:cNvSpPr>
          <p:nvPr>
            <p:ph type="body" idx="1"/>
          </p:nvPr>
        </p:nvSpPr>
        <p:spPr bwMode="auto">
          <a:xfrm>
            <a:off x="457200" y="1692276"/>
            <a:ext cx="8229600" cy="45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3491880" y="6520259"/>
            <a:ext cx="1023392" cy="365125"/>
          </a:xfrm>
          <a:prstGeom prst="rect">
            <a:avLst/>
          </a:prstGeom>
        </p:spPr>
        <p:txBody>
          <a:bodyPr vert="horz" lIns="91432" tIns="45716" rIns="91432" bIns="45716" rtlCol="0" anchor="ctr"/>
          <a:lstStyle>
            <a:lvl1pPr algn="l" eaLnBrk="1" hangingPunct="1">
              <a:defRPr sz="1100">
                <a:solidFill>
                  <a:srgbClr val="1547B7"/>
                </a:solidFill>
                <a:latin typeface="Arial" charset="0"/>
              </a:defRPr>
            </a:lvl1pPr>
          </a:lstStyle>
          <a:p>
            <a:pPr>
              <a:defRPr/>
            </a:pPr>
            <a:fld id="{68827B23-F1DA-4F01-8D46-8C7C9C9E3874}" type="datetime1">
              <a:rPr lang="ru-RU" smtClean="0"/>
              <a:pPr>
                <a:defRPr/>
              </a:pPr>
              <a:t>09.01.2021</a:t>
            </a:fld>
            <a:endParaRPr lang="ru-RU" dirty="0"/>
          </a:p>
        </p:txBody>
      </p:sp>
      <p:sp>
        <p:nvSpPr>
          <p:cNvPr id="5" name="Нижний колонтитул 4"/>
          <p:cNvSpPr>
            <a:spLocks noGrp="1"/>
          </p:cNvSpPr>
          <p:nvPr>
            <p:ph type="ftr" sz="quarter" idx="3"/>
          </p:nvPr>
        </p:nvSpPr>
        <p:spPr>
          <a:xfrm>
            <a:off x="4572000" y="6520259"/>
            <a:ext cx="3543672" cy="365125"/>
          </a:xfrm>
          <a:prstGeom prst="rect">
            <a:avLst/>
          </a:prstGeom>
        </p:spPr>
        <p:txBody>
          <a:bodyPr vert="horz" lIns="91432" tIns="45716" rIns="91432" bIns="45716" rtlCol="0" anchor="ctr"/>
          <a:lstStyle>
            <a:lvl1pPr algn="ctr" eaLnBrk="1" hangingPunct="1">
              <a:defRPr sz="1100" smtClean="0">
                <a:solidFill>
                  <a:srgbClr val="1547B7"/>
                </a:solidFill>
                <a:latin typeface="Arial" charset="0"/>
              </a:defRPr>
            </a:lvl1pPr>
          </a:lstStyle>
          <a:p>
            <a:pPr>
              <a:defRPr/>
            </a:pPr>
            <a:r>
              <a:rPr lang="ru-RU" dirty="0" smtClean="0"/>
              <a:t>Методология воспитания: воспитание Человека</a:t>
            </a:r>
            <a:endParaRPr lang="ru-RU" dirty="0"/>
          </a:p>
        </p:txBody>
      </p:sp>
      <p:sp>
        <p:nvSpPr>
          <p:cNvPr id="6" name="Номер слайда 5"/>
          <p:cNvSpPr>
            <a:spLocks noGrp="1"/>
          </p:cNvSpPr>
          <p:nvPr>
            <p:ph type="sldNum" sz="quarter" idx="4"/>
          </p:nvPr>
        </p:nvSpPr>
        <p:spPr>
          <a:xfrm>
            <a:off x="8172400" y="6520259"/>
            <a:ext cx="514400" cy="365125"/>
          </a:xfrm>
          <a:prstGeom prst="rect">
            <a:avLst/>
          </a:prstGeom>
        </p:spPr>
        <p:txBody>
          <a:bodyPr vert="horz" wrap="square" lIns="91432" tIns="45716" rIns="91432" bIns="45716" numCol="1" anchor="ctr" anchorCtr="0" compatLnSpc="1">
            <a:prstTxWarp prst="textNoShape">
              <a:avLst/>
            </a:prstTxWarp>
          </a:bodyPr>
          <a:lstStyle>
            <a:lvl1pPr algn="r" eaLnBrk="1" hangingPunct="1">
              <a:defRPr sz="1200" b="1" smtClean="0">
                <a:solidFill>
                  <a:srgbClr val="1547B7"/>
                </a:solidFill>
              </a:defRPr>
            </a:lvl1pPr>
          </a:lstStyle>
          <a:p>
            <a:pPr>
              <a:defRPr/>
            </a:pPr>
            <a:fld id="{02786723-4739-4497-A3C3-7BA6394FF495}"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71" r:id="rId12"/>
    <p:sldLayoutId id="2147484172" r:id="rId13"/>
  </p:sldLayoutIdLst>
  <p:transition>
    <p:cover dir="lu"/>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82"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4"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21" rtl="0" eaLnBrk="1" latinLnBrk="0" hangingPunct="1">
        <a:defRPr sz="1800" kern="1200">
          <a:solidFill>
            <a:schemeClr val="tx1"/>
          </a:solidFill>
          <a:latin typeface="+mn-lt"/>
          <a:ea typeface="+mn-ea"/>
          <a:cs typeface="+mn-cs"/>
        </a:defRPr>
      </a:lvl1pPr>
      <a:lvl2pPr marL="457160" algn="l" defTabSz="914321" rtl="0" eaLnBrk="1" latinLnBrk="0" hangingPunct="1">
        <a:defRPr sz="1800" kern="1200">
          <a:solidFill>
            <a:schemeClr val="tx1"/>
          </a:solidFill>
          <a:latin typeface="+mn-lt"/>
          <a:ea typeface="+mn-ea"/>
          <a:cs typeface="+mn-cs"/>
        </a:defRPr>
      </a:lvl2pPr>
      <a:lvl3pPr marL="914321" algn="l" defTabSz="914321" rtl="0" eaLnBrk="1" latinLnBrk="0" hangingPunct="1">
        <a:defRPr sz="1800" kern="1200">
          <a:solidFill>
            <a:schemeClr val="tx1"/>
          </a:solidFill>
          <a:latin typeface="+mn-lt"/>
          <a:ea typeface="+mn-ea"/>
          <a:cs typeface="+mn-cs"/>
        </a:defRPr>
      </a:lvl3pPr>
      <a:lvl4pPr marL="1371481" algn="l" defTabSz="914321" rtl="0" eaLnBrk="1" latinLnBrk="0" hangingPunct="1">
        <a:defRPr sz="1800" kern="1200">
          <a:solidFill>
            <a:schemeClr val="tx1"/>
          </a:solidFill>
          <a:latin typeface="+mn-lt"/>
          <a:ea typeface="+mn-ea"/>
          <a:cs typeface="+mn-cs"/>
        </a:defRPr>
      </a:lvl4pPr>
      <a:lvl5pPr marL="1828642" algn="l" defTabSz="914321" rtl="0" eaLnBrk="1" latinLnBrk="0" hangingPunct="1">
        <a:defRPr sz="1800" kern="1200">
          <a:solidFill>
            <a:schemeClr val="tx1"/>
          </a:solidFill>
          <a:latin typeface="+mn-lt"/>
          <a:ea typeface="+mn-ea"/>
          <a:cs typeface="+mn-cs"/>
        </a:defRPr>
      </a:lvl5pPr>
      <a:lvl6pPr marL="2285802" algn="l" defTabSz="914321" rtl="0" eaLnBrk="1" latinLnBrk="0" hangingPunct="1">
        <a:defRPr sz="1800" kern="1200">
          <a:solidFill>
            <a:schemeClr val="tx1"/>
          </a:solidFill>
          <a:latin typeface="+mn-lt"/>
          <a:ea typeface="+mn-ea"/>
          <a:cs typeface="+mn-cs"/>
        </a:defRPr>
      </a:lvl6pPr>
      <a:lvl7pPr marL="2742963" algn="l" defTabSz="914321" rtl="0" eaLnBrk="1" latinLnBrk="0" hangingPunct="1">
        <a:defRPr sz="1800" kern="1200">
          <a:solidFill>
            <a:schemeClr val="tx1"/>
          </a:solidFill>
          <a:latin typeface="+mn-lt"/>
          <a:ea typeface="+mn-ea"/>
          <a:cs typeface="+mn-cs"/>
        </a:defRPr>
      </a:lvl7pPr>
      <a:lvl8pPr marL="3200123" algn="l" defTabSz="914321" rtl="0" eaLnBrk="1" latinLnBrk="0" hangingPunct="1">
        <a:defRPr sz="1800" kern="1200">
          <a:solidFill>
            <a:schemeClr val="tx1"/>
          </a:solidFill>
          <a:latin typeface="+mn-lt"/>
          <a:ea typeface="+mn-ea"/>
          <a:cs typeface="+mn-cs"/>
        </a:defRPr>
      </a:lvl8pPr>
      <a:lvl9pPr marL="3657284" algn="l" defTabSz="914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www.studentlibrary.ru/"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1600" dirty="0"/>
              <a:t>ВОЛГОГРАДСКИЙ ГОСУДАРСТВЕННЫЙ МЕДИЦИНСКИЙ УНИВЕРСИТЕТ</a:t>
            </a:r>
            <a:br>
              <a:rPr lang="ru-RU" sz="1600" dirty="0"/>
            </a:br>
            <a:r>
              <a:rPr lang="ru-RU" sz="1600" dirty="0" smtClean="0">
                <a:ea typeface="Calibri" pitchFamily="34" charset="0"/>
                <a:cs typeface="Times New Roman" pitchFamily="18" charset="0"/>
              </a:rPr>
              <a:t>КАФЕДРА МЕДИКО-СОЦИАЛЬНЫХ ТЕХНОЛОГИЙ </a:t>
            </a:r>
            <a:r>
              <a:rPr lang="ru-RU" sz="1600" dirty="0">
                <a:ea typeface="Calibri" pitchFamily="34" charset="0"/>
                <a:cs typeface="Times New Roman" pitchFamily="18" charset="0"/>
              </a:rPr>
              <a:t>С КУРСОМ ПЕДАГОГИКИ И ОБРАЗОВАТЕЛЬНЫХ </a:t>
            </a:r>
            <a:r>
              <a:rPr lang="ru-RU" sz="1600" dirty="0" smtClean="0">
                <a:ea typeface="Calibri" pitchFamily="34" charset="0"/>
                <a:cs typeface="Times New Roman" pitchFamily="18" charset="0"/>
              </a:rPr>
              <a:t>ТЕХНОЛОГИЙ ДПО</a:t>
            </a:r>
            <a:r>
              <a:rPr lang="ru-RU" sz="1600" dirty="0" smtClean="0"/>
              <a:t> </a:t>
            </a:r>
            <a:endParaRPr lang="ru-RU" sz="1600" dirty="0"/>
          </a:p>
        </p:txBody>
      </p:sp>
      <p:sp>
        <p:nvSpPr>
          <p:cNvPr id="3" name="Объект 2"/>
          <p:cNvSpPr>
            <a:spLocks noGrp="1"/>
          </p:cNvSpPr>
          <p:nvPr>
            <p:ph idx="1"/>
          </p:nvPr>
        </p:nvSpPr>
        <p:spPr/>
        <p:txBody>
          <a:bodyPr/>
          <a:lstStyle/>
          <a:p>
            <a:pPr marL="0" indent="0" algn="ctr">
              <a:lnSpc>
                <a:spcPct val="90000"/>
              </a:lnSpc>
              <a:buNone/>
              <a:defRPr/>
            </a:pPr>
            <a:r>
              <a:rPr lang="ru-RU" sz="2800" b="1" dirty="0">
                <a:solidFill>
                  <a:srgbClr val="7030A0"/>
                </a:solidFill>
              </a:rPr>
              <a:t>Лекция </a:t>
            </a:r>
            <a:r>
              <a:rPr lang="ru-RU" sz="2800" b="1" dirty="0" smtClean="0">
                <a:solidFill>
                  <a:srgbClr val="7030A0"/>
                </a:solidFill>
              </a:rPr>
              <a:t>29</a:t>
            </a:r>
            <a:endParaRPr lang="ru-RU" sz="2800" b="1" dirty="0">
              <a:solidFill>
                <a:srgbClr val="7030A0"/>
              </a:solidFill>
            </a:endParaRPr>
          </a:p>
          <a:p>
            <a:pPr marL="0" indent="0" algn="ctr">
              <a:lnSpc>
                <a:spcPct val="90000"/>
              </a:lnSpc>
              <a:buNone/>
              <a:defRPr/>
            </a:pPr>
            <a:r>
              <a:rPr lang="ru-RU" sz="2800" b="1" dirty="0">
                <a:solidFill>
                  <a:srgbClr val="7030A0"/>
                </a:solidFill>
              </a:rPr>
              <a:t>по «Теории социальной работы»</a:t>
            </a:r>
          </a:p>
          <a:p>
            <a:pPr marL="0" indent="0" algn="ctr">
              <a:lnSpc>
                <a:spcPct val="90000"/>
              </a:lnSpc>
              <a:buNone/>
              <a:defRPr/>
            </a:pPr>
            <a:r>
              <a:rPr lang="ru-RU" sz="2800" b="1" dirty="0">
                <a:solidFill>
                  <a:srgbClr val="7030A0"/>
                </a:solidFill>
              </a:rPr>
              <a:t> для студентов отделения</a:t>
            </a:r>
          </a:p>
          <a:p>
            <a:pPr marL="0" indent="0" algn="ctr">
              <a:lnSpc>
                <a:spcPct val="90000"/>
              </a:lnSpc>
              <a:buNone/>
              <a:defRPr/>
            </a:pPr>
            <a:r>
              <a:rPr lang="ru-RU" sz="2800" b="1" dirty="0">
                <a:solidFill>
                  <a:srgbClr val="7030A0"/>
                </a:solidFill>
              </a:rPr>
              <a:t>«Социальная работа»</a:t>
            </a:r>
          </a:p>
          <a:p>
            <a:pPr marL="0" indent="0" algn="ctr">
              <a:buNone/>
            </a:pPr>
            <a:r>
              <a:rPr lang="ru-RU" sz="3600" b="1" dirty="0">
                <a:solidFill>
                  <a:srgbClr val="1547B6"/>
                </a:solidFill>
              </a:rPr>
              <a:t>Социальная безопасность и социальная работа</a:t>
            </a:r>
          </a:p>
          <a:p>
            <a:pPr marL="0" indent="0" algn="just">
              <a:buNone/>
            </a:pPr>
            <a:endParaRPr lang="ru-RU" altLang="ru-RU" sz="3600" dirty="0" smtClean="0">
              <a:solidFill>
                <a:srgbClr val="1547B6"/>
              </a:solidFill>
            </a:endParaRPr>
          </a:p>
          <a:p>
            <a:pPr marL="0" indent="0" algn="r">
              <a:buNone/>
            </a:pPr>
            <a:r>
              <a:rPr lang="ru-RU" altLang="ru-RU" sz="2400" dirty="0" err="1" smtClean="0">
                <a:solidFill>
                  <a:srgbClr val="002060"/>
                </a:solidFill>
              </a:rPr>
              <a:t>Д.пед.н</a:t>
            </a:r>
            <a:r>
              <a:rPr lang="ru-RU" altLang="ru-RU" sz="2400" dirty="0" smtClean="0">
                <a:solidFill>
                  <a:srgbClr val="002060"/>
                </a:solidFill>
              </a:rPr>
              <a:t>. А.И. </a:t>
            </a:r>
            <a:r>
              <a:rPr lang="ru-RU" altLang="ru-RU" sz="2400" dirty="0" err="1" smtClean="0">
                <a:solidFill>
                  <a:srgbClr val="002060"/>
                </a:solidFill>
              </a:rPr>
              <a:t>Артюхина</a:t>
            </a:r>
            <a:endParaRPr lang="ru-RU" altLang="ru-RU" sz="2400" dirty="0">
              <a:solidFill>
                <a:srgbClr val="002060"/>
              </a:solidFill>
            </a:endParaRPr>
          </a:p>
          <a:p>
            <a:pPr marL="0" indent="0" algn="ctr">
              <a:buNone/>
            </a:pPr>
            <a:r>
              <a:rPr lang="ru-RU" sz="2800" b="1" dirty="0" smtClean="0">
                <a:solidFill>
                  <a:srgbClr val="1547B6"/>
                </a:solidFill>
              </a:rPr>
              <a:t>       Волгоград 2021</a:t>
            </a:r>
            <a:endParaRPr lang="ru-RU" sz="2800" b="1" dirty="0">
              <a:solidFill>
                <a:srgbClr val="1547B6"/>
              </a:solidFill>
            </a:endParaRPr>
          </a:p>
        </p:txBody>
      </p:sp>
      <p:sp>
        <p:nvSpPr>
          <p:cNvPr id="4" name="Дата 3"/>
          <p:cNvSpPr>
            <a:spLocks noGrp="1"/>
          </p:cNvSpPr>
          <p:nvPr>
            <p:ph type="dt" sz="half" idx="10"/>
          </p:nvPr>
        </p:nvSpPr>
        <p:spPr/>
        <p:txBody>
          <a:bodyPr/>
          <a:lstStyle/>
          <a:p>
            <a:pPr>
              <a:defRPr/>
            </a:pPr>
            <a:endParaRPr 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6"/>
            <a:ext cx="1783879"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5680"/>
            <a:ext cx="1800225"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0196652"/>
      </p:ext>
    </p:extLst>
  </p:cSld>
  <p:clrMapOvr>
    <a:masterClrMapping/>
  </p:clrMapOvr>
  <p:transition>
    <p:cover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10</a:t>
            </a:fld>
            <a:endParaRPr lang="ru-RU" altLang="ru-RU"/>
          </a:p>
        </p:txBody>
      </p:sp>
      <p:pic>
        <p:nvPicPr>
          <p:cNvPr id="3074" name="Picture 2" descr="http://900igr.net/datas/obschestvoznanie/Sotsialno-ekonomicheskaja-sfera/0047-047-Sotsialnaja-ustojchiv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87" y="-9129"/>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97676"/>
      </p:ext>
    </p:extLst>
  </p:cSld>
  <p:clrMapOvr>
    <a:masterClrMapping/>
  </p:clrMapOvr>
  <p:transition>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Социальная безопасность </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11</a:t>
            </a:fld>
            <a:endParaRPr lang="ru-RU" altLang="ru-RU"/>
          </a:p>
        </p:txBody>
      </p:sp>
      <p:sp>
        <p:nvSpPr>
          <p:cNvPr id="7" name="Скругленный прямоугольник 6"/>
          <p:cNvSpPr/>
          <p:nvPr/>
        </p:nvSpPr>
        <p:spPr>
          <a:xfrm>
            <a:off x="323528" y="1556792"/>
            <a:ext cx="8820472" cy="5301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t>система </a:t>
            </a:r>
            <a:r>
              <a:rPr lang="ru-RU" sz="2400" dirty="0"/>
              <a:t>законодательно-нормативных мер и организационных мероприятий, осуществляемых государственными органами и учреждениями совместно с общественными организациями, в целях обеспечения жизнедеятельности отдельного индивида, групп и всего общества в целом. Социальная безопасность формируется на системе правовых и социально-экономических гарантий, позволяющих человеку наиболее активно функционировать в рамках общественно-политической формации.</a:t>
            </a:r>
          </a:p>
          <a:p>
            <a:r>
              <a:rPr lang="ru-RU" sz="2400" dirty="0"/>
              <a:t>Основным объектом социальной безопасности является личность – её права и свободы, группы с учетом их специфических особенностей, общество – его материальные и духовные ценности, государство – его конституционный строй, суверенитет и территориальная целостность</a:t>
            </a:r>
            <a:r>
              <a:rPr lang="ru-RU" dirty="0"/>
              <a:t>.</a:t>
            </a:r>
          </a:p>
        </p:txBody>
      </p:sp>
    </p:spTree>
    <p:extLst>
      <p:ext uri="{BB962C8B-B14F-4D97-AF65-F5344CB8AC3E}">
        <p14:creationId xmlns:p14="http://schemas.microsoft.com/office/powerpoint/2010/main" val="606453895"/>
      </p:ext>
    </p:extLst>
  </p:cSld>
  <p:clrMapOvr>
    <a:masterClrMapping/>
  </p:clrMapOvr>
  <p:transition>
    <p:cover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Критерии социальной безопасности</a:t>
            </a:r>
          </a:p>
        </p:txBody>
      </p:sp>
      <p:sp>
        <p:nvSpPr>
          <p:cNvPr id="3" name="Объект 2"/>
          <p:cNvSpPr>
            <a:spLocks noGrp="1"/>
          </p:cNvSpPr>
          <p:nvPr>
            <p:ph idx="1"/>
          </p:nvPr>
        </p:nvSpPr>
        <p:spPr>
          <a:xfrm>
            <a:off x="2771800" y="1412776"/>
            <a:ext cx="6192688" cy="4569122"/>
          </a:xfrm>
        </p:spPr>
        <p:txBody>
          <a:bodyPr/>
          <a:lstStyle/>
          <a:p>
            <a:pPr marL="0" indent="0">
              <a:buNone/>
            </a:pPr>
            <a:r>
              <a:rPr lang="ru-RU" sz="2000" dirty="0"/>
              <a:t>Систему социальной безопасности того или иного государства оценивают по ее способности: Предотвратить возникновение ситуации социального взрыва. Обеспечить устойчивость социальной структуры при нормальной вертикальной и горизонтальной социальной мобильности. Поддержать адекватность системы ценностных ориентаций и культуры общественного поведения, в том числе политического и экономического. Предотвратить деградацию социальной структуры (как ее нивелирования, так и развития процессов поляризации, </a:t>
            </a:r>
            <a:r>
              <a:rPr lang="ru-RU" sz="2000" dirty="0" err="1"/>
              <a:t>маргинализации</a:t>
            </a:r>
            <a:r>
              <a:rPr lang="ru-RU" sz="2000" dirty="0"/>
              <a:t> и люмпенизации). </a:t>
            </a:r>
            <a:r>
              <a:rPr lang="ru-RU" sz="2000" dirty="0" smtClean="0"/>
              <a:t>«</a:t>
            </a:r>
            <a:r>
              <a:rPr lang="ru-RU" sz="2000" b="1" dirty="0" smtClean="0">
                <a:solidFill>
                  <a:srgbClr val="C00000"/>
                </a:solidFill>
              </a:rPr>
              <a:t>Несмотря </a:t>
            </a:r>
            <a:r>
              <a:rPr lang="ru-RU" sz="2000" b="1" dirty="0">
                <a:solidFill>
                  <a:srgbClr val="C00000"/>
                </a:solidFill>
              </a:rPr>
              <a:t>ни на что мы наши социальные обязательства полностью исполняем. - Ни у кого не должно быть сомнений: как бы ни было трудно, будут выплачиваться зарплаты, будут индексироваться пенсии". </a:t>
            </a:r>
            <a:r>
              <a:rPr lang="ru-RU" sz="2000" dirty="0"/>
              <a:t>» (Д.А. Медведев – премьер-министр России).</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12</a:t>
            </a:fld>
            <a:endParaRPr lang="ru-RU" altLang="ru-RU"/>
          </a:p>
        </p:txBody>
      </p:sp>
      <p:pic>
        <p:nvPicPr>
          <p:cNvPr id="27650" name="Picture 2" descr="Критер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2376264"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140174"/>
      </p:ext>
    </p:extLst>
  </p:cSld>
  <p:clrMapOvr>
    <a:masterClrMapping/>
  </p:clrMapOvr>
  <p:transitio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274638"/>
            <a:ext cx="7992889" cy="1066130"/>
          </a:xfrm>
        </p:spPr>
        <p:txBody>
          <a:bodyPr/>
          <a:lstStyle/>
          <a:p>
            <a:r>
              <a:rPr lang="ru-RU" sz="3600" dirty="0"/>
              <a:t>Минимальные задачи по обеспечению социальной безопасности</a:t>
            </a:r>
            <a:r>
              <a:rPr lang="ru-RU" sz="4000" dirty="0"/>
              <a:t>.</a:t>
            </a:r>
          </a:p>
        </p:txBody>
      </p:sp>
      <p:sp>
        <p:nvSpPr>
          <p:cNvPr id="3" name="Объект 2"/>
          <p:cNvSpPr>
            <a:spLocks noGrp="1"/>
          </p:cNvSpPr>
          <p:nvPr>
            <p:ph idx="1"/>
          </p:nvPr>
        </p:nvSpPr>
        <p:spPr>
          <a:xfrm>
            <a:off x="467544" y="1556792"/>
            <a:ext cx="8229600" cy="4569122"/>
          </a:xfrm>
        </p:spPr>
        <p:txBody>
          <a:bodyPr/>
          <a:lstStyle/>
          <a:p>
            <a:pPr marL="0" indent="0">
              <a:buNone/>
            </a:pPr>
            <a:r>
              <a:rPr lang="ru-RU" sz="2400" dirty="0"/>
              <a:t>«Мы предлагаем построить такое общество, где право на пищу столь же священно, как и право голоса, где право на начальное образование столь же уважаемо, как и право на свободу печати, и где право на развитие рассматривается как одно из фундаментальных прав человека». (Всемирная социальная декларация (1995 г.). Кредит для всех в целях обеспечения возможностей </a:t>
            </a:r>
            <a:r>
              <a:rPr lang="ru-RU" sz="2400" dirty="0" err="1"/>
              <a:t>самозанятости</a:t>
            </a:r>
            <a:r>
              <a:rPr lang="ru-RU" sz="2400" dirty="0"/>
              <a:t>. Безопасная питьевая вода и санитария для всех. Всеобщее начальное образование, как для девочек, так и для мальчиков. Сокращение вдвое уровня неграмотности среди взрослого населения. Элементарная медицинская помощь для всех с приоритетной вакцинацией детей. Предоставление услуг по планированию семьи для всех желающих. Ликвидация случаев острого недоедания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13</a:t>
            </a:fld>
            <a:endParaRPr lang="ru-RU" altLang="ru-RU"/>
          </a:p>
        </p:txBody>
      </p:sp>
      <p:pic>
        <p:nvPicPr>
          <p:cNvPr id="34818" name="Picture 2" descr="Минимальные задачи по обеспечению социальной безопасност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16"/>
            <a:ext cx="1475656" cy="163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72896"/>
      </p:ext>
    </p:extLst>
  </p:cSld>
  <p:clrMapOvr>
    <a:masterClrMapping/>
  </p:clrMapOvr>
  <p:transition>
    <p:cover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К</a:t>
            </a:r>
            <a:r>
              <a:rPr lang="ru-RU" sz="3200" dirty="0" smtClean="0"/>
              <a:t>онцепция </a:t>
            </a:r>
            <a:r>
              <a:rPr lang="ru-RU" sz="3200" dirty="0"/>
              <a:t>понятия "социальная безопасность" строится с учетом внутренних и </a:t>
            </a:r>
            <a:r>
              <a:rPr lang="ru-RU" sz="3200" dirty="0" smtClean="0"/>
              <a:t>внешних угроз</a:t>
            </a:r>
            <a:endParaRPr lang="ru-RU" sz="3200" dirty="0"/>
          </a:p>
        </p:txBody>
      </p:sp>
      <p:sp>
        <p:nvSpPr>
          <p:cNvPr id="3" name="Объект 2"/>
          <p:cNvSpPr>
            <a:spLocks noGrp="1"/>
          </p:cNvSpPr>
          <p:nvPr>
            <p:ph idx="1"/>
          </p:nvPr>
        </p:nvSpPr>
        <p:spPr/>
        <p:txBody>
          <a:bodyPr/>
          <a:lstStyle/>
          <a:p>
            <a:pPr marL="0" indent="0">
              <a:buNone/>
            </a:pPr>
            <a:r>
              <a:rPr lang="ru-RU" sz="2400" b="1" dirty="0">
                <a:solidFill>
                  <a:srgbClr val="C00000"/>
                </a:solidFill>
              </a:rPr>
              <a:t>Социальный риск </a:t>
            </a:r>
            <a:r>
              <a:rPr lang="ru-RU" sz="2400" dirty="0"/>
              <a:t>– это вероятность или частота возникновения нежелательных событий, которые определяются поражением определенного количества людей во время реализации тех или иных опасностей. Также это деятельность человека или же отказ от таковой в ситуации риска. </a:t>
            </a:r>
            <a:endParaRPr lang="ru-RU" sz="2400" dirty="0" smtClean="0"/>
          </a:p>
          <a:p>
            <a:pPr marL="0" indent="0">
              <a:buNone/>
            </a:pPr>
            <a:r>
              <a:rPr lang="ru-RU" sz="2400" dirty="0" smtClean="0"/>
              <a:t>Риск </a:t>
            </a:r>
            <a:r>
              <a:rPr lang="ru-RU" sz="2400" dirty="0"/>
              <a:t>представляет собой неустранимый и постоянный компонент любой активности индивида как разрушительной, так и созидательной, и требует постоянной адаптации к среде. В категории риска как в структуре выделяют ситуацию, оценку, степень осознанности, факторы, границы и зону. </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14</a:t>
            </a:fld>
            <a:endParaRPr lang="ru-RU" altLang="ru-RU"/>
          </a:p>
        </p:txBody>
      </p:sp>
    </p:spTree>
    <p:extLst>
      <p:ext uri="{BB962C8B-B14F-4D97-AF65-F5344CB8AC3E}">
        <p14:creationId xmlns:p14="http://schemas.microsoft.com/office/powerpoint/2010/main" val="2176229921"/>
      </p:ext>
    </p:extLst>
  </p:cSld>
  <p:clrMapOvr>
    <a:masterClrMapping/>
  </p:clrMapOvr>
  <p:transition>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15</a:t>
            </a:fld>
            <a:endParaRPr lang="ru-RU" altLang="ru-RU"/>
          </a:p>
        </p:txBody>
      </p:sp>
      <p:pic>
        <p:nvPicPr>
          <p:cNvPr id="25602" name="Picture 2" descr="http://ok-t.ru/studopediaru/baza1/1526757375079.files/image0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11363"/>
      </p:ext>
    </p:extLst>
  </p:cSld>
  <p:clrMapOvr>
    <a:masterClrMapping/>
  </p:clrMapOvr>
  <p:transition>
    <p:cover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4638"/>
            <a:ext cx="6732240" cy="1066130"/>
          </a:xfrm>
        </p:spPr>
        <p:txBody>
          <a:bodyPr/>
          <a:lstStyle/>
          <a:p>
            <a:r>
              <a:rPr lang="ru-RU" dirty="0"/>
              <a:t>Демографическая политика </a:t>
            </a:r>
          </a:p>
        </p:txBody>
      </p:sp>
      <p:sp>
        <p:nvSpPr>
          <p:cNvPr id="3" name="Объект 2"/>
          <p:cNvSpPr>
            <a:spLocks noGrp="1"/>
          </p:cNvSpPr>
          <p:nvPr>
            <p:ph idx="1"/>
          </p:nvPr>
        </p:nvSpPr>
        <p:spPr>
          <a:xfrm>
            <a:off x="2915816" y="1692276"/>
            <a:ext cx="6120680" cy="4569122"/>
          </a:xfrm>
        </p:spPr>
        <p:txBody>
          <a:bodyPr/>
          <a:lstStyle/>
          <a:p>
            <a:pPr marL="0" indent="0">
              <a:buNone/>
            </a:pPr>
            <a:r>
              <a:rPr lang="ru-RU" sz="2000" dirty="0" smtClean="0"/>
              <a:t>– </a:t>
            </a:r>
            <a:r>
              <a:rPr lang="ru-RU" sz="2000" dirty="0"/>
              <a:t>деятельность органов государственного управления и социальных институтов, направленная на создание устойчивых количественных и качественных параметров воспроизводства населения. Объекты: население страны в целом или отдельных регионов, социально-демографические группы, когорты населения, семьи определенных типов или стадий жизненного цикла. Определение и изложение системы целей. Разработка и реализация средств для их достижения. Государственная помощь семьям с детьми; создание условий для совмещения активной профессиональной деятельности с выполнением семейных обязанностей; снижение заболеваемости и смертности; увеличение продолжительности жизни; улучшение качественных характеристик населения; регулирование миграционных процессов; урбанизации и расселения и </a:t>
            </a:r>
            <a:r>
              <a:rPr lang="ru-RU" sz="2000" dirty="0" err="1"/>
              <a:t>т.П</a:t>
            </a:r>
            <a:endParaRPr lang="ru-RU" sz="2000"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16</a:t>
            </a:fld>
            <a:endParaRPr lang="ru-RU" altLang="ru-RU"/>
          </a:p>
        </p:txBody>
      </p:sp>
      <p:pic>
        <p:nvPicPr>
          <p:cNvPr id="30722" name="Picture 2" descr="Элементы структу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7" y="1628800"/>
            <a:ext cx="261622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Мер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6751"/>
            <a:ext cx="2699792" cy="146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63351"/>
      </p:ext>
    </p:extLst>
  </p:cSld>
  <p:clrMapOvr>
    <a:masterClrMapping/>
  </p:clrMapOvr>
  <p:transition>
    <p:cover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274638"/>
            <a:ext cx="5698977" cy="1066130"/>
          </a:xfrm>
        </p:spPr>
        <p:txBody>
          <a:bodyPr/>
          <a:lstStyle/>
          <a:p>
            <a:r>
              <a:rPr lang="ru-RU" sz="3600" dirty="0"/>
              <a:t>Меры демографической политики. </a:t>
            </a:r>
          </a:p>
        </p:txBody>
      </p:sp>
      <p:sp>
        <p:nvSpPr>
          <p:cNvPr id="3" name="Объект 2"/>
          <p:cNvSpPr>
            <a:spLocks noGrp="1"/>
          </p:cNvSpPr>
          <p:nvPr>
            <p:ph idx="1"/>
          </p:nvPr>
        </p:nvSpPr>
        <p:spPr>
          <a:xfrm>
            <a:off x="457200" y="2276872"/>
            <a:ext cx="8229600" cy="3984526"/>
          </a:xfrm>
        </p:spPr>
        <p:txBody>
          <a:bodyPr/>
          <a:lstStyle/>
          <a:p>
            <a:pPr marL="0" indent="0">
              <a:buNone/>
            </a:pPr>
            <a:r>
              <a:rPr lang="ru-RU" sz="2000" dirty="0"/>
              <a:t>Экономические: оплачиваемые отпуска; различные пособия при рождении ребёнка, часто в зависимости от их количества; ссуды, кредиты, налоговые и жилищные льготы - для повышения рождаемости. Административно-правовые: законодательные акты, регулирующие возраст вступления в брак, разводы, отношение к абортам и контрацепции, имущественное положение матери и детей при распаде брака; режим труда работающих женщин. Воспитательные и пропагандистские: формирование общественного мнения, норм и стандартов демографического поведения; определение отношения к религиозным нормам, традициям и обычаям; политика планирования семьи; половое образование молодёжи; гласность по вопросам половых отношений</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17</a:t>
            </a:fld>
            <a:endParaRPr lang="ru-RU" altLang="ru-RU"/>
          </a:p>
        </p:txBody>
      </p:sp>
      <p:pic>
        <p:nvPicPr>
          <p:cNvPr id="31746" name="Picture 2" descr="Ме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8237"/>
            <a:ext cx="280035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792888"/>
      </p:ext>
    </p:extLst>
  </p:cSld>
  <p:clrMapOvr>
    <a:masterClrMapping/>
  </p:clrMapOvr>
  <p:transition>
    <p:cover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демографической безопасности</a:t>
            </a:r>
          </a:p>
        </p:txBody>
      </p:sp>
      <p:sp>
        <p:nvSpPr>
          <p:cNvPr id="3" name="Объект 2"/>
          <p:cNvSpPr>
            <a:spLocks noGrp="1"/>
          </p:cNvSpPr>
          <p:nvPr>
            <p:ph idx="1"/>
          </p:nvPr>
        </p:nvSpPr>
        <p:spPr>
          <a:xfrm>
            <a:off x="971600" y="1692276"/>
            <a:ext cx="7920880" cy="4569122"/>
          </a:xfrm>
        </p:spPr>
        <p:txBody>
          <a:bodyPr/>
          <a:lstStyle/>
          <a:p>
            <a:pPr marL="0" indent="0">
              <a:buNone/>
            </a:pPr>
            <a:r>
              <a:rPr lang="ru-RU" sz="2000" b="1" dirty="0">
                <a:solidFill>
                  <a:srgbClr val="C00000"/>
                </a:solidFill>
              </a:rPr>
              <a:t>Внешняя</a:t>
            </a:r>
            <a:r>
              <a:rPr lang="ru-RU" sz="2000" dirty="0"/>
              <a:t> формирование совокупностей людских ресурсов, которые должны соответствовать всему кругу геополитических интересов государства: заселенности территории, охране её границ, поддержанию оборонного потенциала, обеспечению экономики собственными трудовыми ресурсами и др. </a:t>
            </a:r>
            <a:endParaRPr lang="ru-RU" sz="2000" dirty="0" smtClean="0"/>
          </a:p>
          <a:p>
            <a:pPr marL="0" indent="0">
              <a:buNone/>
            </a:pPr>
            <a:r>
              <a:rPr lang="ru-RU" sz="2000" b="1" dirty="0" smtClean="0">
                <a:solidFill>
                  <a:srgbClr val="C00000"/>
                </a:solidFill>
              </a:rPr>
              <a:t>Внутренняя</a:t>
            </a:r>
            <a:r>
              <a:rPr lang="ru-RU" sz="2000" dirty="0" smtClean="0"/>
              <a:t> </a:t>
            </a:r>
            <a:r>
              <a:rPr lang="ru-RU" sz="2000" dirty="0"/>
              <a:t>определяется следующими факторами: выживание, </a:t>
            </a:r>
            <a:r>
              <a:rPr lang="ru-RU" sz="2000" dirty="0" err="1"/>
              <a:t>обезлюживание</a:t>
            </a:r>
            <a:r>
              <a:rPr lang="ru-RU" sz="2000" dirty="0"/>
              <a:t>, вырождение, вымирание, самосохранение, самодостаточное воспроизводство, демографическое развитие, демографический кризис, депопуляция и т.д. </a:t>
            </a:r>
            <a:endParaRPr lang="ru-RU" sz="2000" dirty="0" smtClean="0"/>
          </a:p>
          <a:p>
            <a:pPr marL="0" indent="0">
              <a:buNone/>
            </a:pPr>
            <a:r>
              <a:rPr lang="ru-RU" sz="2000" dirty="0" smtClean="0"/>
              <a:t>Основным </a:t>
            </a:r>
            <a:r>
              <a:rPr lang="ru-RU" sz="2000" dirty="0"/>
              <a:t>субъектом демографической безопасности является государство в лице триединой власти</a:t>
            </a:r>
            <a:r>
              <a:rPr lang="ru-RU" sz="2000" dirty="0" smtClean="0"/>
              <a:t>.</a:t>
            </a:r>
          </a:p>
          <a:p>
            <a:pPr marL="0" indent="0">
              <a:buNone/>
            </a:pPr>
            <a:r>
              <a:rPr lang="ru-RU" sz="2000" dirty="0" smtClean="0"/>
              <a:t> </a:t>
            </a:r>
            <a:r>
              <a:rPr lang="ru-RU" sz="2000" dirty="0"/>
              <a:t>«</a:t>
            </a:r>
            <a:r>
              <a:rPr lang="ru-RU" sz="2000" b="1" dirty="0">
                <a:solidFill>
                  <a:srgbClr val="C00000"/>
                </a:solidFill>
              </a:rPr>
              <a:t>Самым бесспорным свидетельством процветания любой страны служит возрастание численности её населения</a:t>
            </a:r>
            <a:r>
              <a:rPr lang="ru-RU" sz="2000" dirty="0"/>
              <a:t>. (Адам Смит, шотландский экономист).</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18</a:t>
            </a:fld>
            <a:endParaRPr lang="ru-RU" altLang="ru-RU"/>
          </a:p>
        </p:txBody>
      </p:sp>
      <p:pic>
        <p:nvPicPr>
          <p:cNvPr id="35842" name="Picture 2" descr="Ви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393"/>
            <a:ext cx="1741131" cy="161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4275"/>
      </p:ext>
    </p:extLst>
  </p:cSld>
  <p:clrMapOvr>
    <a:masterClrMapping/>
  </p:clrMapOvr>
  <p:transition>
    <p:cover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4638"/>
            <a:ext cx="7020272" cy="1066130"/>
          </a:xfrm>
        </p:spPr>
        <p:txBody>
          <a:bodyPr/>
          <a:lstStyle/>
          <a:p>
            <a:r>
              <a:rPr lang="ru-RU" sz="3600" dirty="0"/>
              <a:t>Безопасность в сфере </a:t>
            </a:r>
            <a:r>
              <a:rPr lang="ru-RU" sz="3600" dirty="0" smtClean="0"/>
              <a:t>здравоохранения </a:t>
            </a:r>
            <a:r>
              <a:rPr lang="ru-RU" sz="3600" dirty="0"/>
              <a:t>и фармацевтики</a:t>
            </a:r>
          </a:p>
        </p:txBody>
      </p:sp>
      <p:sp>
        <p:nvSpPr>
          <p:cNvPr id="3" name="Объект 2"/>
          <p:cNvSpPr>
            <a:spLocks noGrp="1"/>
          </p:cNvSpPr>
          <p:nvPr>
            <p:ph idx="1"/>
          </p:nvPr>
        </p:nvSpPr>
        <p:spPr/>
        <p:txBody>
          <a:bodyPr/>
          <a:lstStyle/>
          <a:p>
            <a:pPr marL="0" indent="0">
              <a:buNone/>
            </a:pPr>
            <a:r>
              <a:rPr lang="ru-RU" sz="2000" b="1" dirty="0">
                <a:solidFill>
                  <a:srgbClr val="C00000"/>
                </a:solidFill>
              </a:rPr>
              <a:t>Стратегические цели</a:t>
            </a:r>
            <a:r>
              <a:rPr lang="ru-RU" sz="2000" dirty="0"/>
              <a:t>: увеличение продолжительности жизни, снижение инвалидности и смертности; совершенствование профилактики и оказания своевременной квалифицированной первичной медико-санитарной и высокотехнологичной медицинской помощи; совершенствование стандартов медицинской помощи, а также контроля качества, эффективности и безопасности лекарственных средств. </a:t>
            </a:r>
            <a:r>
              <a:rPr lang="ru-RU" sz="2000" dirty="0">
                <a:solidFill>
                  <a:srgbClr val="003399"/>
                </a:solidFill>
              </a:rPr>
              <a:t>Негативные факторы</a:t>
            </a:r>
            <a:r>
              <a:rPr lang="ru-RU" sz="2000" dirty="0"/>
              <a:t>: низкие эффективность системы медицинского страхования и качество подготовки и переподготовки специалистов здравоохранения; недостаточный уровень социальных гарантий и оплаты труда медицинских работников и финансирования развития системы высокотехнологичной медицинской помощи; незавершенность формирования нормативной правовой базы здравоохранения</a:t>
            </a:r>
            <a:r>
              <a:rPr lang="ru-RU" sz="2000" dirty="0" smtClean="0"/>
              <a:t>.</a:t>
            </a:r>
          </a:p>
          <a:p>
            <a:pPr marL="0" indent="0">
              <a:buNone/>
            </a:pPr>
            <a:r>
              <a:rPr lang="ru-RU" sz="2000" dirty="0" smtClean="0"/>
              <a:t> </a:t>
            </a:r>
            <a:r>
              <a:rPr lang="ru-RU" sz="2000" b="1" dirty="0">
                <a:solidFill>
                  <a:srgbClr val="C00000"/>
                </a:solidFill>
              </a:rPr>
              <a:t>Угрозы: </a:t>
            </a:r>
            <a:r>
              <a:rPr lang="ru-RU" sz="2000" dirty="0"/>
              <a:t>возникновение масштабных эпидемий и пандемий; массовое распространение ВИЧ-инфекции, туберкулеза, наркомании и алкоголизма; повышение доступности </a:t>
            </a:r>
            <a:r>
              <a:rPr lang="ru-RU" sz="2000" dirty="0" err="1"/>
              <a:t>психоактивных</a:t>
            </a:r>
            <a:r>
              <a:rPr lang="ru-RU" sz="2000" dirty="0"/>
              <a:t> и психотропных веществ</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19</a:t>
            </a:fld>
            <a:endParaRPr lang="ru-RU" altLang="ru-RU"/>
          </a:p>
        </p:txBody>
      </p:sp>
      <p:pic>
        <p:nvPicPr>
          <p:cNvPr id="32770" name="Picture 2" descr="Безопасность в сфере здравоохранения и фармацев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8126"/>
            <a:ext cx="1661741"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682401"/>
      </p:ext>
    </p:extLst>
  </p:cSld>
  <p:clrMapOvr>
    <a:masterClrMapping/>
  </p:clrMapOvr>
  <p:transition>
    <p:cover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a:t>
            </a:fld>
            <a:endParaRPr lang="ru-RU" altLang="ru-RU"/>
          </a:p>
        </p:txBody>
      </p:sp>
      <p:grpSp>
        <p:nvGrpSpPr>
          <p:cNvPr id="9" name="Group 94"/>
          <p:cNvGrpSpPr>
            <a:grpSpLocks/>
          </p:cNvGrpSpPr>
          <p:nvPr/>
        </p:nvGrpSpPr>
        <p:grpSpPr bwMode="auto">
          <a:xfrm flipV="1">
            <a:off x="3861296" y="4192524"/>
            <a:ext cx="755402" cy="606375"/>
            <a:chOff x="2543" y="1006"/>
            <a:chExt cx="416" cy="416"/>
          </a:xfrm>
        </p:grpSpPr>
        <p:sp>
          <p:nvSpPr>
            <p:cNvPr id="10"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11" name="Group 53"/>
            <p:cNvGrpSpPr>
              <a:grpSpLocks/>
            </p:cNvGrpSpPr>
            <p:nvPr/>
          </p:nvGrpSpPr>
          <p:grpSpPr bwMode="auto">
            <a:xfrm rot="-2288454">
              <a:off x="2578" y="1034"/>
              <a:ext cx="348" cy="356"/>
              <a:chOff x="887" y="2040"/>
              <a:chExt cx="433" cy="422"/>
            </a:xfrm>
          </p:grpSpPr>
          <p:pic>
            <p:nvPicPr>
              <p:cNvPr id="13"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15"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57"/>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93"/>
          <p:cNvGrpSpPr>
            <a:grpSpLocks/>
          </p:cNvGrpSpPr>
          <p:nvPr/>
        </p:nvGrpSpPr>
        <p:grpSpPr bwMode="auto">
          <a:xfrm>
            <a:off x="3926364" y="2809243"/>
            <a:ext cx="794151" cy="632020"/>
            <a:chOff x="3071" y="1006"/>
            <a:chExt cx="416" cy="416"/>
          </a:xfrm>
        </p:grpSpPr>
        <p:sp>
          <p:nvSpPr>
            <p:cNvPr id="17"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18" name="Group 63"/>
            <p:cNvGrpSpPr>
              <a:grpSpLocks/>
            </p:cNvGrpSpPr>
            <p:nvPr/>
          </p:nvGrpSpPr>
          <p:grpSpPr bwMode="auto">
            <a:xfrm rot="-2288454">
              <a:off x="3106" y="1034"/>
              <a:ext cx="348" cy="356"/>
              <a:chOff x="887" y="2040"/>
              <a:chExt cx="433" cy="422"/>
            </a:xfrm>
          </p:grpSpPr>
          <p:pic>
            <p:nvPicPr>
              <p:cNvPr id="20" name="Picture 6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22" name="Picture 6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86"/>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94"/>
          <p:cNvGrpSpPr>
            <a:grpSpLocks/>
          </p:cNvGrpSpPr>
          <p:nvPr/>
        </p:nvGrpSpPr>
        <p:grpSpPr bwMode="auto">
          <a:xfrm flipV="1">
            <a:off x="3960614" y="1882656"/>
            <a:ext cx="755402" cy="606375"/>
            <a:chOff x="2543" y="1006"/>
            <a:chExt cx="416" cy="416"/>
          </a:xfrm>
        </p:grpSpPr>
        <p:sp>
          <p:nvSpPr>
            <p:cNvPr id="24"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25" name="Group 53"/>
            <p:cNvGrpSpPr>
              <a:grpSpLocks/>
            </p:cNvGrpSpPr>
            <p:nvPr/>
          </p:nvGrpSpPr>
          <p:grpSpPr bwMode="auto">
            <a:xfrm rot="-2288454">
              <a:off x="2578" y="1034"/>
              <a:ext cx="348" cy="356"/>
              <a:chOff x="887" y="2040"/>
              <a:chExt cx="433" cy="422"/>
            </a:xfrm>
          </p:grpSpPr>
          <p:pic>
            <p:nvPicPr>
              <p:cNvPr id="27"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29"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57"/>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93"/>
          <p:cNvGrpSpPr>
            <a:grpSpLocks/>
          </p:cNvGrpSpPr>
          <p:nvPr/>
        </p:nvGrpSpPr>
        <p:grpSpPr bwMode="auto">
          <a:xfrm>
            <a:off x="3825612" y="5394286"/>
            <a:ext cx="794151" cy="632020"/>
            <a:chOff x="3071" y="1006"/>
            <a:chExt cx="416" cy="416"/>
          </a:xfrm>
        </p:grpSpPr>
        <p:sp>
          <p:nvSpPr>
            <p:cNvPr id="31"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32" name="Group 63"/>
            <p:cNvGrpSpPr>
              <a:grpSpLocks/>
            </p:cNvGrpSpPr>
            <p:nvPr/>
          </p:nvGrpSpPr>
          <p:grpSpPr bwMode="auto">
            <a:xfrm rot="-2288454">
              <a:off x="3106" y="1034"/>
              <a:ext cx="348" cy="356"/>
              <a:chOff x="887" y="2040"/>
              <a:chExt cx="433" cy="422"/>
            </a:xfrm>
          </p:grpSpPr>
          <p:pic>
            <p:nvPicPr>
              <p:cNvPr id="34" name="Picture 6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36" name="Picture 6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86"/>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Прямоугольник 2"/>
          <p:cNvSpPr/>
          <p:nvPr/>
        </p:nvSpPr>
        <p:spPr>
          <a:xfrm>
            <a:off x="4619763" y="1979613"/>
            <a:ext cx="4572000" cy="369332"/>
          </a:xfrm>
          <a:prstGeom prst="rect">
            <a:avLst/>
          </a:prstGeom>
        </p:spPr>
        <p:txBody>
          <a:bodyPr>
            <a:spAutoFit/>
          </a:bodyPr>
          <a:lstStyle/>
          <a:p>
            <a:r>
              <a:rPr lang="ru-RU" dirty="0"/>
              <a:t>Понятие социальной безопасности</a:t>
            </a:r>
            <a:endParaRPr lang="ru-RU" dirty="0" smtClean="0"/>
          </a:p>
        </p:txBody>
      </p:sp>
      <p:sp>
        <p:nvSpPr>
          <p:cNvPr id="8" name="Прямоугольник 7"/>
          <p:cNvSpPr/>
          <p:nvPr/>
        </p:nvSpPr>
        <p:spPr>
          <a:xfrm>
            <a:off x="4588467" y="3789040"/>
            <a:ext cx="4572000" cy="2585323"/>
          </a:xfrm>
          <a:prstGeom prst="rect">
            <a:avLst/>
          </a:prstGeom>
        </p:spPr>
        <p:txBody>
          <a:bodyPr>
            <a:spAutoFit/>
          </a:bodyPr>
          <a:lstStyle/>
          <a:p>
            <a:r>
              <a:rPr lang="ru-RU" dirty="0"/>
              <a:t>Цели, принципы концепции социальной безопасности</a:t>
            </a:r>
            <a:r>
              <a:rPr lang="ru-RU" dirty="0" smtClean="0"/>
              <a:t>. Объекты</a:t>
            </a:r>
            <a:r>
              <a:rPr lang="ru-RU" dirty="0"/>
              <a:t>, субъекты, средства и способы обеспечения социальной безопасности</a:t>
            </a:r>
            <a:r>
              <a:rPr lang="ru-RU" dirty="0" smtClean="0"/>
              <a:t>.</a:t>
            </a:r>
          </a:p>
          <a:p>
            <a:endParaRPr lang="ru-RU" dirty="0" smtClean="0"/>
          </a:p>
          <a:p>
            <a:endParaRPr lang="ru-RU" dirty="0"/>
          </a:p>
          <a:p>
            <a:r>
              <a:rPr lang="ru-RU" dirty="0" smtClean="0"/>
              <a:t>Особенности </a:t>
            </a:r>
            <a:r>
              <a:rPr lang="ru-RU" dirty="0"/>
              <a:t>обеспечения социальной безопасности различных категорий населения</a:t>
            </a:r>
          </a:p>
        </p:txBody>
      </p:sp>
      <p:sp>
        <p:nvSpPr>
          <p:cNvPr id="37" name="Прямоугольник 36"/>
          <p:cNvSpPr/>
          <p:nvPr/>
        </p:nvSpPr>
        <p:spPr>
          <a:xfrm>
            <a:off x="4716016" y="2843549"/>
            <a:ext cx="4572000" cy="646331"/>
          </a:xfrm>
          <a:prstGeom prst="rect">
            <a:avLst/>
          </a:prstGeom>
        </p:spPr>
        <p:txBody>
          <a:bodyPr>
            <a:spAutoFit/>
          </a:bodyPr>
          <a:lstStyle/>
          <a:p>
            <a:r>
              <a:rPr lang="ru-RU" dirty="0"/>
              <a:t>Социальные опасности, угрозы и их источники</a:t>
            </a:r>
          </a:p>
        </p:txBody>
      </p:sp>
      <p:sp>
        <p:nvSpPr>
          <p:cNvPr id="5" name="Вертикальный свиток 4"/>
          <p:cNvSpPr/>
          <p:nvPr/>
        </p:nvSpPr>
        <p:spPr>
          <a:xfrm>
            <a:off x="-60911" y="1852301"/>
            <a:ext cx="4003073" cy="4968552"/>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rgbClr val="000099"/>
                </a:solidFill>
              </a:rPr>
              <a:t>Возникающие дилеммы безопасности человека и </a:t>
            </a:r>
          </a:p>
          <a:p>
            <a:r>
              <a:rPr lang="ru-RU" sz="2000" dirty="0">
                <a:solidFill>
                  <a:srgbClr val="000099"/>
                </a:solidFill>
              </a:rPr>
              <a:t>общества могут быть разрешены только многомерной, </a:t>
            </a:r>
          </a:p>
          <a:p>
            <a:r>
              <a:rPr lang="ru-RU" sz="2000" dirty="0">
                <a:solidFill>
                  <a:srgbClr val="000099"/>
                </a:solidFill>
              </a:rPr>
              <a:t>творческой социальной работой, способной компенсировать или</a:t>
            </a:r>
          </a:p>
          <a:p>
            <a:r>
              <a:rPr lang="ru-RU" sz="2000" dirty="0">
                <a:solidFill>
                  <a:srgbClr val="000099"/>
                </a:solidFill>
              </a:rPr>
              <a:t>нейтрализовать возможные ошибки социальной политики государства.</a:t>
            </a:r>
          </a:p>
          <a:p>
            <a:r>
              <a:rPr lang="ru-RU" sz="1600" dirty="0" smtClean="0">
                <a:solidFill>
                  <a:srgbClr val="000099"/>
                </a:solidFill>
              </a:rPr>
              <a:t>                           М</a:t>
            </a:r>
            <a:r>
              <a:rPr lang="ru-RU" sz="1600" dirty="0">
                <a:solidFill>
                  <a:srgbClr val="000099"/>
                </a:solidFill>
              </a:rPr>
              <a:t>. А. </a:t>
            </a:r>
            <a:r>
              <a:rPr lang="ru-RU" sz="1600" dirty="0" err="1">
                <a:solidFill>
                  <a:srgbClr val="000099"/>
                </a:solidFill>
              </a:rPr>
              <a:t>Лыгина</a:t>
            </a:r>
            <a:endParaRPr lang="ru-RU" sz="1600" dirty="0">
              <a:solidFill>
                <a:srgbClr val="000099"/>
              </a:solidFill>
            </a:endParaRPr>
          </a:p>
        </p:txBody>
      </p:sp>
    </p:spTree>
    <p:extLst>
      <p:ext uri="{BB962C8B-B14F-4D97-AF65-F5344CB8AC3E}">
        <p14:creationId xmlns:p14="http://schemas.microsoft.com/office/powerpoint/2010/main" val="3177201510"/>
      </p:ext>
    </p:extLst>
  </p:cSld>
  <p:clrMapOvr>
    <a:masterClrMapping/>
  </p:clrMapOvr>
  <p:transition>
    <p:cover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4638"/>
            <a:ext cx="7360530" cy="1066130"/>
          </a:xfrm>
        </p:spPr>
        <p:txBody>
          <a:bodyPr/>
          <a:lstStyle/>
          <a:p>
            <a:r>
              <a:rPr lang="ru-RU" sz="3600" dirty="0"/>
              <a:t>Обеспечение безопасности в сфере здравоохранения</a:t>
            </a:r>
          </a:p>
        </p:txBody>
      </p:sp>
      <p:sp>
        <p:nvSpPr>
          <p:cNvPr id="3" name="Объект 2"/>
          <p:cNvSpPr>
            <a:spLocks noGrp="1"/>
          </p:cNvSpPr>
          <p:nvPr>
            <p:ph idx="1"/>
          </p:nvPr>
        </p:nvSpPr>
        <p:spPr>
          <a:xfrm>
            <a:off x="251520" y="1514473"/>
            <a:ext cx="8712968" cy="4569122"/>
          </a:xfrm>
        </p:spPr>
        <p:txBody>
          <a:bodyPr/>
          <a:lstStyle/>
          <a:p>
            <a:pPr marL="0" indent="0">
              <a:buNone/>
            </a:pPr>
            <a:r>
              <a:rPr lang="ru-RU" sz="2000" dirty="0"/>
              <a:t> </a:t>
            </a:r>
            <a:r>
              <a:rPr lang="ru-RU" sz="2000" b="1" dirty="0">
                <a:solidFill>
                  <a:srgbClr val="C00000"/>
                </a:solidFill>
              </a:rPr>
              <a:t>Направления:</a:t>
            </a:r>
            <a:r>
              <a:rPr lang="ru-RU" sz="2000" dirty="0"/>
              <a:t> повышение качества и доступности медицинского обслуживания; государственная поддержка перспективных разработок в области фармацевтики, биотехнологий и </a:t>
            </a:r>
            <a:r>
              <a:rPr lang="ru-RU" sz="2000" dirty="0" err="1"/>
              <a:t>нанотехнологий</a:t>
            </a:r>
            <a:r>
              <a:rPr lang="ru-RU" sz="2000" dirty="0"/>
              <a:t>; модернизация экономических механизмов функционирования здравоохранения и развитие материально-технической базы. </a:t>
            </a:r>
            <a:endParaRPr lang="ru-RU" sz="2000" dirty="0" smtClean="0"/>
          </a:p>
          <a:p>
            <a:pPr marL="0" indent="0">
              <a:buNone/>
            </a:pPr>
            <a:r>
              <a:rPr lang="ru-RU" sz="2000" b="1" dirty="0" smtClean="0">
                <a:solidFill>
                  <a:srgbClr val="C00000"/>
                </a:solidFill>
              </a:rPr>
              <a:t>Пути</a:t>
            </a:r>
            <a:r>
              <a:rPr lang="ru-RU" sz="2000" b="1" dirty="0">
                <a:solidFill>
                  <a:srgbClr val="C00000"/>
                </a:solidFill>
              </a:rPr>
              <a:t>: </a:t>
            </a:r>
            <a:r>
              <a:rPr lang="ru-RU" sz="2000" dirty="0"/>
              <a:t>формирование национальных программ по лечению социально значимых заболеваний с разработкой единых общероссийских подходов к диагностике, лечению и реабилитации пациентов; развитие системы управления качеством и доступностью медицинской помощи, подготовка специалистов здравоохранения; обеспечение качественного изменения структуры заболеваний и ликвидации предпосылок эпидемий</a:t>
            </a:r>
            <a:r>
              <a:rPr lang="ru-RU" sz="2000" dirty="0" smtClean="0"/>
              <a:t>.</a:t>
            </a:r>
          </a:p>
          <a:p>
            <a:pPr marL="0" indent="0">
              <a:buNone/>
            </a:pPr>
            <a:r>
              <a:rPr lang="ru-RU" sz="2000" dirty="0" smtClean="0"/>
              <a:t> </a:t>
            </a:r>
            <a:r>
              <a:rPr lang="ru-RU" sz="2000" b="1" dirty="0">
                <a:solidFill>
                  <a:srgbClr val="C00000"/>
                </a:solidFill>
              </a:rPr>
              <a:t>Методы:</a:t>
            </a:r>
            <a:r>
              <a:rPr lang="ru-RU" sz="2000" dirty="0"/>
              <a:t> государственно-правовое регулирование в области стандартизации, лицензирования, сертификации медицинских услуг, аккредитации медицинских и фармацевтических учреждений, обеспечение государственных гарантий по оказанию медицинской помощи и модернизации системы ОМС, определения единых критериев оценки работы лечебно-профилактических учреждений</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20</a:t>
            </a:fld>
            <a:endParaRPr lang="ru-RU" altLang="ru-RU"/>
          </a:p>
        </p:txBody>
      </p:sp>
      <p:pic>
        <p:nvPicPr>
          <p:cNvPr id="33794" name="Picture 2" descr="Обеспечение безопасности в сфере здравоохранен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530" y="116632"/>
            <a:ext cx="1688629"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06745"/>
      </p:ext>
    </p:extLst>
  </p:cSld>
  <p:clrMapOvr>
    <a:masterClrMapping/>
  </p:clrMapOvr>
  <p:transition>
    <p:cover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Решение задачи повышения социальной безопасности страны и реализация стратегии социального развития </a:t>
            </a:r>
          </a:p>
        </p:txBody>
      </p:sp>
      <p:sp>
        <p:nvSpPr>
          <p:cNvPr id="3" name="Объект 2"/>
          <p:cNvSpPr>
            <a:spLocks noGrp="1"/>
          </p:cNvSpPr>
          <p:nvPr>
            <p:ph idx="1"/>
          </p:nvPr>
        </p:nvSpPr>
        <p:spPr/>
        <p:txBody>
          <a:bodyPr/>
          <a:lstStyle/>
          <a:p>
            <a:r>
              <a:rPr lang="ru-RU" sz="2400" dirty="0" smtClean="0"/>
              <a:t>должны </a:t>
            </a:r>
            <a:r>
              <a:rPr lang="ru-RU" sz="2400" dirty="0"/>
              <a:t>опираться на систему оптимальных социальных стандартов качества и уровня жизни населения. Общество должно четко знать, каково оно в настоящее время и к каким стандартам жизни будет стремиться в обозримом будущем</a:t>
            </a:r>
            <a:r>
              <a:rPr lang="ru-RU" sz="2400" dirty="0" smtClean="0"/>
              <a:t>.</a:t>
            </a:r>
          </a:p>
          <a:p>
            <a:r>
              <a:rPr lang="ru-RU" sz="2400" dirty="0"/>
              <a:t>Социальные стандарты — это ценностные представления общества о достойных качестве и уровне жизни: об уровне государственных социальных гарантий и индикаторах достижения средних и высоких стандартов жизни. Это система взаимосвязанных </a:t>
            </a:r>
            <a:r>
              <a:rPr lang="ru-RU" sz="2400" dirty="0" err="1"/>
              <a:t>критериальных</a:t>
            </a:r>
            <a:r>
              <a:rPr lang="ru-RU" sz="2400" dirty="0"/>
              <a:t> нормативов повышения качества жизни от приемлемого к хорошему, от хорошего к лучшему и еще более высокому.</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21</a:t>
            </a:fld>
            <a:endParaRPr lang="ru-RU" altLang="ru-RU"/>
          </a:p>
        </p:txBody>
      </p:sp>
    </p:spTree>
    <p:extLst>
      <p:ext uri="{BB962C8B-B14F-4D97-AF65-F5344CB8AC3E}">
        <p14:creationId xmlns:p14="http://schemas.microsoft.com/office/powerpoint/2010/main" val="1310127304"/>
      </p:ext>
    </p:extLst>
  </p:cSld>
  <p:clrMapOvr>
    <a:masterClrMapping/>
  </p:clrMapOvr>
  <p:transition>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До сих пор государство ориентируется на минимальные социальные стандарты </a:t>
            </a:r>
          </a:p>
        </p:txBody>
      </p:sp>
      <p:sp>
        <p:nvSpPr>
          <p:cNvPr id="3" name="Объект 2"/>
          <p:cNvSpPr>
            <a:spLocks noGrp="1"/>
          </p:cNvSpPr>
          <p:nvPr>
            <p:ph idx="1"/>
          </p:nvPr>
        </p:nvSpPr>
        <p:spPr>
          <a:xfrm>
            <a:off x="323528" y="1916832"/>
            <a:ext cx="8640960" cy="4569122"/>
          </a:xfrm>
        </p:spPr>
        <p:txBody>
          <a:bodyPr/>
          <a:lstStyle/>
          <a:p>
            <a:r>
              <a:rPr lang="ru-RU" sz="2000" dirty="0" smtClean="0"/>
              <a:t>в </a:t>
            </a:r>
            <a:r>
              <a:rPr lang="ru-RU" sz="2000" dirty="0"/>
              <a:t>виде представленных в законах и ведомственных нормативных актах норм и нормативов. В качестве примера можно привести такие из них, как "величина прожиточного минимума", "минимальный размер оплаты труда", "базовый размер страховой части трудовой пенсии", "минимальная величина пособия по безработице", "минимальный размер пособия по уходу за ребенком", "минимальный размер площади жилого помещения" и т.д.</a:t>
            </a:r>
          </a:p>
          <a:p>
            <a:r>
              <a:rPr lang="ru-RU" sz="2000" dirty="0"/>
              <a:t>Оптимальные социальные стандарты качества и уровня жизни должны быть разработаны и установлены в соответствии с международными принципами и подходами по прекращению процесса воспроизводства бедности, обеспечению конституционных гарантий на труд и жилище, доступа населения к медицинской помощи, образованию, социальным услугам, созданию условий для развития человеческого потенциала.</a:t>
            </a:r>
          </a:p>
          <a:p>
            <a:endParaRPr lang="ru-RU" sz="20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22</a:t>
            </a:fld>
            <a:endParaRPr lang="ru-RU" altLang="ru-RU"/>
          </a:p>
        </p:txBody>
      </p:sp>
    </p:spTree>
    <p:extLst>
      <p:ext uri="{BB962C8B-B14F-4D97-AF65-F5344CB8AC3E}">
        <p14:creationId xmlns:p14="http://schemas.microsoft.com/office/powerpoint/2010/main" val="3774900133"/>
      </p:ext>
    </p:extLst>
  </p:cSld>
  <p:clrMapOvr>
    <a:masterClrMapping/>
  </p:clrMapOvr>
  <p:transition>
    <p:cover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Формула обеспечения социальной безопасности </a:t>
            </a:r>
          </a:p>
        </p:txBody>
      </p:sp>
      <p:sp>
        <p:nvSpPr>
          <p:cNvPr id="3" name="Объект 2"/>
          <p:cNvSpPr>
            <a:spLocks noGrp="1"/>
          </p:cNvSpPr>
          <p:nvPr>
            <p:ph idx="1"/>
          </p:nvPr>
        </p:nvSpPr>
        <p:spPr/>
        <p:txBody>
          <a:bodyPr/>
          <a:lstStyle/>
          <a:p>
            <a:pPr marL="0" indent="0">
              <a:buNone/>
            </a:pPr>
            <a:r>
              <a:rPr lang="ru-RU" dirty="0" smtClean="0">
                <a:effectLst>
                  <a:outerShdw blurRad="38100" dist="38100" dir="2700000" algn="tl">
                    <a:srgbClr val="000000">
                      <a:alpha val="43137"/>
                    </a:srgbClr>
                  </a:outerShdw>
                </a:effectLst>
              </a:rPr>
              <a:t>может </a:t>
            </a:r>
            <a:r>
              <a:rPr lang="ru-RU" dirty="0">
                <a:effectLst>
                  <a:outerShdw blurRad="38100" dist="38100" dir="2700000" algn="tl">
                    <a:srgbClr val="000000">
                      <a:alpha val="43137"/>
                    </a:srgbClr>
                  </a:outerShdw>
                </a:effectLst>
              </a:rPr>
              <a:t>в общем виде быть представлена </a:t>
            </a:r>
            <a:r>
              <a:rPr lang="ru-RU" dirty="0" smtClean="0">
                <a:effectLst>
                  <a:outerShdw blurRad="38100" dist="38100" dir="2700000" algn="tl">
                    <a:srgbClr val="000000">
                      <a:alpha val="43137"/>
                    </a:srgbClr>
                  </a:outerShdw>
                </a:effectLst>
              </a:rPr>
              <a:t>как</a:t>
            </a:r>
            <a:r>
              <a:rPr lang="ru-RU" dirty="0" smtClean="0">
                <a:solidFill>
                  <a:srgbClr val="C00000"/>
                </a:solidFill>
                <a:effectLst>
                  <a:outerShdw blurRad="38100" dist="38100" dir="2700000" algn="tl">
                    <a:srgbClr val="000000">
                      <a:alpha val="43137"/>
                    </a:srgbClr>
                  </a:outerShdw>
                </a:effectLst>
              </a:rPr>
              <a:t>.</a:t>
            </a:r>
          </a:p>
          <a:p>
            <a:pPr marL="0" indent="0">
              <a:buNone/>
            </a:pPr>
            <a:endParaRPr lang="ru-RU" sz="2400" dirty="0">
              <a:solidFill>
                <a:srgbClr val="C00000"/>
              </a:solidFill>
              <a:effectLst>
                <a:outerShdw blurRad="38100" dist="38100" dir="2700000" algn="tl">
                  <a:srgbClr val="000000">
                    <a:alpha val="43137"/>
                  </a:srgbClr>
                </a:outerShdw>
              </a:effectLst>
            </a:endParaRP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23</a:t>
            </a:fld>
            <a:endParaRPr lang="ru-RU" altLang="ru-RU"/>
          </a:p>
        </p:txBody>
      </p:sp>
      <p:sp>
        <p:nvSpPr>
          <p:cNvPr id="7" name="Скругленный прямоугольник 6"/>
          <p:cNvSpPr/>
          <p:nvPr/>
        </p:nvSpPr>
        <p:spPr>
          <a:xfrm>
            <a:off x="318755" y="2564904"/>
            <a:ext cx="8640960" cy="2636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rgbClr val="C00000"/>
                </a:solidFill>
                <a:effectLst>
                  <a:outerShdw blurRad="38100" dist="38100" dir="2700000" algn="tl">
                    <a:srgbClr val="000000">
                      <a:alpha val="43137"/>
                    </a:srgbClr>
                  </a:outerShdw>
                </a:effectLst>
              </a:rPr>
              <a:t>интеграция экономического благополучия, ответственной социальной политики, сильной национальной идеологии и развитого гражданского общества</a:t>
            </a:r>
            <a:endParaRPr lang="ru-RU" sz="3600" dirty="0"/>
          </a:p>
        </p:txBody>
      </p:sp>
    </p:spTree>
    <p:extLst>
      <p:ext uri="{BB962C8B-B14F-4D97-AF65-F5344CB8AC3E}">
        <p14:creationId xmlns:p14="http://schemas.microsoft.com/office/powerpoint/2010/main" val="1039615305"/>
      </p:ext>
    </p:extLst>
  </p:cSld>
  <p:clrMapOvr>
    <a:masterClrMapping/>
  </p:clrMapOvr>
  <p:transition>
    <p:cover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Для успешной реализации целей социальной политики необходима социальная стабильность</a:t>
            </a:r>
          </a:p>
        </p:txBody>
      </p:sp>
      <p:sp>
        <p:nvSpPr>
          <p:cNvPr id="3" name="Объект 2"/>
          <p:cNvSpPr>
            <a:spLocks noGrp="1"/>
          </p:cNvSpPr>
          <p:nvPr>
            <p:ph idx="1"/>
          </p:nvPr>
        </p:nvSpPr>
        <p:spPr/>
        <p:txBody>
          <a:bodyPr/>
          <a:lstStyle/>
          <a:p>
            <a:r>
              <a:rPr lang="ru-RU" sz="2400" dirty="0" smtClean="0"/>
              <a:t>, </a:t>
            </a:r>
            <a:r>
              <a:rPr lang="ru-RU" sz="2400" dirty="0"/>
              <a:t>т.е. возможность реализации решений, принятых в установленном законом порядке без разрушения самого общества и управляющих им систем. Современная социальная политика во все большей мере должна строиться па принципе социальной безопасности, нацеленном на защиту жизненно важных интересов населения России и социальных факторов, определяющих стабильное развитие нашего общества и экономики страны</a:t>
            </a:r>
            <a:r>
              <a:rPr lang="ru-RU" dirty="0"/>
              <a:t>.</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24</a:t>
            </a:fld>
            <a:endParaRPr lang="ru-RU" altLang="ru-RU"/>
          </a:p>
        </p:txBody>
      </p:sp>
    </p:spTree>
    <p:extLst>
      <p:ext uri="{BB962C8B-B14F-4D97-AF65-F5344CB8AC3E}">
        <p14:creationId xmlns:p14="http://schemas.microsoft.com/office/powerpoint/2010/main" val="637699735"/>
      </p:ext>
    </p:extLst>
  </p:cSld>
  <p:clrMapOvr>
    <a:masterClrMapping/>
  </p:clrMapOvr>
  <p:transition>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25</a:t>
            </a:fld>
            <a:endParaRPr lang="ru-RU" altLang="ru-RU"/>
          </a:p>
        </p:txBody>
      </p:sp>
      <p:pic>
        <p:nvPicPr>
          <p:cNvPr id="25602" name="Picture 2" descr="http://ok-t.ru/studopediaru/baza1/1526757375079.files/image0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781868"/>
      </p:ext>
    </p:extLst>
  </p:cSld>
  <p:clrMapOvr>
    <a:masterClrMapping/>
  </p:clrMapOvr>
  <p:transition>
    <p:cover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26</a:t>
            </a:fld>
            <a:endParaRPr lang="ru-RU" altLang="ru-RU"/>
          </a:p>
        </p:txBody>
      </p:sp>
      <p:pic>
        <p:nvPicPr>
          <p:cNvPr id="23554" name="Picture 2" descr="https://fs00.infourok.ru/images/doc/156/179763/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841997"/>
      </p:ext>
    </p:extLst>
  </p:cSld>
  <p:clrMapOvr>
    <a:masterClrMapping/>
  </p:clrMapOvr>
  <p:transition>
    <p:cover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0"/>
            <a:ext cx="8229600" cy="6261398"/>
          </a:xfrm>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27</a:t>
            </a:fld>
            <a:endParaRPr lang="ru-RU" altLang="ru-RU"/>
          </a:p>
        </p:txBody>
      </p:sp>
      <p:pic>
        <p:nvPicPr>
          <p:cNvPr id="7170" name="Picture 2" descr="http://fs1.ppt4web.ru/images/16566/96688/640/im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074383"/>
      </p:ext>
    </p:extLst>
  </p:cSld>
  <p:clrMapOvr>
    <a:masterClrMapping/>
  </p:clrMapOvr>
  <p:transition>
    <p:cover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Исторически многообразие</a:t>
            </a:r>
            <a:br>
              <a:rPr lang="ru-RU" sz="3600" dirty="0" smtClean="0"/>
            </a:br>
            <a:r>
              <a:rPr lang="ru-RU" sz="3600" dirty="0"/>
              <a:t>систем социальной безопасности</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28</a:t>
            </a:fld>
            <a:endParaRPr lang="ru-RU" altLang="ru-RU"/>
          </a:p>
        </p:txBody>
      </p:sp>
      <p:sp>
        <p:nvSpPr>
          <p:cNvPr id="7" name="Скругленный прямоугольник 6"/>
          <p:cNvSpPr/>
          <p:nvPr/>
        </p:nvSpPr>
        <p:spPr>
          <a:xfrm>
            <a:off x="179512" y="1628800"/>
            <a:ext cx="4320480" cy="50405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C00000"/>
                </a:solidFill>
              </a:rPr>
              <a:t>Тоталитарная модель</a:t>
            </a:r>
          </a:p>
          <a:p>
            <a:pPr algn="just"/>
            <a:r>
              <a:rPr lang="ru-RU" sz="2000" dirty="0">
                <a:solidFill>
                  <a:schemeClr val="tx1"/>
                </a:solidFill>
              </a:rPr>
              <a:t>высокий уровень социальной защищенности и руководящая позиция го­сударства по отношению к человеку. Усиливаются распределительные функции государства и вмешательство во все сферы жизнедеятельности общества. Веду­щим механизмом регулирования социально-экономических отно­шений </a:t>
            </a:r>
            <a:r>
              <a:rPr lang="ru-RU" sz="2000" dirty="0" smtClean="0">
                <a:solidFill>
                  <a:schemeClr val="tx1"/>
                </a:solidFill>
              </a:rPr>
              <a:t>является </a:t>
            </a:r>
            <a:r>
              <a:rPr lang="ru-RU" sz="2000" u="sng" dirty="0" smtClean="0">
                <a:solidFill>
                  <a:schemeClr val="tx1"/>
                </a:solidFill>
              </a:rPr>
              <a:t>социальное </a:t>
            </a:r>
            <a:r>
              <a:rPr lang="ru-RU" sz="2000" u="sng" dirty="0">
                <a:solidFill>
                  <a:schemeClr val="tx1"/>
                </a:solidFill>
              </a:rPr>
              <a:t>управление или </a:t>
            </a:r>
            <a:r>
              <a:rPr lang="ru-RU" sz="2000" u="sng" dirty="0" smtClean="0">
                <a:solidFill>
                  <a:schemeClr val="tx1"/>
                </a:solidFill>
              </a:rPr>
              <a:t>администрирование</a:t>
            </a:r>
            <a:endParaRPr lang="ru-RU" sz="2000" dirty="0">
              <a:solidFill>
                <a:schemeClr val="tx1"/>
              </a:solidFill>
            </a:endParaRPr>
          </a:p>
        </p:txBody>
      </p:sp>
      <p:sp>
        <p:nvSpPr>
          <p:cNvPr id="8" name="Скругленный прямоугольник 7"/>
          <p:cNvSpPr/>
          <p:nvPr/>
        </p:nvSpPr>
        <p:spPr>
          <a:xfrm>
            <a:off x="4820562" y="1656311"/>
            <a:ext cx="4143926" cy="50405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C00000"/>
                </a:solidFill>
              </a:rPr>
              <a:t>Либеральная</a:t>
            </a:r>
            <a:r>
              <a:rPr lang="ru-RU" sz="2400" dirty="0" smtClean="0"/>
              <a:t> </a:t>
            </a:r>
            <a:r>
              <a:rPr lang="ru-RU" sz="2400" dirty="0" smtClean="0">
                <a:solidFill>
                  <a:srgbClr val="C00000"/>
                </a:solidFill>
              </a:rPr>
              <a:t>модель</a:t>
            </a:r>
          </a:p>
          <a:p>
            <a:pPr algn="just"/>
            <a:r>
              <a:rPr lang="ru-RU" sz="2400" dirty="0">
                <a:solidFill>
                  <a:schemeClr val="tx1"/>
                </a:solidFill>
              </a:rPr>
              <a:t>предпо­лагает отход от единомыслия и коллективизма </a:t>
            </a:r>
            <a:r>
              <a:rPr lang="ru-RU" sz="2400" dirty="0" smtClean="0">
                <a:solidFill>
                  <a:schemeClr val="tx1"/>
                </a:solidFill>
              </a:rPr>
              <a:t>к </a:t>
            </a:r>
            <a:r>
              <a:rPr lang="ru-RU" sz="2400" u="sng" dirty="0" smtClean="0">
                <a:solidFill>
                  <a:schemeClr val="tx1"/>
                </a:solidFill>
              </a:rPr>
              <a:t>плюрализму </a:t>
            </a:r>
            <a:r>
              <a:rPr lang="ru-RU" sz="2400" u="sng" dirty="0">
                <a:solidFill>
                  <a:schemeClr val="tx1"/>
                </a:solidFill>
              </a:rPr>
              <a:t>и ин­дивидуальным началам</a:t>
            </a:r>
            <a:r>
              <a:rPr lang="ru-RU" sz="2400" dirty="0">
                <a:solidFill>
                  <a:schemeClr val="tx1"/>
                </a:solidFill>
              </a:rPr>
              <a:t>. Данная модель соответствует социально ориентированной рыночной экономике и имеет соответствующие уровни: индивидуальный, групповой и общественный</a:t>
            </a:r>
            <a:endParaRPr lang="ru-RU" sz="2400" dirty="0" smtClean="0">
              <a:solidFill>
                <a:schemeClr val="tx1"/>
              </a:solidFill>
            </a:endParaRPr>
          </a:p>
        </p:txBody>
      </p:sp>
    </p:spTree>
    <p:extLst>
      <p:ext uri="{BB962C8B-B14F-4D97-AF65-F5344CB8AC3E}">
        <p14:creationId xmlns:p14="http://schemas.microsoft.com/office/powerpoint/2010/main" val="2581388016"/>
      </p:ext>
    </p:extLst>
  </p:cSld>
  <p:clrMapOvr>
    <a:masterClrMapping/>
  </p:clrMapOvr>
  <p:transition>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Система </a:t>
            </a:r>
            <a:r>
              <a:rPr lang="ru-RU" dirty="0"/>
              <a:t>социальной безопасности </a:t>
            </a:r>
          </a:p>
        </p:txBody>
      </p:sp>
      <p:sp>
        <p:nvSpPr>
          <p:cNvPr id="3" name="Объект 2"/>
          <p:cNvSpPr>
            <a:spLocks noGrp="1"/>
          </p:cNvSpPr>
          <p:nvPr>
            <p:ph idx="1"/>
          </p:nvPr>
        </p:nvSpPr>
        <p:spPr/>
        <p:txBody>
          <a:bodyPr/>
          <a:lstStyle/>
          <a:p>
            <a:pPr marL="0" indent="0">
              <a:buNone/>
            </a:pPr>
            <a:r>
              <a:rPr lang="ru-RU" sz="2400" dirty="0" smtClean="0"/>
              <a:t>обладает </a:t>
            </a:r>
            <a:r>
              <a:rPr lang="ru-RU" sz="2400" dirty="0"/>
              <a:t>все­ми необходимыми свойствами системы: иерархичностью, </a:t>
            </a:r>
            <a:r>
              <a:rPr lang="ru-RU" sz="2400" dirty="0" err="1" smtClean="0"/>
              <a:t>многоуровневостью</a:t>
            </a:r>
            <a:r>
              <a:rPr lang="ru-RU" sz="2400" dirty="0" smtClean="0"/>
              <a:t> </a:t>
            </a:r>
            <a:r>
              <a:rPr lang="ru-RU" sz="2400" dirty="0"/>
              <a:t>и структурностью; каждый отдельный уровень об­ладает относительной самостоятельностью, а целостное функци­онирование оказывается результатом взаимодействия всех ее сто­рон и уровней. Как и в других системах, в системе социальной безопасности присутствуют элемент передачи информации и про­цессы управления.</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29</a:t>
            </a:fld>
            <a:endParaRPr lang="ru-RU" altLang="ru-RU"/>
          </a:p>
        </p:txBody>
      </p:sp>
    </p:spTree>
    <p:extLst>
      <p:ext uri="{BB962C8B-B14F-4D97-AF65-F5344CB8AC3E}">
        <p14:creationId xmlns:p14="http://schemas.microsoft.com/office/powerpoint/2010/main" val="670018276"/>
      </p:ext>
    </p:extLst>
  </p:cSld>
  <p:clrMapOvr>
    <a:masterClrMapping/>
  </p:clrMapOvr>
  <p:transition>
    <p:cover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a:t>
            </a:fld>
            <a:endParaRPr lang="ru-RU" altLang="ru-RU"/>
          </a:p>
        </p:txBody>
      </p:sp>
      <p:pic>
        <p:nvPicPr>
          <p:cNvPr id="15362" name="Picture 2" descr="http://e.120-bal.ru/pars_docs/refs/8/7077/7077_html_m517780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436449"/>
      </p:ext>
    </p:extLst>
  </p:cSld>
  <p:clrMapOvr>
    <a:masterClrMapping/>
  </p:clrMapOvr>
  <p:transition>
    <p:cover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30</a:t>
            </a:fld>
            <a:endParaRPr lang="ru-RU" altLang="ru-RU"/>
          </a:p>
        </p:txBody>
      </p:sp>
      <p:pic>
        <p:nvPicPr>
          <p:cNvPr id="24578" name="Picture 2" descr="http://lusana.ru/files/697/57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63767"/>
      </p:ext>
    </p:extLst>
  </p:cSld>
  <p:clrMapOvr>
    <a:masterClrMapping/>
  </p:clrMapOvr>
  <p:transition>
    <p:cover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31</a:t>
            </a:fld>
            <a:endParaRPr lang="ru-RU" altLang="ru-RU"/>
          </a:p>
        </p:txBody>
      </p:sp>
      <p:pic>
        <p:nvPicPr>
          <p:cNvPr id="10242" name="Picture 2" descr="http://images.myshared.ru/4/180315/slide_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20615"/>
      </p:ext>
    </p:extLst>
  </p:cSld>
  <p:clrMapOvr>
    <a:masterClrMapping/>
  </p:clrMapOvr>
  <p:transition>
    <p:cover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32</a:t>
            </a:fld>
            <a:endParaRPr lang="ru-RU" altLang="ru-RU"/>
          </a:p>
        </p:txBody>
      </p:sp>
      <p:pic>
        <p:nvPicPr>
          <p:cNvPr id="4098" name="Picture 2" descr="http://900igr.net/datas/obg/Sistema-natsionalnoj-bezopasnosti/0011-011-Grazhdanskoe-obschestvo-i-natsionalnaja-bezopasn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1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3036"/>
      </p:ext>
    </p:extLst>
  </p:cSld>
  <p:clrMapOvr>
    <a:masterClrMapping/>
  </p:clrMapOvr>
  <p:transition>
    <p:cover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33</a:t>
            </a:fld>
            <a:endParaRPr lang="ru-RU" altLang="ru-RU"/>
          </a:p>
        </p:txBody>
      </p:sp>
      <p:pic>
        <p:nvPicPr>
          <p:cNvPr id="11266" name="Picture 2" descr="http://900igr.net/datas/obschestvoznanie/Politicheskaja-bezopasnost/0016-016-Obespechenie-politicheskoj-bezopasnosti-Ross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3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38501"/>
      </p:ext>
    </p:extLst>
  </p:cSld>
  <p:clrMapOvr>
    <a:masterClrMapping/>
  </p:clrMapOvr>
  <p:transition>
    <p:cover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34</a:t>
            </a:fld>
            <a:endParaRPr lang="ru-RU" altLang="ru-RU"/>
          </a:p>
        </p:txBody>
      </p:sp>
      <p:pic>
        <p:nvPicPr>
          <p:cNvPr id="5122" name="Picture 2" descr="http://900igr.net/datas/obschestvoznanie/Politicheskaja-bezopasnost/0017-017-Sovershenstvovanie-protsessa-obespechenija-politicheskoj-bezopasnos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383"/>
      </p:ext>
    </p:extLst>
  </p:cSld>
  <p:clrMapOvr>
    <a:masterClrMapping/>
  </p:clrMapOvr>
  <p:transition>
    <p:cover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35</a:t>
            </a:fld>
            <a:endParaRPr lang="ru-RU" altLang="ru-RU"/>
          </a:p>
        </p:txBody>
      </p:sp>
      <p:pic>
        <p:nvPicPr>
          <p:cNvPr id="19460" name="Picture 4" descr="http://www.m-economy.ru/ftp_images/arts/32/32_05_04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964488"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74948"/>
      </p:ext>
    </p:extLst>
  </p:cSld>
  <p:clrMapOvr>
    <a:masterClrMapping/>
  </p:clrMapOvr>
  <p:transition>
    <p:cover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36</a:t>
            </a:fld>
            <a:endParaRPr lang="ru-RU" altLang="ru-RU"/>
          </a:p>
        </p:txBody>
      </p:sp>
      <p:pic>
        <p:nvPicPr>
          <p:cNvPr id="13314" name="Picture 2" descr="http://topreferat.znate.ru/pars_docs/refs/22/21310/21310-22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0" y="1"/>
            <a:ext cx="9150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032651"/>
      </p:ext>
    </p:extLst>
  </p:cSld>
  <p:clrMapOvr>
    <a:masterClrMapping/>
  </p:clrMapOvr>
  <p:transition>
    <p:cover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37</a:t>
            </a:fld>
            <a:endParaRPr lang="ru-RU" altLang="ru-RU"/>
          </a:p>
        </p:txBody>
      </p:sp>
      <p:pic>
        <p:nvPicPr>
          <p:cNvPr id="6146" name="Picture 2" descr="http://fs1.ppt4web.ru/images/11098/88959/640/im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43490"/>
      </p:ext>
    </p:extLst>
  </p:cSld>
  <p:clrMapOvr>
    <a:masterClrMapping/>
  </p:clrMapOvr>
  <p:transition>
    <p:cover dir="l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38</a:t>
            </a:fld>
            <a:endParaRPr lang="ru-RU" altLang="ru-RU"/>
          </a:p>
        </p:txBody>
      </p:sp>
      <p:pic>
        <p:nvPicPr>
          <p:cNvPr id="22530" name="Picture 2" descr="http://bal-sch2.edumsko.ru/uploads/2000/1638/section/100939/b27ba1a70f24793f960e39c0198790f4.jpg?1485164057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4" y="-1112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93963"/>
      </p:ext>
    </p:extLst>
  </p:cSld>
  <p:clrMapOvr>
    <a:masterClrMapping/>
  </p:clrMapOvr>
  <p:transition>
    <p:cover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39</a:t>
            </a:fld>
            <a:endParaRPr lang="ru-RU" altLang="ru-RU"/>
          </a:p>
        </p:txBody>
      </p:sp>
      <p:pic>
        <p:nvPicPr>
          <p:cNvPr id="9218" name="Picture 2" descr="https://allyslide.com/thumbs/9c419cde1edb56ef4bd0d16eb3ef3d31/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 y="116632"/>
            <a:ext cx="9146595" cy="665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033950"/>
      </p:ext>
    </p:extLst>
  </p:cSld>
  <p:clrMapOvr>
    <a:masterClrMapping/>
  </p:clrMapOvr>
  <p:transition>
    <p:cover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4638"/>
            <a:ext cx="7887982" cy="1066130"/>
          </a:xfrm>
        </p:spPr>
        <p:txBody>
          <a:bodyPr/>
          <a:lstStyle/>
          <a:p>
            <a:r>
              <a:rPr lang="ru-RU" sz="3600" dirty="0"/>
              <a:t>Реализацией стратегии национальной безопасности, </a:t>
            </a:r>
            <a:r>
              <a:rPr lang="ru-RU" sz="3600" dirty="0" smtClean="0"/>
              <a:t>занимаются </a:t>
            </a:r>
            <a:endParaRPr lang="ru-RU" sz="3600" dirty="0"/>
          </a:p>
        </p:txBody>
      </p:sp>
      <p:sp>
        <p:nvSpPr>
          <p:cNvPr id="3" name="Объект 2"/>
          <p:cNvSpPr>
            <a:spLocks noGrp="1"/>
          </p:cNvSpPr>
          <p:nvPr>
            <p:ph idx="1"/>
          </p:nvPr>
        </p:nvSpPr>
        <p:spPr>
          <a:xfrm>
            <a:off x="0" y="1412776"/>
            <a:ext cx="9144000" cy="4569122"/>
          </a:xfrm>
        </p:spPr>
        <p:txBody>
          <a:bodyPr/>
          <a:lstStyle/>
          <a:p>
            <a:r>
              <a:rPr lang="ru-RU" sz="2400" dirty="0"/>
              <a:t>включая социальную, </a:t>
            </a:r>
            <a:r>
              <a:rPr lang="ru-RU" sz="2400" dirty="0" smtClean="0"/>
              <a:t>социально-политические </a:t>
            </a:r>
            <a:r>
              <a:rPr lang="ru-RU" sz="2400" dirty="0"/>
              <a:t>институты, ведомства и организации на всех уровнях: национальном, региональном и муниципальном. На национальном уровне ответственность за состояние социальной безопасности несут, в первую очередь, Президент РФ, Федеральное собрание (Государственная Дума и Совет Федерации), Правительство РФ, суды (Конституционный Суд РФ, Верховный Суд РФ, суды общей юрисдикции), министерства и ведомства.</a:t>
            </a:r>
          </a:p>
          <a:p>
            <a:r>
              <a:rPr lang="ru-RU" sz="2400" dirty="0"/>
              <a:t>Важнейшим конституционным органом, решающим задачи по обеспечению национальной безопасности страны, является Совет Безопасности РФ. Он обеспечивает условия для осуществления Президентом РФ полномочий в области обеспечения безопасности, координирует деятельность органов власти в сфере безопасности, выполняет иные функции в этой области.</a:t>
            </a:r>
          </a:p>
          <a:p>
            <a:endParaRPr lang="ru-RU" sz="24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a:t>
            </a:fld>
            <a:endParaRPr lang="ru-RU" altLang="ru-RU"/>
          </a:p>
        </p:txBody>
      </p:sp>
    </p:spTree>
    <p:extLst>
      <p:ext uri="{BB962C8B-B14F-4D97-AF65-F5344CB8AC3E}">
        <p14:creationId xmlns:p14="http://schemas.microsoft.com/office/powerpoint/2010/main" val="1700257563"/>
      </p:ext>
    </p:extLst>
  </p:cSld>
  <p:clrMapOvr>
    <a:masterClrMapping/>
  </p:clrMapOvr>
  <p:transition>
    <p:cover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40</a:t>
            </a:fld>
            <a:endParaRPr lang="ru-RU" altLang="ru-RU"/>
          </a:p>
        </p:txBody>
      </p:sp>
      <p:pic>
        <p:nvPicPr>
          <p:cNvPr id="8194" name="Picture 2" descr="https://ds03.infourok.ru/uploads/ex/0f75/0000982c-4d5a790a/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7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96131"/>
      </p:ext>
    </p:extLst>
  </p:cSld>
  <p:clrMapOvr>
    <a:masterClrMapping/>
  </p:clrMapOvr>
  <p:transition>
    <p:cover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41</a:t>
            </a:fld>
            <a:endParaRPr lang="ru-RU" altLang="ru-RU"/>
          </a:p>
        </p:txBody>
      </p:sp>
      <p:pic>
        <p:nvPicPr>
          <p:cNvPr id="16386" name="Picture 2" descr="http://rygkovo.edusite.ru/images/snimok34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712008"/>
      </p:ext>
    </p:extLst>
  </p:cSld>
  <p:clrMapOvr>
    <a:masterClrMapping/>
  </p:clrMapOvr>
  <p:transition>
    <p:cover dir="l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42</a:t>
            </a:fld>
            <a:endParaRPr lang="ru-RU" altLang="ru-RU"/>
          </a:p>
        </p:txBody>
      </p:sp>
      <p:pic>
        <p:nvPicPr>
          <p:cNvPr id="18434" name="Picture 2" descr="http://blacschool2.ucoz.ru/uch_god_2015-16/foto/mart/sobst-bezopasn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2" y="0"/>
            <a:ext cx="9123258" cy="6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41745"/>
      </p:ext>
    </p:extLst>
  </p:cSld>
  <p:clrMapOvr>
    <a:masterClrMapping/>
  </p:clrMapOvr>
  <p:transition>
    <p:cover dir="l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43</a:t>
            </a:fld>
            <a:endParaRPr lang="ru-RU" altLang="ru-RU"/>
          </a:p>
        </p:txBody>
      </p:sp>
      <p:pic>
        <p:nvPicPr>
          <p:cNvPr id="2052" name="Picture 4" descr="http://images.myshared.ru/4/130591/slide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7943528"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89570"/>
      </p:ext>
    </p:extLst>
  </p:cSld>
  <p:clrMapOvr>
    <a:masterClrMapping/>
  </p:clrMapOvr>
  <p:transition>
    <p:cover dir="l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Контрольный вопрос</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44</a:t>
            </a:fld>
            <a:endParaRPr lang="ru-RU" altLang="ru-RU"/>
          </a:p>
        </p:txBody>
      </p:sp>
      <p:sp>
        <p:nvSpPr>
          <p:cNvPr id="7" name="Выноска-облако 6"/>
          <p:cNvSpPr/>
          <p:nvPr/>
        </p:nvSpPr>
        <p:spPr>
          <a:xfrm>
            <a:off x="827584" y="1628800"/>
            <a:ext cx="7920880" cy="41764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3200" dirty="0" smtClean="0"/>
              <a:t>Приведите пример из практики социальной работы по обеспечению </a:t>
            </a:r>
            <a:r>
              <a:rPr lang="ru-RU" sz="3200" dirty="0"/>
              <a:t>социальной безопасности </a:t>
            </a:r>
            <a:r>
              <a:rPr lang="ru-RU" sz="3200" dirty="0" smtClean="0"/>
              <a:t>конкретной категории </a:t>
            </a:r>
            <a:r>
              <a:rPr lang="ru-RU" sz="3200" dirty="0"/>
              <a:t>населения</a:t>
            </a:r>
          </a:p>
        </p:txBody>
      </p:sp>
    </p:spTree>
    <p:extLst>
      <p:ext uri="{BB962C8B-B14F-4D97-AF65-F5344CB8AC3E}">
        <p14:creationId xmlns:p14="http://schemas.microsoft.com/office/powerpoint/2010/main" val="101107929"/>
      </p:ext>
    </p:extLst>
  </p:cSld>
  <p:clrMapOvr>
    <a:masterClrMapping/>
  </p:clrMapOvr>
  <p:transition>
    <p:cover dir="l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5908270" cy="1066130"/>
          </a:xfrm>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45</a:t>
            </a:fld>
            <a:endParaRPr lang="ru-RU" altLang="ru-RU"/>
          </a:p>
        </p:txBody>
      </p:sp>
      <p:pic>
        <p:nvPicPr>
          <p:cNvPr id="27650" name="Picture 2" descr="http://vuskniga.ru/image/cache/data/new/2/237749807869-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3"/>
            <a:ext cx="227340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Оцените статью скачать pd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6632"/>
            <a:ext cx="1666875"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6" y="1916832"/>
            <a:ext cx="8280920" cy="4801314"/>
          </a:xfrm>
          <a:prstGeom prst="rect">
            <a:avLst/>
          </a:prstGeom>
        </p:spPr>
        <p:txBody>
          <a:bodyPr wrap="square">
            <a:spAutoFit/>
          </a:bodyPr>
          <a:lstStyle/>
          <a:p>
            <a:pPr marL="285750" lvl="0" indent="-285750">
              <a:buFont typeface="Wingdings" panose="05000000000000000000" pitchFamily="2" charset="2"/>
              <a:buChar char="Ø"/>
            </a:pPr>
            <a:r>
              <a:rPr lang="ru-RU" dirty="0"/>
              <a:t>Фирсов М. В.</a:t>
            </a:r>
            <a:r>
              <a:rPr lang="ru-RU" b="1" dirty="0"/>
              <a:t> </a:t>
            </a:r>
            <a:r>
              <a:rPr lang="ru-RU" dirty="0"/>
              <a:t>Теория социальной работы [Текст] : учебник для студентов вузов по направлению подготовки "Соц. работа" (квалификация (степень) "бакалавр") / Фирсов М. В., Студёнова Е. Г. . - М. : КНОРУС , 2018 . - 322 с. : ил. . - </a:t>
            </a:r>
            <a:r>
              <a:rPr lang="ru-RU" dirty="0" err="1"/>
              <a:t>Бакалавриат</a:t>
            </a:r>
            <a:r>
              <a:rPr lang="ru-RU" dirty="0"/>
              <a:t> .</a:t>
            </a:r>
          </a:p>
          <a:p>
            <a:pPr marL="285750" lvl="0" indent="-285750">
              <a:buFont typeface="Wingdings" panose="05000000000000000000" pitchFamily="2" charset="2"/>
              <a:buChar char="Ø"/>
            </a:pPr>
            <a:r>
              <a:rPr lang="ru-RU" dirty="0" err="1"/>
              <a:t>Холостова</a:t>
            </a:r>
            <a:r>
              <a:rPr lang="ru-RU" dirty="0"/>
              <a:t> Е. И. Генезис социальной работы в России [Текст ] : учеб. пособие /  </a:t>
            </a:r>
            <a:r>
              <a:rPr lang="ru-RU" dirty="0" err="1"/>
              <a:t>Холостова</a:t>
            </a:r>
            <a:r>
              <a:rPr lang="ru-RU" dirty="0"/>
              <a:t> Е.И. - 3-е изд. - М. : Дашков и Ко, 2015. - 230. – (Социальная работа. Золотой фонд учебной литературы).</a:t>
            </a:r>
          </a:p>
          <a:p>
            <a:pPr marL="285750" lvl="0" indent="-285750">
              <a:buFont typeface="Wingdings" panose="05000000000000000000" pitchFamily="2" charset="2"/>
              <a:buChar char="Ø"/>
            </a:pPr>
            <a:r>
              <a:rPr lang="ru-RU" dirty="0"/>
              <a:t>Социальная работа [Текст] : учеб. пособие / Басов Н. Ф., Басова В. М., </a:t>
            </a:r>
            <a:r>
              <a:rPr lang="ru-RU" dirty="0" err="1"/>
              <a:t>Бойцова</a:t>
            </a:r>
            <a:r>
              <a:rPr lang="ru-RU" dirty="0"/>
              <a:t> С. В. и др. ; под ред. Н. Ф. Басова. - 3-е изд., </a:t>
            </a:r>
            <a:r>
              <a:rPr lang="ru-RU" dirty="0" err="1"/>
              <a:t>перераб</a:t>
            </a:r>
            <a:r>
              <a:rPr lang="ru-RU" dirty="0"/>
              <a:t>. и доп. - М. : Дашков и Ко, 2016. - 351, [1] с. – (Учебные издания для бакалавров).</a:t>
            </a:r>
          </a:p>
          <a:p>
            <a:pPr marL="285750" lvl="0" indent="-285750">
              <a:buFont typeface="Wingdings" panose="05000000000000000000" pitchFamily="2" charset="2"/>
              <a:buChar char="Ø"/>
            </a:pPr>
            <a:r>
              <a:rPr lang="ru-RU" dirty="0"/>
              <a:t>Социальная работа [Электронный ресурс]: учебник для бакалавров / Е.И. </a:t>
            </a:r>
            <a:r>
              <a:rPr lang="ru-RU" dirty="0" err="1"/>
              <a:t>Холостова</a:t>
            </a:r>
            <a:r>
              <a:rPr lang="ru-RU" dirty="0"/>
              <a:t> - М. : Дашков и К, 2015. Режим доступа: </a:t>
            </a:r>
            <a:r>
              <a:rPr lang="ru-RU" dirty="0">
                <a:hlinkClick r:id="rId4"/>
              </a:rPr>
              <a:t>http://www.studentlibrary.ru</a:t>
            </a:r>
            <a:r>
              <a:rPr lang="ru-RU" dirty="0" smtClean="0">
                <a:hlinkClick r:id="rId4"/>
              </a:rPr>
              <a:t>/</a:t>
            </a:r>
            <a:endParaRPr lang="ru-RU" dirty="0" smtClean="0"/>
          </a:p>
          <a:p>
            <a:pPr marL="285750" indent="-285750">
              <a:buFont typeface="Wingdings" panose="05000000000000000000" pitchFamily="2" charset="2"/>
              <a:buChar char="Ø"/>
            </a:pPr>
            <a:r>
              <a:rPr lang="ru-RU" dirty="0"/>
              <a:t>Теория социальной работы [Текст] : учеб.-метод. пособие / </a:t>
            </a:r>
            <a:r>
              <a:rPr lang="ru-RU" dirty="0" err="1"/>
              <a:t>Артюхина</a:t>
            </a:r>
            <a:r>
              <a:rPr lang="ru-RU" dirty="0"/>
              <a:t> А. И., Чижова В. М., Чумаков В. И., </a:t>
            </a:r>
            <a:r>
              <a:rPr lang="ru-RU" dirty="0" err="1"/>
              <a:t>Волчанский</a:t>
            </a:r>
            <a:r>
              <a:rPr lang="ru-RU" dirty="0"/>
              <a:t> М. Е. ; </a:t>
            </a:r>
            <a:r>
              <a:rPr lang="ru-RU" dirty="0" err="1"/>
              <a:t>ВолгГМУ</a:t>
            </a:r>
            <a:r>
              <a:rPr lang="ru-RU" dirty="0"/>
              <a:t> Минздрава РФ . - Волгоград : Изд-во </a:t>
            </a:r>
            <a:r>
              <a:rPr lang="ru-RU" dirty="0" err="1"/>
              <a:t>ВолгГМУ</a:t>
            </a:r>
            <a:r>
              <a:rPr lang="ru-RU" dirty="0"/>
              <a:t> , 2018 . - 151, [1] с.</a:t>
            </a:r>
          </a:p>
          <a:p>
            <a:pPr lvl="0"/>
            <a:endParaRPr lang="ru-RU" dirty="0"/>
          </a:p>
        </p:txBody>
      </p:sp>
    </p:spTree>
    <p:extLst>
      <p:ext uri="{BB962C8B-B14F-4D97-AF65-F5344CB8AC3E}">
        <p14:creationId xmlns:p14="http://schemas.microsoft.com/office/powerpoint/2010/main" val="945107528"/>
      </p:ext>
    </p:extLst>
  </p:cSld>
  <p:clrMapOvr>
    <a:masterClrMapping/>
  </p:clrMapOvr>
  <p:transition>
    <p:cover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46</a:t>
            </a:fld>
            <a:endParaRPr lang="ru-RU" altLang="ru-RU"/>
          </a:p>
        </p:txBody>
      </p:sp>
      <p:pic>
        <p:nvPicPr>
          <p:cNvPr id="27656" name="Picture 8" descr="Холостова Е.И. Социальная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72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6196"/>
      </p:ext>
    </p:extLst>
  </p:cSld>
  <p:clrMapOvr>
    <a:masterClrMapping/>
  </p:clrMapOvr>
  <p:transition>
    <p:cover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Благодарю за внимание !</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47</a:t>
            </a:fld>
            <a:endParaRPr lang="ru-RU" altLang="ru-RU"/>
          </a:p>
        </p:txBody>
      </p:sp>
      <p:pic>
        <p:nvPicPr>
          <p:cNvPr id="7" name="Picture 6" descr="http://rezka-steklo.ru/img/29231248-mezhdunarodnaya-zaschita-prav-invalido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692275"/>
            <a:ext cx="6768751" cy="45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44630"/>
      </p:ext>
    </p:extLst>
  </p:cSld>
  <p:clrMapOvr>
    <a:masterClrMapping/>
  </p:clrMapOvr>
  <p:transition>
    <p:cover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a:t>
            </a:fld>
            <a:endParaRPr lang="ru-RU" altLang="ru-RU"/>
          </a:p>
        </p:txBody>
      </p:sp>
      <p:pic>
        <p:nvPicPr>
          <p:cNvPr id="21506" name="Picture 2" descr="http://fs1.ppt4web.ru/images/95232/152409/640/img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Показатели социальной безопас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2857500" cy="2769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gosrf.ru/images/33/344/44/3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47" y="5667898"/>
            <a:ext cx="2664296" cy="107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6679"/>
      </p:ext>
    </p:extLst>
  </p:cSld>
  <p:clrMapOvr>
    <a:masterClrMapping/>
  </p:clrMapOvr>
  <p:transition>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a:t>
            </a:fld>
            <a:endParaRPr lang="ru-RU" altLang="ru-RU"/>
          </a:p>
        </p:txBody>
      </p:sp>
      <p:pic>
        <p:nvPicPr>
          <p:cNvPr id="26626" name="Picture 2" descr="http://images.myshared.ru/10/1007603/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569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gosrf.ru/images/33/344/44/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324" y="5958027"/>
            <a:ext cx="2664296" cy="88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95033"/>
      </p:ext>
    </p:extLst>
  </p:cSld>
  <p:clrMapOvr>
    <a:masterClrMapping/>
  </p:clrMapOvr>
  <p:transition>
    <p:cover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Проблема социальной безопасности вызывает много дискуссий и споров</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7</a:t>
            </a:fld>
            <a:endParaRPr lang="ru-RU" altLang="ru-RU"/>
          </a:p>
        </p:txBody>
      </p:sp>
      <p:sp>
        <p:nvSpPr>
          <p:cNvPr id="7" name="Выноска-облако 6"/>
          <p:cNvSpPr/>
          <p:nvPr/>
        </p:nvSpPr>
        <p:spPr>
          <a:xfrm>
            <a:off x="323528" y="1556792"/>
            <a:ext cx="8640960" cy="48245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dirty="0" smtClean="0"/>
          </a:p>
          <a:p>
            <a:pPr algn="ctr"/>
            <a:r>
              <a:rPr lang="ru-RU" sz="3600" dirty="0" smtClean="0"/>
              <a:t>Что </a:t>
            </a:r>
            <a:r>
              <a:rPr lang="ru-RU" sz="3600" dirty="0"/>
              <a:t>понимают под  социальной безопасностью</a:t>
            </a:r>
            <a:r>
              <a:rPr lang="ru-RU" sz="3600" dirty="0" smtClean="0"/>
              <a:t>?</a:t>
            </a:r>
          </a:p>
          <a:p>
            <a:pPr algn="ctr"/>
            <a:r>
              <a:rPr lang="ru-RU" sz="2400" dirty="0"/>
              <a:t>Ф</a:t>
            </a:r>
            <a:r>
              <a:rPr lang="ru-RU" sz="2400" dirty="0" smtClean="0"/>
              <a:t>изическое </a:t>
            </a:r>
            <a:r>
              <a:rPr lang="ru-RU" sz="2400" dirty="0"/>
              <a:t>выживание </a:t>
            </a:r>
            <a:r>
              <a:rPr lang="ru-RU" sz="2400" dirty="0" smtClean="0"/>
              <a:t>государства? </a:t>
            </a:r>
            <a:r>
              <a:rPr lang="ru-RU" sz="2400" dirty="0"/>
              <a:t>сохранение и защиту </a:t>
            </a:r>
            <a:r>
              <a:rPr lang="ru-RU" sz="2400" dirty="0" smtClean="0"/>
              <a:t>суверенитета? </a:t>
            </a:r>
            <a:r>
              <a:rPr lang="ru-RU" sz="2400" dirty="0"/>
              <a:t>целостности </a:t>
            </a:r>
            <a:r>
              <a:rPr lang="ru-RU" sz="2400" dirty="0" smtClean="0"/>
              <a:t>территории? способности </a:t>
            </a:r>
            <a:r>
              <a:rPr lang="ru-RU" sz="2400" dirty="0"/>
              <a:t>адекватно реагировать на потенциальные и реальные внешние и внутренние </a:t>
            </a:r>
            <a:r>
              <a:rPr lang="ru-RU" sz="2400" dirty="0" smtClean="0"/>
              <a:t>угрозы?</a:t>
            </a:r>
            <a:endParaRPr lang="ru-RU" sz="3200" dirty="0"/>
          </a:p>
        </p:txBody>
      </p:sp>
    </p:spTree>
    <p:extLst>
      <p:ext uri="{BB962C8B-B14F-4D97-AF65-F5344CB8AC3E}">
        <p14:creationId xmlns:p14="http://schemas.microsoft.com/office/powerpoint/2010/main" val="3410232444"/>
      </p:ext>
    </p:extLst>
  </p:cSld>
  <p:clrMapOvr>
    <a:masterClrMapping/>
  </p:clrMapOvr>
  <p:transition>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8</a:t>
            </a:fld>
            <a:endParaRPr lang="ru-RU" altLang="ru-RU"/>
          </a:p>
        </p:txBody>
      </p:sp>
      <p:pic>
        <p:nvPicPr>
          <p:cNvPr id="14338" name="Picture 2" descr="http://900igr.net/up/datas/24276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54968"/>
      </p:ext>
    </p:extLst>
  </p:cSld>
  <p:clrMapOvr>
    <a:masterClrMapping/>
  </p:clrMapOvr>
  <p:transition>
    <p:cover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Социальная </a:t>
            </a:r>
            <a:r>
              <a:rPr lang="ru-RU" dirty="0"/>
              <a:t>безопасность</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9</a:t>
            </a:fld>
            <a:endParaRPr lang="ru-RU" altLang="ru-RU"/>
          </a:p>
        </p:txBody>
      </p:sp>
      <p:sp>
        <p:nvSpPr>
          <p:cNvPr id="8" name="Скругленный прямоугольник 7"/>
          <p:cNvSpPr/>
          <p:nvPr/>
        </p:nvSpPr>
        <p:spPr>
          <a:xfrm>
            <a:off x="395536" y="1700808"/>
            <a:ext cx="8496944"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 В широком смысле «социальная безопасность» определяется как сложная система внешних и внутренних связей личности, общества и государства, состояние которых определяет (отечественный подход): Способность системы социальной защиты к системному саморегулированию, развитию и совершенствованию. Стабильность и устойчивость системы социальной защиты населения. Социальная независимость государства. Стабильность заработной минимальной платы и ее соответствие прожиточному социальному минимуму. Уровень социального обеспечения и социального. Уровень и качество жизни. Уровень безработицы. Степень развития социальной сферы. Социальное партнерство. Безопасность труда. «</a:t>
            </a:r>
            <a:r>
              <a:rPr lang="ru-RU" sz="2000" dirty="0">
                <a:solidFill>
                  <a:srgbClr val="FFFF00"/>
                </a:solidFill>
              </a:rPr>
              <a:t>Россия - социальное государство. Мы имеем гораздо более высокий уровень социальных гарантий, чем страны с сопоставимым уровнем производительности труда и доходами на душу населения</a:t>
            </a:r>
            <a:r>
              <a:rPr lang="ru-RU" sz="2000" dirty="0"/>
              <a:t>.» (В.В. Путин – Президент России).</a:t>
            </a:r>
          </a:p>
        </p:txBody>
      </p:sp>
    </p:spTree>
    <p:extLst>
      <p:ext uri="{BB962C8B-B14F-4D97-AF65-F5344CB8AC3E}">
        <p14:creationId xmlns:p14="http://schemas.microsoft.com/office/powerpoint/2010/main" val="1967262173"/>
      </p:ext>
    </p:extLst>
  </p:cSld>
  <p:clrMapOvr>
    <a:masterClrMapping/>
  </p:clrMapOvr>
  <p:transition>
    <p:cover dir="lu"/>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2036</Words>
  <Application>Microsoft Office PowerPoint</Application>
  <PresentationFormat>Экран (4:3)</PresentationFormat>
  <Paragraphs>198</Paragraphs>
  <Slides>47</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47</vt:i4>
      </vt:variant>
    </vt:vector>
  </HeadingPairs>
  <TitlesOfParts>
    <vt:vector size="52" baseType="lpstr">
      <vt:lpstr>Arial</vt:lpstr>
      <vt:lpstr>Wingdings</vt:lpstr>
      <vt:lpstr>Times New Roman</vt:lpstr>
      <vt:lpstr>Calibri</vt:lpstr>
      <vt:lpstr>Специальное оформление</vt:lpstr>
      <vt:lpstr>ВОЛГОГРАДСКИЙ ГОСУДАРСТВЕННЫЙ МЕДИЦИНСКИЙ УНИВЕРСИТЕТ КАФЕДРА МЕДИКО-СОЦИАЛЬНЫХ ТЕХНОЛОГИЙ С КУРСОМ ПЕДАГОГИКИ И ОБРАЗОВАТЕЛЬНЫХ ТЕХНОЛОГИЙ ДПО </vt:lpstr>
      <vt:lpstr>Содержание</vt:lpstr>
      <vt:lpstr>Презентация PowerPoint</vt:lpstr>
      <vt:lpstr>Реализацией стратегии национальной безопасности, занимаются </vt:lpstr>
      <vt:lpstr>Презентация PowerPoint</vt:lpstr>
      <vt:lpstr>Презентация PowerPoint</vt:lpstr>
      <vt:lpstr>Проблема социальной безопасности вызывает много дискуссий и споров</vt:lpstr>
      <vt:lpstr>Презентация PowerPoint</vt:lpstr>
      <vt:lpstr>Социальная безопасность</vt:lpstr>
      <vt:lpstr>Презентация PowerPoint</vt:lpstr>
      <vt:lpstr>Социальная безопасность </vt:lpstr>
      <vt:lpstr>Критерии социальной безопасности</vt:lpstr>
      <vt:lpstr>Минимальные задачи по обеспечению социальной безопасности.</vt:lpstr>
      <vt:lpstr>Концепция понятия "социальная безопасность" строится с учетом внутренних и внешних угроз</vt:lpstr>
      <vt:lpstr>Презентация PowerPoint</vt:lpstr>
      <vt:lpstr>Демографическая политика </vt:lpstr>
      <vt:lpstr>Меры демографической политики. </vt:lpstr>
      <vt:lpstr>Виды демографической безопасности</vt:lpstr>
      <vt:lpstr>Безопасность в сфере здравоохранения и фармацевтики</vt:lpstr>
      <vt:lpstr>Обеспечение безопасности в сфере здравоохранения</vt:lpstr>
      <vt:lpstr>Решение задачи повышения социальной безопасности страны и реализация стратегии социального развития </vt:lpstr>
      <vt:lpstr>До сих пор государство ориентируется на минимальные социальные стандарты </vt:lpstr>
      <vt:lpstr>Формула обеспечения социальной безопасности </vt:lpstr>
      <vt:lpstr>Для успешной реализации целей социальной политики необходима социальная стабильность</vt:lpstr>
      <vt:lpstr>Презентация PowerPoint</vt:lpstr>
      <vt:lpstr>Презентация PowerPoint</vt:lpstr>
      <vt:lpstr>Презентация PowerPoint</vt:lpstr>
      <vt:lpstr>Исторически многообразие систем социальной безопасности</vt:lpstr>
      <vt:lpstr>Система социальной безопасности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Контрольный вопрос</vt:lpstr>
      <vt:lpstr>Литература</vt:lpstr>
      <vt:lpstr>Литература</vt:lpstr>
      <vt:lpstr>Благодарю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2010-04-27T13:42:52Z</dcterms:created>
  <dcterms:modified xsi:type="dcterms:W3CDTF">2021-01-09T13:46:53Z</dcterms:modified>
</cp:coreProperties>
</file>