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61" autoAdjust="0"/>
  </p:normalViewPr>
  <p:slideViewPr>
    <p:cSldViewPr>
      <p:cViewPr varScale="1">
        <p:scale>
          <a:sx n="103" d="100"/>
          <a:sy n="103" d="100"/>
        </p:scale>
        <p:origin x="87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Прямоугольник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Лекция для самостоятельной 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632" y="357301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«Иммобилизация при повреждениях (транспортная и лечебная иммобилизация верхних и нижних конечностей, позвоночника и таза)»</a:t>
            </a:r>
          </a:p>
        </p:txBody>
      </p:sp>
      <p:pic>
        <p:nvPicPr>
          <p:cNvPr id="5" name="Рисунок 4" descr="ВолгГМУ_Логотип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536" y="332656"/>
            <a:ext cx="4320480" cy="14654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2687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Основные правила при выполнении транспортной иммобилизации: </a:t>
            </a:r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063552" y="2498993"/>
            <a:ext cx="8208912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Транспортная иммобилизация должна выполняться непосредственно на месте получения травмы или этапе эвакуации.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Введение обезболивающих средств производится до начала выполнения транспортной иммобилизации.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 целью предотвращения нанесения пострадавшему дополнительной травмы средства транспортной иммобилизации накладывают на одежду. Перед наложением шины дополнительно необходимо обернуть костные выступы слоем ваты или ткани.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При наличии раны шину накладывают только поверх выполненной асептической повязки. Не следует накладывать повязку и крепить шину одним и тем же бинтом.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При продолжающемся кровотечении необходимо выполнить его остановку любым подходящим в данном случае способом временной остановки кровотечения. При этом шину накладывают таким образом, чтобы жгут был хорошо виден и его можно было легко убрать без снятия шины.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При транспортировке в условиях холода конечность с наложенной шиной необходимо обязательно утеплить.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Шины должны быть надежно закреплены и хорошо фиксировать конечность.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5567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Основные правила при выполнении транспортной иммобилизации:</a:t>
            </a:r>
            <a:r>
              <a:rPr lang="ru-RU" sz="3600" dirty="0"/>
              <a:t> </a:t>
            </a:r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9536" y="260648"/>
            <a:ext cx="3127254" cy="1060706"/>
          </a:xfrm>
        </p:spPr>
      </p:pic>
      <p:sp>
        <p:nvSpPr>
          <p:cNvPr id="4" name="Прямоугольник 3"/>
          <p:cNvSpPr/>
          <p:nvPr/>
        </p:nvSpPr>
        <p:spPr>
          <a:xfrm>
            <a:off x="1775520" y="2780928"/>
            <a:ext cx="86409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иммобилизации конечности необходимо фиксировать два смежных с поврежденным суставом сустава (например, при переломе голени фиксируют голеностопный и коленный суставы). При переломах бедра следует фиксировать все суставы нижней конечности (тазобедренный, коленный, голеностопный).При переломах лучевой кости в типичном месте иммобилизацию осуществляют от головок пястных костей до верхней трети предплечья. При переломах лодыжек иммобилизацию осуществляют от кончиков пальцев до верхней трети голени.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Обездвиживать конечности необходимо в функционально (среднефизиологическом) выгодном положении (если это не приведет к усилению болей и не усугубит смещение отломков).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Площадь охвата конечности шиной (шинами) должна быть достаточной для полноценной иммобилизации, составлять не менее 2/3 окружности (исключение фиксация в области лучезапястного сустава и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/3 предплечья не должна быть более 1/2 окружности).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77281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sz="4000" dirty="0"/>
              <a:t>Наиболее распространенные ошибки:</a:t>
            </a:r>
            <a:br>
              <a:rPr lang="ru-RU" dirty="0"/>
            </a:br>
            <a:endParaRPr lang="ru-RU" sz="4000" dirty="0"/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847528" y="2348881"/>
            <a:ext cx="856895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Применение необоснованно коротких шин и подручных средств. В результате средства транспортной иммобилизации не обеспечивают полное обездвиживание области повреждения.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Наложение средств транспортной иммобилизации без предварительного обертывания костных выступов ватой и марлевыми бинтами приводит к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сдавлению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некрозу мягких тканей.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Невыполненное или недостаточно тщательно выполненное выгибание проволочных шин в соответствии с контурами и положением поврежденной части тела.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Недостаточная фиксация шины к поврежденной части тела бинтом. Экономия бинта в таких случаях не позволяет удержать шину в нужном для обездвиживания положении.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Концы шины чрезмерной длины, либо недостаточно надежно закреплены 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бинтовании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Это способствует дополнительной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травматизации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создает неудобства при транспортировке, не позволяет придать конечности удобное положение.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 Очень опасной ошибкой является закрытие кровоостанавливающего жгута бинтом при укреплении шины. В результате жгут не виден и его своевременно не снимают, что приводит 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сдавлению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последующему некрозу конечности. 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сдавлении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конечности появляются пульсирующие боли в области повреждения конечности, периферические отделы ее отекают, кожные покровы становятся синюшного цвета или бледнеют, пальцы теряют подвижность и чувствительность.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242088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Транспортная иммобилизация при повреждении бедра и тазобедренного сустава.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3356993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2" y="3429000"/>
            <a:ext cx="46805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060848"/>
            <a:ext cx="8157592" cy="1647056"/>
          </a:xfrm>
        </p:spPr>
        <p:txBody>
          <a:bodyPr>
            <a:normAutofit fontScale="90000"/>
          </a:bodyPr>
          <a:lstStyle/>
          <a:p>
            <a:br>
              <a:rPr lang="ru-RU" sz="4000" dirty="0"/>
            </a:br>
            <a:r>
              <a:rPr lang="ru-RU" sz="4000" dirty="0"/>
              <a:t>Транспортная иммобилизация при повреждении голени, коленного и голеностопного суставов.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616" y="3356992"/>
            <a:ext cx="70567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263691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sz="4000" dirty="0"/>
            </a:br>
            <a:r>
              <a:rPr lang="ru-RU" sz="4000" dirty="0"/>
              <a:t>Транспортная иммобилизация при повреждении плечевого пояса и верхней конечности.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3789040"/>
            <a:ext cx="41044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789041"/>
            <a:ext cx="4176464" cy="1967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256490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sz="4000" dirty="0"/>
            </a:br>
            <a:r>
              <a:rPr lang="ru-RU" sz="4000" dirty="0"/>
              <a:t>Транспортная иммобилизация при повреждении локтевого сустава и предплечья.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847528" y="3068961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Накладывают от верхней трети плеча до кончиков пальцев, нижний конец шины выстоит на 2 –3 см. Рука должна быть согнута в локтевом суставе под прямым углом, а кисть обращена ладонью к животу и незначительно отведена в тыльную сторону, в кисть вкладывают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ватно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марлевый валик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4437112"/>
            <a:ext cx="2461260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71864" y="486916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удержания пальцев в функционально выгодном положении.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7809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dirty="0">
                <a:cs typeface="Times New Roman" pitchFamily="18" charset="0"/>
              </a:rPr>
            </a:br>
            <a:r>
              <a:rPr lang="ru-RU" sz="4000" dirty="0">
                <a:cs typeface="Times New Roman" pitchFamily="18" charset="0"/>
              </a:rPr>
              <a:t>Транспортная иммобилизация при повреждении лучезапястного сустава и кисти.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35560" y="3141549"/>
            <a:ext cx="81369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Накладывается от верхней трети предплечья до кончиков пальцев, нижний конец шины должен выстоять на 2 – 3 см. Кисть должна быть обращена ладонью к животу и незначительно отведена в тыльную сторону, в кисть вкладывают ватно-марлевый валик для удержания пальцев в функционально выгодном положении.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7728" y="4941169"/>
            <a:ext cx="1436370" cy="158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2204864"/>
            <a:ext cx="8229600" cy="1143000"/>
          </a:xfrm>
        </p:spPr>
        <p:txBody>
          <a:bodyPr>
            <a:noAutofit/>
          </a:bodyPr>
          <a:lstStyle/>
          <a:p>
            <a:br>
              <a:rPr lang="ru-RU" sz="3600" dirty="0"/>
            </a:br>
            <a:r>
              <a:rPr lang="ru-RU" sz="3600" dirty="0"/>
              <a:t>Транспортная иммобилизация при повреждениях головы, шеи.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063552" y="2708921"/>
            <a:ext cx="3816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Шина Еланского, позволяет выполнить эффективную иммобилизацию головы и шейного отдела позвоночника.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4149081"/>
            <a:ext cx="37444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879976" y="34290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Иммобилизация лестничными шинами в виде шины Башмакова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7968" y="4221088"/>
            <a:ext cx="450875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21328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4000" dirty="0"/>
              <a:t>Транспортная иммобилизация при повреждениях позвоночника, шеи.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063552" y="3147066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Иммобилизация картонно–марлевым или стандартным воротником (типа Шанца).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688" y="3645024"/>
            <a:ext cx="59046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35560" y="17008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Иммобилизация (</a:t>
            </a:r>
            <a:r>
              <a:rPr lang="ru-RU" dirty="0" err="1"/>
              <a:t>immobilis</a:t>
            </a:r>
            <a:r>
              <a:rPr lang="ru-RU" dirty="0"/>
              <a:t> - неподвижный) </a:t>
            </a:r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9536" y="476672"/>
            <a:ext cx="3127254" cy="1060706"/>
          </a:xfrm>
        </p:spPr>
      </p:pic>
      <p:sp>
        <p:nvSpPr>
          <p:cNvPr id="4" name="Прямоугольник 3"/>
          <p:cNvSpPr/>
          <p:nvPr/>
        </p:nvSpPr>
        <p:spPr>
          <a:xfrm>
            <a:off x="1847528" y="3356993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лечебно профилактические мероприятия, целью которых является создание покоя в поврежденной области для сохранения анатомических взаимоотношений поврежденных частей тела и профилактики возможных осложнений.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4208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b="1" dirty="0"/>
            </a:br>
            <a:br>
              <a:rPr lang="ru-RU" sz="4000" b="1" dirty="0"/>
            </a:br>
            <a:r>
              <a:rPr lang="ru-RU" sz="3600" dirty="0"/>
              <a:t>Транспортная иммобилизация при повреждениях грудного и поясничного отделов позвоночника.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991544" y="2924944"/>
            <a:ext cx="85689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Транспортная иммобилизация у пострадавших с повреждениями позвоночника достигается устранением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провисаниея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полотнища носилок. Для этого на них укладывают обернутый одеялом фанерный или деревянный щит (доски, фанерные или лестничные шины и др.). Возможна транспортировка на животе.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экстренные службы оснащаются специальными щитами-носилками для транспортировки пострадавших с повреждениями позвоночника.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92" y="4653136"/>
            <a:ext cx="36724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06084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sz="4000" dirty="0"/>
            </a:br>
            <a:r>
              <a:rPr lang="ru-RU" sz="4000" dirty="0"/>
              <a:t>Транспортная иммобилизация при переломах таза.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991544" y="2558897"/>
            <a:ext cx="82809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повреждении костей таза относительная иммобилизация создается положением Волковича («лягушки») (ноги согнуты в коленных, тазобедренных суставах и разведены в стороны) с валиком под коленными суставами. В случае сложных переломов типа В или С необходима фиксация костей таза циркулярной повязкой вокруг таза завязанной спереди (можно из простыни).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4005064"/>
            <a:ext cx="47525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9270" y="4005064"/>
            <a:ext cx="421873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563544" y="5733256"/>
            <a:ext cx="41044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Транспортная иммобилизация при повреждении таза укрепленной шиной Дерябина.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700808"/>
            <a:ext cx="8229600" cy="864096"/>
          </a:xfrm>
        </p:spPr>
        <p:txBody>
          <a:bodyPr>
            <a:noAutofit/>
          </a:bodyPr>
          <a:lstStyle/>
          <a:p>
            <a:pPr algn="ctr"/>
            <a:br>
              <a:rPr lang="ru-RU" sz="3600" dirty="0"/>
            </a:br>
            <a:r>
              <a:rPr lang="ru-RU" sz="3600" dirty="0"/>
              <a:t>Лечебная иммобилизация.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919536" y="2564905"/>
            <a:ext cx="85689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Выделяют два периода лечения переломов, которые делятся на анатомический и функциональный.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Анатомический период - длится от момента травмы до формирования костной мозоли и в большинстве случаев соответствует сроку иммобилизации.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Функциональный период - начинается со времени образования костной мозоли (окончание иммобилизации) и заканчивается восстановлением трудоспособности пациента.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484784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Цель иммобилизации</a:t>
            </a:r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4" name="Прямоугольник 3"/>
          <p:cNvSpPr/>
          <p:nvPr/>
        </p:nvSpPr>
        <p:spPr>
          <a:xfrm>
            <a:off x="1991544" y="2708921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создание условий для полноценной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репаративной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регенерации. Их условно делят на два вида лечения: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местное и общее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Под местным лечением подразумевают совокупность мероприятий, направленных непосредственно на очаг повреждения, общее – воздействие на все органы и системы организма, способствующие оптимизации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репаративного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остеогенеза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Из мер локального воздействия - одна предусматривает репозицию и фиксацию отломков, другая — местную активизацию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репаративной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регенерации. Сопоставление и удержание костных отломков в положении, необходимом для сращения, может быть обеспечено консервативными или оперативными методами.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484784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Консервативный метод</a:t>
            </a:r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35560" y="2668270"/>
            <a:ext cx="82809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показанием к лечению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переломов костей конечностей являются закрытые,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неосложненные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повреждения или ситуации, когда характер осложнения не требует неотложных хирургических пособий. Он используется в случаях переломов без смещения или с незначительным смещением отломков, а также после выполнения ручной или аппаратной репозиции. В связи с вышесказанным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иммобилизационный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 лечения является основным консервативным методом лечения.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484784"/>
            <a:ext cx="8229600" cy="1143000"/>
          </a:xfrm>
        </p:spPr>
        <p:txBody>
          <a:bodyPr/>
          <a:lstStyle/>
          <a:p>
            <a:r>
              <a:rPr lang="ru-RU" dirty="0"/>
              <a:t>Лечебная иммобилизация </a:t>
            </a:r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207568" y="2592921"/>
            <a:ext cx="784887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стойкое длительное обездвижение поврежденного сегмента тела до восстановления его целостности. Наиболее часто для иммобилизации используют гипсовые повязки. Они вошли в медицинскую практику с середины прошлого века, прошли проверку в периоды массового травматизма (войн, стихийных бедствий) и остаются до настоящего времени одним из оптимальных способов фиксации. Хотя надо отметить появление большого количества современных пластических материалов (полимерные повязки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скотч-каст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ортезы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турбокаст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используемых для фиксации сегментов конечностей, заменяющих гипсовые повязки. Их преимущества в том, что эти материалы более легкие, пропускают воздух к телу, более прочные на излом, влагостойкие, имеют повышенные лучшие эстетические свойства.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484784"/>
            <a:ext cx="8229600" cy="1143000"/>
          </a:xfrm>
        </p:spPr>
        <p:txBody>
          <a:bodyPr/>
          <a:lstStyle/>
          <a:p>
            <a:r>
              <a:rPr lang="ru-RU" dirty="0"/>
              <a:t>Виды гипсовых повязок</a:t>
            </a:r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560" y="2636912"/>
            <a:ext cx="3768090" cy="329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096000" y="3532367"/>
            <a:ext cx="37444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—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лонгетная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б, г — циркулярная;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— тутор (разрезная);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кроватка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268760"/>
            <a:ext cx="8229600" cy="1008112"/>
          </a:xfrm>
        </p:spPr>
        <p:txBody>
          <a:bodyPr/>
          <a:lstStyle/>
          <a:p>
            <a:r>
              <a:rPr lang="ru-RU" dirty="0"/>
              <a:t>Виды гипсовых повязок</a:t>
            </a:r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991544" y="2150714"/>
            <a:ext cx="835292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Этапная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(а).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Применяется для борьбы с контрактурами. Выше и ниже пораженного сустава накладывают циркулярные повязки, как и при мостовидной. После их высыхания насильственно выполняют сгибание или разгибание в суставе (в зависимости от вида контрактуры), а достигнутое положение фиксируют гипсовой муфтой, скрепляющей обе части повязки. Через 7—10 дней муфту снимают и повторно выполняют редрессацию (насильственную коррекцию) с фиксацией, как и в первый раз. Манипуляции повторяют до устранения порочного положения конечности.</a:t>
            </a:r>
          </a:p>
          <a:p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Окончатая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(б)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Это циркулярная гипсовая повязка с вырезанным отверстием («окном») над участком, подлежащим контролю или процедурам. При наличии раны через «окно» можно выполнять перевязки, блокады, физиотерапевтическое лечение и многое другое. Размеры «окна» в гипсовой повязке не должны превышать половины окружности, в противном случае она теряет прочность.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Мостовидная (в).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Когда перелому сопутствуют раны, располагающиеся на одном уровне и по окружности конечности, накладывают мостовидную повязку, состоящую из двух циркулярных, скрепленных перемычками из скрученного бинта (иногда — из металла), обеспечивающую доступ к раневым поверхностям.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484784"/>
            <a:ext cx="8229600" cy="1143000"/>
          </a:xfrm>
        </p:spPr>
        <p:txBody>
          <a:bodyPr/>
          <a:lstStyle/>
          <a:p>
            <a:r>
              <a:rPr lang="ru-RU" dirty="0"/>
              <a:t>Виды гипсовых повязок</a:t>
            </a:r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2636912"/>
            <a:ext cx="82089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124744"/>
            <a:ext cx="8229600" cy="1080120"/>
          </a:xfrm>
        </p:spPr>
        <p:txBody>
          <a:bodyPr/>
          <a:lstStyle/>
          <a:p>
            <a:r>
              <a:rPr lang="ru-RU" dirty="0"/>
              <a:t>Виды гипсовых повязок</a:t>
            </a:r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847528" y="2051558"/>
            <a:ext cx="31683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Корсет.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 сути дела, является циркулярной повязкой для туловища, иногда и шеи, применяемой при переломах позвоночника. Для этого в специальном приспособлении (рама Гоффа) в положении больного стоя или сидя создают вытяжение с помощью петли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Глиссона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4369888"/>
            <a:ext cx="3312368" cy="229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096000" y="2204865"/>
            <a:ext cx="3744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Тазобедренная повязка.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Циркулярная повязка при повреждениях проксимального  отдела бедра.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0176" y="3861048"/>
            <a:ext cx="1668780" cy="24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55679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Транспортная и лечебная иммобилизация</a:t>
            </a:r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4" name="Прямоугольник 3"/>
          <p:cNvSpPr/>
          <p:nvPr/>
        </p:nvSpPr>
        <p:spPr>
          <a:xfrm>
            <a:off x="1919536" y="2703016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Транспортная иммобилизация - создание неподвижности и покоя поврежденной части тела с помощью транспортных шин или подручных средств на время, необходимое для транспортировки пострадавшего (раненого) с места получения травмы (поля боя) или этапа медицинской эвакуации в лечебное учреждение.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лечебных учреждениях выполняется лечебная иммобилизация на срок, необходимый для консолидации перелома, восстановления функции поврежденных структур и тканей.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556792"/>
            <a:ext cx="8229600" cy="11430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pic>
        <p:nvPicPr>
          <p:cNvPr id="4301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7608" y="2558039"/>
            <a:ext cx="7416824" cy="3895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4847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Цель транспортной иммобилизации</a:t>
            </a:r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4" name="Прямоугольник 3"/>
          <p:cNvSpPr/>
          <p:nvPr/>
        </p:nvSpPr>
        <p:spPr>
          <a:xfrm>
            <a:off x="2135560" y="2636913"/>
            <a:ext cx="82809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помощью иммобилизации обеспечивается покой, уменьшение боли, предупреждается интерпозиция мягких тканей, повреждение сосудов, нервов, распространение раневой инфекции и вторичные кровотечения, тромбоэмболии. Кроме того, транспортная иммобилизация является неотъемлемой частью мероприятий по профилактике развития травматического шока у раненых и пострадавших.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Транспортные шины делятся на две группы - фиксационные и дистракционные.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Транспортная иммобилизация </a:t>
            </a:r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4" name="Прямоугольник 3"/>
          <p:cNvSpPr/>
          <p:nvPr/>
        </p:nvSpPr>
        <p:spPr>
          <a:xfrm>
            <a:off x="2207568" y="256490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осуществляется непосредственно на месте повреждения (поле боя), а также  на этапах медицинской эвакуации. Транспортировка раненого или пострадавшего с переломами и обширными повреждениями без адекватной транспортной иммобилизации опасна и недопустима. Своевременно и правильно выполненная транспортная иммобилизация является важнейшим мероприятием первой помощи при огнестрельных, открытых и закрытых переломах, обширных повреждениях мягких тканей, повреждениях суставов, сосудов и нервных стволов.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5567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Показания к транспортной иммобилизации: </a:t>
            </a:r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79576" y="2636912"/>
            <a:ext cx="77768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переломы костей;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повреждение суставов: ушибы, повреждения связок, вывихи, подвывихи;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разрывы сухожилий;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повреждение крупных сосудов;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повреждение нервных стволов;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обширные повреждения мягких тканей;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отрывы конечностей;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обширные ожоги, отморожения;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острые воспалительные процессы конечностей.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052736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Фиксационные шины.</a:t>
            </a:r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4" name="Прямоугольник 3"/>
          <p:cNvSpPr/>
          <p:nvPr/>
        </p:nvSpPr>
        <p:spPr>
          <a:xfrm>
            <a:off x="2063552" y="2348881"/>
            <a:ext cx="4320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 помощи этих шин создается фиксация (неподвижность) поврежденного участка тела. Для этого используются штатные шины: деревянные, проволочные, сетчатые, пластмассовые, пневматические. К примеру шину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Крамера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или лестничную, изготовляют из мягкой проволоки. Ей можно придать любую форму, необходимую для иммобилизации. Сетчатая шина, или шина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Фильберга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представляет собой сетку, изготовленную из мягкой проволоки. В последнее время широкое применение получили пневматические и вакуумные шины. </a:t>
            </a:r>
          </a:p>
        </p:txBody>
      </p:sp>
      <p:pic>
        <p:nvPicPr>
          <p:cNvPr id="5" name="Рисунок 4" descr="C:\Users\User\Desktop\Лекция Иммобилизация\beae8809bf08b533b1e1be1442030de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2348880"/>
            <a:ext cx="143294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0376" y="4221088"/>
            <a:ext cx="72771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screenshot-174963001742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0056" y="4581128"/>
            <a:ext cx="2565658" cy="152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9942" y="2564904"/>
            <a:ext cx="2728546" cy="147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412776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Дистракционные шины.</a:t>
            </a:r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4" name="Прямоугольник 3"/>
          <p:cNvSpPr/>
          <p:nvPr/>
        </p:nvSpPr>
        <p:spPr>
          <a:xfrm>
            <a:off x="2207568" y="2708921"/>
            <a:ext cx="4824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этой группы шин наибольшее распространение получила шина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Дитерихса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Она состоит из четырех частей: подошвенной, наружной (большого размера), внутренней и палочки-закрутки со 179см шнурком. Применяется при повреждениях нижней конечности и тазобедренного сустава.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120" y="2780928"/>
            <a:ext cx="3124200" cy="27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Основной принцип иммобилизации</a:t>
            </a:r>
          </a:p>
        </p:txBody>
      </p:sp>
      <p:pic>
        <p:nvPicPr>
          <p:cNvPr id="6" name="Содержимое 5" descr="ВолгГМУ_Логотип-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332656"/>
            <a:ext cx="3127254" cy="1060706"/>
          </a:xfr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35560" y="2420888"/>
            <a:ext cx="44644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фиксация двух (соседних) близко расположенных к поврежденному сегменту суставов (кроме перелома плеча и бедра, при которых фиксируется по три сустава: плечевой, локтевой, лучезапястный и тазобедренный, коленный, голеностопный). При необходимости используют несколько шин (например, при переломе костей голени применяют 3 лестничные шины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Крамера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Иммобилизация возможна импровизированными шинами (палки, доски, лыжи и т. п.); фиксацией поврежденной конечности к здоровой (бинтами, шарфами, косынками и т. п.)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3068960"/>
            <a:ext cx="38164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329</TotalTime>
  <Words>1854</Words>
  <Application>Microsoft Office PowerPoint</Application>
  <PresentationFormat>Широкоэкранный</PresentationFormat>
  <Paragraphs>92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Cambria</vt:lpstr>
      <vt:lpstr>Rockwell</vt:lpstr>
      <vt:lpstr>Times New Roman</vt:lpstr>
      <vt:lpstr>Wingdings 2</vt:lpstr>
      <vt:lpstr>Литейная</vt:lpstr>
      <vt:lpstr>Лекция для самостоятельной работы</vt:lpstr>
      <vt:lpstr>Иммобилизация (immobilis - неподвижный) </vt:lpstr>
      <vt:lpstr>Транспортная и лечебная иммобилизация</vt:lpstr>
      <vt:lpstr>Цель транспортной иммобилизации</vt:lpstr>
      <vt:lpstr>Транспортная иммобилизация </vt:lpstr>
      <vt:lpstr>Показания к транспортной иммобилизации: </vt:lpstr>
      <vt:lpstr>Фиксационные шины.</vt:lpstr>
      <vt:lpstr>Дистракционные шины.</vt:lpstr>
      <vt:lpstr>Основной принцип иммобилизации</vt:lpstr>
      <vt:lpstr>Основные правила при выполнении транспортной иммобилизации: </vt:lpstr>
      <vt:lpstr>Основные правила при выполнении транспортной иммобилизации: </vt:lpstr>
      <vt:lpstr>            Наиболее распространенные ошибки: </vt:lpstr>
      <vt:lpstr>          Транспортная иммобилизация при повреждении бедра и тазобедренного сустава. </vt:lpstr>
      <vt:lpstr> Транспортная иммобилизация при повреждении голени, коленного и голеностопного суставов. </vt:lpstr>
      <vt:lpstr> Транспортная иммобилизация при повреждении плечевого пояса и верхней конечности. </vt:lpstr>
      <vt:lpstr> Транспортная иммобилизация при повреждении локтевого сустава и предплечья. </vt:lpstr>
      <vt:lpstr> Транспортная иммобилизация при повреждении лучезапястного сустава и кисти. </vt:lpstr>
      <vt:lpstr> Транспортная иммобилизация при повреждениях головы, шеи. </vt:lpstr>
      <vt:lpstr> Транспортная иммобилизация при повреждениях позвоночника, шеи. </vt:lpstr>
      <vt:lpstr>  Транспортная иммобилизация при повреждениях грудного и поясничного отделов позвоночника. </vt:lpstr>
      <vt:lpstr> Транспортная иммобилизация при переломах таза. </vt:lpstr>
      <vt:lpstr> Лечебная иммобилизация. </vt:lpstr>
      <vt:lpstr>Цель иммобилизации</vt:lpstr>
      <vt:lpstr>Консервативный метод</vt:lpstr>
      <vt:lpstr>Лечебная иммобилизация </vt:lpstr>
      <vt:lpstr>Виды гипсовых повязок</vt:lpstr>
      <vt:lpstr>Виды гипсовых повязок</vt:lpstr>
      <vt:lpstr>Виды гипсовых повязок</vt:lpstr>
      <vt:lpstr>Виды гипсовых повязок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Образец</dc:title>
  <dc:creator>Кафедра</dc:creator>
  <cp:lastModifiedBy>User</cp:lastModifiedBy>
  <cp:revision>31</cp:revision>
  <dcterms:created xsi:type="dcterms:W3CDTF">2024-12-19T10:27:08Z</dcterms:created>
  <dcterms:modified xsi:type="dcterms:W3CDTF">2025-06-19T13:27:34Z</dcterms:modified>
</cp:coreProperties>
</file>