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3" r:id="rId3"/>
    <p:sldId id="264" r:id="rId4"/>
    <p:sldId id="266" r:id="rId5"/>
    <p:sldId id="275" r:id="rId6"/>
    <p:sldId id="265" r:id="rId7"/>
    <p:sldId id="267" r:id="rId8"/>
    <p:sldId id="273" r:id="rId9"/>
    <p:sldId id="270" r:id="rId10"/>
    <p:sldId id="268" r:id="rId11"/>
    <p:sldId id="272" r:id="rId12"/>
    <p:sldId id="271" r:id="rId13"/>
    <p:sldId id="274" r:id="rId14"/>
    <p:sldId id="277" r:id="rId15"/>
    <p:sldId id="276" r:id="rId16"/>
    <p:sldId id="27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28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397C5-8695-4D57-97FA-4AA8AC35EBD9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7F6AC-DE92-418C-A44A-4288C0BA5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92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7F6AC-DE92-418C-A44A-4288C0BA5D4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88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7F6AC-DE92-418C-A44A-4288C0BA5D4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61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7F6AC-DE92-418C-A44A-4288C0BA5D4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744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7F6AC-DE92-418C-A44A-4288C0BA5D4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411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7F6AC-DE92-418C-A44A-4288C0BA5D4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768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7F6AC-DE92-418C-A44A-4288C0BA5D4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1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7F6AC-DE92-418C-A44A-4288C0BA5D4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189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7F6AC-DE92-418C-A44A-4288C0BA5D4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527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7F6AC-DE92-418C-A44A-4288C0BA5D4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588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622B3-85E3-4564-B645-54DB9F5C3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CCCBC6-2D92-41C1-8D25-FB1BF55F0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D89222-C727-4FC4-A3B6-BEBF129AD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87F49B-F17F-4097-9926-8AB0CF11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1938ED-D0E0-487E-875E-B2F03E3F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121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CE5F9-2E19-403C-8E36-498B5C596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27FEAC-32FB-4043-A235-2F925FA5D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26BDA0-6F80-4748-8198-0C9ABFE42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02C6F-3FAC-4249-81F9-7B57BB894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BF89B1-017B-4444-91B2-69E76C9E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497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FAFC31-17A1-40B2-BF45-F14B8E7C5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2BDBA2-61DC-4AE4-9AD2-4DB869F02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4288B8-9314-4569-A5E3-2C171821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D4DDD-64BD-4E6D-910F-70CEED41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DA3016-893F-4194-AFA6-5CE1F5ED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02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FCAD6-3922-4E68-BDBE-35826B5E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8CC9B3-A9B8-414C-AFD8-B08E139C5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545CA1-EB11-4C98-BE08-79D920F32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DD1531-A194-4025-B44C-8C1D84B6E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4F0EBD-879C-4F59-BD26-64A459D96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41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E67B3-101D-4C4F-85F9-8CADDE29E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78676A-E16F-4CA6-B298-7886512D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953187-D00A-4C9C-8AF6-F2E8E401F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B4DFF5-4639-4B2E-9A7F-1ACDEAC30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8521F-A1A5-4495-89F6-815F3ED9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719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0D6E7-D2B8-43FB-8FAB-B86CC761B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A10189-68E7-499F-8DDD-F742892CD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002101-8DA6-4DF3-A9E9-D02B24798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94E30C-8F98-4C26-A053-3902632A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CC1953-EB08-410A-8044-29739804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6494F1-90DC-4086-BEEC-57DC9A9D5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1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02AF6-9AD1-45A2-B31E-2DABC8D30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4F8300-5AC4-4274-B2FC-37DBAE081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327EAC-CF54-4FFF-8E96-AEA1284F8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D856CB-5FFA-425E-A366-B13F35DF8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999DD8-0180-4AA7-A1CA-4DE15ECB6D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D777D1-F8D4-46A4-9509-8B3CB1BB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DCEA722-3572-42EF-A733-0649203D5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5A4F7E-60B6-4417-82E6-C9B5BD960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94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83A0F-0D92-4B17-9AE1-36DF48F9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38D7F3-D848-44C3-A26B-A2F98ECFE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E28FF7-254D-4835-8568-1CA9B8A2C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C26E93-3D1C-4F61-B378-9E1C089C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224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37EFAC-160B-4556-9CF0-CAFE433C9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A9ED0B-596A-4C64-9432-1F60BDA4F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80AC5-CD22-4937-A383-BC84DC6B7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138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4562B-E6AF-45CE-9B6C-9BE80B6B5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169920-6C53-454F-8329-CF25F1291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FDD7D0-E48F-4379-B9D2-5FB4AADEB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16541F-E859-4BD5-90B3-B0DA992A7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567427-C2C2-47D8-80D9-FAB6A6F2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43018F-55D2-49F3-A298-BE6D577DC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0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10137-B267-4143-882D-5D5288554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3C1FA9-B30B-49AC-A508-3DDD10CF5A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69092C-7C15-4DA3-8743-3F61160AC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F1F298-776D-4D31-A5C2-B470DE7E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4E6399-546B-4265-8714-4B98521A3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1F2945-5FE3-4F3E-8711-4136B1B56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9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FF9A3-4973-4912-A110-9A24B358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7971D-2C7A-4D08-956F-DC2A76866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A59254-811D-4314-AC83-10E33BEF8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1FFD2-73E5-43E3-82B1-8F80BD6561F5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AC39C2-5A51-4601-AD73-0EEC81875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2BDF25-B07A-4CEA-8203-FEDA1071E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41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4%D0%B5%D0%B4%D0%B5%D1%80%D0%B0%D0%BB%D1%8C%D0%BD%D1%8B%D0%B9_%D1%86%D0%B5%D0%BD%D1%82%D1%80_%D0%BD%D0%B5%D0%B9%D1%80%D0%BE%D1%85%D0%B8%D1%80%D1%83%D1%80%D0%B3%D0%B8%D0%B8_(%D0%A2%D1%8E%D0%BC%D0%B5%D0%BD%D1%8C)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олгГМУ_Обложка_Презентации_3.jpg"/>
          <p:cNvPicPr>
            <a:picLocks noChangeAspect="1"/>
          </p:cNvPicPr>
          <p:nvPr/>
        </p:nvPicPr>
        <p:blipFill>
          <a:blip r:embed="rId2" cstate="print"/>
          <a:srcRect t="15923" b="4459"/>
          <a:stretch>
            <a:fillRect/>
          </a:stretch>
        </p:blipFill>
        <p:spPr>
          <a:xfrm>
            <a:off x="-8096" y="0"/>
            <a:ext cx="12200095" cy="68597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2176" y="3034759"/>
            <a:ext cx="10363200" cy="88152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ИСПОЛЬЗОВАНИЕ КОМПЬЮТЕРНЫХ И ТЕЛЕКОММУНИКАЦИОННЫХ ТЕХНОЛОГИЙ ДЛЯ ОБМЕНА МЕДИЦИНСКОЙ ИНФОРМАЦИЕЙ</a:t>
            </a:r>
            <a:endParaRPr lang="ru-RU" sz="3600" b="1" dirty="0">
              <a:solidFill>
                <a:schemeClr val="accent2">
                  <a:lumMod val="40000"/>
                  <a:lumOff val="60000"/>
                </a:schemeClr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84033" y="3779848"/>
            <a:ext cx="5572863" cy="2131291"/>
          </a:xfrm>
        </p:spPr>
        <p:txBody>
          <a:bodyPr>
            <a:noAutofit/>
          </a:bodyPr>
          <a:lstStyle/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en-US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д-р мед. наук, профессор</a:t>
            </a:r>
            <a:endParaRPr lang="en-US" sz="1867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ИВАНОВА ОЛЬГА ПАВЛОВНА</a:t>
            </a:r>
          </a:p>
        </p:txBody>
      </p:sp>
      <p:pic>
        <p:nvPicPr>
          <p:cNvPr id="5" name="Рисунок 4" descr="ВолгГМУ_Эмблема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52" y="477483"/>
            <a:ext cx="1395384" cy="139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329" y="6023446"/>
            <a:ext cx="2237279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nomusvolgmed.ru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D8FE022-CB4E-42F3-8A6F-BEEAABEC9B25}"/>
              </a:ext>
            </a:extLst>
          </p:cNvPr>
          <p:cNvSpPr/>
          <p:nvPr/>
        </p:nvSpPr>
        <p:spPr>
          <a:xfrm>
            <a:off x="5004394" y="6098243"/>
            <a:ext cx="217726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 2024 г.</a:t>
            </a:r>
          </a:p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Волгоград, Россия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1535526-167A-4382-9F83-3CA7F134AD60}"/>
              </a:ext>
            </a:extLst>
          </p:cNvPr>
          <p:cNvSpPr txBox="1">
            <a:spLocks/>
          </p:cNvSpPr>
          <p:nvPr/>
        </p:nvSpPr>
        <p:spPr>
          <a:xfrm>
            <a:off x="1114624" y="2333402"/>
            <a:ext cx="10363200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333"/>
              </a:lnSpc>
            </a:pPr>
            <a:endParaRPr lang="ru-RU" sz="5333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3DD4CC2-B557-49CB-BA6B-140355FED53E}"/>
              </a:ext>
            </a:extLst>
          </p:cNvPr>
          <p:cNvSpPr txBox="1">
            <a:spLocks/>
          </p:cNvSpPr>
          <p:nvPr/>
        </p:nvSpPr>
        <p:spPr>
          <a:xfrm>
            <a:off x="7348928" y="371734"/>
            <a:ext cx="4893568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57AE9E9-5E73-4902-906B-B9A4861CEFB8}"/>
              </a:ext>
            </a:extLst>
          </p:cNvPr>
          <p:cNvSpPr txBox="1">
            <a:spLocks/>
          </p:cNvSpPr>
          <p:nvPr/>
        </p:nvSpPr>
        <p:spPr>
          <a:xfrm>
            <a:off x="4306995" y="1771844"/>
            <a:ext cx="3572059" cy="59874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F40958B-5A65-4539-B0B8-A705CD28DFDC}"/>
              </a:ext>
            </a:extLst>
          </p:cNvPr>
          <p:cNvSpPr txBox="1">
            <a:spLocks/>
          </p:cNvSpPr>
          <p:nvPr/>
        </p:nvSpPr>
        <p:spPr>
          <a:xfrm>
            <a:off x="1577636" y="151173"/>
            <a:ext cx="10422941" cy="208419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ФГБОУ ВО «ВОЛГОГРАДСКИЙ ГОСУДАРСТВЕННЫЙ</a:t>
            </a:r>
          </a:p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МЕДИЦИНСКИЙ УНИВЕРСИТЕТ» МИНИСТЕРСТВА ЗДРАВООХРАНЕНИЯ РОССИЙСКОЙ ФЕДЕРАЦИИ</a:t>
            </a:r>
            <a:endParaRPr lang="ru-RU" sz="2500" dirty="0"/>
          </a:p>
          <a:p>
            <a:r>
              <a:rPr lang="ru-RU" sz="1800" dirty="0"/>
              <a:t>Институт общественного здоровья имени Н.П. Григоренко</a:t>
            </a:r>
          </a:p>
          <a:p>
            <a:r>
              <a:rPr lang="ru-RU" sz="1800" dirty="0"/>
              <a:t>Центр дополнительного образования</a:t>
            </a:r>
          </a:p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2F59884-F0CD-41E5-BDCE-610C1AEA9910}"/>
              </a:ext>
            </a:extLst>
          </p:cNvPr>
          <p:cNvSpPr/>
          <p:nvPr/>
        </p:nvSpPr>
        <p:spPr>
          <a:xfrm>
            <a:off x="7040140" y="6333559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2375DA-6BDF-4AA6-BCF1-1AC445F8B2A5}"/>
              </a:ext>
            </a:extLst>
          </p:cNvPr>
          <p:cNvSpPr/>
          <p:nvPr/>
        </p:nvSpPr>
        <p:spPr>
          <a:xfrm>
            <a:off x="708660" y="-133826"/>
            <a:ext cx="1148334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333333"/>
                </a:solidFill>
                <a:latin typeface="YS Text"/>
                <a:ea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333333"/>
                </a:solidFill>
                <a:latin typeface="YS Text"/>
                <a:ea typeface="Times New Roman" panose="02020603050405020304" pitchFamily="18" charset="0"/>
              </a:rPr>
              <a:t>НЕКОТОРЫЕ  НАПРАВЛЕНИЯ ДЛЯ ТЕЛЕОБУЧЕНИЯ В СТОМАТОЛОГИИ</a:t>
            </a:r>
            <a:endParaRPr lang="ru-RU" sz="2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1ED6F2-4FCC-4241-9723-63B6E41D4B69}"/>
              </a:ext>
            </a:extLst>
          </p:cNvPr>
          <p:cNvSpPr/>
          <p:nvPr/>
        </p:nvSpPr>
        <p:spPr>
          <a:xfrm>
            <a:off x="708660" y="1291679"/>
            <a:ext cx="6096000" cy="52937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формате «пациент — врач»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Применяется для решения широкого круга профилактических, диагностических и организационных вопросов стоматологического лечения (включая первичные и повторные обращения, дистанционное наблюдение).  </a:t>
            </a:r>
          </a:p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EA914651-FD77-4AC0-89B5-982F4E1F1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659" y="1291679"/>
            <a:ext cx="5036931" cy="323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163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2F59884-F0CD-41E5-BDCE-610C1AEA9910}"/>
              </a:ext>
            </a:extLst>
          </p:cNvPr>
          <p:cNvSpPr/>
          <p:nvPr/>
        </p:nvSpPr>
        <p:spPr>
          <a:xfrm>
            <a:off x="7040140" y="6333559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2375DA-6BDF-4AA6-BCF1-1AC445F8B2A5}"/>
              </a:ext>
            </a:extLst>
          </p:cNvPr>
          <p:cNvSpPr/>
          <p:nvPr/>
        </p:nvSpPr>
        <p:spPr>
          <a:xfrm>
            <a:off x="708660" y="-133826"/>
            <a:ext cx="1148334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333333"/>
                </a:solidFill>
                <a:latin typeface="YS Text"/>
                <a:ea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333333"/>
                </a:solidFill>
                <a:latin typeface="YS Text"/>
                <a:ea typeface="Times New Roman" panose="02020603050405020304" pitchFamily="18" charset="0"/>
              </a:rPr>
              <a:t>НЕКОТОРЫЕ  НАПРАВЛЕНИЯ ДЛЯ ТЕЛЕОБУЧЕНИЯ В СТОМАТОЛОГИИ</a:t>
            </a:r>
            <a:endParaRPr lang="ru-RU" sz="2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1ED6F2-4FCC-4241-9723-63B6E41D4B69}"/>
              </a:ext>
            </a:extLst>
          </p:cNvPr>
          <p:cNvSpPr/>
          <p:nvPr/>
        </p:nvSpPr>
        <p:spPr>
          <a:xfrm>
            <a:off x="708660" y="129167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A07AB58-A58A-48C6-9059-1C822AE2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362" y="994298"/>
            <a:ext cx="5227279" cy="270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7710368-AF95-4D5E-ABF6-4F7231809B57}"/>
              </a:ext>
            </a:extLst>
          </p:cNvPr>
          <p:cNvSpPr/>
          <p:nvPr/>
        </p:nvSpPr>
        <p:spPr>
          <a:xfrm>
            <a:off x="678362" y="1090463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России клиника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Smile-at-Once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запустила новый сервис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Teledent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(«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Теледент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»), что позволило пациентам непосредственно получать консультации стоматологов в режиме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on-line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Весь процесс курирует персональный менеджер – личный помощник и посредник между пациентом и лечащим врачом. В рамках общения можно получить полезные рекомендации от стоматолога, узнать предварительный диагноз и спланировать необходимое обследование и предстоящее лечение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502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142785-E25C-43CD-AED9-4CFDC303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57150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60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2F59884-F0CD-41E5-BDCE-610C1AEA9910}"/>
              </a:ext>
            </a:extLst>
          </p:cNvPr>
          <p:cNvSpPr/>
          <p:nvPr/>
        </p:nvSpPr>
        <p:spPr>
          <a:xfrm>
            <a:off x="7040140" y="6333559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2375DA-6BDF-4AA6-BCF1-1AC445F8B2A5}"/>
              </a:ext>
            </a:extLst>
          </p:cNvPr>
          <p:cNvSpPr/>
          <p:nvPr/>
        </p:nvSpPr>
        <p:spPr>
          <a:xfrm>
            <a:off x="708660" y="-133826"/>
            <a:ext cx="1148334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333333"/>
                </a:solidFill>
                <a:latin typeface="YS Text"/>
                <a:ea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333333"/>
                </a:solidFill>
                <a:latin typeface="YS Text"/>
                <a:ea typeface="Times New Roman" panose="02020603050405020304" pitchFamily="18" charset="0"/>
              </a:rPr>
              <a:t>НЕКОТОРЫЕ  НАПРАВЛЕНИЯ ДЛЯ ТЕЛЕОБУЧЕНИЯ В СТОМАТОЛОГИИ</a:t>
            </a:r>
            <a:endParaRPr lang="ru-RU" sz="2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1ED6F2-4FCC-4241-9723-63B6E41D4B69}"/>
              </a:ext>
            </a:extLst>
          </p:cNvPr>
          <p:cNvSpPr/>
          <p:nvPr/>
        </p:nvSpPr>
        <p:spPr>
          <a:xfrm>
            <a:off x="708660" y="129167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8893CF-0985-4478-B66F-283CA498E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660" y="1174210"/>
            <a:ext cx="4453719" cy="297378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3D4C748-3CC3-4858-AEA5-20592D60B603}"/>
              </a:ext>
            </a:extLst>
          </p:cNvPr>
          <p:cNvSpPr/>
          <p:nvPr/>
        </p:nvSpPr>
        <p:spPr>
          <a:xfrm>
            <a:off x="536811" y="117421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Третья группа консультаций – профилактических – является наиболее многовариантной как по задачам и содержанию, так и по технологиям и форматам общения. Это могут быть советы врачей по использованию гигиенических средств по уходу за полостью рта, особенно – относительно новых продуктов (оптимальных зубных паст, зубных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флоссов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электрических зубных щеток, перспективных «умных» устройств и т.д.)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533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2F59884-F0CD-41E5-BDCE-610C1AEA9910}"/>
              </a:ext>
            </a:extLst>
          </p:cNvPr>
          <p:cNvSpPr/>
          <p:nvPr/>
        </p:nvSpPr>
        <p:spPr>
          <a:xfrm>
            <a:off x="7040140" y="6333559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2375DA-6BDF-4AA6-BCF1-1AC445F8B2A5}"/>
              </a:ext>
            </a:extLst>
          </p:cNvPr>
          <p:cNvSpPr/>
          <p:nvPr/>
        </p:nvSpPr>
        <p:spPr>
          <a:xfrm>
            <a:off x="708660" y="-133826"/>
            <a:ext cx="1148334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333333"/>
                </a:solidFill>
                <a:latin typeface="YS Text"/>
                <a:ea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333333"/>
                </a:solidFill>
                <a:latin typeface="YS Text"/>
                <a:ea typeface="Times New Roman" panose="02020603050405020304" pitchFamily="18" charset="0"/>
              </a:rPr>
              <a:t>НЕКОТОРЫЕ  НАПРАВЛЕНИЯ ДЛЯ ТЕЛЕОБУЧЕНИЯ В СТОМАТОЛОГИИ</a:t>
            </a:r>
            <a:endParaRPr lang="ru-RU" sz="2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1ED6F2-4FCC-4241-9723-63B6E41D4B69}"/>
              </a:ext>
            </a:extLst>
          </p:cNvPr>
          <p:cNvSpPr/>
          <p:nvPr/>
        </p:nvSpPr>
        <p:spPr>
          <a:xfrm>
            <a:off x="708660" y="129167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970545-2974-41DC-A99B-73B4986F2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660" y="1131921"/>
            <a:ext cx="5146210" cy="315263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BFD9F6B-C36D-4802-B9BE-20DBA2D17FBA}"/>
              </a:ext>
            </a:extLst>
          </p:cNvPr>
          <p:cNvSpPr/>
          <p:nvPr/>
        </p:nvSpPr>
        <p:spPr>
          <a:xfrm>
            <a:off x="505749" y="1131921"/>
            <a:ext cx="6096000" cy="51464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пациентов в дистанционных школах стоматологического здоровья может стать эффективной формой гигиенического воспитания. Можно предположить, например, «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телевизиты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стоматолога к пациентам, страдающим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дентофобией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особенно детям, накануне очного приема, с психотерапевтической целью – обсудить причины тревоги, ответить на вопросы, создать позитивный образ врача и изменить отношение к визиту. При этом в целях профилактики могут использоваться различные технологии – от электронной почты и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Интернетсайтов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клиник до видеоконференцсвязи и современных мессенджеров.</a:t>
            </a:r>
            <a:endParaRPr lang="ru-RU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67D7B7-93D8-4782-B936-432A8A195E7A}"/>
              </a:ext>
            </a:extLst>
          </p:cNvPr>
          <p:cNvSpPr txBox="1"/>
          <p:nvPr/>
        </p:nvSpPr>
        <p:spPr>
          <a:xfrm>
            <a:off x="7301552" y="4708478"/>
            <a:ext cx="4384699" cy="65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Теле визит -Урок здоровья  в 8В классе МОУ Лицей №9</a:t>
            </a:r>
          </a:p>
        </p:txBody>
      </p:sp>
    </p:spTree>
    <p:extLst>
      <p:ext uri="{BB962C8B-B14F-4D97-AF65-F5344CB8AC3E}">
        <p14:creationId xmlns:p14="http://schemas.microsoft.com/office/powerpoint/2010/main" val="957339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4597C8-406F-444B-92F3-FE20A514D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3" y="95724"/>
            <a:ext cx="11077505" cy="625561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3A9253-C74F-4280-8B1D-1EDE19D03D68}"/>
              </a:ext>
            </a:extLst>
          </p:cNvPr>
          <p:cNvSpPr/>
          <p:nvPr/>
        </p:nvSpPr>
        <p:spPr>
          <a:xfrm>
            <a:off x="6543519" y="6392944"/>
            <a:ext cx="5648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Теле визит -Урок здоровья  в 8В классе МОУ Лицей №9</a:t>
            </a:r>
          </a:p>
        </p:txBody>
      </p:sp>
    </p:spTree>
    <p:extLst>
      <p:ext uri="{BB962C8B-B14F-4D97-AF65-F5344CB8AC3E}">
        <p14:creationId xmlns:p14="http://schemas.microsoft.com/office/powerpoint/2010/main" val="4189943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D536A8B-4437-4FA8-9187-97C0CEE7B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67" y="1399473"/>
            <a:ext cx="4977067" cy="331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F241D2-7B79-4CEF-A2C8-A97A7DA2C67D}"/>
              </a:ext>
            </a:extLst>
          </p:cNvPr>
          <p:cNvSpPr/>
          <p:nvPr/>
        </p:nvSpPr>
        <p:spPr>
          <a:xfrm>
            <a:off x="495868" y="1399473"/>
            <a:ext cx="6096000" cy="44198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телестоматологии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обоих сегментах во многом будет определяться развитием доступных эффективных технологий, позволяющих получить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диагностически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значимую информацию, как в медицинских организациях, так и непосредственно у пациента. Последнее десятилетие ознаменовалось разработкой целого ряда перспективных инженерных решений, часть которых уже внедрена в практику стоматологии.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59D381-E86E-4827-8896-8538174BE132}"/>
              </a:ext>
            </a:extLst>
          </p:cNvPr>
          <p:cNvSpPr/>
          <p:nvPr/>
        </p:nvSpPr>
        <p:spPr>
          <a:xfrm>
            <a:off x="495868" y="309636"/>
            <a:ext cx="11104729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СИСТЕМЫ, АППАРАТНО-ПРОГРАММНЫЕ КОМПЛЕКСЫ И ПРИЛОЖЕНИЯ ДЛЯ СТОМАТОЛОГИЧЕСКИХ ТЕЛЕКОНСУЛЬТАЦИЙ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C1C3A67-301A-470A-98DC-5DEA1A024E80}"/>
              </a:ext>
            </a:extLst>
          </p:cNvPr>
          <p:cNvSpPr/>
          <p:nvPr/>
        </p:nvSpPr>
        <p:spPr>
          <a:xfrm>
            <a:off x="6830874" y="6179032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096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59D381-E86E-4827-8896-8538174BE132}"/>
              </a:ext>
            </a:extLst>
          </p:cNvPr>
          <p:cNvSpPr/>
          <p:nvPr/>
        </p:nvSpPr>
        <p:spPr>
          <a:xfrm>
            <a:off x="495868" y="309636"/>
            <a:ext cx="11104729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СИСТЕМЫ, АППАРАТНО-ПРОГРАММНЫЕ КОМПЛЕКСЫ И ПРИЛОЖЕНИЯ ДЛЯ СТОМАТОЛОГИЧЕСКИХ ТЕЛЕКОНСУЛЬТАЦИЙ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9416E2-CB27-4976-99C9-C7DA1AD5826D}"/>
              </a:ext>
            </a:extLst>
          </p:cNvPr>
          <p:cNvSpPr/>
          <p:nvPr/>
        </p:nvSpPr>
        <p:spPr>
          <a:xfrm>
            <a:off x="6754589" y="6363698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DF460EA-639B-4329-9218-3ABE3E624435}"/>
              </a:ext>
            </a:extLst>
          </p:cNvPr>
          <p:cNvSpPr/>
          <p:nvPr/>
        </p:nvSpPr>
        <p:spPr>
          <a:xfrm>
            <a:off x="495868" y="1426653"/>
            <a:ext cx="54272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стоматологии распространенной компьютерной программой является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Dental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Windows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(D4W). Программа является комплексной и выполняет множество задач: составление графиков работы врачей, фиксирование общей информации о пациентах, данных о состоянии полости рта, необходимом и проведенном лечении, ведет учет израсходованных материалов, стоимости проведенных работ. </a:t>
            </a:r>
            <a:endParaRPr lang="ru-RU" sz="22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EAA3410-CE9F-4C59-AF8A-A0375C8EC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232" y="1426653"/>
            <a:ext cx="5813945" cy="434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914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59D381-E86E-4827-8896-8538174BE132}"/>
              </a:ext>
            </a:extLst>
          </p:cNvPr>
          <p:cNvSpPr/>
          <p:nvPr/>
        </p:nvSpPr>
        <p:spPr>
          <a:xfrm>
            <a:off x="495868" y="309636"/>
            <a:ext cx="11104729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СИСТЕМЫ, АППАРАТНО-ПРОГРАММНЫЕ КОМПЛЕКСЫ И ПРИЛОЖЕНИЯ ДЛЯ СТОМАТОЛОГИЧЕСКИХ ТЕЛЕКОНСУЛЬТАЦИЙ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9416E2-CB27-4976-99C9-C7DA1AD5826D}"/>
              </a:ext>
            </a:extLst>
          </p:cNvPr>
          <p:cNvSpPr/>
          <p:nvPr/>
        </p:nvSpPr>
        <p:spPr>
          <a:xfrm>
            <a:off x="6754589" y="6363698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21B478-AAB2-4E10-BDCA-A786D08BF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448" y="1090208"/>
            <a:ext cx="9015568" cy="527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8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59D381-E86E-4827-8896-8538174BE132}"/>
              </a:ext>
            </a:extLst>
          </p:cNvPr>
          <p:cNvSpPr/>
          <p:nvPr/>
        </p:nvSpPr>
        <p:spPr>
          <a:xfrm>
            <a:off x="495868" y="309636"/>
            <a:ext cx="11104729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СИСТЕМЫ, АППАРАТНО-ПРОГРАММНЫЕ КОМПЛЕКСЫ И ПРИЛОЖЕНИЯ ДЛЯ СТОМАТОЛОГИЧЕСКИХ ТЕЛЕКОНСУЛЬТАЦИЙ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9416E2-CB27-4976-99C9-C7DA1AD5826D}"/>
              </a:ext>
            </a:extLst>
          </p:cNvPr>
          <p:cNvSpPr/>
          <p:nvPr/>
        </p:nvSpPr>
        <p:spPr>
          <a:xfrm>
            <a:off x="6754589" y="6363698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92A2C7-70A1-45AD-9168-79CB995A77D2}"/>
              </a:ext>
            </a:extLst>
          </p:cNvPr>
          <p:cNvSpPr/>
          <p:nvPr/>
        </p:nvSpPr>
        <p:spPr>
          <a:xfrm>
            <a:off x="495868" y="1520785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помощью нового сервиса «Телемедицина от Сбербанка», разработанного российской компанией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Docdoc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пациенты могут получить квалифицированную помощь врача-стоматолога в любое время. Время ожидания специалиста составляет обычно меньше одной минуты.</a:t>
            </a:r>
          </a:p>
          <a:p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этого нужно зарегистрироваться, а затем общаться с врачом общей практики или записаться на консультацию к узкому специалисту (например, ортопеду,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пародонтологу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ортодонту и т.д.). </a:t>
            </a:r>
            <a:endParaRPr lang="ru-RU" sz="2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D739B88-284B-438E-B388-3B815EAAC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620" y="1477426"/>
            <a:ext cx="5619380" cy="390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685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3B2C59-13A9-488D-B13F-F2142ACA6428}"/>
              </a:ext>
            </a:extLst>
          </p:cNvPr>
          <p:cNvSpPr/>
          <p:nvPr/>
        </p:nvSpPr>
        <p:spPr>
          <a:xfrm>
            <a:off x="327660" y="747236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333333"/>
                </a:solidFill>
                <a:latin typeface="YS Text"/>
              </a:rPr>
              <a:t>Телемедицина</a:t>
            </a:r>
            <a:r>
              <a:rPr lang="ru-RU" sz="2800" dirty="0">
                <a:solidFill>
                  <a:srgbClr val="333333"/>
                </a:solidFill>
                <a:latin typeface="YS Text"/>
              </a:rPr>
              <a:t> — направление медицины, основанное на использовании компьютерных и телекоммуникационных технологий для обмена медицинской информацией между специалистами с целью повышения качества диагностики и лечения конкретных пациентов. </a:t>
            </a:r>
            <a:endParaRPr lang="ru-RU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1576DE-267B-48A2-B32C-39833C89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47236"/>
            <a:ext cx="5628510" cy="345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069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59D381-E86E-4827-8896-8538174BE132}"/>
              </a:ext>
            </a:extLst>
          </p:cNvPr>
          <p:cNvSpPr/>
          <p:nvPr/>
        </p:nvSpPr>
        <p:spPr>
          <a:xfrm>
            <a:off x="495868" y="309636"/>
            <a:ext cx="11104729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СИСТЕМЫ, АППАРАТНО-ПРОГРАММНЫЕ КОМПЛЕКСЫ И ПРИЛОЖЕНИЯ ДЛЯ СТОМАТОЛОГИЧЕСКИХ ТЕЛЕКОНСУЛЬТАЦИЙ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9416E2-CB27-4976-99C9-C7DA1AD5826D}"/>
              </a:ext>
            </a:extLst>
          </p:cNvPr>
          <p:cNvSpPr/>
          <p:nvPr/>
        </p:nvSpPr>
        <p:spPr>
          <a:xfrm>
            <a:off x="6754589" y="6363698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CC6124A-288C-4B15-B5A1-A64E11834407}"/>
              </a:ext>
            </a:extLst>
          </p:cNvPr>
          <p:cNvSpPr/>
          <p:nvPr/>
        </p:nvSpPr>
        <p:spPr>
          <a:xfrm>
            <a:off x="658589" y="1717302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Имеются примеры и более сложных специализированных систем. Так, группой ученых из Калифорнийского Университета в Беркли разработана технология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CellScope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Она представляет собой высокотехнологическую приставку, которая в состоянии превратить мобильный телефон, имеющий встроенную камеру, в качественный микроскоп, обеспечивающий 50-кратное увеличение. </a:t>
            </a:r>
            <a:endParaRPr lang="ru-RU" sz="2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EC5556-412D-4D6C-B408-4D95093A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888" y="1717302"/>
            <a:ext cx="4829262" cy="22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23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59D381-E86E-4827-8896-8538174BE132}"/>
              </a:ext>
            </a:extLst>
          </p:cNvPr>
          <p:cNvSpPr/>
          <p:nvPr/>
        </p:nvSpPr>
        <p:spPr>
          <a:xfrm>
            <a:off x="495868" y="309636"/>
            <a:ext cx="11104729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СИСТЕМЫ, АППАРАТНО-ПРОГРАММНЫЕ КОМПЛЕКСЫ И ПРИЛОЖЕНИЯ ДЛЯ СТОМАТОЛОГИЧЕСКИХ ТЕЛЕКОНСУЛЬТАЦИЙ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9416E2-CB27-4976-99C9-C7DA1AD5826D}"/>
              </a:ext>
            </a:extLst>
          </p:cNvPr>
          <p:cNvSpPr/>
          <p:nvPr/>
        </p:nvSpPr>
        <p:spPr>
          <a:xfrm>
            <a:off x="6754589" y="6363698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1E3C28-0F5C-4864-B4BC-F76F09636EB7}"/>
              </a:ext>
            </a:extLst>
          </p:cNvPr>
          <p:cNvSpPr/>
          <p:nvPr/>
        </p:nvSpPr>
        <p:spPr>
          <a:xfrm>
            <a:off x="495868" y="1397168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Применение информационно-телекоммуникационных технологий в стоматологии опирается на общие принципы, технологии, нормативное и методологическое обеспечение оказания медицинской помощи с применением телемедицинских технологий</a:t>
            </a:r>
            <a:endParaRPr lang="ru-RU" sz="2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EE6E2A1-037A-46CB-AA46-7FC33721E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776" y="1397168"/>
            <a:ext cx="5151821" cy="335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996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59D381-E86E-4827-8896-8538174BE132}"/>
              </a:ext>
            </a:extLst>
          </p:cNvPr>
          <p:cNvSpPr/>
          <p:nvPr/>
        </p:nvSpPr>
        <p:spPr>
          <a:xfrm>
            <a:off x="495868" y="309636"/>
            <a:ext cx="11104729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СИСТЕМЫ, АППАРАТНО-ПРОГРАММНЫЕ КОМПЛЕКСЫ И ПРИЛОЖЕНИЯ ДЛЯ СТОМАТОЛОГИЧЕСКИХ ТЕЛЕКОНСУЛЬТАЦИЙ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9416E2-CB27-4976-99C9-C7DA1AD5826D}"/>
              </a:ext>
            </a:extLst>
          </p:cNvPr>
          <p:cNvSpPr/>
          <p:nvPr/>
        </p:nvSpPr>
        <p:spPr>
          <a:xfrm>
            <a:off x="6754589" y="6363698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3D6961-D973-4A8F-A233-BAFECD64E990}"/>
              </a:ext>
            </a:extLst>
          </p:cNvPr>
          <p:cNvSpPr/>
          <p:nvPr/>
        </p:nvSpPr>
        <p:spPr>
          <a:xfrm>
            <a:off x="864359" y="1684132"/>
            <a:ext cx="4308142" cy="4421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то же время, развитие телемедицины в стоматологии имеет определенную специфику, обусловленную особенностями и локализацией заболеваний,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диагностически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значимой информацией, курсами лечения различной патологии, периодичностью общения пациента с врачом-стоматологом, потребностью во внешних врачебных консультациях.</a:t>
            </a:r>
            <a:endParaRPr lang="ru-RU" sz="2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4254C6B-42C5-4B2C-A44E-46CEEFD83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11" y="1939130"/>
            <a:ext cx="6511738" cy="27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134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59D381-E86E-4827-8896-8538174BE132}"/>
              </a:ext>
            </a:extLst>
          </p:cNvPr>
          <p:cNvSpPr/>
          <p:nvPr/>
        </p:nvSpPr>
        <p:spPr>
          <a:xfrm>
            <a:off x="495868" y="309636"/>
            <a:ext cx="11104729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СИСТЕМЫ, АППАРАТНО-ПРОГРАММНЫЕ КОМПЛЕКСЫ И ПРИЛОЖЕНИЯ ДЛЯ СТОМАТОЛОГИЧЕСКИХ ТЕЛЕКОНСУЛЬТАЦИЙ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9416E2-CB27-4976-99C9-C7DA1AD5826D}"/>
              </a:ext>
            </a:extLst>
          </p:cNvPr>
          <p:cNvSpPr/>
          <p:nvPr/>
        </p:nvSpPr>
        <p:spPr>
          <a:xfrm>
            <a:off x="6754589" y="6363698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A13DF1-900D-49B0-9294-9FDA4C15CFF9}"/>
              </a:ext>
            </a:extLst>
          </p:cNvPr>
          <p:cNvSpPr/>
          <p:nvPr/>
        </p:nvSpPr>
        <p:spPr>
          <a:xfrm>
            <a:off x="345743" y="1475528"/>
            <a:ext cx="6096000" cy="24439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преимуществам теле стоматологии можно отнести повышение доступности стоматологической помощи, в т.ч. специализированной, экономию времени пациента и врача, возможность заранее разработать план обследования и лечения.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Picture background">
            <a:extLst>
              <a:ext uri="{FF2B5EF4-FFF2-40B4-BE49-F238E27FC236}">
                <a16:creationId xmlns:a16="http://schemas.microsoft.com/office/drawing/2014/main" id="{5CE219C8-E3C2-4065-BDAA-EF17329B0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632" y="1538288"/>
            <a:ext cx="4636625" cy="426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367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59D381-E86E-4827-8896-8538174BE132}"/>
              </a:ext>
            </a:extLst>
          </p:cNvPr>
          <p:cNvSpPr/>
          <p:nvPr/>
        </p:nvSpPr>
        <p:spPr>
          <a:xfrm>
            <a:off x="495868" y="309636"/>
            <a:ext cx="11104729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СИСТЕМЫ, АППАРАТНО-ПРОГРАММНЫЕ КОМПЛЕКСЫ И ПРИЛОЖЕНИЯ ДЛЯ СТОМАТОЛОГИЧЕСКИХ ТЕЛЕКОНСУЛЬТАЦИЙ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9416E2-CB27-4976-99C9-C7DA1AD5826D}"/>
              </a:ext>
            </a:extLst>
          </p:cNvPr>
          <p:cNvSpPr/>
          <p:nvPr/>
        </p:nvSpPr>
        <p:spPr>
          <a:xfrm>
            <a:off x="6754589" y="6363698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1A7812A-6828-4942-9A6A-A5BACDB2D043}"/>
              </a:ext>
            </a:extLst>
          </p:cNvPr>
          <p:cNvSpPr/>
          <p:nvPr/>
        </p:nvSpPr>
        <p:spPr>
          <a:xfrm>
            <a:off x="658589" y="1777722"/>
            <a:ext cx="6096000" cy="26104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Доступ из любой точки мира для общения со стоматологом открывает новые возможности для людей, живущих далеко от необходимой клиники, получить помощь и информационную поддержку от врачей-специалистов без необходимости тратить деньги и время на междугородние поездки.</a:t>
            </a:r>
            <a:endParaRPr lang="ru-RU" sz="2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C3332EA-2AA0-4CE2-8C4B-85FD02062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r="10381"/>
          <a:stretch/>
        </p:blipFill>
        <p:spPr bwMode="auto">
          <a:xfrm>
            <a:off x="7143728" y="1892178"/>
            <a:ext cx="4762721" cy="30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222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59D381-E86E-4827-8896-8538174BE132}"/>
              </a:ext>
            </a:extLst>
          </p:cNvPr>
          <p:cNvSpPr/>
          <p:nvPr/>
        </p:nvSpPr>
        <p:spPr>
          <a:xfrm>
            <a:off x="495868" y="309636"/>
            <a:ext cx="11104729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СИСТЕМЫ, АППАРАТНО-ПРОГРАММНЫЕ КОМПЛЕКСЫ И ПРИЛОЖЕНИЯ ДЛЯ СТОМАТОЛОГИЧЕСКИХ ТЕЛЕКОНСУЛЬТАЦИЙ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9416E2-CB27-4976-99C9-C7DA1AD5826D}"/>
              </a:ext>
            </a:extLst>
          </p:cNvPr>
          <p:cNvSpPr/>
          <p:nvPr/>
        </p:nvSpPr>
        <p:spPr>
          <a:xfrm>
            <a:off x="6754589" y="6363698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https://doi.org/10.29188/2542-2413-2021-7-1-39-48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042B801-A945-42A2-8D52-15758BDC9AC4}"/>
              </a:ext>
            </a:extLst>
          </p:cNvPr>
          <p:cNvSpPr/>
          <p:nvPr/>
        </p:nvSpPr>
        <p:spPr>
          <a:xfrm>
            <a:off x="658589" y="1395585"/>
            <a:ext cx="6096000" cy="28391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2400" dirty="0">
                <a:solidFill>
                  <a:srgbClr val="58595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Объективным ограничением являются возможности предоставления врачу пациентом полной </a:t>
            </a:r>
            <a:r>
              <a:rPr lang="ru-RU" sz="2400" dirty="0" err="1">
                <a:solidFill>
                  <a:srgbClr val="58595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диагностически</a:t>
            </a:r>
            <a:r>
              <a:rPr lang="ru-RU" sz="2400" dirty="0">
                <a:solidFill>
                  <a:srgbClr val="58595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значимой информации (которая может существенно отличаться при различных клинических ситуациях), достаточной для обоснованного диагноза и рекомендаций по лечению.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A8E07E-96C0-4B32-9C62-04D4C91D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698" y="1509207"/>
            <a:ext cx="5119448" cy="383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90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59D381-E86E-4827-8896-8538174BE132}"/>
              </a:ext>
            </a:extLst>
          </p:cNvPr>
          <p:cNvSpPr/>
          <p:nvPr/>
        </p:nvSpPr>
        <p:spPr>
          <a:xfrm>
            <a:off x="495868" y="309636"/>
            <a:ext cx="11104729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СИСТЕМЫ, АППАРАТНО-ПРОГРАММНЫЕ КОМПЛЕКСЫ И ПРИЛОЖЕНИЯ ДЛЯ СТОМАТОЛОГИЧЕСКИХ ТЕЛЕКОНСУЛЬТАЦИЙ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9416E2-CB27-4976-99C9-C7DA1AD5826D}"/>
              </a:ext>
            </a:extLst>
          </p:cNvPr>
          <p:cNvSpPr/>
          <p:nvPr/>
        </p:nvSpPr>
        <p:spPr>
          <a:xfrm>
            <a:off x="6754589" y="6363698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https://doi.org/10.29188/2542-2413-2021-7-1-39-48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B4BC61-6096-4281-8A5C-79B58E1E028F}"/>
              </a:ext>
            </a:extLst>
          </p:cNvPr>
          <p:cNvSpPr/>
          <p:nvPr/>
        </p:nvSpPr>
        <p:spPr>
          <a:xfrm>
            <a:off x="658589" y="1404712"/>
            <a:ext cx="6096000" cy="4524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Стоматология относится к клинической медицине, изучая при этом заболевания зубов, челюстей и ротовой полости, способы их диагностики и лечения. И в подавляющем большинстве случаев невозможно избежать очного приема, требующего непосредственного присутствия врача и пациента в одной точке времени и пространства.</a:t>
            </a:r>
            <a:endParaRPr lang="ru-RU" sz="2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Однако телемедицинские технологии в стоматологии, как и в любой области медицины, должны занять важное место в перспективной модели цифрового здравоохранения.</a:t>
            </a:r>
            <a:endParaRPr lang="ru-RU" sz="2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F0657D-EF05-4661-BB64-599B803AE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118" y="1418030"/>
            <a:ext cx="4880331" cy="325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61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олгГМУ_Обложка_Презентации_3.jpg"/>
          <p:cNvPicPr>
            <a:picLocks noChangeAspect="1"/>
          </p:cNvPicPr>
          <p:nvPr/>
        </p:nvPicPr>
        <p:blipFill>
          <a:blip r:embed="rId2" cstate="print"/>
          <a:srcRect t="15923" b="4459"/>
          <a:stretch>
            <a:fillRect/>
          </a:stretch>
        </p:blipFill>
        <p:spPr>
          <a:xfrm>
            <a:off x="-8096" y="0"/>
            <a:ext cx="12200095" cy="68597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2176" y="3034759"/>
            <a:ext cx="10363200" cy="88152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ИСПОЛЬЗОВАНИЕ КОМПЬЮТЕРНЫХ И ТЕЛЕКОММУНИКАЦИОННЫХ ТЕХНОЛОГИЙ ДЛЯ ОБМЕНА МЕДИЦИНСКОЙ ИНФОРМАЦИЕЙ</a:t>
            </a:r>
            <a:endParaRPr lang="ru-RU" sz="3600" b="1" dirty="0">
              <a:solidFill>
                <a:schemeClr val="accent2">
                  <a:lumMod val="40000"/>
                  <a:lumOff val="60000"/>
                </a:schemeClr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84033" y="3779848"/>
            <a:ext cx="5572863" cy="2131291"/>
          </a:xfrm>
        </p:spPr>
        <p:txBody>
          <a:bodyPr>
            <a:noAutofit/>
          </a:bodyPr>
          <a:lstStyle/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en-US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д-р мед. наук, профессор</a:t>
            </a:r>
            <a:endParaRPr lang="en-US" sz="1867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ИВАНОВА ОЛЬГА ПАВЛОВНА</a:t>
            </a:r>
          </a:p>
        </p:txBody>
      </p:sp>
      <p:pic>
        <p:nvPicPr>
          <p:cNvPr id="5" name="Рисунок 4" descr="ВолгГМУ_Эмблема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52" y="477483"/>
            <a:ext cx="1395384" cy="139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329" y="6023446"/>
            <a:ext cx="2237279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nomusvolgmed.ru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D8FE022-CB4E-42F3-8A6F-BEEAABEC9B25}"/>
              </a:ext>
            </a:extLst>
          </p:cNvPr>
          <p:cNvSpPr/>
          <p:nvPr/>
        </p:nvSpPr>
        <p:spPr>
          <a:xfrm>
            <a:off x="5004394" y="6098243"/>
            <a:ext cx="217726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 2024 г.</a:t>
            </a:r>
          </a:p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Волгоград, Россия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1535526-167A-4382-9F83-3CA7F134AD60}"/>
              </a:ext>
            </a:extLst>
          </p:cNvPr>
          <p:cNvSpPr txBox="1">
            <a:spLocks/>
          </p:cNvSpPr>
          <p:nvPr/>
        </p:nvSpPr>
        <p:spPr>
          <a:xfrm>
            <a:off x="1114624" y="2333402"/>
            <a:ext cx="10363200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333"/>
              </a:lnSpc>
            </a:pPr>
            <a:endParaRPr lang="ru-RU" sz="5333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3DD4CC2-B557-49CB-BA6B-140355FED53E}"/>
              </a:ext>
            </a:extLst>
          </p:cNvPr>
          <p:cNvSpPr txBox="1">
            <a:spLocks/>
          </p:cNvSpPr>
          <p:nvPr/>
        </p:nvSpPr>
        <p:spPr>
          <a:xfrm>
            <a:off x="7348928" y="371734"/>
            <a:ext cx="4893568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57AE9E9-5E73-4902-906B-B9A4861CEFB8}"/>
              </a:ext>
            </a:extLst>
          </p:cNvPr>
          <p:cNvSpPr txBox="1">
            <a:spLocks/>
          </p:cNvSpPr>
          <p:nvPr/>
        </p:nvSpPr>
        <p:spPr>
          <a:xfrm>
            <a:off x="4306995" y="1771844"/>
            <a:ext cx="3572059" cy="59874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F40958B-5A65-4539-B0B8-A705CD28DFDC}"/>
              </a:ext>
            </a:extLst>
          </p:cNvPr>
          <p:cNvSpPr txBox="1">
            <a:spLocks/>
          </p:cNvSpPr>
          <p:nvPr/>
        </p:nvSpPr>
        <p:spPr>
          <a:xfrm>
            <a:off x="1577636" y="151173"/>
            <a:ext cx="10422941" cy="208419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ФГБОУ ВО «ВОЛГОГРАДСКИЙ ГОСУДАРСТВЕННЫЙ</a:t>
            </a:r>
          </a:p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МЕДИЦИНСКИЙ УНИВЕРСИТЕТ» МИНИСТЕРСТВА ЗДРАВООХРАНЕНИЯ РОССИЙСКОЙ ФЕДЕРАЦИИ</a:t>
            </a:r>
            <a:endParaRPr lang="ru-RU" sz="2500" dirty="0"/>
          </a:p>
          <a:p>
            <a:r>
              <a:rPr lang="ru-RU" sz="1800" dirty="0"/>
              <a:t>Институт общественного здоровья имени Н.П. Григоренко</a:t>
            </a:r>
          </a:p>
          <a:p>
            <a:r>
              <a:rPr lang="ru-RU" sz="1800" dirty="0"/>
              <a:t>Центр дополнительного образования</a:t>
            </a:r>
          </a:p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275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A8077CA-77BA-4576-A619-E9BFFB2BA87F}"/>
              </a:ext>
            </a:extLst>
          </p:cNvPr>
          <p:cNvSpPr/>
          <p:nvPr/>
        </p:nvSpPr>
        <p:spPr>
          <a:xfrm>
            <a:off x="1303020" y="339775"/>
            <a:ext cx="99898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YS Text"/>
              </a:rPr>
              <a:t>НЕКОТОРЫЕ НАПРАВЛЕНИЯ ИСПОЛЬЗОВАНИЯ ТЕЛЕМЕДИЦИНСКИХ ТЕХНОЛОГИЙ</a:t>
            </a:r>
            <a:r>
              <a:rPr lang="ru-RU" sz="2000" dirty="0">
                <a:solidFill>
                  <a:srgbClr val="333333"/>
                </a:solidFill>
                <a:latin typeface="YS Text"/>
              </a:rPr>
              <a:t>:</a:t>
            </a: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706DD2-4CCB-4C63-BE29-85AB8E2C5EB6}"/>
              </a:ext>
            </a:extLst>
          </p:cNvPr>
          <p:cNvSpPr/>
          <p:nvPr/>
        </p:nvSpPr>
        <p:spPr>
          <a:xfrm>
            <a:off x="361950" y="1253281"/>
            <a:ext cx="593598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Телемедицинские консультации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Осуществляются путём передачи медицинской информации по телекоммуникационным каналам связи (телефон, видеотелефон, мобильный телефон, интернет: видеоконференция, скайп, зум, видеочат и др.). Консультации могут проводиться как в «отложенном» режиме, так и в режиме реального времени (онлайн).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8FC27F4-2901-4543-8474-12090E831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981" y="1374367"/>
            <a:ext cx="5479019" cy="410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02E695-FB75-43ED-B64B-0F60D2ACBF86}"/>
              </a:ext>
            </a:extLst>
          </p:cNvPr>
          <p:cNvSpPr/>
          <p:nvPr/>
        </p:nvSpPr>
        <p:spPr>
          <a:xfrm>
            <a:off x="6911340" y="562802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Система телемедицины, обеспечивающая консультации в режиме реального времени. </a:t>
            </a:r>
            <a:r>
              <a:rPr lang="ru-RU" i="1" u="sng" dirty="0">
                <a:solidFill>
                  <a:srgbClr val="FAA700"/>
                </a:solidFill>
                <a:latin typeface="Arial" panose="020B0604020202020204" pitchFamily="34" charset="0"/>
                <a:hlinkClick r:id="rId3"/>
              </a:rPr>
              <a:t>Федеральный центр нейрохирургии (Тюмень)</a:t>
            </a:r>
            <a:r>
              <a:rPr lang="ru-RU" i="1" dirty="0">
                <a:solidFill>
                  <a:srgbClr val="202122"/>
                </a:solidFill>
                <a:latin typeface="Arial" panose="020B0604020202020204" pitchFamily="34" charset="0"/>
              </a:rPr>
              <a:t>, 2013 год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70B6BFB-851D-4B2D-84BD-D1202C83E02A}"/>
              </a:ext>
            </a:extLst>
          </p:cNvPr>
          <p:cNvSpPr/>
          <p:nvPr/>
        </p:nvSpPr>
        <p:spPr>
          <a:xfrm>
            <a:off x="128801" y="6351508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716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A8077CA-77BA-4576-A619-E9BFFB2BA87F}"/>
              </a:ext>
            </a:extLst>
          </p:cNvPr>
          <p:cNvSpPr/>
          <p:nvPr/>
        </p:nvSpPr>
        <p:spPr>
          <a:xfrm>
            <a:off x="1303020" y="339775"/>
            <a:ext cx="99898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YS Text"/>
              </a:rPr>
              <a:t>НЕКОТОРЫЕ НАПРАВЛЕНИЯ ИСПОЛЬЗОВАНИЯ ТЕЛЕМЕДИЦИНСКИХ ТЕХНОЛОГИЙ</a:t>
            </a:r>
            <a:r>
              <a:rPr lang="ru-RU" sz="2000" dirty="0">
                <a:solidFill>
                  <a:srgbClr val="333333"/>
                </a:solidFill>
                <a:latin typeface="YS Text"/>
              </a:rPr>
              <a:t>:</a:t>
            </a:r>
            <a:endParaRPr lang="ru-RU" sz="20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70B6BFB-851D-4B2D-84BD-D1202C83E02A}"/>
              </a:ext>
            </a:extLst>
          </p:cNvPr>
          <p:cNvSpPr/>
          <p:nvPr/>
        </p:nvSpPr>
        <p:spPr>
          <a:xfrm>
            <a:off x="6629400" y="6394669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B337FC-2B9A-4A72-A252-C12633A049EE}"/>
              </a:ext>
            </a:extLst>
          </p:cNvPr>
          <p:cNvSpPr/>
          <p:nvPr/>
        </p:nvSpPr>
        <p:spPr>
          <a:xfrm>
            <a:off x="533400" y="871419"/>
            <a:ext cx="6096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err="1">
                <a:latin typeface="inherit"/>
              </a:rPr>
              <a:t>Телеобучение</a:t>
            </a:r>
            <a:endParaRPr lang="ru-RU" sz="3200" b="1" dirty="0">
              <a:latin typeface="inherit"/>
            </a:endParaRPr>
          </a:p>
          <a:p>
            <a:r>
              <a:rPr lang="ru-RU" sz="2200" dirty="0">
                <a:solidFill>
                  <a:srgbClr val="202122"/>
                </a:solidFill>
                <a:latin typeface="Arial" panose="020B0604020202020204" pitchFamily="34" charset="0"/>
              </a:rPr>
              <a:t>Проведение лекций, </a:t>
            </a:r>
            <a:r>
              <a:rPr lang="ru-RU" sz="2200" dirty="0" err="1">
                <a:solidFill>
                  <a:srgbClr val="202122"/>
                </a:solidFill>
                <a:latin typeface="Arial" panose="020B0604020202020204" pitchFamily="34" charset="0"/>
              </a:rPr>
              <a:t>видеосеминаров</a:t>
            </a:r>
            <a:r>
              <a:rPr lang="ru-RU" sz="2200" dirty="0">
                <a:solidFill>
                  <a:srgbClr val="202122"/>
                </a:solidFill>
                <a:latin typeface="Arial" panose="020B0604020202020204" pitchFamily="34" charset="0"/>
              </a:rPr>
              <a:t>, конференций с использованием телекоммуникационного оборудования. Во время таких лекций преподаватель может иметь интерактивный контакт с аудиторией. В результате использования таких технологий у врача появилась реальная возможность непрерывного профессионального образования без отрыва от места работы. Лекции, как и </a:t>
            </a:r>
            <a:r>
              <a:rPr lang="ru-RU" sz="2200" dirty="0" err="1">
                <a:solidFill>
                  <a:srgbClr val="202122"/>
                </a:solidFill>
                <a:latin typeface="Arial" panose="020B0604020202020204" pitchFamily="34" charset="0"/>
              </a:rPr>
              <a:t>видеоконсультации</a:t>
            </a:r>
            <a:r>
              <a:rPr lang="ru-RU" sz="2200" dirty="0">
                <a:solidFill>
                  <a:srgbClr val="202122"/>
                </a:solidFill>
                <a:latin typeface="Arial" panose="020B0604020202020204" pitchFamily="34" charset="0"/>
              </a:rPr>
              <a:t> могут проходить в многоточечном режиме, таким образом, лекция может быть прочитана сразу для слушателей из разных стран.</a:t>
            </a:r>
            <a:endParaRPr lang="ru-RU" sz="22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A48D4E-EEB5-481A-9B54-D6A876BCA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254" y="1165860"/>
            <a:ext cx="5268714" cy="276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78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2F59884-F0CD-41E5-BDCE-610C1AEA9910}"/>
              </a:ext>
            </a:extLst>
          </p:cNvPr>
          <p:cNvSpPr/>
          <p:nvPr/>
        </p:nvSpPr>
        <p:spPr>
          <a:xfrm>
            <a:off x="7040140" y="6333559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2375DA-6BDF-4AA6-BCF1-1AC445F8B2A5}"/>
              </a:ext>
            </a:extLst>
          </p:cNvPr>
          <p:cNvSpPr/>
          <p:nvPr/>
        </p:nvSpPr>
        <p:spPr>
          <a:xfrm>
            <a:off x="708660" y="-133826"/>
            <a:ext cx="1148334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333333"/>
                </a:solidFill>
                <a:latin typeface="YS Text"/>
                <a:ea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333333"/>
                </a:solidFill>
                <a:latin typeface="YS Text"/>
                <a:ea typeface="Times New Roman" panose="02020603050405020304" pitchFamily="18" charset="0"/>
              </a:rPr>
              <a:t>НЕКОТОРЫЕ  НАПРАВЛЕНИЯ ДЛЯ ТЕЛЕОБУЧЕНИЯ В СТОМАТОЛОГИИ</a:t>
            </a:r>
            <a:endParaRPr lang="ru-RU" sz="2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1ED6F2-4FCC-4241-9723-63B6E41D4B69}"/>
              </a:ext>
            </a:extLst>
          </p:cNvPr>
          <p:cNvSpPr/>
          <p:nvPr/>
        </p:nvSpPr>
        <p:spPr>
          <a:xfrm>
            <a:off x="708660" y="129167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58D241-53AB-4EDC-AC3E-7B6A19829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879" y="899869"/>
            <a:ext cx="3048512" cy="543369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1C33181-BBE1-4BCD-A466-4AC87E9EB720}"/>
              </a:ext>
            </a:extLst>
          </p:cNvPr>
          <p:cNvSpPr/>
          <p:nvPr/>
        </p:nvSpPr>
        <p:spPr>
          <a:xfrm>
            <a:off x="354330" y="1273173"/>
            <a:ext cx="6685810" cy="1523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утверждениям ряда авторов, обычной фотографии, сделанной стоматологом общей практики на смартфон и отправленной консультанту, может быть достаточно для постановки диагноза.</a:t>
            </a:r>
            <a:endParaRPr lang="ru-RU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977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2F59884-F0CD-41E5-BDCE-610C1AEA9910}"/>
              </a:ext>
            </a:extLst>
          </p:cNvPr>
          <p:cNvSpPr/>
          <p:nvPr/>
        </p:nvSpPr>
        <p:spPr>
          <a:xfrm>
            <a:off x="7040140" y="6333559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582EE7-D272-404F-B5DD-45BCE38905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37" t="20653" r="29806" b="2773"/>
          <a:stretch/>
        </p:blipFill>
        <p:spPr>
          <a:xfrm>
            <a:off x="6835140" y="993353"/>
            <a:ext cx="5151860" cy="510090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2375DA-6BDF-4AA6-BCF1-1AC445F8B2A5}"/>
              </a:ext>
            </a:extLst>
          </p:cNvPr>
          <p:cNvSpPr/>
          <p:nvPr/>
        </p:nvSpPr>
        <p:spPr>
          <a:xfrm>
            <a:off x="2011680" y="-133826"/>
            <a:ext cx="1018032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333333"/>
                </a:solidFill>
                <a:latin typeface="YS Text"/>
                <a:ea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333333"/>
                </a:solidFill>
                <a:latin typeface="YS Text"/>
                <a:ea typeface="Times New Roman" panose="02020603050405020304" pitchFamily="18" charset="0"/>
              </a:rPr>
              <a:t>НЕКОТОРЫЕ РЕСУРСЫ ДЛЯ ТЕЛЕОБУЧЕНИЯ В СТОМАТОЛОГИИ</a:t>
            </a:r>
            <a:endParaRPr lang="ru-RU" sz="28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5522B9-55CF-4382-BB25-19B40756E295}"/>
              </a:ext>
            </a:extLst>
          </p:cNvPr>
          <p:cNvSpPr/>
          <p:nvPr/>
        </p:nvSpPr>
        <p:spPr>
          <a:xfrm>
            <a:off x="739140" y="993353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DentalTube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 платформе представлены вебинары, циклы, курсы и мастер-классы для стоматологов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 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095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2F59884-F0CD-41E5-BDCE-610C1AEA9910}"/>
              </a:ext>
            </a:extLst>
          </p:cNvPr>
          <p:cNvSpPr/>
          <p:nvPr/>
        </p:nvSpPr>
        <p:spPr>
          <a:xfrm>
            <a:off x="7040140" y="6333559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2375DA-6BDF-4AA6-BCF1-1AC445F8B2A5}"/>
              </a:ext>
            </a:extLst>
          </p:cNvPr>
          <p:cNvSpPr/>
          <p:nvPr/>
        </p:nvSpPr>
        <p:spPr>
          <a:xfrm>
            <a:off x="708660" y="-133826"/>
            <a:ext cx="1148334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333333"/>
                </a:solidFill>
                <a:latin typeface="YS Text"/>
                <a:ea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333333"/>
                </a:solidFill>
                <a:latin typeface="YS Text"/>
                <a:ea typeface="Times New Roman" panose="02020603050405020304" pitchFamily="18" charset="0"/>
              </a:rPr>
              <a:t>НЕКОТОРЫЕ  НАПРАВЛЕНИЯ ДЛЯ ТЕЛЕОБУЧЕНИЯ В СТОМАТОЛОГИИ</a:t>
            </a:r>
            <a:endParaRPr lang="ru-RU" sz="2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1ED6F2-4FCC-4241-9723-63B6E41D4B69}"/>
              </a:ext>
            </a:extLst>
          </p:cNvPr>
          <p:cNvSpPr/>
          <p:nvPr/>
        </p:nvSpPr>
        <p:spPr>
          <a:xfrm>
            <a:off x="708660" y="1291679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333333"/>
                </a:solidFill>
                <a:ea typeface="Times New Roman" panose="02020603050405020304" pitchFamily="18" charset="0"/>
              </a:rPr>
              <a:t>В формате «врач — врач»</a:t>
            </a: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Используется для диагностики заболеваний полости рта, уточнения показаний к хирургическому, ортопедическому, </a:t>
            </a:r>
            <a:r>
              <a:rPr lang="ru-RU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ортодонтическому</a:t>
            </a: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лечению и дистанционной поддержки при длительных курсах лечения</a:t>
            </a:r>
            <a:endParaRPr lang="ru-RU" sz="32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BD83802-35B6-4409-90B3-4C6A32707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180" y="1042006"/>
            <a:ext cx="4709160" cy="470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991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2F59884-F0CD-41E5-BDCE-610C1AEA9910}"/>
              </a:ext>
            </a:extLst>
          </p:cNvPr>
          <p:cNvSpPr/>
          <p:nvPr/>
        </p:nvSpPr>
        <p:spPr>
          <a:xfrm>
            <a:off x="7040140" y="6333559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2375DA-6BDF-4AA6-BCF1-1AC445F8B2A5}"/>
              </a:ext>
            </a:extLst>
          </p:cNvPr>
          <p:cNvSpPr/>
          <p:nvPr/>
        </p:nvSpPr>
        <p:spPr>
          <a:xfrm>
            <a:off x="708660" y="-133826"/>
            <a:ext cx="1148334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333333"/>
                </a:solidFill>
                <a:latin typeface="YS Text"/>
                <a:ea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333333"/>
                </a:solidFill>
                <a:latin typeface="YS Text"/>
                <a:ea typeface="Times New Roman" panose="02020603050405020304" pitchFamily="18" charset="0"/>
              </a:rPr>
              <a:t>НЕКОТОРЫЕ  НАПРАВЛЕНИЯ ДЛЯ ТЕЛЕОБУЧЕНИЯ В СТОМАТОЛОГИИ</a:t>
            </a:r>
            <a:endParaRPr lang="ru-RU" sz="28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A4314F6-9D9E-4617-AF34-F92DBBB8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254" y="927486"/>
            <a:ext cx="6220832" cy="331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2017311-56A7-4958-B84D-E275CABC126B}"/>
              </a:ext>
            </a:extLst>
          </p:cNvPr>
          <p:cNvSpPr/>
          <p:nvPr/>
        </p:nvSpPr>
        <p:spPr>
          <a:xfrm>
            <a:off x="490295" y="1036935"/>
            <a:ext cx="47095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ортодонтии используются программы для исследования диагностических моделей, которые позволяют провести анализ и поделиться результатом с другими врачами.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A311C0-42AC-4990-AE4C-C02706353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48" y="3688577"/>
            <a:ext cx="4982248" cy="280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13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2F59884-F0CD-41E5-BDCE-610C1AEA9910}"/>
              </a:ext>
            </a:extLst>
          </p:cNvPr>
          <p:cNvSpPr/>
          <p:nvPr/>
        </p:nvSpPr>
        <p:spPr>
          <a:xfrm>
            <a:off x="7040140" y="6333559"/>
            <a:ext cx="51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8595B"/>
                </a:solidFill>
                <a:latin typeface="Noto Sans"/>
              </a:rPr>
              <a:t>https://doi.org/10.29188/2542-2413-2021-7-1-39-48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2375DA-6BDF-4AA6-BCF1-1AC445F8B2A5}"/>
              </a:ext>
            </a:extLst>
          </p:cNvPr>
          <p:cNvSpPr/>
          <p:nvPr/>
        </p:nvSpPr>
        <p:spPr>
          <a:xfrm>
            <a:off x="708660" y="-133826"/>
            <a:ext cx="1148334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333333"/>
                </a:solidFill>
                <a:latin typeface="YS Text"/>
                <a:ea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333333"/>
                </a:solidFill>
                <a:latin typeface="YS Text"/>
                <a:ea typeface="Times New Roman" panose="02020603050405020304" pitchFamily="18" charset="0"/>
              </a:rPr>
              <a:t>НЕКОТОРЫЕ  НАПРАВЛЕНИЯ ДЛЯ ТЕЛЕОБУЧЕНИЯ В СТОМАТОЛОГИИ</a:t>
            </a:r>
            <a:endParaRPr lang="ru-RU" sz="2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1ED6F2-4FCC-4241-9723-63B6E41D4B69}"/>
              </a:ext>
            </a:extLst>
          </p:cNvPr>
          <p:cNvSpPr/>
          <p:nvPr/>
        </p:nvSpPr>
        <p:spPr>
          <a:xfrm>
            <a:off x="708660" y="129167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9FC9DC-1C2D-481E-9AF2-9A0E027A2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795" y="866370"/>
            <a:ext cx="4085518" cy="272421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2FF650-AB09-46A4-83A9-9130167136E5}"/>
              </a:ext>
            </a:extLst>
          </p:cNvPr>
          <p:cNvSpPr/>
          <p:nvPr/>
        </p:nvSpPr>
        <p:spPr>
          <a:xfrm>
            <a:off x="390137" y="866370"/>
            <a:ext cx="7020597" cy="5374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первичном обращении результатом общения может быть сбор и анализ жалоб пациента, данных анамнеза, оценка необходимости очного визита к стоматологу и дистанционная запись на прием. Это соответствует положениям приказа Минздрава России №965н от 30.11.2017 г. «Об утверждении порядка организации и оказания медицинской помощи с применением телемедицинских технологий». Телемедицинские технологии могут применяться в целях профилактики, сбора, анализа жалоб пациента и данных анамнеза, рекомендаций пациенту о необходимости проведения предварительных обследований, принятия решения о необходимости проведения очного приема врача</a:t>
            </a:r>
            <a:r>
              <a:rPr lang="ru-RU" sz="2300" dirty="0">
                <a:solidFill>
                  <a:srgbClr val="58595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3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5690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1497</Words>
  <Application>Microsoft Office PowerPoint</Application>
  <PresentationFormat>Широкоэкранный</PresentationFormat>
  <Paragraphs>128</Paragraphs>
  <Slides>27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8" baseType="lpstr">
      <vt:lpstr>Arial</vt:lpstr>
      <vt:lpstr>Calibri</vt:lpstr>
      <vt:lpstr>Calibri Light</vt:lpstr>
      <vt:lpstr>inherit</vt:lpstr>
      <vt:lpstr>Noto Sans</vt:lpstr>
      <vt:lpstr>PT Sans</vt:lpstr>
      <vt:lpstr>PT Sans</vt:lpstr>
      <vt:lpstr>Symbol</vt:lpstr>
      <vt:lpstr>Times New Roman</vt:lpstr>
      <vt:lpstr>YS Text</vt:lpstr>
      <vt:lpstr>Тема Office</vt:lpstr>
      <vt:lpstr>ИСПОЛЬЗОВАНИЕ КОМПЬЮТЕРНЫХ И ТЕЛЕКОММУНИКАЦИОННЫХ ТЕХНОЛОГИЙ ДЛЯ ОБМЕНА МЕДИЦИНСКОЙ ИНФОРМАЦИЕЙ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ИСПОЛЬЗОВАНИЕ КОМПЬЮТЕРНЫХ И ТЕЛЕКОММУНИКАЦИОННЫХ ТЕХНОЛОГИЙ ДЛЯ ОБМЕНА МЕДИЦИНСКОЙ ИНФОРМАЦИЕЙ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olgaa-75@mail.ru</dc:creator>
  <cp:lastModifiedBy>olgaa-75@mail.ru</cp:lastModifiedBy>
  <cp:revision>32</cp:revision>
  <dcterms:created xsi:type="dcterms:W3CDTF">2024-07-17T12:27:06Z</dcterms:created>
  <dcterms:modified xsi:type="dcterms:W3CDTF">2024-10-08T10:43:07Z</dcterms:modified>
</cp:coreProperties>
</file>