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7" r:id="rId2"/>
    <p:sldId id="258" r:id="rId3"/>
    <p:sldId id="295" r:id="rId4"/>
    <p:sldId id="296" r:id="rId5"/>
    <p:sldId id="297" r:id="rId6"/>
    <p:sldId id="298" r:id="rId7"/>
    <p:sldId id="299" r:id="rId8"/>
    <p:sldId id="300" r:id="rId9"/>
    <p:sldId id="301" r:id="rId10"/>
    <p:sldId id="302" r:id="rId11"/>
    <p:sldId id="303" r:id="rId12"/>
    <p:sldId id="304" r:id="rId13"/>
    <p:sldId id="305" r:id="rId14"/>
    <p:sldId id="306" r:id="rId15"/>
    <p:sldId id="259" r:id="rId16"/>
    <p:sldId id="307" r:id="rId17"/>
    <p:sldId id="308" r:id="rId18"/>
    <p:sldId id="309" r:id="rId19"/>
    <p:sldId id="260" r:id="rId20"/>
    <p:sldId id="261" r:id="rId21"/>
    <p:sldId id="262" r:id="rId22"/>
    <p:sldId id="263" r:id="rId23"/>
    <p:sldId id="264" r:id="rId24"/>
    <p:sldId id="310" r:id="rId25"/>
    <p:sldId id="265" r:id="rId26"/>
    <p:sldId id="311" r:id="rId27"/>
    <p:sldId id="312" r:id="rId28"/>
    <p:sldId id="313" r:id="rId29"/>
    <p:sldId id="314" r:id="rId30"/>
    <p:sldId id="266" r:id="rId31"/>
    <p:sldId id="267" r:id="rId32"/>
    <p:sldId id="269" r:id="rId33"/>
    <p:sldId id="272" r:id="rId34"/>
    <p:sldId id="315" r:id="rId35"/>
    <p:sldId id="316" r:id="rId36"/>
    <p:sldId id="317" r:id="rId37"/>
    <p:sldId id="318" r:id="rId38"/>
    <p:sldId id="319" r:id="rId39"/>
    <p:sldId id="294" r:id="rId4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92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1240B9-319C-425D-B5E0-84ACBA2DE2C5}" type="datetimeFigureOut">
              <a:rPr lang="ru-RU" smtClean="0"/>
              <a:t>19.05.2024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C23B54-C107-4467-9F2E-555508CED752}" type="slidenum">
              <a:rPr lang="ru-RU" smtClean="0"/>
              <a:t>‹#›</a:t>
            </a:fld>
            <a:endParaRPr lang="ru-RU"/>
          </a:p>
        </p:txBody>
      </p:sp>
    </p:spTree>
    <p:extLst>
      <p:ext uri="{BB962C8B-B14F-4D97-AF65-F5344CB8AC3E}">
        <p14:creationId xmlns:p14="http://schemas.microsoft.com/office/powerpoint/2010/main" val="724209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DE49001-D7EF-487B-8AA4-A7A7DD1BA724}" type="datetimeFigureOut">
              <a:rPr lang="ru-RU" smtClean="0"/>
              <a:t>19.05.2024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FEFBD5-2377-438A-8D0B-B23039AE806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DE49001-D7EF-487B-8AA4-A7A7DD1BA724}" type="datetimeFigureOut">
              <a:rPr lang="ru-RU" smtClean="0"/>
              <a:t>19.05.2024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BFEFBD5-2377-438A-8D0B-B23039AE806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DE49001-D7EF-487B-8AA4-A7A7DD1BA724}" type="datetimeFigureOut">
              <a:rPr lang="ru-RU" smtClean="0"/>
              <a:t>19.05.2024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BFEFBD5-2377-438A-8D0B-B23039AE806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DE49001-D7EF-487B-8AA4-A7A7DD1BA724}" type="datetimeFigureOut">
              <a:rPr lang="ru-RU" smtClean="0"/>
              <a:t>19.05.2024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BFEFBD5-2377-438A-8D0B-B23039AE8060}" type="slidenum">
              <a:rPr lang="ru-RU" smtClean="0"/>
              <a:t>‹#›</a:t>
            </a:fld>
            <a:endParaRPr lang="ru-RU"/>
          </a:p>
        </p:txBody>
      </p:sp>
      <p:sp>
        <p:nvSpPr>
          <p:cNvPr id="13" name="TextBox 12"/>
          <p:cNvSpPr txBox="1"/>
          <p:nvPr/>
        </p:nvSpPr>
        <p:spPr>
          <a:xfrm>
            <a:off x="751116" y="75416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DE49001-D7EF-487B-8AA4-A7A7DD1BA724}" type="datetimeFigureOut">
              <a:rPr lang="ru-RU" smtClean="0"/>
              <a:t>19.05.2024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BFEFBD5-2377-438A-8D0B-B23039AE8060}" type="slidenum">
              <a:rPr lang="ru-RU" smtClean="0"/>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BDE49001-D7EF-487B-8AA4-A7A7DD1BA724}" type="datetimeFigureOut">
              <a:rPr lang="ru-RU" smtClean="0"/>
              <a:t>19.05.2024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BFEFBD5-2377-438A-8D0B-B23039AE8060}" type="slidenum">
              <a:rPr lang="ru-RU" smtClean="0"/>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BDE49001-D7EF-487B-8AA4-A7A7DD1BA724}" type="datetimeFigureOut">
              <a:rPr lang="ru-RU" smtClean="0"/>
              <a:t>19.05.2024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BFEFBD5-2377-438A-8D0B-B23039AE8060}" type="slidenum">
              <a:rPr lang="ru-RU" smtClean="0"/>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DE49001-D7EF-487B-8AA4-A7A7DD1BA724}" type="datetimeFigureOut">
              <a:rPr lang="ru-RU" smtClean="0"/>
              <a:t>19.05.2024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FEFBD5-2377-438A-8D0B-B23039AE8060}" type="slidenum">
              <a:rPr lang="ru-RU" smtClean="0"/>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DE49001-D7EF-487B-8AA4-A7A7DD1BA724}" type="datetimeFigureOut">
              <a:rPr lang="ru-RU" smtClean="0"/>
              <a:t>19.05.2024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FEFBD5-2377-438A-8D0B-B23039AE806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DE49001-D7EF-487B-8AA4-A7A7DD1BA724}" type="datetimeFigureOut">
              <a:rPr lang="ru-RU" smtClean="0"/>
              <a:t>19.05.2024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FEFBD5-2377-438A-8D0B-B23039AE806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DE49001-D7EF-487B-8AA4-A7A7DD1BA724}" type="datetimeFigureOut">
              <a:rPr lang="ru-RU" smtClean="0"/>
              <a:t>19.05.2024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FEFBD5-2377-438A-8D0B-B23039AE806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DE49001-D7EF-487B-8AA4-A7A7DD1BA724}" type="datetimeFigureOut">
              <a:rPr lang="ru-RU" smtClean="0"/>
              <a:t>19.05.2024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BFEFBD5-2377-438A-8D0B-B23039AE806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685331" y="3051013"/>
            <a:ext cx="3829520"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4629150" y="3051013"/>
            <a:ext cx="3829051"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DE49001-D7EF-487B-8AA4-A7A7DD1BA724}" type="datetimeFigureOut">
              <a:rPr lang="ru-RU" smtClean="0"/>
              <a:t>19.05.2024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BFEFBD5-2377-438A-8D0B-B23039AE806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DE49001-D7EF-487B-8AA4-A7A7DD1BA724}" type="datetimeFigureOut">
              <a:rPr lang="ru-RU" smtClean="0"/>
              <a:t>19.05.2024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BFEFBD5-2377-438A-8D0B-B23039AE806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BDE49001-D7EF-487B-8AA4-A7A7DD1BA724}" type="datetimeFigureOut">
              <a:rPr lang="ru-RU" smtClean="0"/>
              <a:t>19.05.2024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BFEFBD5-2377-438A-8D0B-B23039AE806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ru-RU" smtClean="0"/>
              <a:t>Образец заголовка</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DE49001-D7EF-487B-8AA4-A7A7DD1BA724}" type="datetimeFigureOut">
              <a:rPr lang="ru-RU" smtClean="0"/>
              <a:t>19.05.2024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BFEFBD5-2377-438A-8D0B-B23039AE806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DE49001-D7EF-487B-8AA4-A7A7DD1BA724}" type="datetimeFigureOut">
              <a:rPr lang="ru-RU" smtClean="0"/>
              <a:t>19.05.2024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BFEFBD5-2377-438A-8D0B-B23039AE806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BDE49001-D7EF-487B-8AA4-A7A7DD1BA724}" type="datetimeFigureOut">
              <a:rPr lang="ru-RU" smtClean="0"/>
              <a:t>19.05.2024</a:t>
            </a:fld>
            <a:endParaRPr lang="ru-RU"/>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7BFEFBD5-2377-438A-8D0B-B23039AE806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2.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9.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ctrTitle"/>
          </p:nvPr>
        </p:nvSpPr>
        <p:spPr>
          <a:xfrm>
            <a:off x="1313259" y="548680"/>
            <a:ext cx="6517482" cy="720080"/>
          </a:xfrm>
        </p:spPr>
        <p:txBody>
          <a:bodyPr>
            <a:normAutofit/>
          </a:bodyPr>
          <a:lstStyle/>
          <a:p>
            <a:r>
              <a:rPr lang="ru-RU" sz="2800" b="1" cap="none" dirty="0" smtClean="0">
                <a:solidFill>
                  <a:srgbClr val="1D52A7"/>
                </a:solidFill>
                <a:latin typeface="Arial" panose="020B0604020202020204" pitchFamily="34" charset="0"/>
                <a:cs typeface="Arial" panose="020B0604020202020204" pitchFamily="34" charset="0"/>
              </a:rPr>
              <a:t>«</a:t>
            </a:r>
            <a:r>
              <a:rPr lang="en-US" sz="2800" b="1" cap="none" dirty="0">
                <a:solidFill>
                  <a:srgbClr val="1D52A7"/>
                </a:solidFill>
                <a:latin typeface="Arial" panose="020B0604020202020204" pitchFamily="34" charset="0"/>
                <a:cs typeface="Arial" panose="020B0604020202020204" pitchFamily="34" charset="0"/>
              </a:rPr>
              <a:t>Special pharmaceutical </a:t>
            </a:r>
            <a:r>
              <a:rPr lang="en-US" sz="2800" b="1" cap="none" dirty="0" smtClean="0">
                <a:solidFill>
                  <a:srgbClr val="1D52A7"/>
                </a:solidFill>
                <a:latin typeface="Arial" panose="020B0604020202020204" pitchFamily="34" charset="0"/>
                <a:cs typeface="Arial" panose="020B0604020202020204" pitchFamily="34" charset="0"/>
              </a:rPr>
              <a:t>chemistry</a:t>
            </a:r>
            <a:r>
              <a:rPr lang="ru-RU" sz="2800" b="1" cap="none" dirty="0" smtClean="0">
                <a:solidFill>
                  <a:srgbClr val="1D52A7"/>
                </a:solidFill>
                <a:latin typeface="Arial" panose="020B0604020202020204" pitchFamily="34" charset="0"/>
                <a:cs typeface="Arial" panose="020B0604020202020204" pitchFamily="34" charset="0"/>
              </a:rPr>
              <a:t>»</a:t>
            </a:r>
            <a:endParaRPr lang="ru-RU" sz="2800" dirty="0"/>
          </a:p>
        </p:txBody>
      </p:sp>
      <p:sp>
        <p:nvSpPr>
          <p:cNvPr id="6" name="Подзаголовок 2"/>
          <p:cNvSpPr>
            <a:spLocks noGrp="1"/>
          </p:cNvSpPr>
          <p:nvPr>
            <p:ph type="subTitle" idx="1"/>
          </p:nvPr>
        </p:nvSpPr>
        <p:spPr>
          <a:xfrm>
            <a:off x="827584" y="1556792"/>
            <a:ext cx="7416824" cy="3024336"/>
          </a:xfrm>
        </p:spPr>
        <p:txBody>
          <a:bodyPr>
            <a:normAutofit/>
          </a:bodyPr>
          <a:lstStyle/>
          <a:p>
            <a:r>
              <a:rPr lang="en-US" sz="3200" b="1" dirty="0">
                <a:solidFill>
                  <a:srgbClr val="FF0000"/>
                </a:solidFill>
                <a:latin typeface="Arial" panose="020B0604020202020204" pitchFamily="34" charset="0"/>
                <a:cs typeface="Arial" panose="020B0604020202020204" pitchFamily="34" charset="0"/>
              </a:rPr>
              <a:t>Purine </a:t>
            </a:r>
            <a:r>
              <a:rPr lang="en-US" sz="3200" b="1" dirty="0" smtClean="0">
                <a:solidFill>
                  <a:srgbClr val="FF0000"/>
                </a:solidFill>
                <a:latin typeface="Arial" panose="020B0604020202020204" pitchFamily="34" charset="0"/>
                <a:cs typeface="Arial" panose="020B0604020202020204" pitchFamily="34" charset="0"/>
              </a:rPr>
              <a:t>alkaloids</a:t>
            </a:r>
            <a:endParaRPr lang="en-US" sz="3200" b="1"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1691680" y="5939988"/>
            <a:ext cx="5760640" cy="369332"/>
          </a:xfrm>
          <a:prstGeom prst="rect">
            <a:avLst/>
          </a:prstGeom>
          <a:noFill/>
        </p:spPr>
        <p:txBody>
          <a:bodyPr wrap="square" rtlCol="0">
            <a:spAutoFit/>
          </a:bodyPr>
          <a:lstStyle/>
          <a:p>
            <a:pPr algn="ctr"/>
            <a:r>
              <a:rPr lang="en-US" dirty="0" smtClean="0">
                <a:solidFill>
                  <a:srgbClr val="1D52A7"/>
                </a:solidFill>
              </a:rPr>
              <a:t>Associate Professor </a:t>
            </a:r>
            <a:r>
              <a:rPr lang="en-US" dirty="0" err="1" smtClean="0">
                <a:solidFill>
                  <a:srgbClr val="1D52A7"/>
                </a:solidFill>
              </a:rPr>
              <a:t>Gureeva</a:t>
            </a:r>
            <a:r>
              <a:rPr lang="en-US" dirty="0" smtClean="0">
                <a:solidFill>
                  <a:srgbClr val="1D52A7"/>
                </a:solidFill>
              </a:rPr>
              <a:t> E.S.</a:t>
            </a:r>
            <a:endParaRPr lang="ru-RU" dirty="0">
              <a:solidFill>
                <a:srgbClr val="1D52A7"/>
              </a:solidFill>
            </a:endParaRPr>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2420888"/>
            <a:ext cx="5183355" cy="345638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0920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History</a:t>
            </a:r>
            <a:endParaRPr lang="ru-RU" sz="3200" b="1" dirty="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10</a:t>
            </a:fld>
            <a:endParaRPr lang="ru-RU"/>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3837233"/>
            <a:ext cx="3449959" cy="275651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980728"/>
            <a:ext cx="3449960" cy="258747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995936" y="1052736"/>
            <a:ext cx="4824536" cy="5509200"/>
          </a:xfrm>
          <a:prstGeom prst="rect">
            <a:avLst/>
          </a:prstGeom>
        </p:spPr>
        <p:txBody>
          <a:bodyPr wrap="square">
            <a:spAutoFit/>
          </a:bodyPr>
          <a:lstStyle/>
          <a:p>
            <a:pPr algn="just"/>
            <a:r>
              <a:rPr lang="en-US" sz="2200" dirty="0" smtClean="0"/>
              <a:t>Towards the close of the 16th century , the use of coffee was recorded by a European resident in Egypt , and about this time it came into general use in the Near East . The appreciation of coffee as a beverage in Europe, where it was first known as "Arabian wine," dates from the 17th century . During this time " coffee houses " were established , the first being opened in Constantinople and Venice . In Britain , the first coffee houses were opened in London in 1652. They soon became popular throughout Western Europe, and played a significant role in social relations in the 17th and 18th centuries .</a:t>
            </a:r>
            <a:endParaRPr lang="ru-RU" sz="2200" dirty="0"/>
          </a:p>
        </p:txBody>
      </p:sp>
    </p:spTree>
    <p:extLst>
      <p:ext uri="{BB962C8B-B14F-4D97-AF65-F5344CB8AC3E}">
        <p14:creationId xmlns:p14="http://schemas.microsoft.com/office/powerpoint/2010/main" val="2887945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History</a:t>
            </a:r>
            <a:endParaRPr lang="ru-RU" sz="3200" b="1" dirty="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11</a:t>
            </a:fld>
            <a:endParaRPr lang="ru-RU"/>
          </a:p>
        </p:txBody>
      </p:sp>
      <p:sp>
        <p:nvSpPr>
          <p:cNvPr id="2" name="Прямоугольник 1"/>
          <p:cNvSpPr/>
          <p:nvPr/>
        </p:nvSpPr>
        <p:spPr>
          <a:xfrm>
            <a:off x="4644008" y="1052736"/>
            <a:ext cx="4176464" cy="4832092"/>
          </a:xfrm>
          <a:prstGeom prst="rect">
            <a:avLst/>
          </a:prstGeom>
        </p:spPr>
        <p:txBody>
          <a:bodyPr wrap="square">
            <a:spAutoFit/>
          </a:bodyPr>
          <a:lstStyle/>
          <a:p>
            <a:pPr algn="just"/>
            <a:r>
              <a:rPr lang="en-US" sz="2200" dirty="0" smtClean="0"/>
              <a:t>The kola nut , like the coffee berry and tea leaf , appears to have ancient origins . It is chewed in many West African cultures, individually or in a social setting, to restore vitality and ease hunger pangs . In 1911 , kola became the focus of one of the earliest documented health scares when the US government seized 40 barrels and 20 kegs of Coca - Cola syrup in Chattanooga , Tennessee , </a:t>
            </a:r>
            <a:r>
              <a:rPr lang="en-US" sz="2200" dirty="0" err="1" smtClean="0"/>
              <a:t>lleging</a:t>
            </a:r>
            <a:r>
              <a:rPr lang="en-US" sz="2200" dirty="0" smtClean="0"/>
              <a:t> that the caffeine in its drink was " injurious to health ".</a:t>
            </a:r>
            <a:endParaRPr lang="ru-RU" sz="22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853" y="933899"/>
            <a:ext cx="4029115" cy="267264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853" y="3861048"/>
            <a:ext cx="4029115" cy="268691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35263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History</a:t>
            </a:r>
            <a:endParaRPr lang="ru-RU" sz="3200" b="1" dirty="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12</a:t>
            </a:fld>
            <a:endParaRPr lang="ru-RU"/>
          </a:p>
        </p:txBody>
      </p:sp>
      <p:sp>
        <p:nvSpPr>
          <p:cNvPr id="2" name="Прямоугольник 1"/>
          <p:cNvSpPr/>
          <p:nvPr/>
        </p:nvSpPr>
        <p:spPr>
          <a:xfrm>
            <a:off x="4788024" y="1052736"/>
            <a:ext cx="4104456" cy="5170646"/>
          </a:xfrm>
          <a:prstGeom prst="rect">
            <a:avLst/>
          </a:prstGeom>
        </p:spPr>
        <p:txBody>
          <a:bodyPr wrap="square">
            <a:spAutoFit/>
          </a:bodyPr>
          <a:lstStyle/>
          <a:p>
            <a:pPr algn="just"/>
            <a:r>
              <a:rPr lang="en-US" sz="2200" dirty="0" smtClean="0"/>
              <a:t>The earliest evidence of cocoa use comes from residue found in an ancient Mayan pot dated to 600 BC. In the New World, chocolate was consumed in a bitter and spicy drink called </a:t>
            </a:r>
            <a:r>
              <a:rPr lang="en-US" sz="2200" dirty="0" err="1" smtClean="0"/>
              <a:t>xocoatl</a:t>
            </a:r>
            <a:r>
              <a:rPr lang="en-US" sz="2200" dirty="0" smtClean="0"/>
              <a:t>, often seasoned with vanilla, </a:t>
            </a:r>
            <a:r>
              <a:rPr lang="en-US" sz="2200" dirty="0" err="1" smtClean="0"/>
              <a:t>chile</a:t>
            </a:r>
            <a:r>
              <a:rPr lang="en-US" sz="2200" dirty="0" smtClean="0"/>
              <a:t> pepper, and </a:t>
            </a:r>
            <a:r>
              <a:rPr lang="en-US" sz="2200" dirty="0" err="1" smtClean="0"/>
              <a:t>achiote</a:t>
            </a:r>
            <a:r>
              <a:rPr lang="en-US" sz="2200" dirty="0" smtClean="0"/>
              <a:t>. </a:t>
            </a:r>
            <a:r>
              <a:rPr lang="en-US" sz="2200" dirty="0" err="1" smtClean="0"/>
              <a:t>Xocoatl</a:t>
            </a:r>
            <a:r>
              <a:rPr lang="en-US" sz="2200" dirty="0" smtClean="0"/>
              <a:t> was believed to fight fatigue , a belief that is probably attributable to the theobromine and caffeine content . Chocolate was an important luxury good throughout pre - Columbian Mesoamerica, and cocoa beans were often used as currency .</a:t>
            </a:r>
            <a:endParaRPr lang="ru-RU" sz="2200"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853" y="983327"/>
            <a:ext cx="4312455" cy="287497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853" y="4099588"/>
            <a:ext cx="4312455" cy="242575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50327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History</a:t>
            </a:r>
            <a:endParaRPr lang="ru-RU" sz="3200" b="1" dirty="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13</a:t>
            </a:fld>
            <a:endParaRPr lang="ru-RU"/>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133" y="1268760"/>
            <a:ext cx="2115691" cy="288503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683672" y="4077072"/>
            <a:ext cx="2592184" cy="369332"/>
          </a:xfrm>
          <a:prstGeom prst="rect">
            <a:avLst/>
          </a:prstGeom>
        </p:spPr>
        <p:txBody>
          <a:bodyPr wrap="none">
            <a:spAutoFit/>
          </a:bodyPr>
          <a:lstStyle/>
          <a:p>
            <a:r>
              <a:rPr lang="en-US" dirty="0" smtClean="0"/>
              <a:t>Friedrich Ferdinand </a:t>
            </a:r>
            <a:r>
              <a:rPr lang="en-US" dirty="0" err="1" smtClean="0"/>
              <a:t>Runge</a:t>
            </a:r>
            <a:endParaRPr lang="ru-RU" dirty="0"/>
          </a:p>
        </p:txBody>
      </p:sp>
      <p:sp>
        <p:nvSpPr>
          <p:cNvPr id="6" name="Прямоугольник 5"/>
          <p:cNvSpPr/>
          <p:nvPr/>
        </p:nvSpPr>
        <p:spPr>
          <a:xfrm>
            <a:off x="251520" y="4581128"/>
            <a:ext cx="4104456" cy="1938992"/>
          </a:xfrm>
          <a:prstGeom prst="rect">
            <a:avLst/>
          </a:prstGeom>
        </p:spPr>
        <p:txBody>
          <a:bodyPr wrap="square">
            <a:spAutoFit/>
          </a:bodyPr>
          <a:lstStyle/>
          <a:p>
            <a:pPr algn="just"/>
            <a:r>
              <a:rPr lang="en-US" sz="2000" dirty="0" smtClean="0"/>
              <a:t>Caffeine was discovered by a </a:t>
            </a:r>
            <a:r>
              <a:rPr lang="en-US" sz="2000" dirty="0" err="1" smtClean="0"/>
              <a:t>Germanchemist</a:t>
            </a:r>
            <a:r>
              <a:rPr lang="en-US" sz="2000" dirty="0" smtClean="0"/>
              <a:t>, Friedrich Ferdinand </a:t>
            </a:r>
            <a:r>
              <a:rPr lang="en-US" sz="2000" dirty="0" err="1" smtClean="0"/>
              <a:t>Runge</a:t>
            </a:r>
            <a:r>
              <a:rPr lang="en-US" sz="2000" dirty="0" smtClean="0"/>
              <a:t>, in 1819. He coined the term </a:t>
            </a:r>
            <a:r>
              <a:rPr lang="en-US" sz="2000" dirty="0" err="1" smtClean="0"/>
              <a:t>kaffein</a:t>
            </a:r>
            <a:r>
              <a:rPr lang="en-US" sz="2000" dirty="0" smtClean="0"/>
              <a:t>, a chemical compound in coffee, which in English became caffeine . </a:t>
            </a:r>
            <a:endParaRPr lang="ru-RU" sz="2000" dirty="0"/>
          </a:p>
        </p:txBody>
      </p:sp>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1268759"/>
            <a:ext cx="2093131" cy="288503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6228184" y="4067780"/>
            <a:ext cx="2109295" cy="369332"/>
          </a:xfrm>
          <a:prstGeom prst="rect">
            <a:avLst/>
          </a:prstGeom>
        </p:spPr>
        <p:txBody>
          <a:bodyPr wrap="none">
            <a:spAutoFit/>
          </a:bodyPr>
          <a:lstStyle/>
          <a:p>
            <a:r>
              <a:rPr lang="en-US" dirty="0" smtClean="0"/>
              <a:t>Hermann Emil Fischer</a:t>
            </a:r>
            <a:endParaRPr lang="ru-RU" dirty="0"/>
          </a:p>
        </p:txBody>
      </p:sp>
      <p:sp>
        <p:nvSpPr>
          <p:cNvPr id="8" name="Прямоугольник 7"/>
          <p:cNvSpPr/>
          <p:nvPr/>
        </p:nvSpPr>
        <p:spPr>
          <a:xfrm>
            <a:off x="4788024" y="4581128"/>
            <a:ext cx="4104456" cy="1631216"/>
          </a:xfrm>
          <a:prstGeom prst="rect">
            <a:avLst/>
          </a:prstGeom>
        </p:spPr>
        <p:txBody>
          <a:bodyPr wrap="square">
            <a:spAutoFit/>
          </a:bodyPr>
          <a:lstStyle/>
          <a:p>
            <a:pPr algn="just"/>
            <a:r>
              <a:rPr lang="en-US" sz="2000" dirty="0" smtClean="0"/>
              <a:t>The structure of caffeine was elucidated near the end of the 19th century by Hermann Emil Fischer, who was also the first to achieve its total synthesis.</a:t>
            </a:r>
            <a:endParaRPr lang="ru-RU" sz="2000" dirty="0"/>
          </a:p>
        </p:txBody>
      </p:sp>
    </p:spTree>
    <p:extLst>
      <p:ext uri="{BB962C8B-B14F-4D97-AF65-F5344CB8AC3E}">
        <p14:creationId xmlns:p14="http://schemas.microsoft.com/office/powerpoint/2010/main" val="2200958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History</a:t>
            </a:r>
            <a:endParaRPr lang="ru-RU" sz="3200" b="1" dirty="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14</a:t>
            </a:fld>
            <a:endParaRPr lang="ru-RU"/>
          </a:p>
        </p:txBody>
      </p:sp>
      <p:sp>
        <p:nvSpPr>
          <p:cNvPr id="3" name="Прямоугольник 2"/>
          <p:cNvSpPr/>
          <p:nvPr/>
        </p:nvSpPr>
        <p:spPr>
          <a:xfrm>
            <a:off x="1043608" y="4077072"/>
            <a:ext cx="1577483" cy="369332"/>
          </a:xfrm>
          <a:prstGeom prst="rect">
            <a:avLst/>
          </a:prstGeom>
        </p:spPr>
        <p:txBody>
          <a:bodyPr wrap="none">
            <a:spAutoFit/>
          </a:bodyPr>
          <a:lstStyle/>
          <a:p>
            <a:r>
              <a:rPr lang="en-US" dirty="0" smtClean="0"/>
              <a:t>Albrecht Kossel</a:t>
            </a:r>
            <a:endParaRPr lang="ru-RU" dirty="0"/>
          </a:p>
        </p:txBody>
      </p:sp>
      <p:sp>
        <p:nvSpPr>
          <p:cNvPr id="6" name="Прямоугольник 5"/>
          <p:cNvSpPr/>
          <p:nvPr/>
        </p:nvSpPr>
        <p:spPr>
          <a:xfrm>
            <a:off x="251520" y="4809346"/>
            <a:ext cx="4104456" cy="707886"/>
          </a:xfrm>
          <a:prstGeom prst="rect">
            <a:avLst/>
          </a:prstGeom>
        </p:spPr>
        <p:txBody>
          <a:bodyPr wrap="square">
            <a:spAutoFit/>
          </a:bodyPr>
          <a:lstStyle/>
          <a:p>
            <a:pPr algn="just"/>
            <a:r>
              <a:rPr lang="en-US" sz="2000" dirty="0" smtClean="0"/>
              <a:t>Theophylline was discovered by Kossel in 1889г. </a:t>
            </a:r>
            <a:endParaRPr lang="ru-RU" sz="2000" dirty="0"/>
          </a:p>
        </p:txBody>
      </p:sp>
      <p:sp>
        <p:nvSpPr>
          <p:cNvPr id="7" name="Прямоугольник 6"/>
          <p:cNvSpPr/>
          <p:nvPr/>
        </p:nvSpPr>
        <p:spPr>
          <a:xfrm>
            <a:off x="6012160" y="4067780"/>
            <a:ext cx="2592288" cy="646331"/>
          </a:xfrm>
          <a:prstGeom prst="rect">
            <a:avLst/>
          </a:prstGeom>
        </p:spPr>
        <p:txBody>
          <a:bodyPr wrap="square">
            <a:spAutoFit/>
          </a:bodyPr>
          <a:lstStyle/>
          <a:p>
            <a:pPr algn="ctr"/>
            <a:r>
              <a:rPr lang="en-US" dirty="0" smtClean="0"/>
              <a:t>Alexander </a:t>
            </a:r>
            <a:r>
              <a:rPr lang="en-US" dirty="0" err="1" smtClean="0"/>
              <a:t>Abramovich</a:t>
            </a:r>
            <a:r>
              <a:rPr lang="en-US" dirty="0" smtClean="0"/>
              <a:t> </a:t>
            </a:r>
            <a:r>
              <a:rPr lang="en-US" dirty="0" err="1" smtClean="0"/>
              <a:t>Voskresensky</a:t>
            </a:r>
            <a:endParaRPr lang="ru-RU" dirty="0"/>
          </a:p>
        </p:txBody>
      </p:sp>
      <p:sp>
        <p:nvSpPr>
          <p:cNvPr id="8" name="Прямоугольник 7"/>
          <p:cNvSpPr/>
          <p:nvPr/>
        </p:nvSpPr>
        <p:spPr>
          <a:xfrm>
            <a:off x="4788024" y="4797152"/>
            <a:ext cx="4104456" cy="1015663"/>
          </a:xfrm>
          <a:prstGeom prst="rect">
            <a:avLst/>
          </a:prstGeom>
        </p:spPr>
        <p:txBody>
          <a:bodyPr wrap="square">
            <a:spAutoFit/>
          </a:bodyPr>
          <a:lstStyle/>
          <a:p>
            <a:pPr algn="just"/>
            <a:r>
              <a:rPr lang="en-US" sz="2000" dirty="0" smtClean="0"/>
              <a:t>Theobromine was first isolated and studied by the Russian scientist A.A. </a:t>
            </a:r>
            <a:r>
              <a:rPr lang="en-US" sz="2000" dirty="0" err="1" smtClean="0"/>
              <a:t>Voskresensky</a:t>
            </a:r>
            <a:r>
              <a:rPr lang="en-US" sz="2000" dirty="0" smtClean="0"/>
              <a:t> in 1842.</a:t>
            </a:r>
            <a:endParaRPr lang="ru-RU" sz="2000" dirty="0"/>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688" y="1268760"/>
            <a:ext cx="1944112" cy="285460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316" y="1242170"/>
            <a:ext cx="2222163" cy="288119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33275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15</a:t>
            </a:fld>
            <a:endParaRPr lang="ru-RU"/>
          </a:p>
        </p:txBody>
      </p:sp>
      <p:sp>
        <p:nvSpPr>
          <p:cNvPr id="6" name="Прямоугольник 5"/>
          <p:cNvSpPr/>
          <p:nvPr/>
        </p:nvSpPr>
        <p:spPr>
          <a:xfrm>
            <a:off x="323528" y="980728"/>
            <a:ext cx="8568952" cy="830997"/>
          </a:xfrm>
          <a:prstGeom prst="rect">
            <a:avLst/>
          </a:prstGeom>
        </p:spPr>
        <p:txBody>
          <a:bodyPr wrap="square">
            <a:spAutoFit/>
          </a:bodyPr>
          <a:lstStyle/>
          <a:p>
            <a:r>
              <a:rPr lang="en-US" sz="2400" b="1" dirty="0" smtClean="0">
                <a:solidFill>
                  <a:srgbClr val="C00000"/>
                </a:solidFill>
              </a:rPr>
              <a:t>Caffeine extraction from natural material (tea dust, branches, tea leaf trimmings)</a:t>
            </a:r>
            <a:endParaRPr lang="ru-RU" sz="2400" b="1" dirty="0">
              <a:solidFill>
                <a:srgbClr val="C00000"/>
              </a:solidFill>
            </a:endParaRPr>
          </a:p>
        </p:txBody>
      </p:sp>
      <p:sp>
        <p:nvSpPr>
          <p:cNvPr id="8" name="Прямоугольник 7"/>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Obtaining purine alkaloids</a:t>
            </a:r>
          </a:p>
        </p:txBody>
      </p:sp>
      <p:sp>
        <p:nvSpPr>
          <p:cNvPr id="2" name="Прямоугольник 1"/>
          <p:cNvSpPr/>
          <p:nvPr/>
        </p:nvSpPr>
        <p:spPr>
          <a:xfrm>
            <a:off x="323528" y="1997839"/>
            <a:ext cx="8568952" cy="2354491"/>
          </a:xfrm>
          <a:prstGeom prst="rect">
            <a:avLst/>
          </a:prstGeom>
        </p:spPr>
        <p:txBody>
          <a:bodyPr wrap="square">
            <a:spAutoFit/>
          </a:bodyPr>
          <a:lstStyle/>
          <a:p>
            <a:pPr marL="342900" indent="-342900" algn="just">
              <a:spcAft>
                <a:spcPts val="600"/>
              </a:spcAft>
              <a:buFont typeface="+mj-lt"/>
              <a:buAutoNum type="arabicPeriod"/>
            </a:pPr>
            <a:r>
              <a:rPr lang="en-US" sz="2200" dirty="0" smtClean="0"/>
              <a:t>Tea production waste is extracted with hot water and filtered.</a:t>
            </a:r>
          </a:p>
          <a:p>
            <a:pPr marL="342900" indent="-342900" algn="just">
              <a:spcAft>
                <a:spcPts val="600"/>
              </a:spcAft>
              <a:buFont typeface="+mj-lt"/>
              <a:buAutoNum type="arabicPeriod"/>
            </a:pPr>
            <a:r>
              <a:rPr lang="en-US" sz="2200" dirty="0" smtClean="0"/>
              <a:t>Ca(OH)2 is added to the filtrate to precipitate ballast substances and further filtered.</a:t>
            </a:r>
          </a:p>
          <a:p>
            <a:pPr marL="342900" indent="-342900" algn="just">
              <a:spcAft>
                <a:spcPts val="600"/>
              </a:spcAft>
              <a:buFont typeface="+mj-lt"/>
              <a:buAutoNum type="arabicPeriod"/>
            </a:pPr>
            <a:r>
              <a:rPr lang="en-US" sz="2200" dirty="0" smtClean="0"/>
              <a:t>The aqueous extract is re-extracted with chloroform and the chloroform extract is evaporated to dryness.</a:t>
            </a:r>
          </a:p>
          <a:p>
            <a:pPr marL="342900" indent="-342900" algn="just">
              <a:spcAft>
                <a:spcPts val="600"/>
              </a:spcAft>
              <a:buFont typeface="+mj-lt"/>
              <a:buAutoNum type="arabicPeriod"/>
            </a:pPr>
            <a:r>
              <a:rPr lang="en-US" sz="2200" dirty="0" smtClean="0"/>
              <a:t>The dry residue is </a:t>
            </a:r>
            <a:r>
              <a:rPr lang="en-US" sz="2200" dirty="0" err="1" smtClean="0"/>
              <a:t>crystallised</a:t>
            </a:r>
            <a:r>
              <a:rPr lang="en-US" sz="2200" dirty="0" smtClean="0"/>
              <a:t> from water.</a:t>
            </a:r>
            <a:endParaRPr lang="en-US" sz="2200" dirty="0"/>
          </a:p>
        </p:txBody>
      </p:sp>
      <p:sp>
        <p:nvSpPr>
          <p:cNvPr id="7" name="Прямоугольник 6"/>
          <p:cNvSpPr/>
          <p:nvPr/>
        </p:nvSpPr>
        <p:spPr>
          <a:xfrm>
            <a:off x="251520" y="4919021"/>
            <a:ext cx="8640960" cy="1446550"/>
          </a:xfrm>
          <a:prstGeom prst="rect">
            <a:avLst/>
          </a:prstGeom>
        </p:spPr>
        <p:txBody>
          <a:bodyPr wrap="square">
            <a:spAutoFit/>
          </a:bodyPr>
          <a:lstStyle/>
          <a:p>
            <a:pPr algn="just"/>
            <a:r>
              <a:rPr lang="en-US" sz="2200" b="1" i="1" dirty="0" smtClean="0">
                <a:solidFill>
                  <a:srgbClr val="C00000"/>
                </a:solidFill>
              </a:rPr>
              <a:t>Disadvantages of the method: </a:t>
            </a:r>
            <a:r>
              <a:rPr lang="en-US" sz="2200" dirty="0" smtClean="0"/>
              <a:t>large volumes of processed raw materials with low yield of the finished product, lack of own resource base in the Russian Federation, insufficient purity of caffeine (impurities of theophylline and other compounds).</a:t>
            </a:r>
            <a:endParaRPr lang="ru-RU" sz="2200" dirty="0"/>
          </a:p>
        </p:txBody>
      </p:sp>
    </p:spTree>
    <p:extLst>
      <p:ext uri="{BB962C8B-B14F-4D97-AF65-F5344CB8AC3E}">
        <p14:creationId xmlns:p14="http://schemas.microsoft.com/office/powerpoint/2010/main" val="1952988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16</a:t>
            </a:fld>
            <a:endParaRPr lang="ru-RU"/>
          </a:p>
        </p:txBody>
      </p:sp>
      <p:sp>
        <p:nvSpPr>
          <p:cNvPr id="6" name="Прямоугольник 5"/>
          <p:cNvSpPr/>
          <p:nvPr/>
        </p:nvSpPr>
        <p:spPr>
          <a:xfrm>
            <a:off x="323528" y="980728"/>
            <a:ext cx="8568952" cy="461665"/>
          </a:xfrm>
          <a:prstGeom prst="rect">
            <a:avLst/>
          </a:prstGeom>
        </p:spPr>
        <p:txBody>
          <a:bodyPr wrap="square">
            <a:spAutoFit/>
          </a:bodyPr>
          <a:lstStyle/>
          <a:p>
            <a:r>
              <a:rPr lang="en-US" sz="2400" b="1" dirty="0" smtClean="0">
                <a:solidFill>
                  <a:srgbClr val="C00000"/>
                </a:solidFill>
              </a:rPr>
              <a:t>Synthetic methods of obtaining purine alkaloids </a:t>
            </a:r>
            <a:endParaRPr lang="ru-RU" sz="2400" b="1" dirty="0">
              <a:solidFill>
                <a:srgbClr val="C00000"/>
              </a:solidFill>
            </a:endParaRPr>
          </a:p>
        </p:txBody>
      </p:sp>
      <p:sp>
        <p:nvSpPr>
          <p:cNvPr id="8" name="Прямоугольник 7"/>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Obtaining purine alkaloids</a:t>
            </a:r>
          </a:p>
        </p:txBody>
      </p:sp>
      <p:sp>
        <p:nvSpPr>
          <p:cNvPr id="3" name="Прямоугольник 2"/>
          <p:cNvSpPr/>
          <p:nvPr/>
        </p:nvSpPr>
        <p:spPr>
          <a:xfrm>
            <a:off x="251520" y="1484784"/>
            <a:ext cx="8640960" cy="769441"/>
          </a:xfrm>
          <a:prstGeom prst="rect">
            <a:avLst/>
          </a:prstGeom>
        </p:spPr>
        <p:txBody>
          <a:bodyPr wrap="square">
            <a:spAutoFit/>
          </a:bodyPr>
          <a:lstStyle/>
          <a:p>
            <a:pPr algn="just"/>
            <a:r>
              <a:rPr lang="en-US" sz="2200" dirty="0" smtClean="0"/>
              <a:t>In order to obtain </a:t>
            </a:r>
            <a:r>
              <a:rPr lang="en-US" sz="2200" b="1" dirty="0" smtClean="0">
                <a:solidFill>
                  <a:srgbClr val="0070C0"/>
                </a:solidFill>
              </a:rPr>
              <a:t>caffeine</a:t>
            </a:r>
            <a:r>
              <a:rPr lang="en-US" sz="2200" dirty="0" smtClean="0"/>
              <a:t> and </a:t>
            </a:r>
            <a:r>
              <a:rPr lang="en-US" sz="2200" b="1" dirty="0" smtClean="0">
                <a:solidFill>
                  <a:srgbClr val="0070C0"/>
                </a:solidFill>
              </a:rPr>
              <a:t>theobromine</a:t>
            </a:r>
            <a:r>
              <a:rPr lang="en-US" sz="2200" dirty="0" smtClean="0"/>
              <a:t>, xanthine is </a:t>
            </a:r>
            <a:r>
              <a:rPr lang="en-US" sz="2200" dirty="0" err="1" smtClean="0"/>
              <a:t>synthesised</a:t>
            </a:r>
            <a:r>
              <a:rPr lang="en-US" sz="2200" dirty="0" smtClean="0"/>
              <a:t> from uric acid using </a:t>
            </a:r>
            <a:r>
              <a:rPr lang="en-US" sz="2200" dirty="0" err="1" smtClean="0"/>
              <a:t>formamide</a:t>
            </a:r>
            <a:r>
              <a:rPr lang="en-US" sz="2200" dirty="0" smtClean="0"/>
              <a:t>:</a:t>
            </a:r>
            <a:endParaRPr lang="ru-RU" sz="2200" dirty="0"/>
          </a:p>
        </p:txBody>
      </p:sp>
      <p:pic>
        <p:nvPicPr>
          <p:cNvPr id="1536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46000"/>
                    </a14:imgEffect>
                  </a14:imgLayer>
                </a14:imgProps>
              </a:ext>
              <a:ext uri="{28A0092B-C50C-407E-A947-70E740481C1C}">
                <a14:useLocalDpi xmlns:a14="http://schemas.microsoft.com/office/drawing/2010/main" val="0"/>
              </a:ext>
            </a:extLst>
          </a:blip>
          <a:srcRect b="62789"/>
          <a:stretch/>
        </p:blipFill>
        <p:spPr bwMode="auto">
          <a:xfrm>
            <a:off x="971600" y="2297648"/>
            <a:ext cx="7200800" cy="158598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251520" y="4005064"/>
            <a:ext cx="8640960" cy="769441"/>
          </a:xfrm>
          <a:prstGeom prst="rect">
            <a:avLst/>
          </a:prstGeom>
        </p:spPr>
        <p:txBody>
          <a:bodyPr wrap="square">
            <a:spAutoFit/>
          </a:bodyPr>
          <a:lstStyle/>
          <a:p>
            <a:pPr algn="just"/>
            <a:r>
              <a:rPr lang="en-US" sz="2200" dirty="0" smtClean="0"/>
              <a:t>Xanthine is then methylated with dimethyl </a:t>
            </a:r>
            <a:r>
              <a:rPr lang="en-US" sz="2200" dirty="0" err="1" smtClean="0"/>
              <a:t>sulphate</a:t>
            </a:r>
            <a:r>
              <a:rPr lang="en-US" sz="2200" dirty="0" smtClean="0"/>
              <a:t>. Depending on the methylation conditions, </a:t>
            </a:r>
            <a:r>
              <a:rPr lang="en-US" sz="2200" b="1" dirty="0" smtClean="0">
                <a:solidFill>
                  <a:srgbClr val="0070C0"/>
                </a:solidFill>
              </a:rPr>
              <a:t>caffeine</a:t>
            </a:r>
            <a:r>
              <a:rPr lang="en-US" sz="2200" dirty="0" smtClean="0"/>
              <a:t> or </a:t>
            </a:r>
            <a:r>
              <a:rPr lang="en-US" sz="2200" b="1" dirty="0" smtClean="0">
                <a:solidFill>
                  <a:srgbClr val="0070C0"/>
                </a:solidFill>
              </a:rPr>
              <a:t>theobromine</a:t>
            </a:r>
            <a:r>
              <a:rPr lang="en-US" sz="2200" dirty="0" smtClean="0"/>
              <a:t> is obtained:</a:t>
            </a:r>
            <a:endParaRPr lang="ru-RU" sz="2200" dirty="0"/>
          </a:p>
        </p:txBody>
      </p:sp>
      <p:pic>
        <p:nvPicPr>
          <p:cNvPr id="15364"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62000"/>
                    </a14:imgEffect>
                  </a14:imgLayer>
                </a14:imgProps>
              </a:ext>
              <a:ext uri="{28A0092B-C50C-407E-A947-70E740481C1C}">
                <a14:useLocalDpi xmlns:a14="http://schemas.microsoft.com/office/drawing/2010/main" val="0"/>
              </a:ext>
            </a:extLst>
          </a:blip>
          <a:srcRect/>
          <a:stretch>
            <a:fillRect/>
          </a:stretch>
        </p:blipFill>
        <p:spPr bwMode="auto">
          <a:xfrm>
            <a:off x="1363947" y="4774505"/>
            <a:ext cx="6488113" cy="183832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6222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17</a:t>
            </a:fld>
            <a:endParaRPr lang="ru-RU"/>
          </a:p>
        </p:txBody>
      </p:sp>
      <p:sp>
        <p:nvSpPr>
          <p:cNvPr id="6" name="Прямоугольник 5"/>
          <p:cNvSpPr/>
          <p:nvPr/>
        </p:nvSpPr>
        <p:spPr>
          <a:xfrm>
            <a:off x="323528" y="980728"/>
            <a:ext cx="8568952" cy="461665"/>
          </a:xfrm>
          <a:prstGeom prst="rect">
            <a:avLst/>
          </a:prstGeom>
        </p:spPr>
        <p:txBody>
          <a:bodyPr wrap="square">
            <a:spAutoFit/>
          </a:bodyPr>
          <a:lstStyle/>
          <a:p>
            <a:r>
              <a:rPr lang="en-US" sz="2400" b="1" dirty="0" smtClean="0">
                <a:solidFill>
                  <a:srgbClr val="C00000"/>
                </a:solidFill>
              </a:rPr>
              <a:t>Synthetic methods of obtaining purine alkaloids </a:t>
            </a:r>
            <a:endParaRPr lang="ru-RU" sz="2400" b="1" dirty="0">
              <a:solidFill>
                <a:srgbClr val="C00000"/>
              </a:solidFill>
            </a:endParaRPr>
          </a:p>
        </p:txBody>
      </p:sp>
      <p:sp>
        <p:nvSpPr>
          <p:cNvPr id="8" name="Прямоугольник 7"/>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Obtaining purine alkaloids</a:t>
            </a:r>
          </a:p>
        </p:txBody>
      </p:sp>
      <p:sp>
        <p:nvSpPr>
          <p:cNvPr id="3" name="Прямоугольник 2"/>
          <p:cNvSpPr/>
          <p:nvPr/>
        </p:nvSpPr>
        <p:spPr>
          <a:xfrm>
            <a:off x="251520" y="1484784"/>
            <a:ext cx="8640960" cy="1107996"/>
          </a:xfrm>
          <a:prstGeom prst="rect">
            <a:avLst/>
          </a:prstGeom>
        </p:spPr>
        <p:txBody>
          <a:bodyPr wrap="square">
            <a:spAutoFit/>
          </a:bodyPr>
          <a:lstStyle/>
          <a:p>
            <a:pPr algn="just"/>
            <a:r>
              <a:rPr lang="en-US" sz="2200" dirty="0" smtClean="0"/>
              <a:t>A method based on </a:t>
            </a:r>
            <a:r>
              <a:rPr lang="en-US" sz="2200" dirty="0" err="1" smtClean="0"/>
              <a:t>cyanoacetic</a:t>
            </a:r>
            <a:r>
              <a:rPr lang="en-US" sz="2200" dirty="0" smtClean="0"/>
              <a:t> acid was developed by </a:t>
            </a:r>
            <a:r>
              <a:rPr lang="en-US" sz="2200" b="1" dirty="0" err="1" smtClean="0">
                <a:solidFill>
                  <a:srgbClr val="7030A0"/>
                </a:solidFill>
              </a:rPr>
              <a:t>Traube</a:t>
            </a:r>
            <a:r>
              <a:rPr lang="en-US" sz="2200" dirty="0" smtClean="0"/>
              <a:t> and involves the complete synthesis of purine alkaloids. The scheme for the synthesis of </a:t>
            </a:r>
            <a:r>
              <a:rPr lang="en-US" sz="2200" b="1" dirty="0" smtClean="0">
                <a:solidFill>
                  <a:srgbClr val="0070C0"/>
                </a:solidFill>
              </a:rPr>
              <a:t>theophylline</a:t>
            </a:r>
            <a:r>
              <a:rPr lang="en-US" sz="2200" dirty="0" smtClean="0"/>
              <a:t> is as follows:</a:t>
            </a:r>
            <a:endParaRPr lang="ru-RU" sz="2200" dirty="0"/>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215" y="2708920"/>
            <a:ext cx="7276193" cy="386480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85911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18</a:t>
            </a:fld>
            <a:endParaRPr lang="ru-RU"/>
          </a:p>
        </p:txBody>
      </p:sp>
      <p:sp>
        <p:nvSpPr>
          <p:cNvPr id="6" name="Прямоугольник 5"/>
          <p:cNvSpPr/>
          <p:nvPr/>
        </p:nvSpPr>
        <p:spPr>
          <a:xfrm>
            <a:off x="323528" y="980728"/>
            <a:ext cx="8568952" cy="461665"/>
          </a:xfrm>
          <a:prstGeom prst="rect">
            <a:avLst/>
          </a:prstGeom>
        </p:spPr>
        <p:txBody>
          <a:bodyPr wrap="square">
            <a:spAutoFit/>
          </a:bodyPr>
          <a:lstStyle/>
          <a:p>
            <a:endParaRPr lang="ru-RU" sz="2400" b="1" dirty="0">
              <a:solidFill>
                <a:srgbClr val="C00000"/>
              </a:solidFill>
            </a:endParaRPr>
          </a:p>
        </p:txBody>
      </p:sp>
      <p:sp>
        <p:nvSpPr>
          <p:cNvPr id="8" name="Прямоугольник 7"/>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Purine alkaloids</a:t>
            </a:r>
          </a:p>
        </p:txBody>
      </p:sp>
      <p:sp>
        <p:nvSpPr>
          <p:cNvPr id="3" name="Прямоугольник 2"/>
          <p:cNvSpPr/>
          <p:nvPr/>
        </p:nvSpPr>
        <p:spPr>
          <a:xfrm>
            <a:off x="251520" y="1484784"/>
            <a:ext cx="6912768" cy="1446550"/>
          </a:xfrm>
          <a:prstGeom prst="rect">
            <a:avLst/>
          </a:prstGeom>
        </p:spPr>
        <p:txBody>
          <a:bodyPr wrap="square">
            <a:spAutoFit/>
          </a:bodyPr>
          <a:lstStyle/>
          <a:p>
            <a:pPr algn="just"/>
            <a:r>
              <a:rPr lang="en-US" sz="2200" b="1" dirty="0" smtClean="0">
                <a:solidFill>
                  <a:srgbClr val="0070C0"/>
                </a:solidFill>
              </a:rPr>
              <a:t>Caffeine</a:t>
            </a:r>
          </a:p>
          <a:p>
            <a:pPr algn="just"/>
            <a:r>
              <a:rPr lang="en-US" sz="2200" dirty="0" smtClean="0"/>
              <a:t>Silky, </a:t>
            </a:r>
            <a:r>
              <a:rPr lang="en-US" sz="2200" dirty="0" err="1" smtClean="0"/>
              <a:t>colourless</a:t>
            </a:r>
            <a:r>
              <a:rPr lang="en-US" sz="2200" dirty="0" smtClean="0"/>
              <a:t> crystals or a white, crystalline powder; </a:t>
            </a:r>
            <a:r>
              <a:rPr lang="en-US" sz="2200" dirty="0" err="1" smtClean="0"/>
              <a:t>odourless</a:t>
            </a:r>
            <a:r>
              <a:rPr lang="en-US" sz="2200" dirty="0" smtClean="0"/>
              <a:t>. Soluble in 60 parts of water and in 100 parts of ethanol; slightly soluble in ether.</a:t>
            </a: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1511527"/>
            <a:ext cx="1440160" cy="144016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23528" y="3068960"/>
            <a:ext cx="6480720" cy="1785104"/>
          </a:xfrm>
          <a:prstGeom prst="rect">
            <a:avLst/>
          </a:prstGeom>
        </p:spPr>
        <p:txBody>
          <a:bodyPr wrap="square">
            <a:spAutoFit/>
          </a:bodyPr>
          <a:lstStyle/>
          <a:p>
            <a:pPr algn="just"/>
            <a:r>
              <a:rPr lang="en-US" sz="2200" b="1" dirty="0" smtClean="0">
                <a:solidFill>
                  <a:srgbClr val="0070C0"/>
                </a:solidFill>
              </a:rPr>
              <a:t>Theophylline</a:t>
            </a:r>
          </a:p>
          <a:p>
            <a:pPr algn="just"/>
            <a:r>
              <a:rPr lang="en-US" sz="2200" dirty="0" smtClean="0"/>
              <a:t>White crystalline </a:t>
            </a:r>
            <a:r>
              <a:rPr lang="en-US" sz="2200" dirty="0" err="1" smtClean="0"/>
              <a:t>odourless</a:t>
            </a:r>
            <a:r>
              <a:rPr lang="en-US" sz="2200" dirty="0" smtClean="0"/>
              <a:t> powder. Slightly soluble in cold water, easily soluble in hot water, slightly soluble in ethanol, chloroform, soluble in dilute solutions of acids and alkalis.</a:t>
            </a:r>
            <a:endParaRPr lang="en-US" sz="2200" dirty="0"/>
          </a:p>
        </p:txBody>
      </p:sp>
      <p:pic>
        <p:nvPicPr>
          <p:cNvPr id="174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0849" y="3429000"/>
            <a:ext cx="1857807" cy="129614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251519" y="4904000"/>
            <a:ext cx="6912769" cy="2062103"/>
          </a:xfrm>
          <a:prstGeom prst="rect">
            <a:avLst/>
          </a:prstGeom>
        </p:spPr>
        <p:txBody>
          <a:bodyPr wrap="square">
            <a:spAutoFit/>
          </a:bodyPr>
          <a:lstStyle/>
          <a:p>
            <a:pPr algn="just"/>
            <a:r>
              <a:rPr lang="en-US" sz="2200" b="1" dirty="0" smtClean="0">
                <a:solidFill>
                  <a:srgbClr val="0070C0"/>
                </a:solidFill>
              </a:rPr>
              <a:t>Theobromine</a:t>
            </a:r>
          </a:p>
          <a:p>
            <a:pPr algn="just"/>
            <a:r>
              <a:rPr lang="en-US" sz="2200" dirty="0" smtClean="0"/>
              <a:t>White crystalline </a:t>
            </a:r>
            <a:r>
              <a:rPr lang="en-US" sz="2200" dirty="0" err="1" smtClean="0"/>
              <a:t>odourless</a:t>
            </a:r>
            <a:r>
              <a:rPr lang="en-US" sz="2200" dirty="0" smtClean="0"/>
              <a:t> powder. Practically insoluble in cold water, practically insoluble in hot water, practically insoluble in ethanol, chloroform, soluble in dilute solutions of acids and alkalis.</a:t>
            </a:r>
          </a:p>
          <a:p>
            <a:endParaRPr lang="en-US" dirty="0"/>
          </a:p>
        </p:txBody>
      </p:sp>
      <p:pic>
        <p:nvPicPr>
          <p:cNvPr id="1741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79" t="17070" r="6406" b="2834"/>
          <a:stretch/>
        </p:blipFill>
        <p:spPr bwMode="auto">
          <a:xfrm>
            <a:off x="7452320" y="5190474"/>
            <a:ext cx="1440160" cy="133487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323528" y="980728"/>
            <a:ext cx="2614370" cy="461665"/>
          </a:xfrm>
          <a:prstGeom prst="rect">
            <a:avLst/>
          </a:prstGeom>
        </p:spPr>
        <p:txBody>
          <a:bodyPr wrap="none">
            <a:spAutoFit/>
          </a:bodyPr>
          <a:lstStyle/>
          <a:p>
            <a:r>
              <a:rPr lang="en-US" sz="2400" b="1" dirty="0" smtClean="0">
                <a:solidFill>
                  <a:srgbClr val="C00000"/>
                </a:solidFill>
              </a:rPr>
              <a:t>Physical properties</a:t>
            </a:r>
            <a:endParaRPr lang="ru-RU" sz="2400" b="1" dirty="0">
              <a:solidFill>
                <a:srgbClr val="C00000"/>
              </a:solidFill>
            </a:endParaRPr>
          </a:p>
        </p:txBody>
      </p:sp>
    </p:spTree>
    <p:extLst>
      <p:ext uri="{BB962C8B-B14F-4D97-AF65-F5344CB8AC3E}">
        <p14:creationId xmlns:p14="http://schemas.microsoft.com/office/powerpoint/2010/main" val="6196651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19</a:t>
            </a:fld>
            <a:endParaRPr lang="ru-RU" dirty="0"/>
          </a:p>
        </p:txBody>
      </p:sp>
      <p:sp>
        <p:nvSpPr>
          <p:cNvPr id="10" name="Прямоугольник 9"/>
          <p:cNvSpPr/>
          <p:nvPr/>
        </p:nvSpPr>
        <p:spPr>
          <a:xfrm>
            <a:off x="323528" y="980728"/>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8" name="Прямоугольник 7"/>
          <p:cNvSpPr/>
          <p:nvPr/>
        </p:nvSpPr>
        <p:spPr>
          <a:xfrm>
            <a:off x="323528" y="1412776"/>
            <a:ext cx="4090415" cy="430887"/>
          </a:xfrm>
          <a:prstGeom prst="rect">
            <a:avLst/>
          </a:prstGeom>
        </p:spPr>
        <p:txBody>
          <a:bodyPr wrap="none">
            <a:spAutoFit/>
          </a:bodyPr>
          <a:lstStyle/>
          <a:p>
            <a:pPr marL="457200" indent="-457200">
              <a:buFont typeface="+mj-lt"/>
              <a:buAutoNum type="arabicPeriod"/>
            </a:pPr>
            <a:r>
              <a:rPr lang="en-US" sz="2200" b="1" dirty="0">
                <a:solidFill>
                  <a:srgbClr val="7030A0"/>
                </a:solidFill>
              </a:rPr>
              <a:t>IR and UV spectrophotometry</a:t>
            </a:r>
            <a:endParaRPr lang="ru-RU" sz="2200" b="1" dirty="0">
              <a:solidFill>
                <a:srgbClr val="7030A0"/>
              </a:solidFill>
            </a:endParaRPr>
          </a:p>
        </p:txBody>
      </p:sp>
      <p:sp>
        <p:nvSpPr>
          <p:cNvPr id="9" name="Прямоугольник 8"/>
          <p:cNvSpPr/>
          <p:nvPr/>
        </p:nvSpPr>
        <p:spPr>
          <a:xfrm>
            <a:off x="323528" y="1773977"/>
            <a:ext cx="2214389" cy="430887"/>
          </a:xfrm>
          <a:prstGeom prst="rect">
            <a:avLst/>
          </a:prstGeom>
        </p:spPr>
        <p:txBody>
          <a:bodyPr wrap="none">
            <a:spAutoFit/>
          </a:bodyPr>
          <a:lstStyle/>
          <a:p>
            <a:pPr marL="446088" indent="-446088"/>
            <a:r>
              <a:rPr lang="en-US" sz="2200" b="1" dirty="0" smtClean="0">
                <a:solidFill>
                  <a:srgbClr val="7030A0"/>
                </a:solidFill>
              </a:rPr>
              <a:t>2.	</a:t>
            </a:r>
            <a:r>
              <a:rPr lang="en-US" sz="2200" b="1" dirty="0" err="1" smtClean="0">
                <a:solidFill>
                  <a:srgbClr val="7030A0"/>
                </a:solidFill>
              </a:rPr>
              <a:t>Murexide</a:t>
            </a:r>
            <a:r>
              <a:rPr lang="en-US" sz="2200" b="1" dirty="0" smtClean="0">
                <a:solidFill>
                  <a:srgbClr val="7030A0"/>
                </a:solidFill>
              </a:rPr>
              <a:t> test</a:t>
            </a:r>
            <a:endParaRPr lang="ru-RU" sz="2200" b="1" dirty="0">
              <a:solidFill>
                <a:srgbClr val="7030A0"/>
              </a:solidFill>
            </a:endParaRPr>
          </a:p>
        </p:txBody>
      </p:sp>
      <p:sp>
        <p:nvSpPr>
          <p:cNvPr id="11" name="Прямоугольник 10"/>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Purine alkaloids</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95" y="2276872"/>
            <a:ext cx="8147361" cy="395843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6015963" y="6228020"/>
            <a:ext cx="1602555" cy="430887"/>
          </a:xfrm>
          <a:prstGeom prst="rect">
            <a:avLst/>
          </a:prstGeom>
        </p:spPr>
        <p:txBody>
          <a:bodyPr wrap="none">
            <a:spAutoFit/>
          </a:bodyPr>
          <a:lstStyle/>
          <a:p>
            <a:r>
              <a:rPr lang="en-US" sz="2200" b="1" dirty="0" smtClean="0">
                <a:solidFill>
                  <a:srgbClr val="CC0000"/>
                </a:solidFill>
              </a:rPr>
              <a:t>purplish-red</a:t>
            </a:r>
            <a:endParaRPr lang="ru-RU" sz="2200" b="1" dirty="0">
              <a:solidFill>
                <a:srgbClr val="CC0000"/>
              </a:solidFill>
            </a:endParaRPr>
          </a:p>
        </p:txBody>
      </p:sp>
    </p:spTree>
    <p:extLst>
      <p:ext uri="{BB962C8B-B14F-4D97-AF65-F5344CB8AC3E}">
        <p14:creationId xmlns:p14="http://schemas.microsoft.com/office/powerpoint/2010/main" val="22753536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General characteristic</a:t>
            </a:r>
            <a:endParaRPr lang="ru-RU" sz="3200" b="1" dirty="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2</a:t>
            </a:fld>
            <a:endParaRPr lang="ru-RU"/>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5953" y="1268760"/>
            <a:ext cx="6397633" cy="151216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513069" y="2852936"/>
            <a:ext cx="4075155" cy="430887"/>
          </a:xfrm>
          <a:prstGeom prst="rect">
            <a:avLst/>
          </a:prstGeom>
        </p:spPr>
        <p:txBody>
          <a:bodyPr wrap="none">
            <a:spAutoFit/>
          </a:bodyPr>
          <a:lstStyle/>
          <a:p>
            <a:r>
              <a:rPr lang="en-US" sz="2200" dirty="0" smtClean="0"/>
              <a:t>9H-purine </a:t>
            </a:r>
            <a:r>
              <a:rPr lang="ru-RU" sz="2200" dirty="0" smtClean="0"/>
              <a:t>		</a:t>
            </a:r>
            <a:r>
              <a:rPr lang="en-US" sz="2200" dirty="0" smtClean="0"/>
              <a:t>7H-purine</a:t>
            </a:r>
            <a:endParaRPr lang="ru-RU" sz="2200" dirty="0"/>
          </a:p>
        </p:txBody>
      </p:sp>
      <p:pic>
        <p:nvPicPr>
          <p:cNvPr id="2051"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1381763" y="3875123"/>
            <a:ext cx="6430597" cy="185813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995936" y="5734417"/>
            <a:ext cx="1132041" cy="430887"/>
          </a:xfrm>
          <a:prstGeom prst="rect">
            <a:avLst/>
          </a:prstGeom>
        </p:spPr>
        <p:txBody>
          <a:bodyPr wrap="none">
            <a:spAutoFit/>
          </a:bodyPr>
          <a:lstStyle/>
          <a:p>
            <a:r>
              <a:rPr lang="en-US" sz="2200" dirty="0" smtClean="0"/>
              <a:t>xanthine</a:t>
            </a:r>
            <a:endParaRPr lang="ru-RU" sz="2200" dirty="0"/>
          </a:p>
        </p:txBody>
      </p:sp>
    </p:spTree>
    <p:extLst>
      <p:ext uri="{BB962C8B-B14F-4D97-AF65-F5344CB8AC3E}">
        <p14:creationId xmlns:p14="http://schemas.microsoft.com/office/powerpoint/2010/main" val="1606840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E4BF139B-3B4E-4221-95DA-59CA7323F185}" type="slidenum">
              <a:rPr lang="ru-RU" smtClean="0"/>
              <a:t>20</a:t>
            </a:fld>
            <a:endParaRPr lang="ru-RU" dirty="0"/>
          </a:p>
        </p:txBody>
      </p:sp>
      <p:sp>
        <p:nvSpPr>
          <p:cNvPr id="11" name="Прямоугольник 10"/>
          <p:cNvSpPr/>
          <p:nvPr/>
        </p:nvSpPr>
        <p:spPr>
          <a:xfrm>
            <a:off x="323528" y="980728"/>
            <a:ext cx="1856342" cy="461665"/>
          </a:xfrm>
          <a:prstGeom prst="rect">
            <a:avLst/>
          </a:prstGeom>
        </p:spPr>
        <p:txBody>
          <a:bodyPr wrap="none">
            <a:spAutoFit/>
          </a:bodyPr>
          <a:lstStyle/>
          <a:p>
            <a:r>
              <a:rPr lang="en-US" sz="2400" b="1" dirty="0" smtClean="0">
                <a:solidFill>
                  <a:srgbClr val="C00000"/>
                </a:solidFill>
              </a:rPr>
              <a:t>Identification</a:t>
            </a:r>
          </a:p>
        </p:txBody>
      </p:sp>
      <p:sp>
        <p:nvSpPr>
          <p:cNvPr id="7" name="Прямоугольник 6"/>
          <p:cNvSpPr/>
          <p:nvPr/>
        </p:nvSpPr>
        <p:spPr>
          <a:xfrm>
            <a:off x="323528" y="1412776"/>
            <a:ext cx="5878469" cy="430887"/>
          </a:xfrm>
          <a:prstGeom prst="rect">
            <a:avLst/>
          </a:prstGeom>
        </p:spPr>
        <p:txBody>
          <a:bodyPr wrap="none">
            <a:spAutoFit/>
          </a:bodyPr>
          <a:lstStyle/>
          <a:p>
            <a:pPr marL="446088" indent="-446088"/>
            <a:r>
              <a:rPr lang="en-US" sz="2200" b="1" dirty="0" smtClean="0">
                <a:solidFill>
                  <a:srgbClr val="7030A0"/>
                </a:solidFill>
              </a:rPr>
              <a:t>3.	Interaction with common alkaloid reagents</a:t>
            </a:r>
            <a:endParaRPr lang="ru-RU" sz="2200" b="1" dirty="0">
              <a:solidFill>
                <a:srgbClr val="7030A0"/>
              </a:solidFill>
            </a:endParaRPr>
          </a:p>
        </p:txBody>
      </p:sp>
      <p:sp>
        <p:nvSpPr>
          <p:cNvPr id="10" name="Прямоугольник 9"/>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Purine alkaloids</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88" y="1844824"/>
            <a:ext cx="8154459" cy="170660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400666" y="3501008"/>
            <a:ext cx="2357568" cy="430887"/>
          </a:xfrm>
          <a:prstGeom prst="rect">
            <a:avLst/>
          </a:prstGeom>
        </p:spPr>
        <p:txBody>
          <a:bodyPr wrap="none">
            <a:spAutoFit/>
          </a:bodyPr>
          <a:lstStyle/>
          <a:p>
            <a:r>
              <a:rPr lang="en-US" sz="2200" b="1" dirty="0" smtClean="0">
                <a:solidFill>
                  <a:srgbClr val="FFFF00"/>
                </a:solidFill>
              </a:rPr>
              <a:t>yellow precipitate </a:t>
            </a:r>
            <a:endParaRPr lang="ru-RU" sz="2200" b="1" dirty="0">
              <a:solidFill>
                <a:srgbClr val="FFFF00"/>
              </a:solidFill>
            </a:endParaRPr>
          </a:p>
        </p:txBody>
      </p:sp>
      <p:sp>
        <p:nvSpPr>
          <p:cNvPr id="12" name="Прямоугольник 11"/>
          <p:cNvSpPr/>
          <p:nvPr/>
        </p:nvSpPr>
        <p:spPr>
          <a:xfrm>
            <a:off x="323528" y="4006225"/>
            <a:ext cx="3605924" cy="430887"/>
          </a:xfrm>
          <a:prstGeom prst="rect">
            <a:avLst/>
          </a:prstGeom>
        </p:spPr>
        <p:txBody>
          <a:bodyPr wrap="none">
            <a:spAutoFit/>
          </a:bodyPr>
          <a:lstStyle/>
          <a:p>
            <a:pPr marL="446088" indent="-446088"/>
            <a:r>
              <a:rPr lang="en-US" sz="2200" b="1" dirty="0" smtClean="0">
                <a:solidFill>
                  <a:srgbClr val="7030A0"/>
                </a:solidFill>
              </a:rPr>
              <a:t>4.	Formation of polyiodides</a:t>
            </a:r>
            <a:endParaRPr lang="ru-RU" sz="2200" b="1" dirty="0">
              <a:solidFill>
                <a:srgbClr val="7030A0"/>
              </a:solidFill>
            </a:endParaRPr>
          </a:p>
        </p:txBody>
      </p:sp>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3650" y="4437112"/>
            <a:ext cx="6558710" cy="195124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5277616" y="6300028"/>
            <a:ext cx="2237344" cy="430887"/>
          </a:xfrm>
          <a:prstGeom prst="rect">
            <a:avLst/>
          </a:prstGeom>
        </p:spPr>
        <p:txBody>
          <a:bodyPr wrap="none">
            <a:spAutoFit/>
          </a:bodyPr>
          <a:lstStyle/>
          <a:p>
            <a:r>
              <a:rPr lang="en-US" sz="2200" b="1" dirty="0" smtClean="0">
                <a:solidFill>
                  <a:schemeClr val="accent5">
                    <a:lumMod val="75000"/>
                  </a:schemeClr>
                </a:solidFill>
              </a:rPr>
              <a:t>brown precipitate</a:t>
            </a:r>
            <a:endParaRPr lang="ru-RU" sz="2200" b="1" dirty="0">
              <a:solidFill>
                <a:schemeClr val="accent5">
                  <a:lumMod val="75000"/>
                </a:schemeClr>
              </a:solidFill>
            </a:endParaRPr>
          </a:p>
        </p:txBody>
      </p:sp>
    </p:spTree>
    <p:extLst>
      <p:ext uri="{BB962C8B-B14F-4D97-AF65-F5344CB8AC3E}">
        <p14:creationId xmlns:p14="http://schemas.microsoft.com/office/powerpoint/2010/main" val="3888081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21</a:t>
            </a:fld>
            <a:endParaRPr lang="ru-RU"/>
          </a:p>
        </p:txBody>
      </p:sp>
      <p:sp>
        <p:nvSpPr>
          <p:cNvPr id="8" name="Прямоугольник 7"/>
          <p:cNvSpPr/>
          <p:nvPr/>
        </p:nvSpPr>
        <p:spPr>
          <a:xfrm>
            <a:off x="323528" y="980728"/>
            <a:ext cx="1856342" cy="461665"/>
          </a:xfrm>
          <a:prstGeom prst="rect">
            <a:avLst/>
          </a:prstGeom>
        </p:spPr>
        <p:txBody>
          <a:bodyPr wrap="none">
            <a:spAutoFit/>
          </a:bodyPr>
          <a:lstStyle/>
          <a:p>
            <a:r>
              <a:rPr lang="en-US" sz="2400" b="1" dirty="0" smtClean="0">
                <a:solidFill>
                  <a:srgbClr val="C00000"/>
                </a:solidFill>
              </a:rPr>
              <a:t>Identification</a:t>
            </a:r>
          </a:p>
        </p:txBody>
      </p:sp>
      <p:sp>
        <p:nvSpPr>
          <p:cNvPr id="9" name="Прямоугольник 8"/>
          <p:cNvSpPr/>
          <p:nvPr/>
        </p:nvSpPr>
        <p:spPr>
          <a:xfrm>
            <a:off x="323528" y="1412776"/>
            <a:ext cx="4308039" cy="430887"/>
          </a:xfrm>
          <a:prstGeom prst="rect">
            <a:avLst/>
          </a:prstGeom>
        </p:spPr>
        <p:txBody>
          <a:bodyPr wrap="none">
            <a:spAutoFit/>
          </a:bodyPr>
          <a:lstStyle/>
          <a:p>
            <a:pPr marL="446088" indent="-446088"/>
            <a:r>
              <a:rPr lang="en-US" sz="2200" b="1" dirty="0" smtClean="0">
                <a:solidFill>
                  <a:srgbClr val="7030A0"/>
                </a:solidFill>
              </a:rPr>
              <a:t>5.	Formation of heavy metal salts</a:t>
            </a:r>
            <a:endParaRPr lang="ru-RU" sz="2200" b="1" dirty="0">
              <a:solidFill>
                <a:srgbClr val="7030A0"/>
              </a:solidFill>
            </a:endParaRPr>
          </a:p>
        </p:txBody>
      </p:sp>
      <p:sp>
        <p:nvSpPr>
          <p:cNvPr id="10" name="Прямоугольник 9"/>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Purine alkaloids</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916832"/>
            <a:ext cx="7488832" cy="473212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3931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22</a:t>
            </a:fld>
            <a:endParaRPr lang="ru-RU"/>
          </a:p>
        </p:txBody>
      </p:sp>
      <p:sp>
        <p:nvSpPr>
          <p:cNvPr id="9" name="Прямоугольник 8"/>
          <p:cNvSpPr/>
          <p:nvPr/>
        </p:nvSpPr>
        <p:spPr>
          <a:xfrm>
            <a:off x="323528" y="980728"/>
            <a:ext cx="1856342" cy="461665"/>
          </a:xfrm>
          <a:prstGeom prst="rect">
            <a:avLst/>
          </a:prstGeom>
        </p:spPr>
        <p:txBody>
          <a:bodyPr wrap="none">
            <a:spAutoFit/>
          </a:bodyPr>
          <a:lstStyle/>
          <a:p>
            <a:r>
              <a:rPr lang="en-US" sz="2400" b="1" dirty="0">
                <a:solidFill>
                  <a:srgbClr val="C00000"/>
                </a:solidFill>
              </a:rPr>
              <a:t>Identification</a:t>
            </a:r>
            <a:endParaRPr lang="ru-RU" sz="2400" b="1" dirty="0">
              <a:solidFill>
                <a:srgbClr val="C00000"/>
              </a:solidFill>
            </a:endParaRPr>
          </a:p>
        </p:txBody>
      </p:sp>
      <p:sp>
        <p:nvSpPr>
          <p:cNvPr id="2" name="Прямоугольник 1"/>
          <p:cNvSpPr/>
          <p:nvPr/>
        </p:nvSpPr>
        <p:spPr>
          <a:xfrm>
            <a:off x="323528" y="1412776"/>
            <a:ext cx="4383379" cy="430887"/>
          </a:xfrm>
          <a:prstGeom prst="rect">
            <a:avLst/>
          </a:prstGeom>
        </p:spPr>
        <p:txBody>
          <a:bodyPr wrap="none">
            <a:spAutoFit/>
          </a:bodyPr>
          <a:lstStyle/>
          <a:p>
            <a:pPr marL="446088" indent="-446088"/>
            <a:r>
              <a:rPr lang="en-US" sz="2200" b="1" dirty="0" smtClean="0">
                <a:solidFill>
                  <a:srgbClr val="7030A0"/>
                </a:solidFill>
              </a:rPr>
              <a:t>5.	 Formation of heavy metal salts</a:t>
            </a:r>
            <a:endParaRPr lang="ru-RU" sz="2200" b="1" dirty="0">
              <a:solidFill>
                <a:srgbClr val="7030A0"/>
              </a:solidFill>
            </a:endParaRPr>
          </a:p>
        </p:txBody>
      </p:sp>
      <p:sp>
        <p:nvSpPr>
          <p:cNvPr id="13" name="Прямоугольник 12"/>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Purine alkaloids</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988840"/>
            <a:ext cx="7056784" cy="457629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7613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23</a:t>
            </a:fld>
            <a:endParaRPr lang="ru-RU"/>
          </a:p>
        </p:txBody>
      </p:sp>
      <p:sp>
        <p:nvSpPr>
          <p:cNvPr id="9" name="Прямоугольник 8"/>
          <p:cNvSpPr/>
          <p:nvPr/>
        </p:nvSpPr>
        <p:spPr>
          <a:xfrm>
            <a:off x="323528" y="980728"/>
            <a:ext cx="1856342" cy="461665"/>
          </a:xfrm>
          <a:prstGeom prst="rect">
            <a:avLst/>
          </a:prstGeom>
        </p:spPr>
        <p:txBody>
          <a:bodyPr wrap="none">
            <a:spAutoFit/>
          </a:bodyPr>
          <a:lstStyle/>
          <a:p>
            <a:r>
              <a:rPr lang="en-US" sz="2400" b="1" dirty="0">
                <a:solidFill>
                  <a:srgbClr val="C00000"/>
                </a:solidFill>
              </a:rPr>
              <a:t>Identification</a:t>
            </a:r>
            <a:endParaRPr lang="ru-RU" sz="2400" b="1" dirty="0">
              <a:solidFill>
                <a:srgbClr val="C00000"/>
              </a:solidFill>
            </a:endParaRPr>
          </a:p>
        </p:txBody>
      </p:sp>
      <p:sp>
        <p:nvSpPr>
          <p:cNvPr id="2" name="Прямоугольник 1"/>
          <p:cNvSpPr/>
          <p:nvPr/>
        </p:nvSpPr>
        <p:spPr>
          <a:xfrm>
            <a:off x="323528" y="1412776"/>
            <a:ext cx="3173561" cy="430887"/>
          </a:xfrm>
          <a:prstGeom prst="rect">
            <a:avLst/>
          </a:prstGeom>
        </p:spPr>
        <p:txBody>
          <a:bodyPr wrap="none">
            <a:spAutoFit/>
          </a:bodyPr>
          <a:lstStyle/>
          <a:p>
            <a:pPr marL="446088" indent="-446088"/>
            <a:r>
              <a:rPr lang="en-US" sz="2200" b="1" dirty="0" smtClean="0">
                <a:solidFill>
                  <a:srgbClr val="7030A0"/>
                </a:solidFill>
              </a:rPr>
              <a:t>6.	Formation of azo dye</a:t>
            </a:r>
            <a:endParaRPr lang="ru-RU" sz="2200" b="1" dirty="0">
              <a:solidFill>
                <a:srgbClr val="7030A0"/>
              </a:solidFill>
            </a:endParaRPr>
          </a:p>
        </p:txBody>
      </p:sp>
      <p:sp>
        <p:nvSpPr>
          <p:cNvPr id="3" name="Прямоугольник 2"/>
          <p:cNvSpPr/>
          <p:nvPr/>
        </p:nvSpPr>
        <p:spPr>
          <a:xfrm>
            <a:off x="736154" y="1700808"/>
            <a:ext cx="8156326" cy="769441"/>
          </a:xfrm>
          <a:prstGeom prst="rect">
            <a:avLst/>
          </a:prstGeom>
        </p:spPr>
        <p:txBody>
          <a:bodyPr wrap="square">
            <a:spAutoFit/>
          </a:bodyPr>
          <a:lstStyle/>
          <a:p>
            <a:pPr algn="just"/>
            <a:r>
              <a:rPr lang="en-US" sz="2200" dirty="0" smtClean="0"/>
              <a:t>Theophylline, after alkaline hydrolysis, forms theophylline, which reacts with a </a:t>
            </a:r>
            <a:r>
              <a:rPr lang="en-US" sz="2200" dirty="0" err="1" smtClean="0"/>
              <a:t>diazonium</a:t>
            </a:r>
            <a:r>
              <a:rPr lang="en-US" sz="2200" dirty="0" smtClean="0"/>
              <a:t> salt to form a </a:t>
            </a:r>
            <a:r>
              <a:rPr lang="en-US" sz="2200" b="1" dirty="0" smtClean="0">
                <a:solidFill>
                  <a:srgbClr val="FF0000"/>
                </a:solidFill>
              </a:rPr>
              <a:t>red </a:t>
            </a:r>
            <a:r>
              <a:rPr lang="en-US" sz="2200" b="1" dirty="0" err="1" smtClean="0">
                <a:solidFill>
                  <a:srgbClr val="FF0000"/>
                </a:solidFill>
              </a:rPr>
              <a:t>coloured</a:t>
            </a:r>
            <a:r>
              <a:rPr lang="en-US" sz="2200" dirty="0" smtClean="0"/>
              <a:t> azo dye:</a:t>
            </a:r>
            <a:endParaRPr lang="ru-RU" sz="2200" dirty="0"/>
          </a:p>
        </p:txBody>
      </p:sp>
      <p:sp>
        <p:nvSpPr>
          <p:cNvPr id="13" name="Прямоугольник 12"/>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Purine alkaloids</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492896"/>
            <a:ext cx="6552728" cy="418315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6692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24</a:t>
            </a:fld>
            <a:endParaRPr lang="ru-RU"/>
          </a:p>
        </p:txBody>
      </p:sp>
      <p:sp>
        <p:nvSpPr>
          <p:cNvPr id="9" name="Прямоугольник 8"/>
          <p:cNvSpPr/>
          <p:nvPr/>
        </p:nvSpPr>
        <p:spPr>
          <a:xfrm>
            <a:off x="323528" y="980728"/>
            <a:ext cx="1856342" cy="461665"/>
          </a:xfrm>
          <a:prstGeom prst="rect">
            <a:avLst/>
          </a:prstGeom>
        </p:spPr>
        <p:txBody>
          <a:bodyPr wrap="none">
            <a:spAutoFit/>
          </a:bodyPr>
          <a:lstStyle/>
          <a:p>
            <a:r>
              <a:rPr lang="en-US" sz="2400" b="1" dirty="0">
                <a:solidFill>
                  <a:srgbClr val="C00000"/>
                </a:solidFill>
              </a:rPr>
              <a:t>Identification</a:t>
            </a:r>
            <a:endParaRPr lang="ru-RU" sz="2400" b="1" dirty="0">
              <a:solidFill>
                <a:srgbClr val="C00000"/>
              </a:solidFill>
            </a:endParaRPr>
          </a:p>
        </p:txBody>
      </p:sp>
      <p:sp>
        <p:nvSpPr>
          <p:cNvPr id="2" name="Прямоугольник 1"/>
          <p:cNvSpPr/>
          <p:nvPr/>
        </p:nvSpPr>
        <p:spPr>
          <a:xfrm>
            <a:off x="323528" y="1412776"/>
            <a:ext cx="4263475" cy="430887"/>
          </a:xfrm>
          <a:prstGeom prst="rect">
            <a:avLst/>
          </a:prstGeom>
        </p:spPr>
        <p:txBody>
          <a:bodyPr wrap="none">
            <a:spAutoFit/>
          </a:bodyPr>
          <a:lstStyle/>
          <a:p>
            <a:pPr marL="446088" indent="-446088"/>
            <a:r>
              <a:rPr lang="en-US" sz="2200" b="1" dirty="0" smtClean="0">
                <a:solidFill>
                  <a:srgbClr val="7030A0"/>
                </a:solidFill>
              </a:rPr>
              <a:t>7.	Reaction with mercury chloride</a:t>
            </a:r>
            <a:endParaRPr lang="ru-RU" sz="2200" b="1" dirty="0">
              <a:solidFill>
                <a:srgbClr val="7030A0"/>
              </a:solidFill>
            </a:endParaRPr>
          </a:p>
        </p:txBody>
      </p:sp>
      <p:sp>
        <p:nvSpPr>
          <p:cNvPr id="3" name="Прямоугольник 2"/>
          <p:cNvSpPr/>
          <p:nvPr/>
        </p:nvSpPr>
        <p:spPr>
          <a:xfrm>
            <a:off x="736154" y="1700808"/>
            <a:ext cx="8156326" cy="769441"/>
          </a:xfrm>
          <a:prstGeom prst="rect">
            <a:avLst/>
          </a:prstGeom>
        </p:spPr>
        <p:txBody>
          <a:bodyPr wrap="square">
            <a:spAutoFit/>
          </a:bodyPr>
          <a:lstStyle/>
          <a:p>
            <a:pPr algn="just"/>
            <a:r>
              <a:rPr lang="en-US" sz="2200" dirty="0" smtClean="0"/>
              <a:t>Common to caffeine, theophylline and theobromine is the reaction with mercuric (II) chloride. A white crystalline precipitate is formed.</a:t>
            </a:r>
            <a:endParaRPr lang="ru-RU" sz="2200" dirty="0"/>
          </a:p>
        </p:txBody>
      </p:sp>
      <p:sp>
        <p:nvSpPr>
          <p:cNvPr id="13" name="Прямоугольник 12"/>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Purine alkaloids</a:t>
            </a:r>
          </a:p>
        </p:txBody>
      </p:sp>
      <p:sp>
        <p:nvSpPr>
          <p:cNvPr id="10" name="Прямоугольник 9"/>
          <p:cNvSpPr/>
          <p:nvPr/>
        </p:nvSpPr>
        <p:spPr>
          <a:xfrm>
            <a:off x="323528" y="2535287"/>
            <a:ext cx="1452642" cy="461665"/>
          </a:xfrm>
          <a:prstGeom prst="rect">
            <a:avLst/>
          </a:prstGeom>
        </p:spPr>
        <p:txBody>
          <a:bodyPr wrap="none">
            <a:spAutoFit/>
          </a:bodyPr>
          <a:lstStyle/>
          <a:p>
            <a:r>
              <a:rPr lang="en-US" sz="2400" b="1" dirty="0" smtClean="0">
                <a:solidFill>
                  <a:srgbClr val="C00000"/>
                </a:solidFill>
              </a:rPr>
              <a:t>Purity test</a:t>
            </a:r>
            <a:endParaRPr lang="ru-RU" sz="2400" b="1" dirty="0">
              <a:solidFill>
                <a:srgbClr val="C00000"/>
              </a:solidFill>
            </a:endParaRPr>
          </a:p>
        </p:txBody>
      </p:sp>
      <p:sp>
        <p:nvSpPr>
          <p:cNvPr id="6" name="Прямоугольник 5"/>
          <p:cNvSpPr/>
          <p:nvPr/>
        </p:nvSpPr>
        <p:spPr>
          <a:xfrm>
            <a:off x="736154" y="3053859"/>
            <a:ext cx="8156326" cy="2693045"/>
          </a:xfrm>
          <a:prstGeom prst="rect">
            <a:avLst/>
          </a:prstGeom>
        </p:spPr>
        <p:txBody>
          <a:bodyPr wrap="square">
            <a:spAutoFit/>
          </a:bodyPr>
          <a:lstStyle/>
          <a:p>
            <a:pPr algn="just">
              <a:spcAft>
                <a:spcPts val="600"/>
              </a:spcAft>
            </a:pPr>
            <a:r>
              <a:rPr lang="en-US" sz="2200" dirty="0" smtClean="0"/>
              <a:t>The purity of drugs is checked by setting permissible limits for impurities of extraneous alkaloids. </a:t>
            </a:r>
          </a:p>
          <a:p>
            <a:pPr algn="just">
              <a:spcAft>
                <a:spcPts val="600"/>
              </a:spcAft>
            </a:pPr>
            <a:r>
              <a:rPr lang="en-US" sz="2200" dirty="0" smtClean="0"/>
              <a:t>When testing caffeine, impurities of alkaloids are detected using Meyer's reagent, which does not react positively with the drug itself.</a:t>
            </a:r>
          </a:p>
          <a:p>
            <a:pPr algn="just">
              <a:spcAft>
                <a:spcPts val="600"/>
              </a:spcAft>
            </a:pPr>
            <a:r>
              <a:rPr lang="en-US" sz="2200" dirty="0" smtClean="0"/>
              <a:t>Other purine bases are regulated in theophylline and impurities of caffeine in theobromine.</a:t>
            </a:r>
          </a:p>
          <a:p>
            <a:pPr algn="just">
              <a:spcAft>
                <a:spcPts val="600"/>
              </a:spcAft>
            </a:pPr>
            <a:r>
              <a:rPr lang="en-US" sz="2200" dirty="0" smtClean="0"/>
              <a:t>Thin-layer chromatography is used to detect impurities.</a:t>
            </a:r>
            <a:endParaRPr lang="en-US" sz="2200" dirty="0"/>
          </a:p>
        </p:txBody>
      </p:sp>
    </p:spTree>
    <p:extLst>
      <p:ext uri="{BB962C8B-B14F-4D97-AF65-F5344CB8AC3E}">
        <p14:creationId xmlns:p14="http://schemas.microsoft.com/office/powerpoint/2010/main" val="19433793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25</a:t>
            </a:fld>
            <a:endParaRPr lang="ru-RU"/>
          </a:p>
        </p:txBody>
      </p:sp>
      <p:sp>
        <p:nvSpPr>
          <p:cNvPr id="9" name="Прямоугольник 8"/>
          <p:cNvSpPr/>
          <p:nvPr/>
        </p:nvSpPr>
        <p:spPr>
          <a:xfrm>
            <a:off x="323528" y="980728"/>
            <a:ext cx="984565" cy="461665"/>
          </a:xfrm>
          <a:prstGeom prst="rect">
            <a:avLst/>
          </a:prstGeom>
        </p:spPr>
        <p:txBody>
          <a:bodyPr wrap="none">
            <a:spAutoFit/>
          </a:bodyPr>
          <a:lstStyle/>
          <a:p>
            <a:r>
              <a:rPr lang="en-US" sz="2400" b="1" dirty="0" smtClean="0">
                <a:solidFill>
                  <a:srgbClr val="C00000"/>
                </a:solidFill>
              </a:rPr>
              <a:t>Assay</a:t>
            </a:r>
            <a:endParaRPr lang="ru-RU" sz="2400" b="1" dirty="0">
              <a:solidFill>
                <a:srgbClr val="C00000"/>
              </a:solidFill>
            </a:endParaRPr>
          </a:p>
        </p:txBody>
      </p:sp>
      <p:sp>
        <p:nvSpPr>
          <p:cNvPr id="11" name="Прямоугольник 10"/>
          <p:cNvSpPr/>
          <p:nvPr/>
        </p:nvSpPr>
        <p:spPr>
          <a:xfrm>
            <a:off x="323528" y="1412776"/>
            <a:ext cx="5654818" cy="430887"/>
          </a:xfrm>
          <a:prstGeom prst="rect">
            <a:avLst/>
          </a:prstGeom>
        </p:spPr>
        <p:txBody>
          <a:bodyPr wrap="none">
            <a:spAutoFit/>
          </a:bodyPr>
          <a:lstStyle/>
          <a:p>
            <a:pPr marL="446088" indent="-446088"/>
            <a:r>
              <a:rPr lang="en-US" sz="2200" b="1" dirty="0" smtClean="0">
                <a:solidFill>
                  <a:srgbClr val="7030A0"/>
                </a:solidFill>
              </a:rPr>
              <a:t>1.	Non-aqueous titration in glacial acetic acid</a:t>
            </a:r>
            <a:endParaRPr lang="ru-RU" sz="2200" b="1" dirty="0">
              <a:solidFill>
                <a:srgbClr val="7030A0"/>
              </a:solidFill>
            </a:endParaRPr>
          </a:p>
        </p:txBody>
      </p:sp>
      <p:sp>
        <p:nvSpPr>
          <p:cNvPr id="12" name="Прямоугольник 11"/>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Purine alkaloids</a:t>
            </a:r>
          </a:p>
        </p:txBody>
      </p:sp>
      <p:sp>
        <p:nvSpPr>
          <p:cNvPr id="13" name="Прямоугольник 12"/>
          <p:cNvSpPr/>
          <p:nvPr/>
        </p:nvSpPr>
        <p:spPr>
          <a:xfrm>
            <a:off x="323528" y="3645024"/>
            <a:ext cx="2851165" cy="430887"/>
          </a:xfrm>
          <a:prstGeom prst="rect">
            <a:avLst/>
          </a:prstGeom>
        </p:spPr>
        <p:txBody>
          <a:bodyPr wrap="none">
            <a:spAutoFit/>
          </a:bodyPr>
          <a:lstStyle/>
          <a:p>
            <a:pPr marL="446088" indent="-446088"/>
            <a:r>
              <a:rPr lang="en-US" sz="2200" b="1" dirty="0" smtClean="0">
                <a:solidFill>
                  <a:srgbClr val="7030A0"/>
                </a:solidFill>
              </a:rPr>
              <a:t>2.	</a:t>
            </a:r>
            <a:r>
              <a:rPr lang="en-US" sz="2200" b="1" dirty="0" err="1" smtClean="0">
                <a:solidFill>
                  <a:srgbClr val="7030A0"/>
                </a:solidFill>
              </a:rPr>
              <a:t>Iodometric</a:t>
            </a:r>
            <a:r>
              <a:rPr lang="en-US" sz="2200" b="1" dirty="0" smtClean="0">
                <a:solidFill>
                  <a:srgbClr val="7030A0"/>
                </a:solidFill>
              </a:rPr>
              <a:t> titration</a:t>
            </a:r>
            <a:endParaRPr lang="ru-RU" sz="2200" b="1" dirty="0">
              <a:solidFill>
                <a:srgbClr val="7030A0"/>
              </a:solidFill>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636" y="1844824"/>
            <a:ext cx="6552728" cy="175563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4077072"/>
            <a:ext cx="6558710" cy="195124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4550" y="6165304"/>
            <a:ext cx="3993674" cy="50405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45019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26</a:t>
            </a:fld>
            <a:endParaRPr lang="ru-RU"/>
          </a:p>
        </p:txBody>
      </p:sp>
      <p:sp>
        <p:nvSpPr>
          <p:cNvPr id="9" name="Прямоугольник 8"/>
          <p:cNvSpPr/>
          <p:nvPr/>
        </p:nvSpPr>
        <p:spPr>
          <a:xfrm>
            <a:off x="323528" y="980728"/>
            <a:ext cx="984565" cy="461665"/>
          </a:xfrm>
          <a:prstGeom prst="rect">
            <a:avLst/>
          </a:prstGeom>
        </p:spPr>
        <p:txBody>
          <a:bodyPr wrap="none">
            <a:spAutoFit/>
          </a:bodyPr>
          <a:lstStyle/>
          <a:p>
            <a:r>
              <a:rPr lang="en-US" sz="2400" b="1" dirty="0" smtClean="0">
                <a:solidFill>
                  <a:srgbClr val="C00000"/>
                </a:solidFill>
              </a:rPr>
              <a:t>Assay</a:t>
            </a:r>
            <a:endParaRPr lang="ru-RU" sz="2400" b="1" dirty="0">
              <a:solidFill>
                <a:srgbClr val="C00000"/>
              </a:solidFill>
            </a:endParaRPr>
          </a:p>
        </p:txBody>
      </p:sp>
      <p:sp>
        <p:nvSpPr>
          <p:cNvPr id="11" name="Прямоугольник 10"/>
          <p:cNvSpPr/>
          <p:nvPr/>
        </p:nvSpPr>
        <p:spPr>
          <a:xfrm>
            <a:off x="323528" y="1412776"/>
            <a:ext cx="3201454" cy="430887"/>
          </a:xfrm>
          <a:prstGeom prst="rect">
            <a:avLst/>
          </a:prstGeom>
        </p:spPr>
        <p:txBody>
          <a:bodyPr wrap="none">
            <a:spAutoFit/>
          </a:bodyPr>
          <a:lstStyle/>
          <a:p>
            <a:pPr marL="446088" indent="-446088"/>
            <a:r>
              <a:rPr lang="en-US" sz="2200" b="1" dirty="0" smtClean="0">
                <a:solidFill>
                  <a:srgbClr val="7030A0"/>
                </a:solidFill>
              </a:rPr>
              <a:t>3.	Indirect neutralization</a:t>
            </a:r>
            <a:endParaRPr lang="ru-RU" sz="2200" b="1" dirty="0">
              <a:solidFill>
                <a:srgbClr val="7030A0"/>
              </a:solidFill>
            </a:endParaRPr>
          </a:p>
        </p:txBody>
      </p:sp>
      <p:sp>
        <p:nvSpPr>
          <p:cNvPr id="12" name="Прямоугольник 11"/>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Purine alkaloids</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963737"/>
            <a:ext cx="7200799" cy="414550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22911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27</a:t>
            </a:fld>
            <a:endParaRPr lang="ru-RU"/>
          </a:p>
        </p:txBody>
      </p:sp>
      <p:sp>
        <p:nvSpPr>
          <p:cNvPr id="9" name="Прямоугольник 8"/>
          <p:cNvSpPr/>
          <p:nvPr/>
        </p:nvSpPr>
        <p:spPr>
          <a:xfrm>
            <a:off x="323528" y="980728"/>
            <a:ext cx="984565" cy="461665"/>
          </a:xfrm>
          <a:prstGeom prst="rect">
            <a:avLst/>
          </a:prstGeom>
        </p:spPr>
        <p:txBody>
          <a:bodyPr wrap="none">
            <a:spAutoFit/>
          </a:bodyPr>
          <a:lstStyle/>
          <a:p>
            <a:r>
              <a:rPr lang="en-US" sz="2400" b="1" dirty="0" smtClean="0">
                <a:solidFill>
                  <a:srgbClr val="C00000"/>
                </a:solidFill>
              </a:rPr>
              <a:t>Assay</a:t>
            </a:r>
            <a:endParaRPr lang="ru-RU" sz="2400" b="1" dirty="0">
              <a:solidFill>
                <a:srgbClr val="C00000"/>
              </a:solidFill>
            </a:endParaRPr>
          </a:p>
        </p:txBody>
      </p:sp>
      <p:sp>
        <p:nvSpPr>
          <p:cNvPr id="11" name="Прямоугольник 10"/>
          <p:cNvSpPr/>
          <p:nvPr/>
        </p:nvSpPr>
        <p:spPr>
          <a:xfrm>
            <a:off x="323528" y="1412776"/>
            <a:ext cx="4305218" cy="430887"/>
          </a:xfrm>
          <a:prstGeom prst="rect">
            <a:avLst/>
          </a:prstGeom>
        </p:spPr>
        <p:txBody>
          <a:bodyPr wrap="none">
            <a:spAutoFit/>
          </a:bodyPr>
          <a:lstStyle/>
          <a:p>
            <a:pPr marL="446088" indent="-446088"/>
            <a:r>
              <a:rPr lang="en-US" sz="2200" b="1" dirty="0" smtClean="0">
                <a:solidFill>
                  <a:srgbClr val="7030A0"/>
                </a:solidFill>
              </a:rPr>
              <a:t>4.	</a:t>
            </a:r>
            <a:r>
              <a:rPr lang="en-US" sz="2200" b="1" dirty="0" err="1" smtClean="0">
                <a:solidFill>
                  <a:srgbClr val="7030A0"/>
                </a:solidFill>
              </a:rPr>
              <a:t>Argentometry</a:t>
            </a:r>
            <a:r>
              <a:rPr lang="en-US" sz="2200" b="1" dirty="0" smtClean="0">
                <a:solidFill>
                  <a:srgbClr val="7030A0"/>
                </a:solidFill>
              </a:rPr>
              <a:t> (reverse method)</a:t>
            </a:r>
            <a:endParaRPr lang="ru-RU" sz="2200" b="1" dirty="0">
              <a:solidFill>
                <a:srgbClr val="7030A0"/>
              </a:solidFill>
            </a:endParaRPr>
          </a:p>
        </p:txBody>
      </p:sp>
      <p:sp>
        <p:nvSpPr>
          <p:cNvPr id="12" name="Прямоугольник 11"/>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Purine alkaloids</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7" y="1916831"/>
            <a:ext cx="6268421" cy="352518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5661248"/>
            <a:ext cx="6268421" cy="79208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28157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28</a:t>
            </a:fld>
            <a:endParaRPr lang="ru-RU"/>
          </a:p>
        </p:txBody>
      </p:sp>
      <p:sp>
        <p:nvSpPr>
          <p:cNvPr id="9" name="Прямоугольник 8"/>
          <p:cNvSpPr/>
          <p:nvPr/>
        </p:nvSpPr>
        <p:spPr>
          <a:xfrm>
            <a:off x="323528" y="980728"/>
            <a:ext cx="984565" cy="461665"/>
          </a:xfrm>
          <a:prstGeom prst="rect">
            <a:avLst/>
          </a:prstGeom>
        </p:spPr>
        <p:txBody>
          <a:bodyPr wrap="none">
            <a:spAutoFit/>
          </a:bodyPr>
          <a:lstStyle/>
          <a:p>
            <a:r>
              <a:rPr lang="en-US" sz="2400" b="1" dirty="0" smtClean="0">
                <a:solidFill>
                  <a:srgbClr val="C00000"/>
                </a:solidFill>
              </a:rPr>
              <a:t>Assay</a:t>
            </a:r>
            <a:endParaRPr lang="ru-RU" sz="2400" b="1" dirty="0">
              <a:solidFill>
                <a:srgbClr val="C00000"/>
              </a:solidFill>
            </a:endParaRPr>
          </a:p>
        </p:txBody>
      </p:sp>
      <p:sp>
        <p:nvSpPr>
          <p:cNvPr id="11" name="Прямоугольник 10"/>
          <p:cNvSpPr/>
          <p:nvPr/>
        </p:nvSpPr>
        <p:spPr>
          <a:xfrm>
            <a:off x="323528" y="1412776"/>
            <a:ext cx="2757806" cy="430887"/>
          </a:xfrm>
          <a:prstGeom prst="rect">
            <a:avLst/>
          </a:prstGeom>
        </p:spPr>
        <p:txBody>
          <a:bodyPr wrap="none">
            <a:spAutoFit/>
          </a:bodyPr>
          <a:lstStyle/>
          <a:p>
            <a:pPr marL="446088" indent="-446088"/>
            <a:r>
              <a:rPr lang="en-US" sz="2200" b="1" dirty="0" smtClean="0">
                <a:solidFill>
                  <a:srgbClr val="7030A0"/>
                </a:solidFill>
              </a:rPr>
              <a:t>5.	</a:t>
            </a:r>
            <a:r>
              <a:rPr lang="en-US" sz="2200" b="1" dirty="0" err="1" smtClean="0">
                <a:solidFill>
                  <a:srgbClr val="7030A0"/>
                </a:solidFill>
              </a:rPr>
              <a:t>Cerimetric</a:t>
            </a:r>
            <a:r>
              <a:rPr lang="en-US" sz="2200" b="1" dirty="0" smtClean="0">
                <a:solidFill>
                  <a:srgbClr val="7030A0"/>
                </a:solidFill>
              </a:rPr>
              <a:t> method</a:t>
            </a:r>
            <a:endParaRPr lang="ru-RU" sz="2200" b="1" dirty="0">
              <a:solidFill>
                <a:srgbClr val="7030A0"/>
              </a:solidFill>
            </a:endParaRPr>
          </a:p>
        </p:txBody>
      </p:sp>
      <p:sp>
        <p:nvSpPr>
          <p:cNvPr id="12" name="Прямоугольник 11"/>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Purine alkaloids</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021656"/>
            <a:ext cx="8145353" cy="248746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4751040"/>
            <a:ext cx="5645708" cy="109673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69321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29</a:t>
            </a:fld>
            <a:endParaRPr lang="ru-RU"/>
          </a:p>
        </p:txBody>
      </p:sp>
      <p:sp>
        <p:nvSpPr>
          <p:cNvPr id="9" name="Прямоугольник 8"/>
          <p:cNvSpPr/>
          <p:nvPr/>
        </p:nvSpPr>
        <p:spPr>
          <a:xfrm>
            <a:off x="323528" y="980728"/>
            <a:ext cx="984565" cy="461665"/>
          </a:xfrm>
          <a:prstGeom prst="rect">
            <a:avLst/>
          </a:prstGeom>
        </p:spPr>
        <p:txBody>
          <a:bodyPr wrap="none">
            <a:spAutoFit/>
          </a:bodyPr>
          <a:lstStyle/>
          <a:p>
            <a:r>
              <a:rPr lang="en-US" sz="2400" b="1" dirty="0" smtClean="0">
                <a:solidFill>
                  <a:srgbClr val="C00000"/>
                </a:solidFill>
              </a:rPr>
              <a:t>Assay</a:t>
            </a:r>
            <a:endParaRPr lang="ru-RU" sz="2400" b="1" dirty="0">
              <a:solidFill>
                <a:srgbClr val="C00000"/>
              </a:solidFill>
            </a:endParaRPr>
          </a:p>
        </p:txBody>
      </p:sp>
      <p:sp>
        <p:nvSpPr>
          <p:cNvPr id="11" name="Прямоугольник 10"/>
          <p:cNvSpPr/>
          <p:nvPr/>
        </p:nvSpPr>
        <p:spPr>
          <a:xfrm>
            <a:off x="323528" y="1412776"/>
            <a:ext cx="1966308" cy="430887"/>
          </a:xfrm>
          <a:prstGeom prst="rect">
            <a:avLst/>
          </a:prstGeom>
        </p:spPr>
        <p:txBody>
          <a:bodyPr wrap="none">
            <a:spAutoFit/>
          </a:bodyPr>
          <a:lstStyle/>
          <a:p>
            <a:pPr marL="446088" indent="-446088"/>
            <a:r>
              <a:rPr lang="en-US" sz="2200" b="1" dirty="0" smtClean="0">
                <a:solidFill>
                  <a:srgbClr val="7030A0"/>
                </a:solidFill>
              </a:rPr>
              <a:t>6.	</a:t>
            </a:r>
            <a:r>
              <a:rPr lang="en-US" sz="2200" b="1" dirty="0" err="1" smtClean="0">
                <a:solidFill>
                  <a:srgbClr val="7030A0"/>
                </a:solidFill>
              </a:rPr>
              <a:t>Gravimetry</a:t>
            </a:r>
            <a:endParaRPr lang="ru-RU" sz="2200" b="1" dirty="0">
              <a:solidFill>
                <a:srgbClr val="7030A0"/>
              </a:solidFill>
            </a:endParaRPr>
          </a:p>
        </p:txBody>
      </p:sp>
      <p:sp>
        <p:nvSpPr>
          <p:cNvPr id="12" name="Прямоугольник 11"/>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Purine alkaloids</a:t>
            </a:r>
          </a:p>
        </p:txBody>
      </p:sp>
      <p:sp>
        <p:nvSpPr>
          <p:cNvPr id="2" name="Прямоугольник 1"/>
          <p:cNvSpPr/>
          <p:nvPr/>
        </p:nvSpPr>
        <p:spPr>
          <a:xfrm>
            <a:off x="736154" y="1916832"/>
            <a:ext cx="8156326" cy="1446550"/>
          </a:xfrm>
          <a:prstGeom prst="rect">
            <a:avLst/>
          </a:prstGeom>
        </p:spPr>
        <p:txBody>
          <a:bodyPr wrap="square">
            <a:spAutoFit/>
          </a:bodyPr>
          <a:lstStyle/>
          <a:p>
            <a:pPr algn="just"/>
            <a:r>
              <a:rPr lang="en-US" sz="2200" dirty="0"/>
              <a:t>This method is sometimes used for the determination of caffeine in factory-produced dosage forms (caffeine is extracted from the mixture in an alkaline environment with chloroform; the chloroform is then distilled off, the residue is dried and weighed).</a:t>
            </a:r>
            <a:endParaRPr lang="ru-RU" sz="2200" dirty="0"/>
          </a:p>
        </p:txBody>
      </p:sp>
      <p:sp>
        <p:nvSpPr>
          <p:cNvPr id="10" name="Прямоугольник 9"/>
          <p:cNvSpPr/>
          <p:nvPr/>
        </p:nvSpPr>
        <p:spPr>
          <a:xfrm>
            <a:off x="323528" y="3502169"/>
            <a:ext cx="3726789" cy="430887"/>
          </a:xfrm>
          <a:prstGeom prst="rect">
            <a:avLst/>
          </a:prstGeom>
        </p:spPr>
        <p:txBody>
          <a:bodyPr wrap="none">
            <a:spAutoFit/>
          </a:bodyPr>
          <a:lstStyle/>
          <a:p>
            <a:pPr marL="446088" indent="-446088"/>
            <a:r>
              <a:rPr lang="en-US" sz="2200" b="1" dirty="0" smtClean="0">
                <a:solidFill>
                  <a:srgbClr val="7030A0"/>
                </a:solidFill>
              </a:rPr>
              <a:t>7.	</a:t>
            </a:r>
            <a:r>
              <a:rPr lang="en-US" sz="2200" b="1" dirty="0" err="1" smtClean="0">
                <a:solidFill>
                  <a:srgbClr val="7030A0"/>
                </a:solidFill>
              </a:rPr>
              <a:t>Physico</a:t>
            </a:r>
            <a:r>
              <a:rPr lang="en-US" sz="2200" b="1" dirty="0" smtClean="0">
                <a:solidFill>
                  <a:srgbClr val="7030A0"/>
                </a:solidFill>
              </a:rPr>
              <a:t>-chemical methods</a:t>
            </a:r>
            <a:endParaRPr lang="ru-RU" sz="2200" b="1" dirty="0">
              <a:solidFill>
                <a:srgbClr val="7030A0"/>
              </a:solidFill>
            </a:endParaRPr>
          </a:p>
        </p:txBody>
      </p:sp>
      <p:sp>
        <p:nvSpPr>
          <p:cNvPr id="3" name="Прямоугольник 2"/>
          <p:cNvSpPr/>
          <p:nvPr/>
        </p:nvSpPr>
        <p:spPr>
          <a:xfrm>
            <a:off x="736154" y="3945830"/>
            <a:ext cx="8156326" cy="1384995"/>
          </a:xfrm>
          <a:prstGeom prst="rect">
            <a:avLst/>
          </a:prstGeom>
        </p:spPr>
        <p:txBody>
          <a:bodyPr wrap="square">
            <a:spAutoFit/>
          </a:bodyPr>
          <a:lstStyle/>
          <a:p>
            <a:pPr algn="just"/>
            <a:r>
              <a:rPr lang="en-US" sz="2200" dirty="0" err="1" smtClean="0"/>
              <a:t>Physico</a:t>
            </a:r>
            <a:r>
              <a:rPr lang="en-US" sz="2200" dirty="0" smtClean="0"/>
              <a:t>-chemical methods (UV spectrophotometry, HPLC) are used for quantitative determination of purine group compounds in factory-produced dosage forms.</a:t>
            </a:r>
          </a:p>
          <a:p>
            <a:endParaRPr lang="en-US" dirty="0"/>
          </a:p>
        </p:txBody>
      </p:sp>
    </p:spTree>
    <p:extLst>
      <p:ext uri="{BB962C8B-B14F-4D97-AF65-F5344CB8AC3E}">
        <p14:creationId xmlns:p14="http://schemas.microsoft.com/office/powerpoint/2010/main" val="32520748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General characteristic</a:t>
            </a:r>
            <a:endParaRPr lang="ru-RU" sz="3200" b="1" dirty="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3</a:t>
            </a:fld>
            <a:endParaRPr lang="ru-RU"/>
          </a:p>
        </p:txBody>
      </p:sp>
      <p:sp>
        <p:nvSpPr>
          <p:cNvPr id="2" name="Прямоугольник 1"/>
          <p:cNvSpPr/>
          <p:nvPr/>
        </p:nvSpPr>
        <p:spPr>
          <a:xfrm>
            <a:off x="4126990" y="1772816"/>
            <a:ext cx="3541354" cy="430887"/>
          </a:xfrm>
          <a:prstGeom prst="rect">
            <a:avLst/>
          </a:prstGeom>
        </p:spPr>
        <p:txBody>
          <a:bodyPr wrap="none">
            <a:spAutoFit/>
          </a:bodyPr>
          <a:lstStyle/>
          <a:p>
            <a:r>
              <a:rPr lang="en-US" sz="2200" dirty="0" smtClean="0"/>
              <a:t>Where R</a:t>
            </a:r>
            <a:r>
              <a:rPr lang="en-US" sz="2200" baseline="30000" dirty="0" smtClean="0"/>
              <a:t>1</a:t>
            </a:r>
            <a:r>
              <a:rPr lang="en-US" sz="2200" dirty="0" smtClean="0"/>
              <a:t> and R</a:t>
            </a:r>
            <a:r>
              <a:rPr lang="en-US" sz="2200" baseline="30000" dirty="0" smtClean="0"/>
              <a:t>2</a:t>
            </a:r>
            <a:r>
              <a:rPr lang="en-US" sz="2200" dirty="0" smtClean="0"/>
              <a:t> = H or CH</a:t>
            </a:r>
            <a:r>
              <a:rPr lang="en-US" sz="2200" baseline="-25000" dirty="0" smtClean="0"/>
              <a:t>3</a:t>
            </a:r>
            <a:endParaRPr lang="ru-RU" sz="2200" dirty="0"/>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66000"/>
                    </a14:imgEffect>
                  </a14:imgLayer>
                </a14:imgProps>
              </a:ext>
              <a:ext uri="{28A0092B-C50C-407E-A947-70E740481C1C}">
                <a14:useLocalDpi xmlns:a14="http://schemas.microsoft.com/office/drawing/2010/main" val="0"/>
              </a:ext>
            </a:extLst>
          </a:blip>
          <a:srcRect/>
          <a:stretch>
            <a:fillRect/>
          </a:stretch>
        </p:blipFill>
        <p:spPr bwMode="auto">
          <a:xfrm>
            <a:off x="971600" y="1227036"/>
            <a:ext cx="2448272" cy="192474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73000"/>
                    </a14:imgEffect>
                  </a14:imgLayer>
                </a14:imgProps>
              </a:ext>
              <a:ext uri="{28A0092B-C50C-407E-A947-70E740481C1C}">
                <a14:useLocalDpi xmlns:a14="http://schemas.microsoft.com/office/drawing/2010/main" val="0"/>
              </a:ext>
            </a:extLst>
          </a:blip>
          <a:srcRect/>
          <a:stretch>
            <a:fillRect/>
          </a:stretch>
        </p:blipFill>
        <p:spPr bwMode="auto">
          <a:xfrm>
            <a:off x="251519" y="3789040"/>
            <a:ext cx="2880321" cy="214775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61000"/>
                    </a14:imgEffect>
                  </a14:imgLayer>
                </a14:imgProps>
              </a:ext>
              <a:ext uri="{28A0092B-C50C-407E-A947-70E740481C1C}">
                <a14:useLocalDpi xmlns:a14="http://schemas.microsoft.com/office/drawing/2010/main" val="0"/>
              </a:ext>
            </a:extLst>
          </a:blip>
          <a:srcRect/>
          <a:stretch>
            <a:fillRect/>
          </a:stretch>
        </p:blipFill>
        <p:spPr bwMode="auto">
          <a:xfrm>
            <a:off x="3491880" y="3789040"/>
            <a:ext cx="2197700" cy="218092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60000"/>
                    </a14:imgEffect>
                  </a14:imgLayer>
                </a14:imgProps>
              </a:ext>
              <a:ext uri="{28A0092B-C50C-407E-A947-70E740481C1C}">
                <a14:useLocalDpi xmlns:a14="http://schemas.microsoft.com/office/drawing/2010/main" val="0"/>
              </a:ext>
            </a:extLst>
          </a:blip>
          <a:srcRect/>
          <a:stretch>
            <a:fillRect/>
          </a:stretch>
        </p:blipFill>
        <p:spPr bwMode="auto">
          <a:xfrm>
            <a:off x="6012160" y="3789040"/>
            <a:ext cx="2842821" cy="212394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1115616" y="5949280"/>
            <a:ext cx="1106393" cy="430887"/>
          </a:xfrm>
          <a:prstGeom prst="rect">
            <a:avLst/>
          </a:prstGeom>
        </p:spPr>
        <p:txBody>
          <a:bodyPr wrap="none">
            <a:spAutoFit/>
          </a:bodyPr>
          <a:lstStyle/>
          <a:p>
            <a:r>
              <a:rPr lang="en-US" sz="2200" dirty="0" smtClean="0"/>
              <a:t>caffeine</a:t>
            </a:r>
            <a:endParaRPr lang="ru-RU" sz="2200" dirty="0"/>
          </a:p>
        </p:txBody>
      </p:sp>
      <p:sp>
        <p:nvSpPr>
          <p:cNvPr id="7" name="Прямоугольник 6"/>
          <p:cNvSpPr/>
          <p:nvPr/>
        </p:nvSpPr>
        <p:spPr>
          <a:xfrm>
            <a:off x="3796864" y="5949280"/>
            <a:ext cx="1567224" cy="430887"/>
          </a:xfrm>
          <a:prstGeom prst="rect">
            <a:avLst/>
          </a:prstGeom>
        </p:spPr>
        <p:txBody>
          <a:bodyPr wrap="none">
            <a:spAutoFit/>
          </a:bodyPr>
          <a:lstStyle/>
          <a:p>
            <a:r>
              <a:rPr lang="en-US" sz="2200" dirty="0" smtClean="0"/>
              <a:t>theobromine</a:t>
            </a:r>
            <a:endParaRPr lang="ru-RU" sz="2200" dirty="0"/>
          </a:p>
        </p:txBody>
      </p:sp>
      <p:sp>
        <p:nvSpPr>
          <p:cNvPr id="8" name="Прямоугольник 7"/>
          <p:cNvSpPr/>
          <p:nvPr/>
        </p:nvSpPr>
        <p:spPr>
          <a:xfrm>
            <a:off x="6638839" y="5939988"/>
            <a:ext cx="1533561" cy="430887"/>
          </a:xfrm>
          <a:prstGeom prst="rect">
            <a:avLst/>
          </a:prstGeom>
        </p:spPr>
        <p:txBody>
          <a:bodyPr wrap="none">
            <a:spAutoFit/>
          </a:bodyPr>
          <a:lstStyle/>
          <a:p>
            <a:r>
              <a:rPr lang="en-US" sz="2200" dirty="0" smtClean="0"/>
              <a:t>theophylline</a:t>
            </a:r>
            <a:endParaRPr lang="ru-RU" sz="2200" dirty="0"/>
          </a:p>
        </p:txBody>
      </p:sp>
    </p:spTree>
    <p:extLst>
      <p:ext uri="{BB962C8B-B14F-4D97-AF65-F5344CB8AC3E}">
        <p14:creationId xmlns:p14="http://schemas.microsoft.com/office/powerpoint/2010/main" val="30017041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30</a:t>
            </a:fld>
            <a:endParaRPr lang="ru-RU"/>
          </a:p>
        </p:txBody>
      </p:sp>
      <p:sp>
        <p:nvSpPr>
          <p:cNvPr id="8" name="Прямоугольник 7"/>
          <p:cNvSpPr/>
          <p:nvPr/>
        </p:nvSpPr>
        <p:spPr>
          <a:xfrm>
            <a:off x="323528" y="980728"/>
            <a:ext cx="1152431" cy="461665"/>
          </a:xfrm>
          <a:prstGeom prst="rect">
            <a:avLst/>
          </a:prstGeom>
        </p:spPr>
        <p:txBody>
          <a:bodyPr wrap="none">
            <a:spAutoFit/>
          </a:bodyPr>
          <a:lstStyle/>
          <a:p>
            <a:r>
              <a:rPr lang="en-US" sz="2400" b="1" dirty="0" smtClean="0">
                <a:solidFill>
                  <a:srgbClr val="C00000"/>
                </a:solidFill>
              </a:rPr>
              <a:t>Storage</a:t>
            </a:r>
            <a:endParaRPr lang="ru-RU" sz="2400" b="1" dirty="0">
              <a:solidFill>
                <a:srgbClr val="C00000"/>
              </a:solidFill>
            </a:endParaRPr>
          </a:p>
        </p:txBody>
      </p:sp>
      <p:sp>
        <p:nvSpPr>
          <p:cNvPr id="13" name="Прямоугольник 12"/>
          <p:cNvSpPr/>
          <p:nvPr/>
        </p:nvSpPr>
        <p:spPr>
          <a:xfrm>
            <a:off x="323528" y="2420888"/>
            <a:ext cx="1710725" cy="461665"/>
          </a:xfrm>
          <a:prstGeom prst="rect">
            <a:avLst/>
          </a:prstGeom>
        </p:spPr>
        <p:txBody>
          <a:bodyPr wrap="none">
            <a:spAutoFit/>
          </a:bodyPr>
          <a:lstStyle/>
          <a:p>
            <a:r>
              <a:rPr lang="en-US" sz="2400" b="1" dirty="0" smtClean="0">
                <a:solidFill>
                  <a:srgbClr val="C00000"/>
                </a:solidFill>
              </a:rPr>
              <a:t>Medical use</a:t>
            </a:r>
            <a:endParaRPr lang="ru-RU" sz="2400" b="1" dirty="0">
              <a:solidFill>
                <a:srgbClr val="C00000"/>
              </a:solidFill>
            </a:endParaRPr>
          </a:p>
        </p:txBody>
      </p:sp>
      <p:sp>
        <p:nvSpPr>
          <p:cNvPr id="11" name="Прямоугольник 10"/>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Purine alkaloids</a:t>
            </a:r>
          </a:p>
        </p:txBody>
      </p:sp>
      <p:sp>
        <p:nvSpPr>
          <p:cNvPr id="6" name="Прямоугольник 5"/>
          <p:cNvSpPr/>
          <p:nvPr/>
        </p:nvSpPr>
        <p:spPr>
          <a:xfrm>
            <a:off x="323528" y="1340768"/>
            <a:ext cx="6408712" cy="769441"/>
          </a:xfrm>
          <a:prstGeom prst="rect">
            <a:avLst/>
          </a:prstGeom>
        </p:spPr>
        <p:txBody>
          <a:bodyPr wrap="square">
            <a:spAutoFit/>
          </a:bodyPr>
          <a:lstStyle/>
          <a:p>
            <a:pPr algn="just"/>
            <a:r>
              <a:rPr lang="en-US" sz="2200" dirty="0" smtClean="0"/>
              <a:t>Purine derivatives are stored in well sealed containers. Theophylline should be protected from light.</a:t>
            </a:r>
            <a:endParaRPr lang="ru-RU" sz="2200" dirty="0"/>
          </a:p>
        </p:txBody>
      </p:sp>
      <p:sp>
        <p:nvSpPr>
          <p:cNvPr id="7" name="Прямоугольник 6"/>
          <p:cNvSpPr/>
          <p:nvPr/>
        </p:nvSpPr>
        <p:spPr>
          <a:xfrm>
            <a:off x="369763" y="2924944"/>
            <a:ext cx="4994326" cy="2877711"/>
          </a:xfrm>
          <a:prstGeom prst="rect">
            <a:avLst/>
          </a:prstGeom>
        </p:spPr>
        <p:txBody>
          <a:bodyPr wrap="square">
            <a:spAutoFit/>
          </a:bodyPr>
          <a:lstStyle/>
          <a:p>
            <a:pPr algn="just">
              <a:spcAft>
                <a:spcPts val="600"/>
              </a:spcAft>
            </a:pPr>
            <a:r>
              <a:rPr lang="en-US" sz="2200" b="1" dirty="0">
                <a:solidFill>
                  <a:srgbClr val="0070C0"/>
                </a:solidFill>
              </a:rPr>
              <a:t>Caffeine</a:t>
            </a:r>
            <a:r>
              <a:rPr lang="en-US" sz="2200" dirty="0"/>
              <a:t> is used as a stimulant of the central nervous system (to increase mental and physical performance, to eliminate drowsiness), </a:t>
            </a:r>
            <a:r>
              <a:rPr lang="en-US" sz="2200" dirty="0" err="1"/>
              <a:t>cardiotonic</a:t>
            </a:r>
            <a:r>
              <a:rPr lang="en-US" sz="2200" dirty="0"/>
              <a:t> agent, for vasospasms (migraine, etc.). </a:t>
            </a:r>
            <a:endParaRPr lang="ru-RU" sz="2200" dirty="0"/>
          </a:p>
          <a:p>
            <a:pPr algn="just">
              <a:spcAft>
                <a:spcPts val="600"/>
              </a:spcAft>
            </a:pPr>
            <a:r>
              <a:rPr lang="en-US" sz="2200" b="1" dirty="0">
                <a:solidFill>
                  <a:srgbClr val="0070C0"/>
                </a:solidFill>
              </a:rPr>
              <a:t>Theobromine</a:t>
            </a:r>
            <a:r>
              <a:rPr lang="en-US" sz="2200" dirty="0"/>
              <a:t> and </a:t>
            </a:r>
            <a:r>
              <a:rPr lang="en-US" sz="2200" b="1" dirty="0">
                <a:solidFill>
                  <a:srgbClr val="0070C0"/>
                </a:solidFill>
              </a:rPr>
              <a:t>theophylline</a:t>
            </a:r>
            <a:r>
              <a:rPr lang="en-US" sz="2200" dirty="0"/>
              <a:t> are used as antispasmodics (vasodilators, bronchodilators) and diuretics.</a:t>
            </a:r>
            <a:endParaRPr lang="ru-RU" sz="2200" dirty="0"/>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1211559"/>
            <a:ext cx="1440160" cy="244885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1505" y="2933983"/>
            <a:ext cx="1512168" cy="203111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0230" r="20660"/>
          <a:stretch/>
        </p:blipFill>
        <p:spPr bwMode="auto">
          <a:xfrm>
            <a:off x="7380312" y="4033270"/>
            <a:ext cx="1430504" cy="242006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47566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31</a:t>
            </a:fld>
            <a:endParaRPr lang="ru-RU"/>
          </a:p>
        </p:txBody>
      </p:sp>
      <p:sp>
        <p:nvSpPr>
          <p:cNvPr id="8" name="Прямоугольник 7"/>
          <p:cNvSpPr/>
          <p:nvPr/>
        </p:nvSpPr>
        <p:spPr>
          <a:xfrm>
            <a:off x="736154" y="332656"/>
            <a:ext cx="8156326" cy="1077218"/>
          </a:xfrm>
          <a:prstGeom prst="rect">
            <a:avLst/>
          </a:prstGeom>
        </p:spPr>
        <p:txBody>
          <a:bodyPr wrap="square">
            <a:spAutoFit/>
          </a:bodyPr>
          <a:lstStyle/>
          <a:p>
            <a:pPr algn="ctr"/>
            <a:r>
              <a:rPr lang="en-US" sz="3200" b="1" dirty="0" smtClean="0">
                <a:solidFill>
                  <a:srgbClr val="0070C0"/>
                </a:solidFill>
              </a:rPr>
              <a:t>Drugs of double salts of purine alkaloids</a:t>
            </a:r>
          </a:p>
          <a:p>
            <a:pPr algn="ctr"/>
            <a:r>
              <a:rPr lang="en-US" sz="3200" b="1" dirty="0" smtClean="0">
                <a:solidFill>
                  <a:srgbClr val="7030A0"/>
                </a:solidFill>
              </a:rPr>
              <a:t>Caffeine sodium benzoate</a:t>
            </a:r>
            <a:endParaRPr lang="ru-RU" sz="3200" b="1" dirty="0">
              <a:solidFill>
                <a:srgbClr val="7030A0"/>
              </a:solidFill>
            </a:endParaRP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88840"/>
            <a:ext cx="3600400" cy="175300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79512" y="4077072"/>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sp>
        <p:nvSpPr>
          <p:cNvPr id="3" name="Прямоугольник 2"/>
          <p:cNvSpPr/>
          <p:nvPr/>
        </p:nvSpPr>
        <p:spPr>
          <a:xfrm>
            <a:off x="288032" y="4676943"/>
            <a:ext cx="5004048" cy="1446550"/>
          </a:xfrm>
          <a:prstGeom prst="rect">
            <a:avLst/>
          </a:prstGeom>
        </p:spPr>
        <p:txBody>
          <a:bodyPr wrap="square">
            <a:spAutoFit/>
          </a:bodyPr>
          <a:lstStyle/>
          <a:p>
            <a:pPr algn="just"/>
            <a:r>
              <a:rPr lang="en-US" sz="2200" dirty="0" smtClean="0"/>
              <a:t>Sodium caffeine-benzoate is obtained by mixing aqueous solutions containing 40% caffeine and 60% benzoate. The solution is then evaporated to dryness.</a:t>
            </a:r>
            <a:endParaRPr lang="ru-RU" sz="2200" dirty="0"/>
          </a:p>
        </p:txBody>
      </p:sp>
      <p:sp>
        <p:nvSpPr>
          <p:cNvPr id="6" name="Прямоугольник 5"/>
          <p:cNvSpPr/>
          <p:nvPr/>
        </p:nvSpPr>
        <p:spPr>
          <a:xfrm>
            <a:off x="4139952" y="1988840"/>
            <a:ext cx="4752528" cy="2246769"/>
          </a:xfrm>
          <a:prstGeom prst="rect">
            <a:avLst/>
          </a:prstGeom>
        </p:spPr>
        <p:txBody>
          <a:bodyPr wrap="square">
            <a:spAutoFit/>
          </a:bodyPr>
          <a:lstStyle/>
          <a:p>
            <a:pPr algn="just"/>
            <a:r>
              <a:rPr lang="en-US" sz="2000" dirty="0" smtClean="0"/>
              <a:t>White, </a:t>
            </a:r>
            <a:r>
              <a:rPr lang="en-US" sz="2000" dirty="0" err="1" smtClean="0"/>
              <a:t>odourless</a:t>
            </a:r>
            <a:r>
              <a:rPr lang="en-US" sz="2000" dirty="0" smtClean="0"/>
              <a:t> powder, faintly bitter flavor.</a:t>
            </a:r>
          </a:p>
          <a:p>
            <a:pPr algn="just"/>
            <a:r>
              <a:rPr lang="en-US" sz="2000" dirty="0" smtClean="0"/>
              <a:t>Sodium caffeine benzoate is easily soluble in water. Aqueous solution of the drug has alkaline reaction. Sodium caffeine benzoate is hardly soluble in ethanol, practically insoluble in ether and chloroform.</a:t>
            </a:r>
            <a:endParaRPr lang="en-US" sz="2000" dirty="0"/>
          </a:p>
        </p:txBody>
      </p:sp>
      <p:pic>
        <p:nvPicPr>
          <p:cNvPr id="286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0580" y="4257500"/>
            <a:ext cx="2195836" cy="219583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66706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32</a:t>
            </a:fld>
            <a:endParaRPr lang="ru-RU"/>
          </a:p>
        </p:txBody>
      </p:sp>
      <p:sp>
        <p:nvSpPr>
          <p:cNvPr id="11" name="Прямоугольник 10"/>
          <p:cNvSpPr/>
          <p:nvPr/>
        </p:nvSpPr>
        <p:spPr>
          <a:xfrm>
            <a:off x="323528" y="1527175"/>
            <a:ext cx="4331122" cy="461665"/>
          </a:xfrm>
          <a:prstGeom prst="rect">
            <a:avLst/>
          </a:prstGeom>
        </p:spPr>
        <p:txBody>
          <a:bodyPr wrap="none">
            <a:spAutoFit/>
          </a:bodyPr>
          <a:lstStyle/>
          <a:p>
            <a:r>
              <a:rPr lang="en-US" sz="2400" b="1" dirty="0" smtClean="0">
                <a:solidFill>
                  <a:srgbClr val="C00000"/>
                </a:solidFill>
              </a:rPr>
              <a:t>Identification (Specific reactions)</a:t>
            </a:r>
            <a:endParaRPr lang="ru-RU" sz="2400" b="1" dirty="0">
              <a:solidFill>
                <a:srgbClr val="C00000"/>
              </a:solidFill>
            </a:endParaRPr>
          </a:p>
        </p:txBody>
      </p:sp>
      <p:sp>
        <p:nvSpPr>
          <p:cNvPr id="8" name="Прямоугольник 7"/>
          <p:cNvSpPr/>
          <p:nvPr/>
        </p:nvSpPr>
        <p:spPr>
          <a:xfrm>
            <a:off x="323528" y="1917993"/>
            <a:ext cx="3789499" cy="430887"/>
          </a:xfrm>
          <a:prstGeom prst="rect">
            <a:avLst/>
          </a:prstGeom>
        </p:spPr>
        <p:txBody>
          <a:bodyPr wrap="none">
            <a:spAutoFit/>
          </a:bodyPr>
          <a:lstStyle/>
          <a:p>
            <a:pPr marL="457200" indent="-457200">
              <a:buFont typeface="+mj-lt"/>
              <a:buAutoNum type="arabicPeriod"/>
            </a:pPr>
            <a:r>
              <a:rPr lang="en-US" sz="2200" b="1" dirty="0" smtClean="0">
                <a:solidFill>
                  <a:srgbClr val="7030A0"/>
                </a:solidFill>
              </a:rPr>
              <a:t>Detection of sodium cation</a:t>
            </a:r>
            <a:endParaRPr lang="ru-RU" sz="2200" b="1" dirty="0">
              <a:solidFill>
                <a:srgbClr val="7030A0"/>
              </a:solidFill>
            </a:endParaRPr>
          </a:p>
        </p:txBody>
      </p:sp>
      <p:sp>
        <p:nvSpPr>
          <p:cNvPr id="9" name="Прямоугольник 8"/>
          <p:cNvSpPr/>
          <p:nvPr/>
        </p:nvSpPr>
        <p:spPr>
          <a:xfrm>
            <a:off x="323528" y="3790201"/>
            <a:ext cx="2839239" cy="430887"/>
          </a:xfrm>
          <a:prstGeom prst="rect">
            <a:avLst/>
          </a:prstGeom>
        </p:spPr>
        <p:txBody>
          <a:bodyPr wrap="none">
            <a:spAutoFit/>
          </a:bodyPr>
          <a:lstStyle/>
          <a:p>
            <a:pPr marL="446088" indent="-446088"/>
            <a:r>
              <a:rPr lang="en-US" sz="2200" b="1" dirty="0" smtClean="0">
                <a:solidFill>
                  <a:srgbClr val="7030A0"/>
                </a:solidFill>
              </a:rPr>
              <a:t>2.	Benzoate detection</a:t>
            </a:r>
            <a:endParaRPr lang="ru-RU" sz="2200" b="1" dirty="0">
              <a:solidFill>
                <a:srgbClr val="7030A0"/>
              </a:solidFill>
            </a:endParaRPr>
          </a:p>
        </p:txBody>
      </p:sp>
      <p:sp>
        <p:nvSpPr>
          <p:cNvPr id="14" name="Прямоугольник 13"/>
          <p:cNvSpPr/>
          <p:nvPr/>
        </p:nvSpPr>
        <p:spPr>
          <a:xfrm>
            <a:off x="736154" y="332656"/>
            <a:ext cx="8156326" cy="1077218"/>
          </a:xfrm>
          <a:prstGeom prst="rect">
            <a:avLst/>
          </a:prstGeom>
        </p:spPr>
        <p:txBody>
          <a:bodyPr wrap="square">
            <a:spAutoFit/>
          </a:bodyPr>
          <a:lstStyle/>
          <a:p>
            <a:pPr algn="ctr"/>
            <a:r>
              <a:rPr lang="en-US" sz="3200" b="1" dirty="0" smtClean="0">
                <a:solidFill>
                  <a:srgbClr val="0070C0"/>
                </a:solidFill>
              </a:rPr>
              <a:t>Drugs of double salts of purine alkaloids</a:t>
            </a:r>
          </a:p>
          <a:p>
            <a:pPr algn="ctr"/>
            <a:r>
              <a:rPr lang="en-US" sz="3200" b="1" dirty="0" smtClean="0">
                <a:solidFill>
                  <a:srgbClr val="7030A0"/>
                </a:solidFill>
              </a:rPr>
              <a:t>Caffeine sodium benzoate</a:t>
            </a:r>
            <a:endParaRPr lang="ru-RU" sz="3200" b="1" dirty="0">
              <a:solidFill>
                <a:srgbClr val="7030A0"/>
              </a:solidFill>
            </a:endParaRPr>
          </a:p>
        </p:txBody>
      </p:sp>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8133"/>
          <a:stretch/>
        </p:blipFill>
        <p:spPr bwMode="auto">
          <a:xfrm>
            <a:off x="828058" y="2559166"/>
            <a:ext cx="7560366" cy="115786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4308525"/>
            <a:ext cx="6661232" cy="226240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93698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E4BF139B-3B4E-4221-95DA-59CA7323F185}" type="slidenum">
              <a:rPr lang="ru-RU" smtClean="0"/>
              <a:t>33</a:t>
            </a:fld>
            <a:endParaRPr lang="ru-RU"/>
          </a:p>
        </p:txBody>
      </p:sp>
      <p:sp>
        <p:nvSpPr>
          <p:cNvPr id="11" name="Прямоугольник 10"/>
          <p:cNvSpPr/>
          <p:nvPr/>
        </p:nvSpPr>
        <p:spPr>
          <a:xfrm>
            <a:off x="323528" y="1527175"/>
            <a:ext cx="984565" cy="461665"/>
          </a:xfrm>
          <a:prstGeom prst="rect">
            <a:avLst/>
          </a:prstGeom>
        </p:spPr>
        <p:txBody>
          <a:bodyPr wrap="none">
            <a:spAutoFit/>
          </a:bodyPr>
          <a:lstStyle/>
          <a:p>
            <a:r>
              <a:rPr lang="en-US" sz="2400" b="1" dirty="0" smtClean="0">
                <a:solidFill>
                  <a:srgbClr val="C00000"/>
                </a:solidFill>
              </a:rPr>
              <a:t>Assay</a:t>
            </a:r>
            <a:endParaRPr lang="ru-RU" sz="2400" b="1" dirty="0">
              <a:solidFill>
                <a:srgbClr val="C00000"/>
              </a:solidFill>
            </a:endParaRPr>
          </a:p>
        </p:txBody>
      </p:sp>
      <p:sp>
        <p:nvSpPr>
          <p:cNvPr id="8" name="Прямоугольник 7"/>
          <p:cNvSpPr/>
          <p:nvPr/>
        </p:nvSpPr>
        <p:spPr>
          <a:xfrm>
            <a:off x="323528" y="1988840"/>
            <a:ext cx="2305824" cy="430887"/>
          </a:xfrm>
          <a:prstGeom prst="rect">
            <a:avLst/>
          </a:prstGeom>
        </p:spPr>
        <p:txBody>
          <a:bodyPr wrap="none">
            <a:spAutoFit/>
          </a:bodyPr>
          <a:lstStyle/>
          <a:p>
            <a:pPr marL="457200" indent="-457200">
              <a:buFont typeface="+mj-lt"/>
              <a:buAutoNum type="arabicPeriod"/>
            </a:pPr>
            <a:r>
              <a:rPr lang="en-US" sz="2200" b="1" dirty="0" err="1" smtClean="0">
                <a:solidFill>
                  <a:srgbClr val="7030A0"/>
                </a:solidFill>
              </a:rPr>
              <a:t>Neutralisation</a:t>
            </a:r>
            <a:endParaRPr lang="ru-RU" sz="2200" b="1" dirty="0">
              <a:solidFill>
                <a:srgbClr val="7030A0"/>
              </a:solidFill>
            </a:endParaRPr>
          </a:p>
        </p:txBody>
      </p:sp>
      <p:sp>
        <p:nvSpPr>
          <p:cNvPr id="13" name="Прямоугольник 12"/>
          <p:cNvSpPr/>
          <p:nvPr/>
        </p:nvSpPr>
        <p:spPr>
          <a:xfrm>
            <a:off x="736154" y="332656"/>
            <a:ext cx="8156326" cy="1077218"/>
          </a:xfrm>
          <a:prstGeom prst="rect">
            <a:avLst/>
          </a:prstGeom>
        </p:spPr>
        <p:txBody>
          <a:bodyPr wrap="square">
            <a:spAutoFit/>
          </a:bodyPr>
          <a:lstStyle/>
          <a:p>
            <a:pPr algn="ctr"/>
            <a:r>
              <a:rPr lang="en-US" sz="3200" b="1" dirty="0" smtClean="0">
                <a:solidFill>
                  <a:srgbClr val="0070C0"/>
                </a:solidFill>
              </a:rPr>
              <a:t>Drugs of double salts of purine alkaloids</a:t>
            </a:r>
          </a:p>
          <a:p>
            <a:pPr algn="ctr"/>
            <a:r>
              <a:rPr lang="en-US" sz="3200" b="1" dirty="0" smtClean="0">
                <a:solidFill>
                  <a:srgbClr val="7030A0"/>
                </a:solidFill>
              </a:rPr>
              <a:t>Caffeine sodium benzoate</a:t>
            </a:r>
            <a:endParaRPr lang="ru-RU" sz="3200" b="1" dirty="0">
              <a:solidFill>
                <a:srgbClr val="7030A0"/>
              </a:solidFill>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298" y="3501008"/>
            <a:ext cx="4632958" cy="83584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Прямоугольник 11"/>
          <p:cNvSpPr/>
          <p:nvPr/>
        </p:nvSpPr>
        <p:spPr>
          <a:xfrm>
            <a:off x="323528" y="5158353"/>
            <a:ext cx="3039165" cy="430887"/>
          </a:xfrm>
          <a:prstGeom prst="rect">
            <a:avLst/>
          </a:prstGeom>
        </p:spPr>
        <p:txBody>
          <a:bodyPr wrap="none">
            <a:spAutoFit/>
          </a:bodyPr>
          <a:lstStyle/>
          <a:p>
            <a:pPr marL="457200" indent="-457200">
              <a:buFont typeface="+mj-lt"/>
              <a:buAutoNum type="arabicPeriod" startAt="2"/>
            </a:pPr>
            <a:r>
              <a:rPr lang="en-US" sz="2200" b="1" dirty="0" smtClean="0">
                <a:solidFill>
                  <a:srgbClr val="7030A0"/>
                </a:solidFill>
              </a:rPr>
              <a:t>Gravimetric method </a:t>
            </a:r>
            <a:endParaRPr lang="ru-RU" sz="2200" b="1" dirty="0">
              <a:solidFill>
                <a:srgbClr val="7030A0"/>
              </a:solidFill>
            </a:endParaRPr>
          </a:p>
        </p:txBody>
      </p:sp>
      <p:sp>
        <p:nvSpPr>
          <p:cNvPr id="3" name="Прямоугольник 2"/>
          <p:cNvSpPr/>
          <p:nvPr/>
        </p:nvSpPr>
        <p:spPr>
          <a:xfrm>
            <a:off x="736154" y="5611887"/>
            <a:ext cx="8156326" cy="769441"/>
          </a:xfrm>
          <a:prstGeom prst="rect">
            <a:avLst/>
          </a:prstGeom>
        </p:spPr>
        <p:txBody>
          <a:bodyPr wrap="square">
            <a:spAutoFit/>
          </a:bodyPr>
          <a:lstStyle/>
          <a:p>
            <a:pPr lvl="0"/>
            <a:r>
              <a:rPr lang="en-US" sz="2200" dirty="0"/>
              <a:t>For the quantitative determination of caffeine in mixtures, a gravimetric method based on its extraction with chloroform is used.</a:t>
            </a:r>
            <a:endParaRPr lang="ru-RU" sz="2200" dirty="0"/>
          </a:p>
        </p:txBody>
      </p:sp>
      <p:sp>
        <p:nvSpPr>
          <p:cNvPr id="6" name="Прямоугольник 5"/>
          <p:cNvSpPr/>
          <p:nvPr/>
        </p:nvSpPr>
        <p:spPr>
          <a:xfrm>
            <a:off x="736154" y="2348880"/>
            <a:ext cx="8156326" cy="1446550"/>
          </a:xfrm>
          <a:prstGeom prst="rect">
            <a:avLst/>
          </a:prstGeom>
        </p:spPr>
        <p:txBody>
          <a:bodyPr wrap="square">
            <a:spAutoFit/>
          </a:bodyPr>
          <a:lstStyle/>
          <a:p>
            <a:pPr lvl="0" algn="just"/>
            <a:r>
              <a:rPr lang="en-US" sz="2200" dirty="0"/>
              <a:t>Sodium benzoate in sodium caffeine-benzoate is determined by </a:t>
            </a:r>
            <a:r>
              <a:rPr lang="en-US" sz="2200" dirty="0" err="1"/>
              <a:t>neutralisation</a:t>
            </a:r>
            <a:r>
              <a:rPr lang="en-US" sz="2200" dirty="0"/>
              <a:t> with 0.5 M hydrochloric acid solution in the presence of a mixed indicator (solutions of methyl orange and methylene blue in the ratio 1 : 1):</a:t>
            </a:r>
            <a:endParaRPr lang="ru-RU" sz="2200" dirty="0"/>
          </a:p>
        </p:txBody>
      </p:sp>
      <p:sp>
        <p:nvSpPr>
          <p:cNvPr id="7" name="Прямоугольник 6"/>
          <p:cNvSpPr/>
          <p:nvPr/>
        </p:nvSpPr>
        <p:spPr>
          <a:xfrm>
            <a:off x="755576" y="4437112"/>
            <a:ext cx="8156326" cy="769441"/>
          </a:xfrm>
          <a:prstGeom prst="rect">
            <a:avLst/>
          </a:prstGeom>
        </p:spPr>
        <p:txBody>
          <a:bodyPr wrap="square">
            <a:spAutoFit/>
          </a:bodyPr>
          <a:lstStyle/>
          <a:p>
            <a:r>
              <a:rPr lang="en-US" sz="2200" dirty="0"/>
              <a:t>To extract the released benzoic acid, the determination is carried out in the presence of ether.</a:t>
            </a:r>
            <a:endParaRPr lang="ru-RU" sz="2200" dirty="0"/>
          </a:p>
        </p:txBody>
      </p:sp>
    </p:spTree>
    <p:extLst>
      <p:ext uri="{BB962C8B-B14F-4D97-AF65-F5344CB8AC3E}">
        <p14:creationId xmlns:p14="http://schemas.microsoft.com/office/powerpoint/2010/main" val="22933466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E4BF139B-3B4E-4221-95DA-59CA7323F185}" type="slidenum">
              <a:rPr lang="ru-RU" smtClean="0"/>
              <a:t>34</a:t>
            </a:fld>
            <a:endParaRPr lang="ru-RU"/>
          </a:p>
        </p:txBody>
      </p:sp>
      <p:sp>
        <p:nvSpPr>
          <p:cNvPr id="11" name="Прямоугольник 10"/>
          <p:cNvSpPr/>
          <p:nvPr/>
        </p:nvSpPr>
        <p:spPr>
          <a:xfrm>
            <a:off x="323528" y="1527175"/>
            <a:ext cx="1234184" cy="461665"/>
          </a:xfrm>
          <a:prstGeom prst="rect">
            <a:avLst/>
          </a:prstGeom>
        </p:spPr>
        <p:txBody>
          <a:bodyPr wrap="none">
            <a:spAutoFit/>
          </a:bodyPr>
          <a:lstStyle/>
          <a:p>
            <a:r>
              <a:rPr lang="en-US" sz="2400" b="1" dirty="0" smtClean="0">
                <a:solidFill>
                  <a:srgbClr val="C00000"/>
                </a:solidFill>
              </a:rPr>
              <a:t>Storage </a:t>
            </a:r>
            <a:endParaRPr lang="ru-RU" sz="2400" b="1" dirty="0">
              <a:solidFill>
                <a:srgbClr val="C00000"/>
              </a:solidFill>
            </a:endParaRPr>
          </a:p>
        </p:txBody>
      </p:sp>
      <p:sp>
        <p:nvSpPr>
          <p:cNvPr id="13" name="Прямоугольник 12"/>
          <p:cNvSpPr/>
          <p:nvPr/>
        </p:nvSpPr>
        <p:spPr>
          <a:xfrm>
            <a:off x="736154" y="332656"/>
            <a:ext cx="8156326" cy="1077218"/>
          </a:xfrm>
          <a:prstGeom prst="rect">
            <a:avLst/>
          </a:prstGeom>
        </p:spPr>
        <p:txBody>
          <a:bodyPr wrap="square">
            <a:spAutoFit/>
          </a:bodyPr>
          <a:lstStyle/>
          <a:p>
            <a:pPr algn="ctr"/>
            <a:r>
              <a:rPr lang="en-US" sz="3200" b="1" dirty="0" smtClean="0">
                <a:solidFill>
                  <a:srgbClr val="0070C0"/>
                </a:solidFill>
              </a:rPr>
              <a:t>Drugs of double salts of purine alkaloids</a:t>
            </a:r>
          </a:p>
          <a:p>
            <a:pPr algn="ctr"/>
            <a:r>
              <a:rPr lang="en-US" sz="3200" b="1" dirty="0" smtClean="0">
                <a:solidFill>
                  <a:srgbClr val="7030A0"/>
                </a:solidFill>
              </a:rPr>
              <a:t>Caffeine sodium benzoate</a:t>
            </a:r>
            <a:endParaRPr lang="ru-RU" sz="3200" b="1" dirty="0">
              <a:solidFill>
                <a:srgbClr val="7030A0"/>
              </a:solidFill>
            </a:endParaRPr>
          </a:p>
        </p:txBody>
      </p:sp>
      <p:sp>
        <p:nvSpPr>
          <p:cNvPr id="2" name="Прямоугольник 1"/>
          <p:cNvSpPr/>
          <p:nvPr/>
        </p:nvSpPr>
        <p:spPr>
          <a:xfrm>
            <a:off x="251520" y="2060848"/>
            <a:ext cx="5760640" cy="1107996"/>
          </a:xfrm>
          <a:prstGeom prst="rect">
            <a:avLst/>
          </a:prstGeom>
        </p:spPr>
        <p:txBody>
          <a:bodyPr wrap="square">
            <a:spAutoFit/>
          </a:bodyPr>
          <a:lstStyle/>
          <a:p>
            <a:pPr algn="just"/>
            <a:r>
              <a:rPr lang="en-US" sz="2200" dirty="0" smtClean="0"/>
              <a:t>Sodium caffeine benzoate is stored in a dry place protected from light at temperatures not exceeding +25°C.</a:t>
            </a:r>
            <a:endParaRPr lang="ru-RU" sz="2200" dirty="0"/>
          </a:p>
        </p:txBody>
      </p:sp>
      <p:sp>
        <p:nvSpPr>
          <p:cNvPr id="14" name="Прямоугольник 13"/>
          <p:cNvSpPr/>
          <p:nvPr/>
        </p:nvSpPr>
        <p:spPr>
          <a:xfrm>
            <a:off x="323528" y="3255367"/>
            <a:ext cx="1792478" cy="461665"/>
          </a:xfrm>
          <a:prstGeom prst="rect">
            <a:avLst/>
          </a:prstGeom>
        </p:spPr>
        <p:txBody>
          <a:bodyPr wrap="none">
            <a:spAutoFit/>
          </a:bodyPr>
          <a:lstStyle/>
          <a:p>
            <a:r>
              <a:rPr lang="en-US" sz="2400" b="1" dirty="0" smtClean="0">
                <a:solidFill>
                  <a:srgbClr val="C00000"/>
                </a:solidFill>
              </a:rPr>
              <a:t>Medical use </a:t>
            </a:r>
            <a:endParaRPr lang="ru-RU" sz="2400" b="1" dirty="0">
              <a:solidFill>
                <a:srgbClr val="C00000"/>
              </a:solidFill>
            </a:endParaRPr>
          </a:p>
        </p:txBody>
      </p:sp>
      <p:sp>
        <p:nvSpPr>
          <p:cNvPr id="9" name="Прямоугольник 8"/>
          <p:cNvSpPr/>
          <p:nvPr/>
        </p:nvSpPr>
        <p:spPr>
          <a:xfrm>
            <a:off x="251520" y="3740839"/>
            <a:ext cx="5760640" cy="1785104"/>
          </a:xfrm>
          <a:prstGeom prst="rect">
            <a:avLst/>
          </a:prstGeom>
        </p:spPr>
        <p:txBody>
          <a:bodyPr wrap="square">
            <a:spAutoFit/>
          </a:bodyPr>
          <a:lstStyle/>
          <a:p>
            <a:pPr algn="just"/>
            <a:r>
              <a:rPr lang="en-US" sz="2200" dirty="0" smtClean="0"/>
              <a:t>Caffeine-benzoate sodium is used as a central nervous system stimulant, </a:t>
            </a:r>
            <a:r>
              <a:rPr lang="en-US" sz="2200" dirty="0" err="1" smtClean="0"/>
              <a:t>cardiotonic</a:t>
            </a:r>
            <a:r>
              <a:rPr lang="en-US" sz="2200" dirty="0" smtClean="0"/>
              <a:t> agent, in vasospasm. Caffeine sodium benzoate is better soluble in water, so it can be used in the form of solutions for injection.</a:t>
            </a:r>
            <a:endParaRPr lang="ru-RU" sz="2200" dirty="0"/>
          </a:p>
        </p:txBody>
      </p:sp>
      <p:pic>
        <p:nvPicPr>
          <p:cNvPr id="317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268" y="2060848"/>
            <a:ext cx="2704872" cy="406095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57988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35</a:t>
            </a:fld>
            <a:endParaRPr lang="ru-RU"/>
          </a:p>
        </p:txBody>
      </p:sp>
      <p:sp>
        <p:nvSpPr>
          <p:cNvPr id="8" name="Прямоугольник 7"/>
          <p:cNvSpPr/>
          <p:nvPr/>
        </p:nvSpPr>
        <p:spPr>
          <a:xfrm>
            <a:off x="736154" y="332656"/>
            <a:ext cx="8156326" cy="1077218"/>
          </a:xfrm>
          <a:prstGeom prst="rect">
            <a:avLst/>
          </a:prstGeom>
        </p:spPr>
        <p:txBody>
          <a:bodyPr wrap="square">
            <a:spAutoFit/>
          </a:bodyPr>
          <a:lstStyle/>
          <a:p>
            <a:pPr algn="ctr"/>
            <a:r>
              <a:rPr lang="en-US" sz="3200" b="1" dirty="0" smtClean="0">
                <a:solidFill>
                  <a:srgbClr val="0070C0"/>
                </a:solidFill>
              </a:rPr>
              <a:t>Drugs of double salts of purine alkaloids</a:t>
            </a:r>
          </a:p>
          <a:p>
            <a:pPr algn="ctr"/>
            <a:r>
              <a:rPr lang="en-US" sz="3200" b="1" dirty="0" smtClean="0">
                <a:solidFill>
                  <a:srgbClr val="7030A0"/>
                </a:solidFill>
              </a:rPr>
              <a:t>Aminophylline</a:t>
            </a:r>
            <a:endParaRPr lang="ru-RU" sz="3200" b="1" dirty="0">
              <a:solidFill>
                <a:srgbClr val="7030A0"/>
              </a:solidFill>
            </a:endParaRPr>
          </a:p>
        </p:txBody>
      </p:sp>
      <p:sp>
        <p:nvSpPr>
          <p:cNvPr id="2" name="Прямоугольник 1"/>
          <p:cNvSpPr/>
          <p:nvPr/>
        </p:nvSpPr>
        <p:spPr>
          <a:xfrm>
            <a:off x="179512" y="4077072"/>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sp>
        <p:nvSpPr>
          <p:cNvPr id="3" name="Прямоугольник 2"/>
          <p:cNvSpPr/>
          <p:nvPr/>
        </p:nvSpPr>
        <p:spPr>
          <a:xfrm>
            <a:off x="288032" y="4676943"/>
            <a:ext cx="5004048" cy="1107996"/>
          </a:xfrm>
          <a:prstGeom prst="rect">
            <a:avLst/>
          </a:prstGeom>
        </p:spPr>
        <p:txBody>
          <a:bodyPr wrap="square">
            <a:spAutoFit/>
          </a:bodyPr>
          <a:lstStyle/>
          <a:p>
            <a:pPr algn="just"/>
            <a:r>
              <a:rPr lang="en-US" sz="2200" dirty="0" smtClean="0"/>
              <a:t>Aminophylline (</a:t>
            </a:r>
            <a:r>
              <a:rPr lang="en-US" sz="2200" dirty="0" err="1" smtClean="0"/>
              <a:t>Eufylline</a:t>
            </a:r>
            <a:r>
              <a:rPr lang="en-US" sz="2200" dirty="0" smtClean="0"/>
              <a:t>) is obtained by mixing theophylline with 1,2-ethylene diamine.</a:t>
            </a:r>
            <a:endParaRPr lang="ru-RU" sz="2200" dirty="0"/>
          </a:p>
        </p:txBody>
      </p:sp>
      <p:sp>
        <p:nvSpPr>
          <p:cNvPr id="6" name="Прямоугольник 5"/>
          <p:cNvSpPr/>
          <p:nvPr/>
        </p:nvSpPr>
        <p:spPr>
          <a:xfrm>
            <a:off x="3851920" y="1988840"/>
            <a:ext cx="5040560" cy="2123658"/>
          </a:xfrm>
          <a:prstGeom prst="rect">
            <a:avLst/>
          </a:prstGeom>
        </p:spPr>
        <p:txBody>
          <a:bodyPr wrap="square">
            <a:spAutoFit/>
          </a:bodyPr>
          <a:lstStyle/>
          <a:p>
            <a:pPr algn="just"/>
            <a:r>
              <a:rPr lang="en-US" sz="2200" dirty="0" smtClean="0"/>
              <a:t>White or white with a yellowish tinge crystalline powder with a faint ammonia </a:t>
            </a:r>
            <a:r>
              <a:rPr lang="en-US" sz="2200" dirty="0" err="1" smtClean="0"/>
              <a:t>odour</a:t>
            </a:r>
            <a:r>
              <a:rPr lang="en-US" sz="2200" dirty="0" smtClean="0"/>
              <a:t>. Aminophylline in air is capable of carbon dioxide.</a:t>
            </a:r>
          </a:p>
          <a:p>
            <a:pPr algn="just"/>
            <a:r>
              <a:rPr lang="en-US" sz="2200" dirty="0" smtClean="0"/>
              <a:t>Soluble in water. Aqueous solution of the drug has alkaline reaction.</a:t>
            </a: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28" y="1988839"/>
            <a:ext cx="3008728" cy="194594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4262411"/>
            <a:ext cx="2304256" cy="216353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16089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36</a:t>
            </a:fld>
            <a:endParaRPr lang="ru-RU"/>
          </a:p>
        </p:txBody>
      </p:sp>
      <p:sp>
        <p:nvSpPr>
          <p:cNvPr id="11" name="Прямоугольник 10"/>
          <p:cNvSpPr/>
          <p:nvPr/>
        </p:nvSpPr>
        <p:spPr>
          <a:xfrm>
            <a:off x="323528" y="1527175"/>
            <a:ext cx="4331122" cy="461665"/>
          </a:xfrm>
          <a:prstGeom prst="rect">
            <a:avLst/>
          </a:prstGeom>
        </p:spPr>
        <p:txBody>
          <a:bodyPr wrap="none">
            <a:spAutoFit/>
          </a:bodyPr>
          <a:lstStyle/>
          <a:p>
            <a:r>
              <a:rPr lang="en-US" sz="2400" b="1" dirty="0" smtClean="0">
                <a:solidFill>
                  <a:srgbClr val="C00000"/>
                </a:solidFill>
              </a:rPr>
              <a:t>Identification (Specific reactions)</a:t>
            </a:r>
            <a:endParaRPr lang="ru-RU" sz="2400" b="1" dirty="0">
              <a:solidFill>
                <a:srgbClr val="C00000"/>
              </a:solidFill>
            </a:endParaRPr>
          </a:p>
        </p:txBody>
      </p:sp>
      <p:sp>
        <p:nvSpPr>
          <p:cNvPr id="8" name="Прямоугольник 7"/>
          <p:cNvSpPr/>
          <p:nvPr/>
        </p:nvSpPr>
        <p:spPr>
          <a:xfrm>
            <a:off x="323528" y="1917993"/>
            <a:ext cx="44819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457200" indent="-457200">
              <a:buFont typeface="+mj-lt"/>
              <a:buAutoNum type="arabicPeriod"/>
            </a:pPr>
            <a:r>
              <a:rPr lang="en-US" sz="2200" b="1" dirty="0" smtClean="0">
                <a:solidFill>
                  <a:srgbClr val="7030A0"/>
                </a:solidFill>
              </a:rPr>
              <a:t>Interaction with benzoyl chloride</a:t>
            </a:r>
            <a:endParaRPr lang="ru-RU" sz="2200" b="1" dirty="0">
              <a:solidFill>
                <a:srgbClr val="7030A0"/>
              </a:solidFill>
            </a:endParaRPr>
          </a:p>
        </p:txBody>
      </p:sp>
      <p:sp>
        <p:nvSpPr>
          <p:cNvPr id="9" name="Прямоугольник 8"/>
          <p:cNvSpPr/>
          <p:nvPr/>
        </p:nvSpPr>
        <p:spPr>
          <a:xfrm>
            <a:off x="323528" y="4509120"/>
            <a:ext cx="5412764" cy="430887"/>
          </a:xfrm>
          <a:prstGeom prst="rect">
            <a:avLst/>
          </a:prstGeom>
        </p:spPr>
        <p:txBody>
          <a:bodyPr wrap="none">
            <a:spAutoFit/>
          </a:bodyPr>
          <a:lstStyle/>
          <a:p>
            <a:pPr marL="446088" indent="-446088"/>
            <a:r>
              <a:rPr lang="en-US" sz="2200" b="1" dirty="0" smtClean="0">
                <a:solidFill>
                  <a:srgbClr val="7030A0"/>
                </a:solidFill>
              </a:rPr>
              <a:t>2.	Interaction with copper </a:t>
            </a:r>
            <a:r>
              <a:rPr lang="en-US" sz="2200" b="1" dirty="0" err="1" smtClean="0">
                <a:solidFill>
                  <a:srgbClr val="7030A0"/>
                </a:solidFill>
              </a:rPr>
              <a:t>sulphate</a:t>
            </a:r>
            <a:r>
              <a:rPr lang="en-US" sz="2200" b="1" dirty="0" smtClean="0">
                <a:solidFill>
                  <a:srgbClr val="7030A0"/>
                </a:solidFill>
              </a:rPr>
              <a:t> solution</a:t>
            </a:r>
            <a:endParaRPr lang="ru-RU" sz="2200" b="1" dirty="0">
              <a:solidFill>
                <a:srgbClr val="7030A0"/>
              </a:solidFill>
            </a:endParaRPr>
          </a:p>
        </p:txBody>
      </p:sp>
      <p:sp>
        <p:nvSpPr>
          <p:cNvPr id="14" name="Прямоугольник 13"/>
          <p:cNvSpPr/>
          <p:nvPr/>
        </p:nvSpPr>
        <p:spPr>
          <a:xfrm>
            <a:off x="736154" y="332656"/>
            <a:ext cx="8156326" cy="1077218"/>
          </a:xfrm>
          <a:prstGeom prst="rect">
            <a:avLst/>
          </a:prstGeom>
        </p:spPr>
        <p:txBody>
          <a:bodyPr wrap="square">
            <a:spAutoFit/>
          </a:bodyPr>
          <a:lstStyle/>
          <a:p>
            <a:pPr algn="ctr"/>
            <a:r>
              <a:rPr lang="en-US" sz="3200" b="1" dirty="0" smtClean="0">
                <a:solidFill>
                  <a:srgbClr val="0070C0"/>
                </a:solidFill>
              </a:rPr>
              <a:t>Drugs of double salts of purine alkaloids</a:t>
            </a:r>
          </a:p>
          <a:p>
            <a:pPr algn="ctr"/>
            <a:r>
              <a:rPr lang="en-US" sz="3200" b="1" dirty="0" smtClean="0">
                <a:solidFill>
                  <a:srgbClr val="7030A0"/>
                </a:solidFill>
              </a:rPr>
              <a:t>Aminophylline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54" y="2348880"/>
            <a:ext cx="7848196" cy="134325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736154" y="3789040"/>
            <a:ext cx="8156326" cy="769441"/>
          </a:xfrm>
          <a:prstGeom prst="rect">
            <a:avLst/>
          </a:prstGeom>
        </p:spPr>
        <p:txBody>
          <a:bodyPr wrap="square">
            <a:spAutoFit/>
          </a:bodyPr>
          <a:lstStyle/>
          <a:p>
            <a:pPr algn="just"/>
            <a:r>
              <a:rPr lang="en-US" sz="2200" dirty="0" smtClean="0"/>
              <a:t>The precipitate is filtered off, washed with water, </a:t>
            </a:r>
            <a:r>
              <a:rPr lang="en-US" sz="2200" dirty="0" err="1" smtClean="0"/>
              <a:t>precrystallised</a:t>
            </a:r>
            <a:r>
              <a:rPr lang="en-US" sz="2200" dirty="0" smtClean="0"/>
              <a:t> from ethanol, filtered and dried. Its melting point should be 250-251 °C.</a:t>
            </a:r>
            <a:endParaRPr lang="ru-RU" sz="2200" dirty="0"/>
          </a:p>
        </p:txBody>
      </p:sp>
      <p:sp>
        <p:nvSpPr>
          <p:cNvPr id="3" name="Прямоугольник 2"/>
          <p:cNvSpPr/>
          <p:nvPr/>
        </p:nvSpPr>
        <p:spPr>
          <a:xfrm>
            <a:off x="4211960" y="5733256"/>
            <a:ext cx="4104456" cy="430887"/>
          </a:xfrm>
          <a:prstGeom prst="rect">
            <a:avLst/>
          </a:prstGeom>
        </p:spPr>
        <p:txBody>
          <a:bodyPr wrap="square">
            <a:spAutoFit/>
          </a:bodyPr>
          <a:lstStyle/>
          <a:p>
            <a:r>
              <a:rPr lang="en-US" sz="2200" dirty="0" smtClean="0"/>
              <a:t>A </a:t>
            </a:r>
            <a:r>
              <a:rPr lang="en-US" sz="2200" b="1" dirty="0" smtClean="0">
                <a:solidFill>
                  <a:srgbClr val="7030A0"/>
                </a:solidFill>
              </a:rPr>
              <a:t>purple</a:t>
            </a:r>
            <a:r>
              <a:rPr lang="en-US" sz="2200" dirty="0" smtClean="0"/>
              <a:t> </a:t>
            </a:r>
            <a:r>
              <a:rPr lang="en-US" sz="2200" dirty="0" err="1" smtClean="0"/>
              <a:t>colouration</a:t>
            </a:r>
            <a:r>
              <a:rPr lang="en-US" sz="2200" dirty="0" smtClean="0"/>
              <a:t> appears</a:t>
            </a:r>
            <a:endParaRPr lang="ru-RU" sz="2200" dirty="0"/>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5045221"/>
            <a:ext cx="2880320" cy="158035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20259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E4BF139B-3B4E-4221-95DA-59CA7323F185}" type="slidenum">
              <a:rPr lang="ru-RU" smtClean="0"/>
              <a:t>37</a:t>
            </a:fld>
            <a:endParaRPr lang="ru-RU"/>
          </a:p>
        </p:txBody>
      </p:sp>
      <p:sp>
        <p:nvSpPr>
          <p:cNvPr id="11" name="Прямоугольник 10"/>
          <p:cNvSpPr/>
          <p:nvPr/>
        </p:nvSpPr>
        <p:spPr>
          <a:xfrm>
            <a:off x="323528" y="1527175"/>
            <a:ext cx="984565" cy="461665"/>
          </a:xfrm>
          <a:prstGeom prst="rect">
            <a:avLst/>
          </a:prstGeom>
        </p:spPr>
        <p:txBody>
          <a:bodyPr wrap="none">
            <a:spAutoFit/>
          </a:bodyPr>
          <a:lstStyle/>
          <a:p>
            <a:r>
              <a:rPr lang="en-US" sz="2400" b="1" dirty="0" smtClean="0">
                <a:solidFill>
                  <a:srgbClr val="C00000"/>
                </a:solidFill>
              </a:rPr>
              <a:t>Assay</a:t>
            </a:r>
            <a:endParaRPr lang="ru-RU" sz="2400" b="1" dirty="0">
              <a:solidFill>
                <a:srgbClr val="C00000"/>
              </a:solidFill>
            </a:endParaRPr>
          </a:p>
        </p:txBody>
      </p:sp>
      <p:sp>
        <p:nvSpPr>
          <p:cNvPr id="8" name="Прямоугольник 7"/>
          <p:cNvSpPr/>
          <p:nvPr/>
        </p:nvSpPr>
        <p:spPr>
          <a:xfrm>
            <a:off x="323528" y="1988840"/>
            <a:ext cx="3197927" cy="430887"/>
          </a:xfrm>
          <a:prstGeom prst="rect">
            <a:avLst/>
          </a:prstGeom>
        </p:spPr>
        <p:txBody>
          <a:bodyPr wrap="none">
            <a:spAutoFit/>
          </a:bodyPr>
          <a:lstStyle/>
          <a:p>
            <a:pPr marL="457200" indent="-457200">
              <a:buFont typeface="+mj-lt"/>
              <a:buAutoNum type="arabicPeriod"/>
            </a:pPr>
            <a:r>
              <a:rPr lang="en-US" sz="2200" b="1" dirty="0" smtClean="0">
                <a:solidFill>
                  <a:srgbClr val="7030A0"/>
                </a:solidFill>
              </a:rPr>
              <a:t>Indirect </a:t>
            </a:r>
            <a:r>
              <a:rPr lang="en-US" sz="2200" b="1" dirty="0" err="1" smtClean="0">
                <a:solidFill>
                  <a:srgbClr val="7030A0"/>
                </a:solidFill>
              </a:rPr>
              <a:t>neutralisation</a:t>
            </a:r>
            <a:endParaRPr lang="ru-RU" sz="2200" b="1" dirty="0">
              <a:solidFill>
                <a:srgbClr val="7030A0"/>
              </a:solidFill>
            </a:endParaRPr>
          </a:p>
        </p:txBody>
      </p:sp>
      <p:sp>
        <p:nvSpPr>
          <p:cNvPr id="13" name="Прямоугольник 12"/>
          <p:cNvSpPr/>
          <p:nvPr/>
        </p:nvSpPr>
        <p:spPr>
          <a:xfrm>
            <a:off x="736154" y="332656"/>
            <a:ext cx="8156326" cy="1077218"/>
          </a:xfrm>
          <a:prstGeom prst="rect">
            <a:avLst/>
          </a:prstGeom>
        </p:spPr>
        <p:txBody>
          <a:bodyPr wrap="square">
            <a:spAutoFit/>
          </a:bodyPr>
          <a:lstStyle/>
          <a:p>
            <a:pPr algn="ctr"/>
            <a:r>
              <a:rPr lang="en-US" sz="3200" b="1" dirty="0" smtClean="0">
                <a:solidFill>
                  <a:srgbClr val="0070C0"/>
                </a:solidFill>
              </a:rPr>
              <a:t>Drugs of double salts of purine alkaloids</a:t>
            </a:r>
          </a:p>
          <a:p>
            <a:pPr algn="ctr"/>
            <a:r>
              <a:rPr lang="en-US" sz="3200" b="1" dirty="0" smtClean="0">
                <a:solidFill>
                  <a:srgbClr val="7030A0"/>
                </a:solidFill>
              </a:rPr>
              <a:t>Aminophylline</a:t>
            </a:r>
          </a:p>
        </p:txBody>
      </p:sp>
      <p:sp>
        <p:nvSpPr>
          <p:cNvPr id="12" name="Прямоугольник 11"/>
          <p:cNvSpPr/>
          <p:nvPr/>
        </p:nvSpPr>
        <p:spPr>
          <a:xfrm>
            <a:off x="323528" y="4365104"/>
            <a:ext cx="3250442" cy="430887"/>
          </a:xfrm>
          <a:prstGeom prst="rect">
            <a:avLst/>
          </a:prstGeom>
        </p:spPr>
        <p:txBody>
          <a:bodyPr wrap="none">
            <a:spAutoFit/>
          </a:bodyPr>
          <a:lstStyle/>
          <a:p>
            <a:pPr marL="457200" indent="-457200">
              <a:buFont typeface="+mj-lt"/>
              <a:buAutoNum type="arabicPeriod" startAt="2"/>
            </a:pPr>
            <a:r>
              <a:rPr lang="en-US" sz="2200" b="1" dirty="0" smtClean="0">
                <a:solidFill>
                  <a:srgbClr val="7030A0"/>
                </a:solidFill>
              </a:rPr>
              <a:t>Argentometric method</a:t>
            </a:r>
            <a:endParaRPr lang="ru-RU" sz="2200" b="1" dirty="0">
              <a:solidFill>
                <a:srgbClr val="7030A0"/>
              </a:solidFill>
            </a:endParaRP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068960"/>
            <a:ext cx="4104456" cy="111939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736154" y="2350621"/>
            <a:ext cx="8084318" cy="769441"/>
          </a:xfrm>
          <a:prstGeom prst="rect">
            <a:avLst/>
          </a:prstGeom>
        </p:spPr>
        <p:txBody>
          <a:bodyPr wrap="square">
            <a:spAutoFit/>
          </a:bodyPr>
          <a:lstStyle/>
          <a:p>
            <a:pPr algn="just"/>
            <a:r>
              <a:rPr lang="en-US" sz="2200" dirty="0" err="1" smtClean="0"/>
              <a:t>Ethylenediamine</a:t>
            </a:r>
            <a:r>
              <a:rPr lang="en-US" sz="2200" dirty="0" smtClean="0"/>
              <a:t> in a separate suspension is titrated with 0.1 M hydrochloric acid solution in the presence of methyl orange indicator:</a:t>
            </a:r>
            <a:endParaRPr lang="ru-RU" sz="2200" dirty="0"/>
          </a:p>
        </p:txBody>
      </p:sp>
      <p:pic>
        <p:nvPicPr>
          <p:cNvPr id="34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4869160"/>
            <a:ext cx="5397446" cy="151216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08816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E4BF139B-3B4E-4221-95DA-59CA7323F185}" type="slidenum">
              <a:rPr lang="ru-RU" smtClean="0"/>
              <a:t>38</a:t>
            </a:fld>
            <a:endParaRPr lang="ru-RU"/>
          </a:p>
        </p:txBody>
      </p:sp>
      <p:sp>
        <p:nvSpPr>
          <p:cNvPr id="11" name="Прямоугольник 10"/>
          <p:cNvSpPr/>
          <p:nvPr/>
        </p:nvSpPr>
        <p:spPr>
          <a:xfrm>
            <a:off x="323528" y="1527175"/>
            <a:ext cx="1234184" cy="461665"/>
          </a:xfrm>
          <a:prstGeom prst="rect">
            <a:avLst/>
          </a:prstGeom>
        </p:spPr>
        <p:txBody>
          <a:bodyPr wrap="none">
            <a:spAutoFit/>
          </a:bodyPr>
          <a:lstStyle/>
          <a:p>
            <a:r>
              <a:rPr lang="en-US" sz="2400" b="1" dirty="0" smtClean="0">
                <a:solidFill>
                  <a:srgbClr val="C00000"/>
                </a:solidFill>
              </a:rPr>
              <a:t>Storage </a:t>
            </a:r>
            <a:endParaRPr lang="ru-RU" sz="2400" b="1" dirty="0">
              <a:solidFill>
                <a:srgbClr val="C00000"/>
              </a:solidFill>
            </a:endParaRPr>
          </a:p>
        </p:txBody>
      </p:sp>
      <p:sp>
        <p:nvSpPr>
          <p:cNvPr id="13" name="Прямоугольник 12"/>
          <p:cNvSpPr/>
          <p:nvPr/>
        </p:nvSpPr>
        <p:spPr>
          <a:xfrm>
            <a:off x="736154" y="332656"/>
            <a:ext cx="8156326" cy="1077218"/>
          </a:xfrm>
          <a:prstGeom prst="rect">
            <a:avLst/>
          </a:prstGeom>
        </p:spPr>
        <p:txBody>
          <a:bodyPr wrap="square">
            <a:spAutoFit/>
          </a:bodyPr>
          <a:lstStyle/>
          <a:p>
            <a:pPr algn="ctr"/>
            <a:r>
              <a:rPr lang="en-US" sz="3200" b="1" dirty="0" smtClean="0">
                <a:solidFill>
                  <a:srgbClr val="0070C0"/>
                </a:solidFill>
              </a:rPr>
              <a:t>Drugs of double salts of purine alkaloids</a:t>
            </a:r>
          </a:p>
          <a:p>
            <a:pPr algn="ctr"/>
            <a:r>
              <a:rPr lang="en-US" sz="3200" b="1" dirty="0" smtClean="0">
                <a:solidFill>
                  <a:srgbClr val="7030A0"/>
                </a:solidFill>
              </a:rPr>
              <a:t>Aminophylline</a:t>
            </a:r>
          </a:p>
        </p:txBody>
      </p:sp>
      <p:sp>
        <p:nvSpPr>
          <p:cNvPr id="2" name="Прямоугольник 1"/>
          <p:cNvSpPr/>
          <p:nvPr/>
        </p:nvSpPr>
        <p:spPr>
          <a:xfrm>
            <a:off x="251520" y="2060848"/>
            <a:ext cx="5760640" cy="1446550"/>
          </a:xfrm>
          <a:prstGeom prst="rect">
            <a:avLst/>
          </a:prstGeom>
        </p:spPr>
        <p:txBody>
          <a:bodyPr wrap="square">
            <a:spAutoFit/>
          </a:bodyPr>
          <a:lstStyle/>
          <a:p>
            <a:pPr algn="just"/>
            <a:r>
              <a:rPr lang="en-US" sz="2200" dirty="0" smtClean="0"/>
              <a:t>Given the ability of Aminophylline to absorb carbon dioxide from the air, it should be stored in a container filled to the top, protected from light and moisture.</a:t>
            </a:r>
            <a:endParaRPr lang="ru-RU" sz="2200" dirty="0"/>
          </a:p>
        </p:txBody>
      </p:sp>
      <p:sp>
        <p:nvSpPr>
          <p:cNvPr id="14" name="Прямоугольник 13"/>
          <p:cNvSpPr/>
          <p:nvPr/>
        </p:nvSpPr>
        <p:spPr>
          <a:xfrm>
            <a:off x="323528" y="3615407"/>
            <a:ext cx="1792478" cy="461665"/>
          </a:xfrm>
          <a:prstGeom prst="rect">
            <a:avLst/>
          </a:prstGeom>
        </p:spPr>
        <p:txBody>
          <a:bodyPr wrap="none">
            <a:spAutoFit/>
          </a:bodyPr>
          <a:lstStyle/>
          <a:p>
            <a:r>
              <a:rPr lang="en-US" sz="2400" b="1" dirty="0" smtClean="0">
                <a:solidFill>
                  <a:srgbClr val="C00000"/>
                </a:solidFill>
              </a:rPr>
              <a:t>Medical use </a:t>
            </a:r>
            <a:endParaRPr lang="ru-RU" sz="2400" b="1" dirty="0">
              <a:solidFill>
                <a:srgbClr val="C00000"/>
              </a:solidFill>
            </a:endParaRPr>
          </a:p>
        </p:txBody>
      </p:sp>
      <p:sp>
        <p:nvSpPr>
          <p:cNvPr id="9" name="Прямоугольник 8"/>
          <p:cNvSpPr/>
          <p:nvPr/>
        </p:nvSpPr>
        <p:spPr>
          <a:xfrm>
            <a:off x="251520" y="4308192"/>
            <a:ext cx="5760640" cy="1446550"/>
          </a:xfrm>
          <a:prstGeom prst="rect">
            <a:avLst/>
          </a:prstGeom>
        </p:spPr>
        <p:txBody>
          <a:bodyPr wrap="square">
            <a:spAutoFit/>
          </a:bodyPr>
          <a:lstStyle/>
          <a:p>
            <a:pPr algn="just"/>
            <a:r>
              <a:rPr lang="en-US" sz="2200" dirty="0" smtClean="0"/>
              <a:t>Aminophylline is administered for the same indications as theophylline. Good water solubility allows its administration not only intravenously, but also intramuscularly and intravenously.</a:t>
            </a:r>
            <a:endParaRPr lang="ru-RU" sz="2200" dirty="0"/>
          </a:p>
        </p:txBody>
      </p:sp>
    </p:spTree>
    <p:extLst>
      <p:ext uri="{BB962C8B-B14F-4D97-AF65-F5344CB8AC3E}">
        <p14:creationId xmlns:p14="http://schemas.microsoft.com/office/powerpoint/2010/main" val="4389189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E4BF139B-3B4E-4221-95DA-59CA7323F185}" type="slidenum">
              <a:rPr lang="ru-RU" smtClean="0"/>
              <a:t>39</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431567" y="1196752"/>
            <a:ext cx="4269246" cy="584775"/>
          </a:xfrm>
          <a:prstGeom prst="rect">
            <a:avLst/>
          </a:prstGeom>
        </p:spPr>
        <p:txBody>
          <a:bodyPr wrap="none">
            <a:spAutoFit/>
          </a:bodyPr>
          <a:lstStyle/>
          <a:p>
            <a:pPr algn="ctr"/>
            <a:r>
              <a:rPr lang="en-US" sz="3200" b="1" dirty="0" smtClean="0">
                <a:solidFill>
                  <a:srgbClr val="0070C0"/>
                </a:solidFill>
              </a:rPr>
              <a:t>Thank you for attention!</a:t>
            </a:r>
            <a:endParaRPr lang="ru-RU" sz="3200" b="1" dirty="0">
              <a:solidFill>
                <a:srgbClr val="0070C0"/>
              </a:solidFill>
            </a:endParaRPr>
          </a:p>
        </p:txBody>
      </p:sp>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266" t="23470" r="12699" b="7514"/>
          <a:stretch/>
        </p:blipFill>
        <p:spPr bwMode="auto">
          <a:xfrm>
            <a:off x="2358598" y="1988840"/>
            <a:ext cx="4415183" cy="368405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11001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General characteristic</a:t>
            </a:r>
            <a:endParaRPr lang="ru-RU" sz="3200" b="1" dirty="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4</a:t>
            </a:fld>
            <a:endParaRPr lang="ru-RU"/>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052736"/>
            <a:ext cx="3266541" cy="295232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851920" y="1115452"/>
            <a:ext cx="3881575" cy="430887"/>
          </a:xfrm>
          <a:prstGeom prst="rect">
            <a:avLst/>
          </a:prstGeom>
        </p:spPr>
        <p:txBody>
          <a:bodyPr wrap="none">
            <a:spAutoFit/>
          </a:bodyPr>
          <a:lstStyle/>
          <a:p>
            <a:r>
              <a:rPr lang="en-US" sz="2200" b="1" i="1" dirty="0" err="1" smtClean="0">
                <a:solidFill>
                  <a:srgbClr val="7030A0"/>
                </a:solidFill>
              </a:rPr>
              <a:t>Coffea</a:t>
            </a:r>
            <a:r>
              <a:rPr lang="en-US" sz="2200" b="1" i="1" dirty="0" smtClean="0">
                <a:solidFill>
                  <a:srgbClr val="7030A0"/>
                </a:solidFill>
              </a:rPr>
              <a:t> </a:t>
            </a:r>
            <a:r>
              <a:rPr lang="en-US" sz="2200" b="1" i="1" dirty="0" err="1" smtClean="0">
                <a:solidFill>
                  <a:srgbClr val="7030A0"/>
                </a:solidFill>
              </a:rPr>
              <a:t>arabica</a:t>
            </a:r>
            <a:r>
              <a:rPr lang="en-US" sz="2200" b="1" i="1" dirty="0" smtClean="0">
                <a:solidFill>
                  <a:srgbClr val="7030A0"/>
                </a:solidFill>
              </a:rPr>
              <a:t> </a:t>
            </a:r>
            <a:r>
              <a:rPr lang="en-US" sz="2200" b="1" dirty="0" smtClean="0">
                <a:solidFill>
                  <a:srgbClr val="7030A0"/>
                </a:solidFill>
              </a:rPr>
              <a:t>Family </a:t>
            </a:r>
            <a:r>
              <a:rPr lang="en-US" sz="2200" b="1" i="1" dirty="0" err="1" smtClean="0">
                <a:solidFill>
                  <a:srgbClr val="7030A0"/>
                </a:solidFill>
              </a:rPr>
              <a:t>Rubiaceae</a:t>
            </a:r>
            <a:endParaRPr lang="ru-RU" sz="2200" b="1" i="1" dirty="0">
              <a:solidFill>
                <a:srgbClr val="7030A0"/>
              </a:solidFill>
            </a:endParaRPr>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364" y="4365105"/>
            <a:ext cx="3302697" cy="227335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3851920" y="1700808"/>
            <a:ext cx="5040560" cy="3970318"/>
          </a:xfrm>
          <a:prstGeom prst="rect">
            <a:avLst/>
          </a:prstGeom>
        </p:spPr>
        <p:txBody>
          <a:bodyPr wrap="square">
            <a:spAutoFit/>
          </a:bodyPr>
          <a:lstStyle/>
          <a:p>
            <a:pPr algn="just"/>
            <a:r>
              <a:rPr lang="en-US" sz="2200" b="1" dirty="0" smtClean="0">
                <a:solidFill>
                  <a:srgbClr val="0070C0"/>
                </a:solidFill>
              </a:rPr>
              <a:t>Chemical Constituents</a:t>
            </a:r>
          </a:p>
          <a:p>
            <a:pPr marL="452438" algn="just"/>
            <a:r>
              <a:rPr lang="en-US" sz="2200" dirty="0" smtClean="0"/>
              <a:t>• 1-2% caffeine</a:t>
            </a:r>
          </a:p>
          <a:p>
            <a:pPr marL="452438" algn="just"/>
            <a:r>
              <a:rPr lang="en-US" sz="2200" dirty="0" smtClean="0"/>
              <a:t>• 0.25% </a:t>
            </a:r>
            <a:r>
              <a:rPr lang="en-US" sz="2200" dirty="0" err="1" smtClean="0"/>
              <a:t>Trigonelline</a:t>
            </a:r>
            <a:endParaRPr lang="en-US" sz="2200" dirty="0" smtClean="0"/>
          </a:p>
          <a:p>
            <a:pPr marL="452438" algn="just"/>
            <a:r>
              <a:rPr lang="en-US" sz="2200" dirty="0" smtClean="0"/>
              <a:t>• Tannins</a:t>
            </a:r>
          </a:p>
          <a:p>
            <a:pPr marL="452438" algn="just"/>
            <a:r>
              <a:rPr lang="en-US" sz="2200" dirty="0" smtClean="0"/>
              <a:t>• </a:t>
            </a:r>
            <a:r>
              <a:rPr lang="en-US" sz="2200" dirty="0" err="1" smtClean="0"/>
              <a:t>Caffiotanic</a:t>
            </a:r>
            <a:r>
              <a:rPr lang="en-US" sz="2200" dirty="0" smtClean="0"/>
              <a:t> acid</a:t>
            </a:r>
          </a:p>
          <a:p>
            <a:pPr marL="627063" indent="-174625" algn="just">
              <a:spcAft>
                <a:spcPts val="600"/>
              </a:spcAft>
            </a:pPr>
            <a:r>
              <a:rPr lang="en-US" sz="2200" dirty="0" smtClean="0"/>
              <a:t>• </a:t>
            </a:r>
            <a:r>
              <a:rPr lang="en-US" sz="2200" dirty="0" err="1" smtClean="0"/>
              <a:t>Chlorogenic</a:t>
            </a:r>
            <a:r>
              <a:rPr lang="en-US" sz="2200" dirty="0" smtClean="0"/>
              <a:t> acid (responsible for allergic reaction in some individuals)</a:t>
            </a:r>
          </a:p>
          <a:p>
            <a:pPr algn="just">
              <a:spcAft>
                <a:spcPts val="600"/>
              </a:spcAft>
            </a:pPr>
            <a:r>
              <a:rPr lang="en-US" sz="2200" dirty="0" smtClean="0"/>
              <a:t>Characteristic aroma of Roosted coffee is due to an oil called </a:t>
            </a:r>
            <a:r>
              <a:rPr lang="en-US" sz="2200" dirty="0" err="1" smtClean="0"/>
              <a:t>caffeol</a:t>
            </a:r>
            <a:endParaRPr lang="en-US" sz="2200" dirty="0" smtClean="0"/>
          </a:p>
          <a:p>
            <a:pPr algn="just">
              <a:spcAft>
                <a:spcPts val="600"/>
              </a:spcAft>
            </a:pPr>
            <a:r>
              <a:rPr lang="en-US" sz="2200" dirty="0" smtClean="0"/>
              <a:t>1 cup of coffee contain approximately 100mg of caffeine</a:t>
            </a:r>
            <a:endParaRPr lang="en-US" sz="2200" dirty="0"/>
          </a:p>
        </p:txBody>
      </p:sp>
    </p:spTree>
    <p:extLst>
      <p:ext uri="{BB962C8B-B14F-4D97-AF65-F5344CB8AC3E}">
        <p14:creationId xmlns:p14="http://schemas.microsoft.com/office/powerpoint/2010/main" val="3947953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General characteristic</a:t>
            </a:r>
            <a:endParaRPr lang="ru-RU" sz="3200" b="1" dirty="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5</a:t>
            </a:fld>
            <a:endParaRPr lang="ru-RU"/>
          </a:p>
        </p:txBody>
      </p:sp>
      <p:sp>
        <p:nvSpPr>
          <p:cNvPr id="3" name="Прямоугольник 2"/>
          <p:cNvSpPr/>
          <p:nvPr/>
        </p:nvSpPr>
        <p:spPr>
          <a:xfrm>
            <a:off x="3851920" y="1115452"/>
            <a:ext cx="5040560" cy="769441"/>
          </a:xfrm>
          <a:prstGeom prst="rect">
            <a:avLst/>
          </a:prstGeom>
        </p:spPr>
        <p:txBody>
          <a:bodyPr wrap="square">
            <a:spAutoFit/>
          </a:bodyPr>
          <a:lstStyle/>
          <a:p>
            <a:pPr algn="just"/>
            <a:r>
              <a:rPr lang="en-US" sz="2200" b="1" dirty="0" smtClean="0">
                <a:solidFill>
                  <a:srgbClr val="7030A0"/>
                </a:solidFill>
              </a:rPr>
              <a:t>Tea consists of dried leaves of </a:t>
            </a:r>
            <a:r>
              <a:rPr lang="en-US" sz="2200" b="1" i="1" dirty="0" smtClean="0">
                <a:solidFill>
                  <a:srgbClr val="7030A0"/>
                </a:solidFill>
              </a:rPr>
              <a:t>Camellia </a:t>
            </a:r>
            <a:r>
              <a:rPr lang="en-US" sz="2200" b="1" i="1" dirty="0" err="1" smtClean="0">
                <a:solidFill>
                  <a:srgbClr val="7030A0"/>
                </a:solidFill>
              </a:rPr>
              <a:t>sinensis</a:t>
            </a:r>
            <a:r>
              <a:rPr lang="en-US" sz="2200" b="1" dirty="0" smtClean="0">
                <a:solidFill>
                  <a:srgbClr val="7030A0"/>
                </a:solidFill>
              </a:rPr>
              <a:t> or </a:t>
            </a:r>
            <a:r>
              <a:rPr lang="en-US" sz="2200" b="1" i="1" dirty="0" smtClean="0">
                <a:solidFill>
                  <a:srgbClr val="7030A0"/>
                </a:solidFill>
              </a:rPr>
              <a:t>Thea </a:t>
            </a:r>
            <a:r>
              <a:rPr lang="en-US" sz="2200" b="1" i="1" dirty="0" err="1" smtClean="0">
                <a:solidFill>
                  <a:srgbClr val="7030A0"/>
                </a:solidFill>
              </a:rPr>
              <a:t>sinensis</a:t>
            </a:r>
            <a:r>
              <a:rPr lang="en-US" sz="2200" b="1" i="1" dirty="0" smtClean="0">
                <a:solidFill>
                  <a:srgbClr val="7030A0"/>
                </a:solidFill>
              </a:rPr>
              <a:t> </a:t>
            </a:r>
            <a:r>
              <a:rPr lang="en-US" sz="2200" b="1" dirty="0" smtClean="0">
                <a:solidFill>
                  <a:srgbClr val="7030A0"/>
                </a:solidFill>
              </a:rPr>
              <a:t>Family </a:t>
            </a:r>
            <a:r>
              <a:rPr lang="en-US" sz="2200" b="1" i="1" dirty="0" err="1" smtClean="0">
                <a:solidFill>
                  <a:srgbClr val="7030A0"/>
                </a:solidFill>
              </a:rPr>
              <a:t>Theaceae</a:t>
            </a:r>
            <a:endParaRPr lang="ru-RU" sz="2200" b="1" i="1" dirty="0">
              <a:solidFill>
                <a:srgbClr val="7030A0"/>
              </a:solidFill>
            </a:endParaRPr>
          </a:p>
        </p:txBody>
      </p:sp>
      <p:sp>
        <p:nvSpPr>
          <p:cNvPr id="10" name="Прямоугольник 9"/>
          <p:cNvSpPr/>
          <p:nvPr/>
        </p:nvSpPr>
        <p:spPr>
          <a:xfrm>
            <a:off x="3851920" y="2204864"/>
            <a:ext cx="5040560" cy="1785104"/>
          </a:xfrm>
          <a:prstGeom prst="rect">
            <a:avLst/>
          </a:prstGeom>
        </p:spPr>
        <p:txBody>
          <a:bodyPr wrap="square">
            <a:spAutoFit/>
          </a:bodyPr>
          <a:lstStyle/>
          <a:p>
            <a:pPr algn="just"/>
            <a:r>
              <a:rPr lang="en-US" sz="2200" b="1" dirty="0" smtClean="0">
                <a:solidFill>
                  <a:srgbClr val="0070C0"/>
                </a:solidFill>
              </a:rPr>
              <a:t>Chemical Constituents</a:t>
            </a:r>
          </a:p>
          <a:p>
            <a:pPr marL="627063" indent="-165100">
              <a:buFont typeface="Arial" panose="020B0604020202020204" pitchFamily="34" charset="0"/>
              <a:buChar char="•"/>
            </a:pPr>
            <a:r>
              <a:rPr lang="ru-RU" sz="2200" dirty="0" err="1" smtClean="0"/>
              <a:t>Caffeine</a:t>
            </a:r>
            <a:endParaRPr lang="ru-RU" sz="2200" dirty="0"/>
          </a:p>
          <a:p>
            <a:pPr marL="627063" indent="-165100">
              <a:buFont typeface="Arial" panose="020B0604020202020204" pitchFamily="34" charset="0"/>
              <a:buChar char="•"/>
            </a:pPr>
            <a:r>
              <a:rPr lang="ru-RU" sz="2200" dirty="0" err="1" smtClean="0"/>
              <a:t>Theophylline</a:t>
            </a:r>
            <a:endParaRPr lang="ru-RU" sz="2200" dirty="0"/>
          </a:p>
          <a:p>
            <a:pPr marL="627063" indent="-165100">
              <a:buFont typeface="Arial" panose="020B0604020202020204" pitchFamily="34" charset="0"/>
              <a:buChar char="•"/>
            </a:pPr>
            <a:r>
              <a:rPr lang="ru-RU" sz="2200" dirty="0" err="1" smtClean="0"/>
              <a:t>Theobromine</a:t>
            </a:r>
            <a:endParaRPr lang="ru-RU" sz="2200" dirty="0"/>
          </a:p>
          <a:p>
            <a:pPr marL="627063" indent="-165100">
              <a:buFont typeface="Arial" panose="020B0604020202020204" pitchFamily="34" charset="0"/>
              <a:buChar char="•"/>
            </a:pPr>
            <a:r>
              <a:rPr lang="ru-RU" sz="2200" dirty="0" err="1" smtClean="0"/>
              <a:t>Tannins</a:t>
            </a:r>
            <a:endParaRPr lang="ru-RU" sz="22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68" y="1196752"/>
            <a:ext cx="3600400" cy="244827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6904" y="4151894"/>
            <a:ext cx="3719512" cy="248091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68" y="4185641"/>
            <a:ext cx="3672408" cy="244827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31163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History</a:t>
            </a:r>
            <a:endParaRPr lang="ru-RU" sz="3200" b="1" dirty="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6</a:t>
            </a:fld>
            <a:endParaRPr lang="ru-RU"/>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268760"/>
            <a:ext cx="4174064" cy="266429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644008" y="1196752"/>
            <a:ext cx="4248472" cy="2877711"/>
          </a:xfrm>
          <a:prstGeom prst="rect">
            <a:avLst/>
          </a:prstGeom>
        </p:spPr>
        <p:txBody>
          <a:bodyPr wrap="square">
            <a:spAutoFit/>
          </a:bodyPr>
          <a:lstStyle/>
          <a:p>
            <a:pPr algn="just">
              <a:spcAft>
                <a:spcPts val="600"/>
              </a:spcAft>
            </a:pPr>
            <a:r>
              <a:rPr lang="en-US" sz="2200" dirty="0" smtClean="0"/>
              <a:t>Humans have consumed caffeine since the Stone Age. </a:t>
            </a:r>
            <a:endParaRPr lang="ru-RU" sz="2200" dirty="0" smtClean="0"/>
          </a:p>
          <a:p>
            <a:pPr algn="just">
              <a:spcAft>
                <a:spcPts val="600"/>
              </a:spcAft>
            </a:pPr>
            <a:r>
              <a:rPr lang="en-US" sz="2200" dirty="0" smtClean="0"/>
              <a:t>Early peoples found that chewing the seeds , bark, or leaves of certain plants had the effects of easing fatigue, stimulating awareness, and elevating one's mood. </a:t>
            </a:r>
            <a:endParaRPr lang="ru-RU" sz="2200" dirty="0"/>
          </a:p>
        </p:txBody>
      </p:sp>
      <p:sp>
        <p:nvSpPr>
          <p:cNvPr id="6" name="Прямоугольник 5"/>
          <p:cNvSpPr/>
          <p:nvPr/>
        </p:nvSpPr>
        <p:spPr>
          <a:xfrm>
            <a:off x="251520" y="4293096"/>
            <a:ext cx="8640960" cy="1523494"/>
          </a:xfrm>
          <a:prstGeom prst="rect">
            <a:avLst/>
          </a:prstGeom>
        </p:spPr>
        <p:txBody>
          <a:bodyPr wrap="square">
            <a:spAutoFit/>
          </a:bodyPr>
          <a:lstStyle/>
          <a:p>
            <a:pPr algn="just">
              <a:spcAft>
                <a:spcPts val="600"/>
              </a:spcAft>
            </a:pPr>
            <a:r>
              <a:rPr lang="en-US" sz="2200" dirty="0" smtClean="0"/>
              <a:t>Only much later was it found that the effect of caffeine was increased by steeping such plants in hot water. </a:t>
            </a:r>
          </a:p>
          <a:p>
            <a:pPr algn="just">
              <a:spcAft>
                <a:spcPts val="600"/>
              </a:spcAft>
            </a:pPr>
            <a:r>
              <a:rPr lang="en-US" sz="2200" dirty="0" smtClean="0"/>
              <a:t>Many cultures have legends that attribute the discovery of such plants to people living many thousands of years ago.</a:t>
            </a:r>
            <a:endParaRPr lang="en-US" sz="2200" dirty="0"/>
          </a:p>
        </p:txBody>
      </p:sp>
    </p:spTree>
    <p:extLst>
      <p:ext uri="{BB962C8B-B14F-4D97-AF65-F5344CB8AC3E}">
        <p14:creationId xmlns:p14="http://schemas.microsoft.com/office/powerpoint/2010/main" val="3664736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History</a:t>
            </a:r>
            <a:endParaRPr lang="ru-RU" sz="3200" b="1" dirty="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7</a:t>
            </a:fld>
            <a:endParaRPr lang="ru-RU"/>
          </a:p>
        </p:txBody>
      </p:sp>
      <p:sp>
        <p:nvSpPr>
          <p:cNvPr id="6" name="Прямоугольник 5"/>
          <p:cNvSpPr/>
          <p:nvPr/>
        </p:nvSpPr>
        <p:spPr>
          <a:xfrm>
            <a:off x="251520" y="4358714"/>
            <a:ext cx="8640960" cy="1446550"/>
          </a:xfrm>
          <a:prstGeom prst="rect">
            <a:avLst/>
          </a:prstGeom>
        </p:spPr>
        <p:txBody>
          <a:bodyPr wrap="square">
            <a:spAutoFit/>
          </a:bodyPr>
          <a:lstStyle/>
          <a:p>
            <a:pPr algn="just">
              <a:spcAft>
                <a:spcPts val="600"/>
              </a:spcAft>
            </a:pPr>
            <a:r>
              <a:rPr lang="en-US" sz="2200" dirty="0" smtClean="0"/>
              <a:t>According to one popular Chinese legend, the Emperor of China </a:t>
            </a:r>
            <a:r>
              <a:rPr lang="en-US" sz="2200" dirty="0" err="1" smtClean="0"/>
              <a:t>Shennong</a:t>
            </a:r>
            <a:r>
              <a:rPr lang="en-US" sz="2200" dirty="0" smtClean="0"/>
              <a:t>, reputed to have reigned in about 3000 BC, accidentally discovered that when some leaves fell into boiling water, a fragrant and restorative drink resulted.</a:t>
            </a:r>
            <a:endParaRPr lang="en-US" sz="22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56" y="1268760"/>
            <a:ext cx="8648123" cy="288270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95786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History</a:t>
            </a:r>
            <a:endParaRPr lang="ru-RU" sz="3200" b="1" dirty="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8</a:t>
            </a:fld>
            <a:endParaRPr lang="ru-RU"/>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68760"/>
            <a:ext cx="4024248" cy="302433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572000" y="1268760"/>
            <a:ext cx="4248472" cy="1785104"/>
          </a:xfrm>
          <a:prstGeom prst="rect">
            <a:avLst/>
          </a:prstGeom>
        </p:spPr>
        <p:txBody>
          <a:bodyPr wrap="square">
            <a:spAutoFit/>
          </a:bodyPr>
          <a:lstStyle/>
          <a:p>
            <a:pPr algn="just"/>
            <a:r>
              <a:rPr lang="en-US" sz="2200" dirty="0" smtClean="0"/>
              <a:t>The history of coffee has been recorded as far back as the ninth century. During that time, coffee beans were available only in their native habitat, Ethiopia. </a:t>
            </a:r>
            <a:endParaRPr lang="ru-RU" sz="2200" dirty="0"/>
          </a:p>
        </p:txBody>
      </p:sp>
      <p:sp>
        <p:nvSpPr>
          <p:cNvPr id="3" name="Прямоугольник 2"/>
          <p:cNvSpPr/>
          <p:nvPr/>
        </p:nvSpPr>
        <p:spPr>
          <a:xfrm>
            <a:off x="251520" y="4449886"/>
            <a:ext cx="8640960" cy="1446550"/>
          </a:xfrm>
          <a:prstGeom prst="rect">
            <a:avLst/>
          </a:prstGeom>
        </p:spPr>
        <p:txBody>
          <a:bodyPr wrap="square">
            <a:spAutoFit/>
          </a:bodyPr>
          <a:lstStyle/>
          <a:p>
            <a:pPr algn="just"/>
            <a:r>
              <a:rPr lang="en-US" sz="2200" dirty="0" smtClean="0"/>
              <a:t>A popular legend traces its discovery to a </a:t>
            </a:r>
            <a:r>
              <a:rPr lang="en-US" sz="2200" dirty="0" err="1" smtClean="0"/>
              <a:t>goatherder</a:t>
            </a:r>
            <a:r>
              <a:rPr lang="en-US" sz="2200" dirty="0" smtClean="0"/>
              <a:t> named Kaldi,  who apparently observed goats that became elated and sleepless at night after grazing on coffee shrubs and, upon trying the berries that the goats had been eating, experienced the same vitality.</a:t>
            </a:r>
            <a:endParaRPr lang="ru-RU" sz="2200" dirty="0"/>
          </a:p>
        </p:txBody>
      </p:sp>
    </p:spTree>
    <p:extLst>
      <p:ext uri="{BB962C8B-B14F-4D97-AF65-F5344CB8AC3E}">
        <p14:creationId xmlns:p14="http://schemas.microsoft.com/office/powerpoint/2010/main" val="17962312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History</a:t>
            </a:r>
            <a:endParaRPr lang="ru-RU" sz="3200" b="1" dirty="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9</a:t>
            </a:fld>
            <a:endParaRPr lang="ru-RU"/>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124743"/>
            <a:ext cx="3695090" cy="520776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251520" y="1236816"/>
            <a:ext cx="4608512" cy="5170646"/>
          </a:xfrm>
          <a:prstGeom prst="rect">
            <a:avLst/>
          </a:prstGeom>
        </p:spPr>
        <p:txBody>
          <a:bodyPr wrap="square">
            <a:spAutoFit/>
          </a:bodyPr>
          <a:lstStyle/>
          <a:p>
            <a:pPr algn="just"/>
            <a:r>
              <a:rPr lang="en-US" sz="2200" dirty="0" smtClean="0"/>
              <a:t>The earliest literary mention of coffee may be a reference to </a:t>
            </a:r>
            <a:r>
              <a:rPr lang="en-US" sz="2200" dirty="0" err="1" smtClean="0"/>
              <a:t>Bunchum</a:t>
            </a:r>
            <a:r>
              <a:rPr lang="en-US" sz="2200" dirty="0" smtClean="0"/>
              <a:t> in the works of the 9th century Persian physician al - </a:t>
            </a:r>
            <a:r>
              <a:rPr lang="en-US" sz="2200" dirty="0" err="1" smtClean="0"/>
              <a:t>Razi</a:t>
            </a:r>
            <a:r>
              <a:rPr lang="en-US" sz="2200" dirty="0" smtClean="0"/>
              <a:t>. </a:t>
            </a:r>
            <a:endParaRPr lang="ru-RU" sz="2200" dirty="0" smtClean="0"/>
          </a:p>
          <a:p>
            <a:pPr algn="just"/>
            <a:r>
              <a:rPr lang="en-US" sz="2200" dirty="0" smtClean="0"/>
              <a:t>In 1587, </a:t>
            </a:r>
            <a:r>
              <a:rPr lang="en-US" sz="2200" dirty="0" err="1" smtClean="0"/>
              <a:t>Malaye</a:t>
            </a:r>
            <a:r>
              <a:rPr lang="en-US" sz="2200" dirty="0" smtClean="0"/>
              <a:t> </a:t>
            </a:r>
            <a:r>
              <a:rPr lang="en-US" sz="2200" dirty="0" err="1" smtClean="0"/>
              <a:t>Jaziri</a:t>
            </a:r>
            <a:r>
              <a:rPr lang="en-US" sz="2200" dirty="0" smtClean="0"/>
              <a:t> compiled a work tracing the history and legal controversies of coffee, entitled " </a:t>
            </a:r>
            <a:r>
              <a:rPr lang="en-US" sz="2200" dirty="0" err="1" smtClean="0"/>
              <a:t>Undat</a:t>
            </a:r>
            <a:r>
              <a:rPr lang="en-US" sz="2200" dirty="0" smtClean="0"/>
              <a:t> al </a:t>
            </a:r>
            <a:r>
              <a:rPr lang="en-US" sz="2200" dirty="0" err="1" smtClean="0"/>
              <a:t>safwa</a:t>
            </a:r>
            <a:r>
              <a:rPr lang="en-US" sz="2200" dirty="0" smtClean="0"/>
              <a:t> fi hill al - </a:t>
            </a:r>
            <a:r>
              <a:rPr lang="en-US" sz="2200" dirty="0" err="1" smtClean="0"/>
              <a:t>qahwa</a:t>
            </a:r>
            <a:r>
              <a:rPr lang="en-US" sz="2200" dirty="0" smtClean="0"/>
              <a:t> ". In this work, </a:t>
            </a:r>
            <a:r>
              <a:rPr lang="en-US" sz="2200" dirty="0" err="1" smtClean="0"/>
              <a:t>Jaziri</a:t>
            </a:r>
            <a:r>
              <a:rPr lang="en-US" sz="2200" dirty="0" smtClean="0"/>
              <a:t> recorded that one Sheikh, Jamal – al- Din al–</a:t>
            </a:r>
            <a:r>
              <a:rPr lang="en-US" sz="2200" dirty="0" err="1" smtClean="0"/>
              <a:t>Dhabhani</a:t>
            </a:r>
            <a:r>
              <a:rPr lang="en-US" sz="2200" dirty="0" smtClean="0"/>
              <a:t>, mufti of Aden, was the first to adopt the use of coffee in 1454, and that in the 15th century the Sufis of Yemen routinely used coffee to stay awake during prayers.</a:t>
            </a:r>
            <a:endParaRPr lang="ru-RU" sz="2200" dirty="0"/>
          </a:p>
        </p:txBody>
      </p:sp>
    </p:spTree>
    <p:extLst>
      <p:ext uri="{BB962C8B-B14F-4D97-AF65-F5344CB8AC3E}">
        <p14:creationId xmlns:p14="http://schemas.microsoft.com/office/powerpoint/2010/main" val="2576901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Капли">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 Капли</Template>
  <TotalTime>346</TotalTime>
  <Words>1931</Words>
  <Application>Microsoft Office PowerPoint</Application>
  <PresentationFormat>Экран (4:3)</PresentationFormat>
  <Paragraphs>223</Paragraphs>
  <Slides>39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39</vt:i4>
      </vt:variant>
    </vt:vector>
  </HeadingPairs>
  <TitlesOfParts>
    <vt:vector size="40" baseType="lpstr">
      <vt:lpstr>тема Капли</vt:lpstr>
      <vt:lpstr>«Special pharmaceutical chemistry»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pharmaceutical chemistry»</dc:title>
  <dc:creator>Лена Лена</dc:creator>
  <cp:lastModifiedBy>Лена Лена</cp:lastModifiedBy>
  <cp:revision>53</cp:revision>
  <dcterms:created xsi:type="dcterms:W3CDTF">2024-04-22T16:00:31Z</dcterms:created>
  <dcterms:modified xsi:type="dcterms:W3CDTF">2024-05-19T12:52:44Z</dcterms:modified>
</cp:coreProperties>
</file>