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16"/>
  </p:notesMasterIdLst>
  <p:sldIdLst>
    <p:sldId id="298" r:id="rId2"/>
    <p:sldId id="305" r:id="rId3"/>
    <p:sldId id="306" r:id="rId4"/>
    <p:sldId id="311" r:id="rId5"/>
    <p:sldId id="309" r:id="rId6"/>
    <p:sldId id="310" r:id="rId7"/>
    <p:sldId id="312" r:id="rId8"/>
    <p:sldId id="292" r:id="rId9"/>
    <p:sldId id="300" r:id="rId10"/>
    <p:sldId id="314" r:id="rId11"/>
    <p:sldId id="315" r:id="rId12"/>
    <p:sldId id="313" r:id="rId13"/>
    <p:sldId id="301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28700"/>
    <a:srgbClr val="C7FDE1"/>
    <a:srgbClr val="A8F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56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4334-3F77-4485-8C8A-F7AF7718940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F5EC-F5BD-4A1F-817B-93E76383F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8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5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9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8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3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8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3527" y="1468436"/>
            <a:ext cx="7239000" cy="583589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/>
            </a:r>
            <a:br>
              <a:rPr lang="ru-RU" sz="3200" b="1" dirty="0" smtClean="0">
                <a:solidFill>
                  <a:srgbClr val="008080"/>
                </a:solidFill>
              </a:rPr>
            </a:br>
            <a:endParaRPr lang="ru-RU" sz="2800" b="1" dirty="0">
              <a:solidFill>
                <a:srgbClr val="00808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234" y="3548544"/>
            <a:ext cx="10993546" cy="2550252"/>
          </a:xfrm>
        </p:spPr>
        <p:txBody>
          <a:bodyPr>
            <a:normAutofit/>
          </a:bodyPr>
          <a:lstStyle/>
          <a:p>
            <a:pPr algn="just"/>
            <a:endParaRPr lang="ru-RU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Артюхина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А.И.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чумаков в. 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4" y="689299"/>
            <a:ext cx="4481867" cy="1523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2429" y="850826"/>
            <a:ext cx="7044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</a:rPr>
              <a:t>ПЕДАГОГИЧЕСКОЕ </a:t>
            </a:r>
          </a:p>
          <a:p>
            <a:r>
              <a:rPr lang="ru-RU" sz="3600" b="1" dirty="0" smtClean="0">
                <a:solidFill>
                  <a:srgbClr val="008080"/>
                </a:solidFill>
              </a:rPr>
              <a:t>ТЕСТИРОВАНИЕ И КЕЙС-СТАДИ</a:t>
            </a:r>
            <a:endParaRPr lang="ru-RU" sz="3600" b="1" dirty="0">
              <a:solidFill>
                <a:srgbClr val="00808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9806" y="3079888"/>
            <a:ext cx="11306175" cy="329565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Преимущества педагогического тестирования: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объективность, быстрота, технологичность, охват  всех разделов учебных программ, возможность использовать математические методы для обработки </a:t>
            </a:r>
            <a:r>
              <a:rPr lang="ru-RU" sz="2000" dirty="0" smtClean="0">
                <a:solidFill>
                  <a:schemeClr val="bg1"/>
                </a:solidFill>
              </a:rPr>
              <a:t>результатов.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Но эти преимущества могут быть реализованы, только если соблюдаются требования как к заданиям в тестовой форме, так и к организации проведения тестирования</a:t>
            </a:r>
            <a:r>
              <a:rPr lang="ru-RU" sz="2000" dirty="0"/>
              <a:t>.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  <p:sndAc>
          <p:stSnd>
            <p:snd r:embed="rId2" name="Futatsu_no_Kodou кат.wav"/>
          </p:stSnd>
        </p:sndAc>
      </p:transition>
    </mc:Choice>
    <mc:Fallback xmlns="">
      <p:transition spd="slow">
        <p:fade/>
        <p:sndAc>
          <p:stSnd>
            <p:snd r:embed="rId4" name="Futatsu_no_Kodou кат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27" y="100386"/>
            <a:ext cx="8194649" cy="8426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        </a:t>
            </a:r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839" y="1000684"/>
            <a:ext cx="8600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ейс</a:t>
            </a:r>
            <a:r>
              <a:rPr lang="ru-RU" b="1" dirty="0"/>
              <a:t> </a:t>
            </a:r>
            <a:r>
              <a:rPr lang="ru-RU" dirty="0"/>
              <a:t>представляет собой полный </a:t>
            </a:r>
            <a:r>
              <a:rPr lang="ru-RU" b="1" dirty="0"/>
              <a:t>комплект </a:t>
            </a:r>
            <a:r>
              <a:rPr lang="ru-RU" dirty="0"/>
              <a:t> учебно-методических материалов, разработанных на основе клинических ситуаций, формирующих у студентов навыки </a:t>
            </a:r>
            <a:r>
              <a:rPr lang="ru-RU" b="1" dirty="0"/>
              <a:t>самостоятельного</a:t>
            </a:r>
            <a:r>
              <a:rPr lang="ru-RU" dirty="0"/>
              <a:t> конструирования алгоритмов  решения задач.</a:t>
            </a:r>
          </a:p>
        </p:txBody>
      </p:sp>
      <p:pic>
        <p:nvPicPr>
          <p:cNvPr id="1026" name="Picture 2" descr="D:\ObrazovatelnieTehnologii\img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82" y="2054708"/>
            <a:ext cx="58959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91599" y="6166353"/>
            <a:ext cx="650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Характеристика структуры кейса</a:t>
            </a:r>
            <a:r>
              <a:rPr lang="ru-RU" dirty="0"/>
              <a:t> представлена на </a:t>
            </a:r>
            <a:r>
              <a:rPr lang="ru-RU" dirty="0" smtClean="0"/>
              <a:t>рисунке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7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144" y="85836"/>
            <a:ext cx="8194649" cy="8426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        </a:t>
            </a:r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0954" y="928517"/>
            <a:ext cx="8201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Оценивание студентов в рамках методики кейсов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555" y="1451737"/>
            <a:ext cx="113405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Преподаватель </a:t>
            </a:r>
            <a:r>
              <a:rPr lang="ru-RU" dirty="0"/>
              <a:t>дает оценку выводам подгрупп и отдельных участников, а также всему ходу дискуссии. Преподавателю лучше использовать многокомпонентный метод формирования оценки. Ее составными элементами будут оценки за:</a:t>
            </a:r>
          </a:p>
          <a:p>
            <a:r>
              <a:rPr lang="ru-RU" dirty="0"/>
              <a:t>- уровень активности на занятии (выступление, владение категориальным аппаратом, предложение плана действий, участие в обработке количественных данных и др.);</a:t>
            </a:r>
          </a:p>
          <a:p>
            <a:r>
              <a:rPr lang="ru-RU" dirty="0"/>
              <a:t>- подготовленные письменные работы (формулировка и анализ большинства проблем, имеющихся в кейсе, собственные выводы, составленные документы оформлены надлежащим образом и др.).</a:t>
            </a:r>
          </a:p>
          <a:p>
            <a:r>
              <a:rPr lang="ru-RU" dirty="0"/>
              <a:t>Одновременно с оценкой формулируются и обосновываются варианты действий, которые не были предложены, допущенные ошибки, если такие были, и выделяются особенно продуктивные решения. Специфической чертой многих ситуационных заданий является множественность допустимых решений. Это относится ко всем заданиям на выбор (оценки, программы, способа действий и т.д.). С этой точки зрения, предлагаемые студентами решения нельзя разделить на «правильные» и «неправильные».  Они могут быть разделены по степени риска, по обоснованности решения, по затратам ресурсов, но при этом самые разные решения будут правильными, то есть соответствующими заданию. Подходить к оценке результатов решения ситуационных задач целесообразно исходя из этой позиции. Задачи-ситуации могут выполняться индивидуально и в группе.  Вполне возможно поручить студентам разработку кейсов с дальнейшим обсуждением в учебной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1769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        </a:t>
            </a:r>
            <a:r>
              <a:rPr lang="ru-RU" sz="3200" b="1" cap="none" dirty="0" smtClean="0">
                <a:solidFill>
                  <a:srgbClr val="008080"/>
                </a:solidFill>
              </a:rPr>
              <a:t>Ситуационная задача 3</a:t>
            </a:r>
          </a:p>
          <a:p>
            <a:r>
              <a:rPr lang="ru-RU" sz="2400" b="1" dirty="0" smtClean="0">
                <a:solidFill>
                  <a:srgbClr val="008080"/>
                </a:solidFill>
              </a:rPr>
              <a:t>                                                      </a:t>
            </a: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24290" y="2113758"/>
            <a:ext cx="4572635" cy="2571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6425" y="4966024"/>
            <a:ext cx="97504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Представленный кейс  используют для обучения студентов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или для промежуточной аттестации?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41096" y="1883322"/>
            <a:ext cx="4396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Есть ли отличия ситуационной задачи </a:t>
            </a:r>
            <a:endParaRPr lang="ru-RU" sz="2800" b="1" dirty="0" smtClean="0">
              <a:solidFill>
                <a:srgbClr val="008080"/>
              </a:solidFill>
            </a:endParaRPr>
          </a:p>
          <a:p>
            <a:r>
              <a:rPr lang="ru-RU" sz="2800" b="1" dirty="0" smtClean="0">
                <a:solidFill>
                  <a:srgbClr val="008080"/>
                </a:solidFill>
              </a:rPr>
              <a:t>от </a:t>
            </a:r>
            <a:r>
              <a:rPr lang="ru-RU" sz="2800" b="1" dirty="0">
                <a:solidFill>
                  <a:srgbClr val="008080"/>
                </a:solidFill>
              </a:rPr>
              <a:t>кейса и если  «да», то в чем оно </a:t>
            </a:r>
            <a:r>
              <a:rPr lang="ru-RU" sz="2800" b="1" dirty="0" smtClean="0">
                <a:solidFill>
                  <a:srgbClr val="008080"/>
                </a:solidFill>
              </a:rPr>
              <a:t>заключается 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57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        </a:t>
            </a:r>
            <a:r>
              <a:rPr lang="ru-RU" sz="3200" b="1" cap="none" dirty="0" smtClean="0">
                <a:solidFill>
                  <a:srgbClr val="008080"/>
                </a:solidFill>
              </a:rPr>
              <a:t>Ситуационная задача 4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</a:p>
          <a:p>
            <a:pPr algn="just"/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  <a:p>
            <a:pPr algn="just"/>
            <a:endParaRPr lang="ru-RU" sz="3200" dirty="0" smtClean="0">
              <a:solidFill>
                <a:srgbClr val="008080"/>
              </a:solidFill>
              <a:latin typeface="Alegreya Sans Medium" panose="00000600000000000000" pitchFamily="2" charset="0"/>
            </a:endParaRPr>
          </a:p>
          <a:p>
            <a:r>
              <a:rPr lang="ru-RU" sz="3200" b="1" dirty="0" smtClean="0">
                <a:solidFill>
                  <a:srgbClr val="008080"/>
                </a:solidFill>
              </a:rPr>
              <a:t> </a:t>
            </a: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отличаются кейсы для</a:t>
            </a:r>
          </a:p>
          <a:p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формирующего оценивания от</a:t>
            </a:r>
          </a:p>
          <a:p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кейсов для </a:t>
            </a:r>
            <a:r>
              <a:rPr lang="ru-RU" sz="2000" b="1" dirty="0" err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?</a:t>
            </a:r>
            <a:endParaRPr lang="ru-RU" sz="20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559" y="539691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887578" y="1954282"/>
            <a:ext cx="4572635" cy="25717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711908" y="3673752"/>
            <a:ext cx="4572635" cy="2886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0226" y="19542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Представленные кейсы  </a:t>
            </a:r>
            <a:r>
              <a:rPr lang="ru-RU" sz="2800" b="1" dirty="0">
                <a:solidFill>
                  <a:srgbClr val="008080"/>
                </a:solidFill>
              </a:rPr>
              <a:t>используют для обучения студентов </a:t>
            </a:r>
            <a:r>
              <a:rPr lang="ru-RU" sz="2800" b="1" dirty="0" smtClean="0">
                <a:solidFill>
                  <a:srgbClr val="008080"/>
                </a:solidFill>
              </a:rPr>
              <a:t>или </a:t>
            </a:r>
            <a:r>
              <a:rPr lang="ru-RU" sz="2800" b="1" dirty="0">
                <a:solidFill>
                  <a:srgbClr val="008080"/>
                </a:solidFill>
              </a:rPr>
              <a:t>для промежуточной аттестации?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43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ttps://lh5.googleusercontent.com/68fWTG0CfKtXNlHY7-M1zxWYwYs9EERLHTypVMA4yXWOYDNY8UTxqWuZvyLnU0cPlzbsJGWKf_wQ9wSaP20cT6-ClZntjdKC0GsCkO7nD4eApqme4HOBqUK5OjbuyCFQpXSVEpJL4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4469"/>
          <a:stretch>
            <a:fillRect/>
          </a:stretch>
        </p:blipFill>
        <p:spPr bwMode="auto">
          <a:xfrm>
            <a:off x="111355" y="924390"/>
            <a:ext cx="12166600" cy="57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619" y="532598"/>
            <a:ext cx="1011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9" y="-205148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10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641" y="740395"/>
            <a:ext cx="10061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в тестовой форме</a:t>
            </a:r>
            <a:r>
              <a:rPr lang="ru-RU" i="1" dirty="0"/>
              <a:t> </a:t>
            </a:r>
            <a:r>
              <a:rPr lang="ru-RU" dirty="0"/>
              <a:t>представляет собой единицу контрольного материала, которая является утвердительным предложением с неизвестным компонентом, то есть задание формулируется не вопросом, а положением, с которым соглашается или нет испытуемый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/>
              <a:t>Требования к тесту                       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92705"/>
              </p:ext>
            </p:extLst>
          </p:nvPr>
        </p:nvGraphicFramePr>
        <p:xfrm>
          <a:off x="1292087" y="1986890"/>
          <a:ext cx="9332843" cy="4733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2775"/>
                <a:gridCol w="5290068"/>
              </a:tblGrid>
              <a:tr h="50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ТЕСТ </a:t>
                      </a:r>
                      <a:r>
                        <a:rPr lang="ru-RU" sz="1200" dirty="0">
                          <a:effectLst/>
                        </a:rPr>
                        <a:t>ЗАКРЫТОЙ 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ТЕСТ </a:t>
                      </a:r>
                      <a:r>
                        <a:rPr lang="ru-RU" sz="1200" dirty="0">
                          <a:effectLst/>
                        </a:rPr>
                        <a:t>ОТКРЫТОЙ 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  <a:tr h="4760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Стандартная инструкция к выполнению (перед первым заданием, до смены типа заданий), слово «инструкция» писать не надо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  Полная чёткость и ясность текста (не должно быть разночтений).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  Краткость изложения (6 – 9  слов)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 Логическая форма высказывания, простая стилистическая конструкция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Равная правдоподобность заданий.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5.Дополняющее слово ставится в конце.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  <a:tr h="41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  Задание включает больше слов, чем ответ.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 Дополняющее слово должно быть единственным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  <a:tr h="62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 Все ответы, правильные и неправильные, должны быть равны по длине.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 Все прочерки должны быть одинаковой длины.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  <a:tr h="62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8. Исключаются вербальные ассоциации, способствующие выбору правильного ответа.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  <a:tr h="816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 Исключаются лишние слова в задании (на приведенном рисунке, из перечисленных примеров) и в ответах.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00" marR="6720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072" y="-184548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0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1147" y="826105"/>
            <a:ext cx="71893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ребования </a:t>
            </a:r>
            <a:r>
              <a:rPr lang="ru-RU" b="1" dirty="0"/>
              <a:t>к тестовым задани</a:t>
            </a:r>
            <a:r>
              <a:rPr lang="ru-RU" dirty="0"/>
              <a:t>ям (табл</a:t>
            </a:r>
            <a:r>
              <a:rPr lang="ru-RU" dirty="0" smtClean="0"/>
              <a:t>.):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задания не надо вводить дополнительной инструкции типа «укажите», «выберите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задание </a:t>
            </a:r>
            <a:r>
              <a:rPr lang="ru-RU" dirty="0"/>
              <a:t>должно быть сформулировано утвердительным положением, с которым соглашается или нет испытуемый, а не должно быть вопросом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отрицательные </a:t>
            </a:r>
            <a:r>
              <a:rPr lang="ru-RU" dirty="0"/>
              <a:t>ответы типа «не» «все, кроме» дидактически вредны, так как приводят к реверсии запоминания - запомнится неправильный ответ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«</a:t>
            </a:r>
            <a:r>
              <a:rPr lang="ru-RU" dirty="0"/>
              <a:t>все перечисленное» тоже не хорошо, особенно, когда встречается в отдельных заданиях – скорее всего это правильный ответ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- </a:t>
            </a:r>
            <a:r>
              <a:rPr lang="ru-RU" dirty="0"/>
              <a:t>задания лучше делать с несколькими правильными ответами, чем с одним неправильным или ответом – подсказкой;</a:t>
            </a:r>
          </a:p>
        </p:txBody>
      </p:sp>
    </p:spTree>
    <p:extLst>
      <p:ext uri="{BB962C8B-B14F-4D97-AF65-F5344CB8AC3E}">
        <p14:creationId xmlns:p14="http://schemas.microsoft.com/office/powerpoint/2010/main" val="42157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-205148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2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0112" y="602603"/>
            <a:ext cx="82826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</a:t>
            </a:r>
            <a:r>
              <a:rPr lang="ru-RU" sz="2400" b="1" dirty="0" smtClean="0"/>
              <a:t>рифтовое оформление</a:t>
            </a:r>
          </a:p>
          <a:p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екст </a:t>
            </a:r>
            <a:r>
              <a:rPr lang="ru-RU" dirty="0"/>
              <a:t>задания пишется прописными (заглавными) буквами, варианты ответов – строчными (с заглавной буквы их писать не надо – это продолжение формулировки задания), знаки препинания между заданием и вариантами, между вариантами и после последнего не ставятся.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Располагать задание следует компактнее и максимально удобно для работы (одинарный межстрочный интервал внутри задания; варианты ответов смещаются ближе к центру и не обязательно с одинаковым отступом в разных заданиях).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Нумеровать варианты лучше цифрами.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Выравнивание текста (тестовых заданий и вариантов ответов) следует производить по ширине, а не по левому краю или центру.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Между номером задания и текстом лучше ставить неразрывный пробел   (</a:t>
            </a:r>
            <a:r>
              <a:rPr lang="en-US" dirty="0" err="1"/>
              <a:t>Ctr</a:t>
            </a:r>
            <a:r>
              <a:rPr lang="ru-RU" dirty="0"/>
              <a:t>+</a:t>
            </a:r>
            <a:r>
              <a:rPr lang="en-US" dirty="0" err="1"/>
              <a:t>Shf</a:t>
            </a:r>
            <a:r>
              <a:rPr lang="ru-RU" dirty="0"/>
              <a:t>+пробел 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Если текст задания не умещается на одной строке, при форматировании этого абзаца следует делать выступ первой строки на номер (при размере кегля 14 шрифта </a:t>
            </a:r>
            <a:r>
              <a:rPr lang="en-US" dirty="0"/>
              <a:t>Times New Roman</a:t>
            </a:r>
            <a:r>
              <a:rPr lang="ru-RU" dirty="0"/>
              <a:t>: выступ первой строки будет 0,5 см, если в номере задания одна цифра и 0,8 см, если в номере задания две цифры)</a:t>
            </a:r>
          </a:p>
          <a:p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072" y="-205148"/>
            <a:ext cx="12191660" cy="7063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634" y="842840"/>
            <a:ext cx="93063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Шрифтовое оформление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Если тест содержит  до 99 тестовых заданий, то нумерация тестового задания 01, 02 и т.д., если тест содержит 100 и более заданий, то нумерация 001, 002 и т.д.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Текст </a:t>
            </a:r>
            <a:r>
              <a:rPr lang="ru-RU" dirty="0"/>
              <a:t>задания пишется прописными (заглавными) буквами, варианты ответов – строчными (с заглавной буквы их писать не надо – это продолжение формулировки задания), знаки препинания между заданием и вариантами, между вариантами и после последнего не ставятся.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Располагать задание следует компактнее и максимально удобно для работы (одинарный межстрочный интервал внутри задания; варианты ответов смещаются ближе к центру и не обязательно с одинаковым отступом в разных заданиях).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Нумеровать варианты лучше цифрами.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Выравнивание текста (тестовых заданий и вариантов ответов) следует производить по ширине, а не по левому краю или центру.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Между номером задания и текстом лучше ставить неразрывный пробел   (</a:t>
            </a:r>
            <a:r>
              <a:rPr lang="en-US" dirty="0" err="1"/>
              <a:t>Ctr</a:t>
            </a:r>
            <a:r>
              <a:rPr lang="ru-RU" dirty="0"/>
              <a:t>+</a:t>
            </a:r>
            <a:r>
              <a:rPr lang="en-US" dirty="0" err="1"/>
              <a:t>Shf</a:t>
            </a:r>
            <a:r>
              <a:rPr lang="ru-RU" dirty="0"/>
              <a:t>+пробел 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Если текст задания не умещается на одной строке, при форматировании этого абзаца следует делать выступ первой строки на номер (при размере кегля 14 шрифта </a:t>
            </a:r>
            <a:r>
              <a:rPr lang="en-US" dirty="0"/>
              <a:t>Times New Roman</a:t>
            </a:r>
            <a:r>
              <a:rPr lang="ru-RU" dirty="0"/>
              <a:t>: выступ первой строки будет 0,5 см, если в номере задания одна цифра и 0,8 см, если в номере задания две цифры)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2192" y="24056"/>
            <a:ext cx="508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8080"/>
                </a:solidFill>
              </a:rPr>
              <a:t>Практическая работа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9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-205148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2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9957" y="-176432"/>
            <a:ext cx="9253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Примеры стандартных инструкций и тестовых заданий </a:t>
            </a:r>
            <a:endParaRPr lang="ru-RU" sz="2800" dirty="0">
              <a:solidFill>
                <a:srgbClr val="008080"/>
              </a:solidFill>
            </a:endParaRPr>
          </a:p>
          <a:p>
            <a:pPr algn="ctr"/>
            <a:r>
              <a:rPr lang="ru-RU" sz="2800" b="1" dirty="0">
                <a:solidFill>
                  <a:srgbClr val="008080"/>
                </a:solidFill>
              </a:rPr>
              <a:t>разных видов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9442" y="748012"/>
            <a:ext cx="109011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80"/>
                </a:solidFill>
              </a:rPr>
              <a:t>Тест закрытой формы                                                                                                 </a:t>
            </a:r>
            <a:endParaRPr lang="ru-RU" b="1" dirty="0" smtClean="0">
              <a:solidFill>
                <a:srgbClr val="008080"/>
              </a:solidFill>
            </a:endParaRPr>
          </a:p>
          <a:p>
            <a:r>
              <a:rPr lang="ru-RU" dirty="0" smtClean="0"/>
              <a:t>Выберите </a:t>
            </a:r>
            <a:r>
              <a:rPr lang="ru-RU" dirty="0"/>
              <a:t>один или несколько правильных ответов.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001. ПРОТЕОГЛИКАНОВЫЙ АГРЕГАТ СОДЕРЖИТ</a:t>
            </a:r>
          </a:p>
          <a:p>
            <a:pPr lvl="3"/>
            <a:r>
              <a:rPr lang="ru-RU" dirty="0"/>
              <a:t>1) </a:t>
            </a:r>
            <a:r>
              <a:rPr lang="ru-RU" dirty="0" err="1"/>
              <a:t>хондроитинсудьфат</a:t>
            </a:r>
            <a:endParaRPr lang="ru-RU" dirty="0"/>
          </a:p>
          <a:p>
            <a:pPr lvl="3"/>
            <a:r>
              <a:rPr lang="ru-RU" dirty="0"/>
              <a:t>2) </a:t>
            </a:r>
            <a:r>
              <a:rPr lang="ru-RU" dirty="0" err="1"/>
              <a:t>коровый</a:t>
            </a:r>
            <a:r>
              <a:rPr lang="ru-RU" dirty="0"/>
              <a:t> белок</a:t>
            </a:r>
          </a:p>
          <a:p>
            <a:pPr lvl="3"/>
            <a:r>
              <a:rPr lang="ru-RU" dirty="0"/>
              <a:t>3) гепарин</a:t>
            </a:r>
          </a:p>
          <a:p>
            <a:pPr lvl="3"/>
            <a:r>
              <a:rPr lang="ru-RU" dirty="0"/>
              <a:t>4) связывающий белок</a:t>
            </a:r>
          </a:p>
          <a:p>
            <a:pPr lvl="3"/>
            <a:r>
              <a:rPr lang="ru-RU" dirty="0"/>
              <a:t>5) </a:t>
            </a:r>
            <a:r>
              <a:rPr lang="ru-RU" dirty="0" err="1"/>
              <a:t>гиалуроновую</a:t>
            </a:r>
            <a:r>
              <a:rPr lang="ru-RU" dirty="0"/>
              <a:t> кислоту</a:t>
            </a:r>
          </a:p>
          <a:p>
            <a:pPr lvl="3"/>
            <a:r>
              <a:rPr lang="ru-RU" dirty="0"/>
              <a:t>6) </a:t>
            </a:r>
            <a:r>
              <a:rPr lang="ru-RU" dirty="0" err="1"/>
              <a:t>дерматансульфат</a:t>
            </a:r>
            <a:endParaRPr lang="ru-RU" dirty="0"/>
          </a:p>
          <a:p>
            <a:pPr lvl="3"/>
            <a:r>
              <a:rPr lang="ru-RU" dirty="0"/>
              <a:t>7) альбумин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Ответ: 1, 2, 4, 5, 6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i="1" dirty="0">
                <a:solidFill>
                  <a:srgbClr val="008080"/>
                </a:solidFill>
              </a:rPr>
              <a:t>Тест открытой формы</a:t>
            </a:r>
            <a:endParaRPr lang="ru-RU" b="1" dirty="0">
              <a:solidFill>
                <a:srgbClr val="008080"/>
              </a:solidFill>
            </a:endParaRPr>
          </a:p>
          <a:p>
            <a:r>
              <a:rPr lang="ru-RU" dirty="0"/>
              <a:t>Дополните высказывание.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002. СИНТЕЗ КЕТОНОВЫХ ТЕЛ  ПРОИСХОДИТ В  МИТОХОНДРИЯХ</a:t>
            </a:r>
          </a:p>
          <a:p>
            <a:r>
              <a:rPr lang="ru-RU" dirty="0"/>
              <a:t>          ПЕЧЕНИ ИЗ 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Ответ: ацетил </a:t>
            </a:r>
            <a:r>
              <a:rPr lang="ru-RU" dirty="0" err="1"/>
              <a:t>КоА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28791" y="993913"/>
            <a:ext cx="5351796" cy="413179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 современной дидактике известны такие варианты теста закрытой формы:  с одинарной (один правильный ответ), множественной выборкой (несколько правильных ответов), с альтернативным тестовым заданием (выбор  ответа из вариантов: да, нет).</a:t>
            </a:r>
          </a:p>
          <a:p>
            <a:r>
              <a:rPr lang="ru-RU" dirty="0"/>
              <a:t>На клинических кафедрах используют тестовое задание в виде ситуационной </a:t>
            </a:r>
            <a:r>
              <a:rPr lang="ru-RU" dirty="0" smtClean="0"/>
              <a:t>задачи.</a:t>
            </a:r>
          </a:p>
          <a:p>
            <a:r>
              <a:rPr lang="ru-RU" dirty="0"/>
              <a:t>Вариант тестового задания в виде ситуационной задачи целесообразно</a:t>
            </a:r>
          </a:p>
          <a:p>
            <a:r>
              <a:rPr lang="ru-RU" dirty="0"/>
              <a:t>использовать в качестве входного контроля для проверки качества самоподготовки студентов к занятию либо в качестве текущего контроля, если время ограничено и нет возможности обсудить ситуацию коллегиально.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99" y="16101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2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2025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6" y="130999"/>
            <a:ext cx="11029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Примеры стандартных инструкций и тестовых </a:t>
            </a:r>
            <a:r>
              <a:rPr lang="ru-RU" sz="2800" b="1" dirty="0" smtClean="0">
                <a:solidFill>
                  <a:srgbClr val="008080"/>
                </a:solidFill>
              </a:rPr>
              <a:t>заданиях</a:t>
            </a:r>
          </a:p>
          <a:p>
            <a:pPr algn="ctr"/>
            <a:r>
              <a:rPr lang="ru-RU" sz="2800" b="1" dirty="0" smtClean="0">
                <a:solidFill>
                  <a:srgbClr val="008080"/>
                </a:solidFill>
              </a:rPr>
              <a:t>разных видов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7" y="1382261"/>
            <a:ext cx="6341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8080"/>
                </a:solidFill>
              </a:rPr>
              <a:t>Тестовое задание на соответствие</a:t>
            </a:r>
            <a:endParaRPr lang="ru-RU" dirty="0">
              <a:solidFill>
                <a:srgbClr val="008080"/>
              </a:solidFill>
            </a:endParaRPr>
          </a:p>
          <a:p>
            <a:r>
              <a:rPr lang="ru-RU" dirty="0"/>
              <a:t>Установить соответствие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003. ПУТИ ИСПОЛЬЗОВАНИЯ МЕТАБОЛИТОВ ПЕНТОЗНОГО </a:t>
            </a:r>
          </a:p>
          <a:p>
            <a:r>
              <a:rPr lang="ru-RU" dirty="0" smtClean="0"/>
              <a:t>          ЦИКЛА  </a:t>
            </a:r>
            <a:r>
              <a:rPr lang="ru-RU" dirty="0"/>
              <a:t>ПРЕВРАЩЕНИЯ ГЛЮКОЗЫ</a:t>
            </a:r>
          </a:p>
          <a:p>
            <a:endParaRPr lang="ru-RU" dirty="0"/>
          </a:p>
          <a:p>
            <a:r>
              <a:rPr lang="ru-RU" i="1" dirty="0"/>
              <a:t> 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40576"/>
              </p:ext>
            </p:extLst>
          </p:nvPr>
        </p:nvGraphicFramePr>
        <p:xfrm>
          <a:off x="523179" y="2643836"/>
          <a:ext cx="5878688" cy="1807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7836"/>
                <a:gridCol w="3030852"/>
              </a:tblGrid>
              <a:tr h="344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1) НАДФ Н</a:t>
                      </a:r>
                      <a:r>
                        <a:rPr lang="ru-RU" sz="1600" baseline="300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А) синтез нуклеотидов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2) рибозо-5фосфат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Б) восстановительные реакции при синтезе жирных </a:t>
                      </a:r>
                      <a:r>
                        <a:rPr lang="ru-RU" sz="1600" dirty="0" smtClean="0">
                          <a:effectLst/>
                        </a:rPr>
                        <a:t>кислот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  <a:tr h="243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3) глицеральдегидфосфат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В) реакции </a:t>
                      </a:r>
                      <a:r>
                        <a:rPr lang="ru-RU" sz="1600" dirty="0" err="1">
                          <a:effectLst/>
                        </a:rPr>
                        <a:t>гидроксилирования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  <a:tr h="243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4) фруктозо-6-фосфат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Г) аэробный гликолиз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  <a:tr h="243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Д) анаэробный гликолиз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148013" y="3547675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5" y="4431608"/>
            <a:ext cx="319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Ответ: 1-А,Б; 2 –А; 3-Г,Д; 4-Г,Д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94922" y="1335592"/>
            <a:ext cx="558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8080"/>
                </a:solidFill>
              </a:rPr>
              <a:t>Тестовое задан</a:t>
            </a:r>
            <a:r>
              <a:rPr lang="ru-RU" i="1" dirty="0"/>
              <a:t>ие на установление правильной последовательности</a:t>
            </a:r>
            <a:endParaRPr lang="ru-RU" dirty="0"/>
          </a:p>
          <a:p>
            <a:r>
              <a:rPr lang="ru-RU" dirty="0"/>
              <a:t>Установить последовательность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94922" y="228845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004. ИНТЕРМЕДИАТЫ В ГЛЮКОНЕОГЕНЕЗЕ</a:t>
            </a:r>
          </a:p>
          <a:p>
            <a:r>
              <a:rPr lang="ru-RU" dirty="0"/>
              <a:t>	1)  </a:t>
            </a:r>
            <a:r>
              <a:rPr lang="ru-RU" dirty="0" err="1"/>
              <a:t>лактат</a:t>
            </a:r>
            <a:endParaRPr lang="ru-RU" dirty="0"/>
          </a:p>
          <a:p>
            <a:r>
              <a:rPr lang="ru-RU" dirty="0"/>
              <a:t>          2)  </a:t>
            </a:r>
            <a:r>
              <a:rPr lang="ru-RU" dirty="0" err="1"/>
              <a:t>фосфоенолпируват</a:t>
            </a:r>
            <a:endParaRPr lang="ru-RU" dirty="0"/>
          </a:p>
          <a:p>
            <a:r>
              <a:rPr lang="ru-RU" dirty="0"/>
              <a:t>          3)  глюкоза</a:t>
            </a:r>
          </a:p>
          <a:p>
            <a:r>
              <a:rPr lang="ru-RU" dirty="0"/>
              <a:t>          4) фруктозо-1,6-дифосфат</a:t>
            </a:r>
          </a:p>
          <a:p>
            <a:r>
              <a:rPr lang="ru-RU" dirty="0"/>
              <a:t>          5)  1,3-дифосфоглицерат</a:t>
            </a:r>
          </a:p>
          <a:p>
            <a:r>
              <a:rPr lang="ru-RU" dirty="0"/>
              <a:t>          6)  </a:t>
            </a:r>
            <a:r>
              <a:rPr lang="ru-RU" dirty="0" err="1"/>
              <a:t>оксалоацетат</a:t>
            </a:r>
            <a:endParaRPr lang="ru-RU" dirty="0"/>
          </a:p>
          <a:p>
            <a:r>
              <a:rPr lang="ru-RU" dirty="0"/>
              <a:t>          7)  </a:t>
            </a:r>
            <a:r>
              <a:rPr lang="ru-RU" dirty="0" err="1"/>
              <a:t>глицеральдегидфосфат</a:t>
            </a:r>
            <a:r>
              <a:rPr lang="ru-RU" dirty="0"/>
              <a:t> </a:t>
            </a:r>
          </a:p>
          <a:p>
            <a:r>
              <a:rPr lang="ru-RU" dirty="0"/>
              <a:t>          8)  </a:t>
            </a:r>
            <a:r>
              <a:rPr lang="ru-RU" dirty="0" err="1"/>
              <a:t>диоксиацетонфостат</a:t>
            </a:r>
            <a:endParaRPr lang="ru-RU" dirty="0"/>
          </a:p>
          <a:p>
            <a:r>
              <a:rPr lang="ru-RU" dirty="0"/>
              <a:t>          9)  глюкозо-6-фосфат</a:t>
            </a:r>
          </a:p>
          <a:p>
            <a:r>
              <a:rPr lang="ru-RU" dirty="0"/>
              <a:t>          10)  2-фосфоглицерат</a:t>
            </a:r>
          </a:p>
          <a:p>
            <a:r>
              <a:rPr lang="ru-RU" dirty="0"/>
              <a:t>          11)  </a:t>
            </a:r>
            <a:r>
              <a:rPr lang="ru-RU" dirty="0" err="1"/>
              <a:t>пируват</a:t>
            </a:r>
            <a:endParaRPr lang="ru-RU" dirty="0"/>
          </a:p>
          <a:p>
            <a:r>
              <a:rPr lang="ru-RU" dirty="0"/>
              <a:t>          12)  фруктозо-6-фосфат</a:t>
            </a:r>
          </a:p>
          <a:p>
            <a:r>
              <a:rPr lang="ru-RU" dirty="0"/>
              <a:t>          13)  3-фосфоглицерат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Ответ: 1,11,6,2,10,13,5,7,8,4,12,9,3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6774" y="4894879"/>
            <a:ext cx="5839548" cy="1267382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Тестовое задание на соответствие</a:t>
            </a:r>
            <a:r>
              <a:rPr lang="ru-RU" dirty="0"/>
              <a:t> содержит два множества, правый столбик - для выбора (включает на 1-2 элемента больше), левый - для ответа.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-205148"/>
            <a:ext cx="12191660" cy="7063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2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0112" y="602603"/>
            <a:ext cx="82826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</a:t>
            </a:r>
            <a:r>
              <a:rPr lang="ru-RU" sz="2400" b="1" dirty="0" smtClean="0"/>
              <a:t>рифтовое оформление</a:t>
            </a:r>
          </a:p>
          <a:p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екст </a:t>
            </a:r>
            <a:r>
              <a:rPr lang="ru-RU" dirty="0"/>
              <a:t>задания пишется прописными (заглавными) буквами, варианты ответов – строчными (с заглавной буквы их писать не надо – это продолжение формулировки задания), знаки препинания между заданием и вариантами, между вариантами и после последнего не ставятся.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Располагать задание следует компактнее и максимально удобно для работы (одинарный межстрочный интервал внутри задания; варианты ответов смещаются ближе к центру и не обязательно с одинаковым отступом в разных заданиях).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Нумеровать варианты лучше цифрами.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Выравнивание текста (тестовых заданий и вариантов ответов) следует производить по ширине, а не по левому краю или центру.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Между номером задания и текстом лучше ставить неразрывный пробел   (</a:t>
            </a:r>
            <a:r>
              <a:rPr lang="en-US" dirty="0" err="1"/>
              <a:t>Ctr</a:t>
            </a:r>
            <a:r>
              <a:rPr lang="ru-RU" dirty="0"/>
              <a:t>+</a:t>
            </a:r>
            <a:r>
              <a:rPr lang="en-US" dirty="0" err="1"/>
              <a:t>Shf</a:t>
            </a:r>
            <a:r>
              <a:rPr lang="ru-RU" dirty="0"/>
              <a:t>+пробел 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Если текст задания не умещается на одной строке, при форматировании этого абзаца следует делать выступ первой строки на номер (при размере кегля 14 шрифта </a:t>
            </a:r>
            <a:r>
              <a:rPr lang="en-US" dirty="0"/>
              <a:t>Times New Roman</a:t>
            </a:r>
            <a:r>
              <a:rPr lang="ru-RU" dirty="0"/>
              <a:t>: выступ первой строки будет 0,5 см, если в номере задания одна цифра и 0,8 см, если в номере задания две цифры)</a:t>
            </a:r>
          </a:p>
          <a:p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" y="-82408"/>
            <a:ext cx="12191660" cy="7063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9806" y="-169277"/>
            <a:ext cx="508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8080"/>
                </a:solidFill>
              </a:rPr>
              <a:t>Практическая работа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8772" y="524986"/>
            <a:ext cx="117932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Ситуационная задача   </a:t>
            </a:r>
            <a:r>
              <a:rPr lang="ru-RU" sz="2400" b="1" dirty="0" smtClean="0">
                <a:solidFill>
                  <a:srgbClr val="008080"/>
                </a:solidFill>
              </a:rPr>
              <a:t>№1. Выявите </a:t>
            </a:r>
            <a:r>
              <a:rPr lang="ru-RU" sz="2400" b="1" dirty="0">
                <a:solidFill>
                  <a:srgbClr val="008080"/>
                </a:solidFill>
              </a:rPr>
              <a:t>ошибки в тестовом задании и его </a:t>
            </a:r>
            <a:endParaRPr lang="ru-RU" sz="2400" b="1" dirty="0" smtClean="0">
              <a:solidFill>
                <a:srgbClr val="008080"/>
              </a:solidFill>
            </a:endParaRPr>
          </a:p>
          <a:p>
            <a:r>
              <a:rPr lang="ru-RU" sz="2400" b="1" dirty="0">
                <a:solidFill>
                  <a:srgbClr val="008080"/>
                </a:solidFill>
              </a:rPr>
              <a:t> </a:t>
            </a:r>
            <a:r>
              <a:rPr lang="ru-RU" sz="2400" b="1" dirty="0" smtClean="0">
                <a:solidFill>
                  <a:srgbClr val="008080"/>
                </a:solidFill>
              </a:rPr>
              <a:t>                                                                                                                                   оформлении </a:t>
            </a:r>
            <a:endParaRPr lang="ru-RU" sz="2400" b="1" dirty="0">
              <a:solidFill>
                <a:srgbClr val="00808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2744" y="1221314"/>
            <a:ext cx="847764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01. ИЗ ПЕРЕЧИСЛЕННЫХ УТВЕРЖДЕНИЙ ОТНОСИТЕЛЬНО УРОВНЕЙ СФОРМИРОВАННОСТИ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ПРОФЕССИОНАЛЬНО-ПЕДАГОГИЧЕСКОЙ КУЛЬТУРЫ ВЫБЕРИТЕ ПРАВИЛЬНЫЕ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1400" dirty="0"/>
              <a:t>А. включение учебно-воспитательных взаимодействий в сферу профессионального и </a:t>
            </a:r>
            <a:endParaRPr lang="ru-RU" sz="1400" dirty="0" smtClean="0"/>
          </a:p>
          <a:p>
            <a:pPr lvl="0" defTabSz="914400" eaLnBrk="0" hangingPunct="0"/>
            <a:r>
              <a:rPr lang="ru-RU" sz="1400" dirty="0"/>
              <a:t> </a:t>
            </a:r>
            <a:r>
              <a:rPr lang="ru-RU" sz="1400" dirty="0" smtClean="0"/>
              <a:t>           своего </a:t>
            </a:r>
            <a:r>
              <a:rPr lang="ru-RU" sz="1400" dirty="0"/>
              <a:t>жизненного </a:t>
            </a:r>
            <a:r>
              <a:rPr lang="ru-RU" sz="1400" dirty="0" smtClean="0"/>
              <a:t>развития</a:t>
            </a:r>
          </a:p>
          <a:p>
            <a:pPr lvl="0" defTabSz="914400" eaLnBrk="0" hangingPunct="0"/>
            <a:r>
              <a:rPr lang="ru-RU" sz="1400" dirty="0" smtClean="0"/>
              <a:t>       Б</a:t>
            </a:r>
            <a:r>
              <a:rPr lang="ru-RU" sz="1400" dirty="0"/>
              <a:t>.  создание системы своих взаимодействий с </a:t>
            </a:r>
            <a:r>
              <a:rPr lang="ru-RU" sz="1400" dirty="0" smtClean="0"/>
              <a:t>воспитанниками</a:t>
            </a:r>
          </a:p>
          <a:p>
            <a:pPr lvl="0" defTabSz="914400" eaLnBrk="0" hangingPunct="0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В. нормативный</a:t>
            </a:r>
          </a:p>
          <a:p>
            <a:pPr lvl="0" defTabSz="914400" eaLnBrk="0" hangingPunct="0"/>
            <a:endParaRPr lang="ru-RU" altLang="ru-RU" dirty="0"/>
          </a:p>
          <a:p>
            <a:pPr lvl="0" defTabSz="914400" eaLnBrk="0" hangingPunct="0"/>
            <a:endParaRPr lang="ru-RU" sz="1400" i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10415" y="2726261"/>
            <a:ext cx="5757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ru-RU" i="1" dirty="0"/>
              <a:t>Установить </a:t>
            </a:r>
            <a:r>
              <a:rPr lang="ru-RU" i="1" dirty="0" smtClean="0"/>
              <a:t>соответствие</a:t>
            </a:r>
          </a:p>
          <a:p>
            <a:r>
              <a:rPr lang="ru-RU" i="1" dirty="0" smtClean="0"/>
              <a:t>02. </a:t>
            </a:r>
            <a:r>
              <a:rPr lang="ru-RU" dirty="0"/>
              <a:t>Пути использования метаболитов </a:t>
            </a:r>
            <a:r>
              <a:rPr lang="ru-RU" dirty="0" err="1"/>
              <a:t>пентозного</a:t>
            </a:r>
            <a:r>
              <a:rPr lang="ru-RU" dirty="0"/>
              <a:t> цикла</a:t>
            </a:r>
          </a:p>
          <a:p>
            <a:r>
              <a:rPr lang="ru-RU" dirty="0"/>
              <a:t>           превращения глюкозы</a:t>
            </a:r>
          </a:p>
          <a:p>
            <a:pPr lvl="0" defTabSz="914400" eaLnBrk="0" hangingPunct="0"/>
            <a:endParaRPr lang="ru-RU" i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0576"/>
              </p:ext>
            </p:extLst>
          </p:nvPr>
        </p:nvGraphicFramePr>
        <p:xfrm>
          <a:off x="695738" y="3677479"/>
          <a:ext cx="8124648" cy="156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324"/>
                <a:gridCol w="4062324"/>
              </a:tblGrid>
              <a:tr h="1560444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 Н</a:t>
                      </a:r>
                      <a:r>
                        <a:rPr lang="ru-RU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рибозо-5фосфат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глицеральдегидфосфат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фруктозо-6-фосфат</a:t>
                      </a:r>
                      <a:endParaRPr lang="ru-RU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синтез нуклеотидов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восстановительные реакции при синтезе жирных  кислот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реакции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гидроксилирования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аэробный гликолиз</a:t>
                      </a:r>
                      <a:endParaRPr lang="ru-RU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08087" y="573516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7559" y="5671693"/>
            <a:ext cx="9200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 ОТОБРАННАЯ И ПРИЗНАННАЯ ОБЩЕСТВОМ (ГОСУДАРСТВОМ) СИСТЕМА ЭЛЕМЕНТОВ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ОБЪЕКТИВНОГО ОПЫТА ЧЕЛОВЕЧЕСТВА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УСВОЕНИЕ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КОТОРОЙ НЕОБХОДИМО ДЛЯ УСПЕШНОЙ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ИНДИВИДА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ИЗБРАННОЙ  ИМ  СФЕРЕ  ОБЩЕСТВЕННО-ПОЛЕЗНОЙ ПРАКТИКИ -_______________ОБРАЗОВАНИЯ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04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00" y="0"/>
            <a:ext cx="12191660" cy="6964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2" y="-205148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2025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443" y="1617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43" y="48948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6774" y="191395"/>
            <a:ext cx="107938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80"/>
                </a:solidFill>
              </a:rPr>
              <a:t>ОТВЕТЫ НА </a:t>
            </a:r>
            <a:r>
              <a:rPr lang="ru-RU" sz="2800" b="1" dirty="0">
                <a:solidFill>
                  <a:srgbClr val="008080"/>
                </a:solidFill>
              </a:rPr>
              <a:t>ЗАДАНИЯ САМОКОНТРОЛЯ </a:t>
            </a:r>
            <a:r>
              <a:rPr lang="ru-RU" sz="2800" b="1" dirty="0" smtClean="0">
                <a:solidFill>
                  <a:srgbClr val="008080"/>
                </a:solidFill>
              </a:rPr>
              <a:t>ЗНАНИЙ</a:t>
            </a:r>
          </a:p>
          <a:p>
            <a:r>
              <a:rPr lang="ru-RU" sz="2800" b="1" dirty="0" smtClean="0"/>
              <a:t>01.</a:t>
            </a:r>
          </a:p>
          <a:p>
            <a:r>
              <a:rPr lang="ru-RU" dirty="0" smtClean="0"/>
              <a:t>Ошибка 1. Нет задания перед тестом</a:t>
            </a:r>
          </a:p>
          <a:p>
            <a:r>
              <a:rPr lang="ru-RU" dirty="0" smtClean="0"/>
              <a:t>Ошибка 2. Нарушено требование к тесту: логическая форма высказывания, простая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стилистическая конструкция. В задании не надо вводить дополнительные инструкции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типа «выберите».</a:t>
            </a:r>
          </a:p>
          <a:p>
            <a:r>
              <a:rPr lang="ru-RU" dirty="0" smtClean="0"/>
              <a:t>Ошибка 3. Задание содержит лишние  слова (из перечисленных утверждений.)</a:t>
            </a:r>
          </a:p>
          <a:p>
            <a:r>
              <a:rPr lang="ru-RU" dirty="0"/>
              <a:t>Ошибка </a:t>
            </a:r>
            <a:r>
              <a:rPr lang="ru-RU" dirty="0" smtClean="0"/>
              <a:t>4.Нарушено правило, что все ответы, правильные и неправильные, должны быть </a:t>
            </a:r>
            <a:r>
              <a:rPr lang="ru-RU" dirty="0" err="1" smtClean="0"/>
              <a:t>равн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по длине.</a:t>
            </a:r>
          </a:p>
          <a:p>
            <a:r>
              <a:rPr lang="ru-RU" dirty="0" smtClean="0"/>
              <a:t>Ошибка 5. Нумеровать варианты ответов лучше цифрами.</a:t>
            </a:r>
          </a:p>
          <a:p>
            <a:endParaRPr lang="ru-RU" dirty="0" smtClean="0"/>
          </a:p>
          <a:p>
            <a:r>
              <a:rPr lang="ru-RU" b="1" dirty="0" smtClean="0"/>
              <a:t>02.</a:t>
            </a:r>
          </a:p>
          <a:p>
            <a:r>
              <a:rPr lang="ru-RU" dirty="0"/>
              <a:t>Ошибка 1</a:t>
            </a:r>
            <a:r>
              <a:rPr lang="ru-RU" dirty="0" smtClean="0"/>
              <a:t>. Нарушено требование к тестовому заданию на соответствие – правый столбик- для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выбора должен содержать на 1-2 элемента больше, чем левый.</a:t>
            </a:r>
          </a:p>
          <a:p>
            <a:r>
              <a:rPr lang="ru-RU" dirty="0"/>
              <a:t>Ошибка </a:t>
            </a:r>
            <a:r>
              <a:rPr lang="ru-RU" dirty="0" smtClean="0"/>
              <a:t>2. Нарушено шрифтовое оформление: текст задания пишется прописными буквами.</a:t>
            </a:r>
          </a:p>
          <a:p>
            <a:endParaRPr lang="ru-RU" b="1" dirty="0"/>
          </a:p>
          <a:p>
            <a:r>
              <a:rPr lang="ru-RU" b="1" dirty="0" smtClean="0"/>
              <a:t>3.</a:t>
            </a:r>
          </a:p>
          <a:p>
            <a:r>
              <a:rPr lang="ru-RU" dirty="0"/>
              <a:t>Ошибка 1</a:t>
            </a:r>
            <a:r>
              <a:rPr lang="ru-RU" dirty="0" smtClean="0"/>
              <a:t>. Нет задания перед тестовым заданием. Должно быть указание «Дополните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высказывание»</a:t>
            </a:r>
          </a:p>
          <a:p>
            <a:r>
              <a:rPr lang="ru-RU" dirty="0"/>
              <a:t>Ошибка </a:t>
            </a:r>
            <a:r>
              <a:rPr lang="ru-RU" dirty="0" smtClean="0"/>
              <a:t>2.</a:t>
            </a:r>
            <a:r>
              <a:rPr lang="ru-RU" dirty="0"/>
              <a:t> Если тестовых заданий до 100, то используют двузначную нумерацию (в данном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случае </a:t>
            </a:r>
            <a:r>
              <a:rPr lang="ru-RU" dirty="0"/>
              <a:t>должно быть </a:t>
            </a:r>
            <a:r>
              <a:rPr lang="ru-RU" dirty="0" smtClean="0"/>
              <a:t>03.), </a:t>
            </a:r>
            <a:r>
              <a:rPr lang="ru-RU" dirty="0"/>
              <a:t>если тестовых заданий свыше 100, то применяют </a:t>
            </a:r>
            <a:r>
              <a:rPr lang="ru-RU" dirty="0" smtClean="0"/>
              <a:t>трехзначную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/>
              <a:t>нумерацию (тогда </a:t>
            </a:r>
            <a:r>
              <a:rPr lang="ru-RU" dirty="0" smtClean="0"/>
              <a:t>003.).</a:t>
            </a:r>
          </a:p>
          <a:p>
            <a:r>
              <a:rPr lang="ru-RU" dirty="0" smtClean="0"/>
              <a:t>Ошибка 3.</a:t>
            </a:r>
            <a:r>
              <a:rPr lang="ru-RU" dirty="0"/>
              <a:t> Нарушено требование к краткости изложения – должно быть не более 6 – 9  слов.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62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008" y="1307122"/>
            <a:ext cx="8727212" cy="4855498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3200" b="1" cap="none" dirty="0" smtClean="0">
                <a:solidFill>
                  <a:srgbClr val="008080"/>
                </a:solidFill>
              </a:rPr>
              <a:t>Ситуационная задача </a:t>
            </a:r>
            <a:r>
              <a:rPr lang="ru-RU" sz="3200" b="1" dirty="0">
                <a:solidFill>
                  <a:srgbClr val="008080"/>
                </a:solidFill>
              </a:rPr>
              <a:t>2</a:t>
            </a:r>
            <a:endParaRPr lang="ru-RU" sz="3200" b="1" dirty="0" smtClean="0">
              <a:solidFill>
                <a:srgbClr val="008080"/>
              </a:solidFill>
            </a:endParaRP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2974" y="1909186"/>
            <a:ext cx="5940425" cy="32415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3531" y="5150690"/>
            <a:ext cx="7876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Какая форма контроля  учебных достижений студентов </a:t>
            </a:r>
          </a:p>
          <a:p>
            <a:r>
              <a:rPr lang="ru-RU" sz="2400" b="1" dirty="0" smtClean="0">
                <a:solidFill>
                  <a:srgbClr val="008080"/>
                </a:solidFill>
              </a:rPr>
              <a:t>будет оптимальна  для </a:t>
            </a:r>
            <a:r>
              <a:rPr lang="ru-RU" sz="2400" b="1" dirty="0" err="1" smtClean="0">
                <a:solidFill>
                  <a:srgbClr val="008080"/>
                </a:solidFill>
              </a:rPr>
              <a:t>слабослышаших</a:t>
            </a:r>
            <a:r>
              <a:rPr lang="ru-RU" sz="2400" b="1" dirty="0" smtClean="0">
                <a:solidFill>
                  <a:srgbClr val="008080"/>
                </a:solidFill>
              </a:rPr>
              <a:t> студентов, </a:t>
            </a:r>
          </a:p>
          <a:p>
            <a:r>
              <a:rPr lang="ru-RU" sz="2400" b="1" dirty="0">
                <a:solidFill>
                  <a:srgbClr val="008080"/>
                </a:solidFill>
              </a:rPr>
              <a:t>д</a:t>
            </a:r>
            <a:r>
              <a:rPr lang="ru-RU" sz="2400" b="1" dirty="0" smtClean="0">
                <a:solidFill>
                  <a:srgbClr val="008080"/>
                </a:solidFill>
              </a:rPr>
              <a:t>ля слабовидящих студентов ?</a:t>
            </a:r>
            <a:endParaRPr lang="ru-RU" sz="2400" dirty="0"/>
          </a:p>
        </p:txBody>
      </p:sp>
      <p:sp>
        <p:nvSpPr>
          <p:cNvPr id="11" name="AutoShape 121"/>
          <p:cNvSpPr>
            <a:spLocks noChangeArrowheads="1"/>
          </p:cNvSpPr>
          <p:nvPr/>
        </p:nvSpPr>
        <p:spPr bwMode="blackWhite">
          <a:xfrm>
            <a:off x="2208125" y="3041374"/>
            <a:ext cx="1901651" cy="350031"/>
          </a:xfrm>
          <a:prstGeom prst="wedgeRectCallout">
            <a:avLst>
              <a:gd name="adj1" fmla="val 12322"/>
              <a:gd name="adj2" fmla="val 167641"/>
            </a:avLst>
          </a:prstGeom>
          <a:solidFill>
            <a:srgbClr val="EF21C8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Визуальный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  <p:sp>
        <p:nvSpPr>
          <p:cNvPr id="12" name="AutoShape 120"/>
          <p:cNvSpPr>
            <a:spLocks noChangeArrowheads="1"/>
          </p:cNvSpPr>
          <p:nvPr/>
        </p:nvSpPr>
        <p:spPr bwMode="blackWhite">
          <a:xfrm>
            <a:off x="532548" y="2588596"/>
            <a:ext cx="1934808" cy="401526"/>
          </a:xfrm>
          <a:prstGeom prst="wedgeRectCallout">
            <a:avLst>
              <a:gd name="adj1" fmla="val 3843"/>
              <a:gd name="adj2" fmla="val 86752"/>
            </a:avLst>
          </a:prstGeom>
          <a:solidFill>
            <a:srgbClr val="E287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Кинестетический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3" name="AutoShape 122"/>
          <p:cNvSpPr>
            <a:spLocks noChangeArrowheads="1"/>
          </p:cNvSpPr>
          <p:nvPr/>
        </p:nvSpPr>
        <p:spPr bwMode="blackWhite">
          <a:xfrm>
            <a:off x="4230357" y="2789360"/>
            <a:ext cx="1875862" cy="376466"/>
          </a:xfrm>
          <a:prstGeom prst="wedgeRectCallout">
            <a:avLst>
              <a:gd name="adj1" fmla="val -25164"/>
              <a:gd name="adj2" fmla="val 135006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Аудиальный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7938" y="4807332"/>
            <a:ext cx="2100106" cy="26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1100" dirty="0">
                <a:solidFill>
                  <a:srgbClr val="0070C0"/>
                </a:solidFill>
              </a:rPr>
              <a:t>Контроль в устной форме</a:t>
            </a:r>
            <a:endParaRPr lang="en-US" alt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ругая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852538"/>
      </a:accent1>
      <a:accent2>
        <a:srgbClr val="B2324B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2782</TotalTime>
  <Words>1543</Words>
  <Application>Microsoft Office PowerPoint</Application>
  <PresentationFormat>Произвольный</PresentationFormat>
  <Paragraphs>269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Дивиденд</vt:lpstr>
      <vt:lpstr> </vt:lpstr>
      <vt:lpstr>   Практическая работа</vt:lpstr>
      <vt:lpstr>   Практическая работа</vt:lpstr>
      <vt:lpstr>   Практическая работа</vt:lpstr>
      <vt:lpstr>  </vt:lpstr>
      <vt:lpstr>   </vt:lpstr>
      <vt:lpstr>   Практическая работа</vt:lpstr>
      <vt:lpstr>   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маломобильными гражданами</dc:title>
  <dc:creator>Наталья Коробова</dc:creator>
  <cp:lastModifiedBy>Александра</cp:lastModifiedBy>
  <cp:revision>343</cp:revision>
  <dcterms:created xsi:type="dcterms:W3CDTF">2020-11-07T13:56:51Z</dcterms:created>
  <dcterms:modified xsi:type="dcterms:W3CDTF">2025-02-24T15:26:38Z</dcterms:modified>
</cp:coreProperties>
</file>