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7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6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348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87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71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47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59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29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34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22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6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293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62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1166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2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613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64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1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48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09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0F2C-C629-45AC-9B4F-D1FF29A2492A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B262-D1AA-46FB-89D1-4CDC9455C2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3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1">
                <a:tint val="95000"/>
              </a:schemeClr>
              <a:schemeClr val="bg1">
                <a:shade val="9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D6A394-B42D-47D8-B6B0-3B83AFE8BC97}" type="datetimeFigureOut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19.05.2025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D5AE589-2076-4EBE-BE11-371F87C490B1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4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5989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Где вы работаете?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Где вы учитесь?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110344"/>
              </p:ext>
            </p:extLst>
          </p:nvPr>
        </p:nvGraphicFramePr>
        <p:xfrm>
          <a:off x="1115616" y="1988840"/>
          <a:ext cx="6624736" cy="3600400"/>
        </p:xfrm>
        <a:graphic>
          <a:graphicData uri="http://schemas.openxmlformats.org/drawingml/2006/table">
            <a:tbl>
              <a:tblPr firstRow="1" firstCol="1" bandRow="1"/>
              <a:tblGrid>
                <a:gridCol w="3312022"/>
                <a:gridCol w="3312714"/>
              </a:tblGrid>
              <a:tr h="3600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работаю в школе</a:t>
                      </a: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работаю в банке</a:t>
                      </a: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работаю в медицинском университете</a:t>
                      </a: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работаю на заводе</a:t>
                      </a:r>
                      <a:r>
                        <a:rPr lang="ru-RU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работаю в полиции.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 в школе.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 в медицинском университете.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 в педагогическом университете.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 в технологическом колледже.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 в строительном техникуме.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90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7504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Кем вы работаете?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86526"/>
              </p:ext>
            </p:extLst>
          </p:nvPr>
        </p:nvGraphicFramePr>
        <p:xfrm>
          <a:off x="971600" y="1556792"/>
          <a:ext cx="6696743" cy="4252971"/>
        </p:xfrm>
        <a:graphic>
          <a:graphicData uri="http://schemas.openxmlformats.org/drawingml/2006/table">
            <a:tbl>
              <a:tblPr firstRow="1" firstCol="1" bandRow="1"/>
              <a:tblGrid>
                <a:gridCol w="6696743"/>
              </a:tblGrid>
              <a:tr h="4252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учителем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кассиром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стюардессой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врачом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менеджером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охранником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преподавателем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71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6002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Какой у вас домашний адрес?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43676"/>
              </p:ext>
            </p:extLst>
          </p:nvPr>
        </p:nvGraphicFramePr>
        <p:xfrm>
          <a:off x="1115616" y="2060848"/>
          <a:ext cx="6639192" cy="3672408"/>
        </p:xfrm>
        <a:graphic>
          <a:graphicData uri="http://schemas.openxmlformats.org/drawingml/2006/table">
            <a:tbl>
              <a:tblPr firstRow="1" firstCol="1" bandRow="1"/>
              <a:tblGrid>
                <a:gridCol w="6639192"/>
              </a:tblGrid>
              <a:tr h="367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Пушкина, дом 7, квартира 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Двинская, дом 8, квартира 99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Лесная, дом 16, квартира 44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Чуйкова, дом 57, квартира 98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Кубанская, дом 168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Советская, дом 28 А, комната 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002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Какой у вас домашний/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мобильный телефон?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873109"/>
              </p:ext>
            </p:extLst>
          </p:nvPr>
        </p:nvGraphicFramePr>
        <p:xfrm>
          <a:off x="1259632" y="1988840"/>
          <a:ext cx="6480721" cy="4032448"/>
        </p:xfrm>
        <a:graphic>
          <a:graphicData uri="http://schemas.openxmlformats.org/drawingml/2006/table">
            <a:tbl>
              <a:tblPr firstRow="1" firstCol="1" bandRow="1"/>
              <a:tblGrid>
                <a:gridCol w="6480721"/>
              </a:tblGrid>
              <a:tr h="40324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247 62 </a:t>
                      </a:r>
                      <a:r>
                        <a:rPr lang="ru-RU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294 </a:t>
                      </a: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 </a:t>
                      </a:r>
                      <a:r>
                        <a:rPr lang="ru-RU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241 37 </a:t>
                      </a:r>
                      <a:r>
                        <a:rPr lang="ru-RU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8 906 406 34 56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8 937 207 45 89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8 917 601 32 90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417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68952" cy="16002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Какой у вас служебный телефон?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413708"/>
              </p:ext>
            </p:extLst>
          </p:nvPr>
        </p:nvGraphicFramePr>
        <p:xfrm>
          <a:off x="2771800" y="2420888"/>
          <a:ext cx="3096344" cy="1944216"/>
        </p:xfrm>
        <a:graphic>
          <a:graphicData uri="http://schemas.openxmlformats.org/drawingml/2006/table">
            <a:tbl>
              <a:tblPr firstRow="1" firstCol="1" bandRow="1"/>
              <a:tblGrid>
                <a:gridCol w="3096344"/>
              </a:tblGrid>
              <a:tr h="1944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245 62 22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294 55 78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240 26 24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024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У вас есть родственники в этом городе? Кто они?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732987"/>
              </p:ext>
            </p:extLst>
          </p:nvPr>
        </p:nvGraphicFramePr>
        <p:xfrm>
          <a:off x="611560" y="2060848"/>
          <a:ext cx="7848872" cy="3888432"/>
        </p:xfrm>
        <a:graphic>
          <a:graphicData uri="http://schemas.openxmlformats.org/drawingml/2006/table">
            <a:tbl>
              <a:tblPr firstRow="1" firstCol="1" bandRow="1"/>
              <a:tblGrid>
                <a:gridCol w="3924026"/>
                <a:gridCol w="3924846"/>
              </a:tblGrid>
              <a:tr h="3888432">
                <a:tc>
                  <a:txBody>
                    <a:bodyPr/>
                    <a:lstStyle/>
                    <a:p>
                      <a:pPr marL="17780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Мой муж и сын/ Моя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дочь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780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Мои родители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780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Моя тётя/ Мой дядя</a:t>
                      </a:r>
                    </a:p>
                    <a:p>
                      <a:pPr marL="17780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Мой племянник / Моя племянница</a:t>
                      </a:r>
                    </a:p>
                    <a:p>
                      <a:pPr marL="17780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Сестра / Брат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Нет.</a:t>
                      </a:r>
                    </a:p>
                    <a:p>
                      <a:pPr marL="3556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 меня нет родственников в этом городе.</a:t>
                      </a:r>
                    </a:p>
                    <a:p>
                      <a:pPr marL="3556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 меня нет здесь родственников.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361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3955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Вы живёте вместе?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Адрес тот же?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002827"/>
              </p:ext>
            </p:extLst>
          </p:nvPr>
        </p:nvGraphicFramePr>
        <p:xfrm>
          <a:off x="611560" y="1988840"/>
          <a:ext cx="7920880" cy="3456384"/>
        </p:xfrm>
        <a:graphic>
          <a:graphicData uri="http://schemas.openxmlformats.org/drawingml/2006/table">
            <a:tbl>
              <a:tblPr firstRow="1" firstCol="1" bandRow="1"/>
              <a:tblGrid>
                <a:gridCol w="3431733"/>
                <a:gridCol w="4489147"/>
              </a:tblGrid>
              <a:tr h="3456384">
                <a:tc>
                  <a:txBody>
                    <a:bodyPr/>
                    <a:lstStyle/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Да, вместе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Да, адрес тот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же.</a:t>
                      </a: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Мы живём вместе.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Нет. Мы не живём вместе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Нет. Они живут по другому адресу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556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ул. Невская, дом 16, квартира 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74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9287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rgbClr val="9C5252">
                        <a:satMod val="155000"/>
                      </a:srgbClr>
                    </a:gs>
                    <a:gs pos="100000">
                      <a:srgbClr val="9C5252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ПАСПОРНТЫЕ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rgbClr val="9C5252">
                        <a:satMod val="155000"/>
                      </a:srgbClr>
                    </a:gs>
                    <a:gs pos="100000">
                      <a:srgbClr val="9C5252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ДАННЫЕ БОЛЬНОГО</a:t>
            </a:r>
            <a:endParaRPr lang="ru-RU" sz="5400" b="1" spc="50" dirty="0">
              <a:ln w="11430"/>
              <a:gradFill>
                <a:gsLst>
                  <a:gs pos="25000">
                    <a:srgbClr val="9C5252">
                      <a:satMod val="155000"/>
                    </a:srgbClr>
                  </a:gs>
                  <a:gs pos="100000">
                    <a:srgbClr val="9C5252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картинки для презентации человечки медицина общение с пациентом: 2 тыс 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80399" y1="32813" x2="80399" y2="32813"/>
                        <a14:foregroundMark x1="80731" y1="49375" x2="80731" y2="49375"/>
                        <a14:foregroundMark x1="79402" y1="75313" x2="79402" y2="75313"/>
                        <a14:foregroundMark x1="24917" y1="76563" x2="24917" y2="76563"/>
                        <a14:foregroundMark x1="34884" y1="54688" x2="34884" y2="54688"/>
                        <a14:foregroundMark x1="27907" y1="50625" x2="27907" y2="50625"/>
                        <a14:foregroundMark x1="27907" y1="14063" x2="27907" y2="14063"/>
                        <a14:foregroundMark x1="45183" y1="39688" x2="45183" y2="39688"/>
                        <a14:foregroundMark x1="79402" y1="60625" x2="79402" y2="606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782" y="3545576"/>
            <a:ext cx="2528362" cy="268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4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522" y="88616"/>
            <a:ext cx="2902776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FF00"/>
                </a:solidFill>
              </a:rPr>
              <a:t>Запрос </a:t>
            </a:r>
            <a:r>
              <a:rPr lang="ru-RU" sz="2000" b="1" dirty="0">
                <a:solidFill>
                  <a:srgbClr val="FFFF00"/>
                </a:solidFill>
              </a:rPr>
              <a:t>информации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189" y="885103"/>
            <a:ext cx="2743441" cy="421346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Фамилия, имя,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отчество (</a:t>
            </a:r>
            <a:r>
              <a:rPr lang="en-US" sz="1300" dirty="0">
                <a:solidFill>
                  <a:prstClr val="white"/>
                </a:solidFill>
              </a:rPr>
              <a:t>Surname, name, patronymic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 (</a:t>
            </a:r>
            <a:r>
              <a:rPr lang="en-US" sz="1300" dirty="0">
                <a:solidFill>
                  <a:prstClr val="white"/>
                </a:solidFill>
              </a:rPr>
              <a:t>Gender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 </a:t>
            </a:r>
            <a:endParaRPr lang="ru-RU" sz="1300" dirty="0">
              <a:solidFill>
                <a:prstClr val="white"/>
              </a:solidFill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Age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Education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Семейное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Marital status</a:t>
            </a:r>
            <a:r>
              <a:rPr lang="ru-RU" sz="1300" dirty="0">
                <a:solidFill>
                  <a:prstClr val="white"/>
                </a:solidFill>
              </a:rPr>
              <a:t>)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Профессия, специальность,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Profession, specialty, position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.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Место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Place of work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Место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учёбы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Place of study</a:t>
            </a:r>
            <a:r>
              <a:rPr lang="ru-RU" sz="1300" dirty="0">
                <a:solidFill>
                  <a:prstClr val="white"/>
                </a:solidFill>
              </a:rPr>
              <a:t>)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Домашний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Home address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r>
              <a:rPr lang="en-US" sz="1300" dirty="0">
                <a:solidFill>
                  <a:prstClr val="white"/>
                </a:solidFill>
              </a:rPr>
              <a:t>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Домашний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Home </a:t>
            </a:r>
            <a:r>
              <a:rPr lang="en-US" sz="1300" dirty="0">
                <a:solidFill>
                  <a:prstClr val="white"/>
                </a:solidFill>
              </a:rPr>
              <a:t>phone</a:t>
            </a:r>
            <a:r>
              <a:rPr lang="ru-RU" sz="1300" dirty="0">
                <a:solidFill>
                  <a:prstClr val="white"/>
                </a:solidFill>
              </a:rPr>
              <a:t>) 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Домашний телефон и </a:t>
            </a:r>
            <a:r>
              <a:rPr lang="ru-RU" sz="13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родственников</a:t>
            </a:r>
            <a:r>
              <a:rPr lang="ru-RU" sz="1300" dirty="0">
                <a:solidFill>
                  <a:prstClr val="white"/>
                </a:solidFill>
              </a:rPr>
              <a:t>(</a:t>
            </a:r>
            <a:r>
              <a:rPr lang="en-US" sz="1300" dirty="0">
                <a:solidFill>
                  <a:prstClr val="white"/>
                </a:solidFill>
              </a:rPr>
              <a:t>Home phone and address of relatives</a:t>
            </a:r>
            <a:r>
              <a:rPr lang="ru-RU" sz="1300" dirty="0">
                <a:solidFill>
                  <a:prstClr val="white"/>
                </a:solidFill>
              </a:rPr>
              <a:t>)</a:t>
            </a:r>
            <a:endParaRPr lang="ru-RU" sz="1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142477"/>
            <a:ext cx="576064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1. При </a:t>
            </a:r>
            <a:r>
              <a:rPr lang="ru-RU" sz="1200" dirty="0">
                <a:solidFill>
                  <a:prstClr val="black"/>
                </a:solidFill>
              </a:rPr>
              <a:t>знакомстве в официальной обстановке русский человек называет </a:t>
            </a:r>
            <a:r>
              <a:rPr lang="ru-RU" sz="1200" dirty="0">
                <a:solidFill>
                  <a:prstClr val="black"/>
                </a:solidFill>
              </a:rPr>
              <a:t>своё </a:t>
            </a:r>
            <a:r>
              <a:rPr lang="ru-RU" sz="1200" dirty="0">
                <a:solidFill>
                  <a:prstClr val="black"/>
                </a:solidFill>
              </a:rPr>
              <a:t>имя и отчество, а в некоторых случаях и фамилию. </a:t>
            </a:r>
            <a:r>
              <a:rPr lang="ru-RU" sz="1200" dirty="0">
                <a:solidFill>
                  <a:prstClr val="black"/>
                </a:solidFill>
              </a:rPr>
              <a:t>Существует </a:t>
            </a:r>
            <a:r>
              <a:rPr lang="ru-RU" sz="1200" dirty="0">
                <a:solidFill>
                  <a:prstClr val="black"/>
                </a:solidFill>
              </a:rPr>
              <a:t>две формы отчества — мужской и женский </a:t>
            </a:r>
            <a:r>
              <a:rPr lang="ru-RU" sz="1200" dirty="0">
                <a:solidFill>
                  <a:prstClr val="black"/>
                </a:solidFill>
              </a:rPr>
              <a:t>вариант.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80546" y="885103"/>
            <a:ext cx="2608070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2. Гендерная принадлежность</a:t>
            </a:r>
            <a:r>
              <a:rPr lang="ru-RU" sz="1100" dirty="0">
                <a:solidFill>
                  <a:prstClr val="black"/>
                </a:solidFill>
              </a:rPr>
              <a:t>. 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80546" y="1268760"/>
            <a:ext cx="4443782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3. Количество (полных) лет, которые прожил пациент.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700808"/>
            <a:ext cx="590465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4. </a:t>
            </a:r>
            <a:r>
              <a:rPr lang="ru-RU" sz="1200" dirty="0" err="1">
                <a:solidFill>
                  <a:prstClr val="black"/>
                </a:solidFill>
              </a:rPr>
              <a:t>Образова́ние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</a:rPr>
              <a:t>— система воспитания и обучения личности, а также совокупность приобретаемых знаний, умений, навыков, ценностных установок, функций, опыта деятельности и компетенций.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53910" y="2503305"/>
            <a:ext cx="590465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5. Семейное </a:t>
            </a:r>
            <a:r>
              <a:rPr lang="ru-RU" sz="1200" dirty="0">
                <a:solidFill>
                  <a:prstClr val="black"/>
                </a:solidFill>
              </a:rPr>
              <a:t>положение — это состояние физического лица, отражающее его принадлежность к браку.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44050" y="3068960"/>
            <a:ext cx="590465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6. </a:t>
            </a:r>
            <a:r>
              <a:rPr lang="ru-RU" sz="1200" i="1" dirty="0">
                <a:solidFill>
                  <a:prstClr val="black"/>
                </a:solidFill>
              </a:rPr>
              <a:t>Профессия</a:t>
            </a:r>
            <a:r>
              <a:rPr lang="ru-RU" sz="1200" dirty="0">
                <a:solidFill>
                  <a:prstClr val="black"/>
                </a:solidFill>
              </a:rPr>
              <a:t> – это основной </a:t>
            </a:r>
            <a:r>
              <a:rPr lang="ru-RU" sz="1200" dirty="0">
                <a:solidFill>
                  <a:prstClr val="black"/>
                </a:solidFill>
              </a:rPr>
              <a:t>род занятий, трудовой деятельности. </a:t>
            </a:r>
            <a:r>
              <a:rPr lang="ru-RU" sz="1200" i="1" dirty="0">
                <a:solidFill>
                  <a:prstClr val="black"/>
                </a:solidFill>
              </a:rPr>
              <a:t>Специальность</a:t>
            </a:r>
            <a:r>
              <a:rPr lang="ru-RU" sz="1200" dirty="0">
                <a:solidFill>
                  <a:prstClr val="black"/>
                </a:solidFill>
              </a:rPr>
              <a:t> (направление) - отдельная отрасль, </a:t>
            </a:r>
            <a:r>
              <a:rPr lang="ru-RU" sz="1200" dirty="0">
                <a:solidFill>
                  <a:prstClr val="black"/>
                </a:solidFill>
              </a:rPr>
              <a:t>в </a:t>
            </a:r>
            <a:r>
              <a:rPr lang="ru-RU" sz="1200" dirty="0">
                <a:solidFill>
                  <a:prstClr val="black"/>
                </a:solidFill>
              </a:rPr>
              <a:t>которой кто-нибудь </a:t>
            </a:r>
            <a:r>
              <a:rPr lang="ru-RU" sz="1200" dirty="0">
                <a:solidFill>
                  <a:prstClr val="black"/>
                </a:solidFill>
              </a:rPr>
              <a:t>работает</a:t>
            </a:r>
            <a:r>
              <a:rPr lang="ru-RU" sz="1200" dirty="0">
                <a:solidFill>
                  <a:prstClr val="black"/>
                </a:solidFill>
              </a:rPr>
              <a:t>. </a:t>
            </a:r>
            <a:r>
              <a:rPr lang="ru-RU" sz="1200" i="1" dirty="0">
                <a:solidFill>
                  <a:prstClr val="black"/>
                </a:solidFill>
              </a:rPr>
              <a:t>Должность</a:t>
            </a:r>
            <a:r>
              <a:rPr lang="ru-RU" sz="1200" dirty="0">
                <a:solidFill>
                  <a:prstClr val="black"/>
                </a:solidFill>
              </a:rPr>
              <a:t> – занимаемое место на службе, служебный статус.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53910" y="3861048"/>
            <a:ext cx="590465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7. Место </a:t>
            </a:r>
            <a:r>
              <a:rPr lang="ru-RU" sz="1200" dirty="0">
                <a:solidFill>
                  <a:prstClr val="black"/>
                </a:solidFill>
              </a:rPr>
              <a:t>работы — это организация или ее структурное подразделение, в которое работник нанимается для выполнения трудовых функций</a:t>
            </a:r>
            <a:r>
              <a:rPr lang="ru-RU" sz="1200" b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84376" y="4447263"/>
            <a:ext cx="597419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8. Место учёбы </a:t>
            </a:r>
            <a:r>
              <a:rPr lang="ru-RU" sz="1200" dirty="0">
                <a:solidFill>
                  <a:prstClr val="black"/>
                </a:solidFill>
              </a:rPr>
              <a:t>— это </a:t>
            </a:r>
            <a:r>
              <a:rPr lang="ru-RU" sz="1200" dirty="0">
                <a:solidFill>
                  <a:prstClr val="black"/>
                </a:solidFill>
              </a:rPr>
              <a:t>образовательная организация, </a:t>
            </a:r>
            <a:r>
              <a:rPr lang="ru-RU" sz="1200" dirty="0">
                <a:solidFill>
                  <a:prstClr val="black"/>
                </a:solidFill>
              </a:rPr>
              <a:t>в </a:t>
            </a:r>
            <a:r>
              <a:rPr lang="ru-RU" sz="1200" dirty="0">
                <a:solidFill>
                  <a:prstClr val="black"/>
                </a:solidFill>
              </a:rPr>
              <a:t>которой человек получает учебно-практические навыки</a:t>
            </a:r>
            <a:r>
              <a:rPr lang="ru-RU" sz="1200" b="1" dirty="0">
                <a:solidFill>
                  <a:prstClr val="black"/>
                </a:solidFill>
              </a:rPr>
              <a:t>.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3917" y="5151675"/>
            <a:ext cx="8192975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9. Домашний </a:t>
            </a:r>
            <a:r>
              <a:rPr lang="ru-RU" sz="1200" dirty="0">
                <a:solidFill>
                  <a:prstClr val="black"/>
                </a:solidFill>
              </a:rPr>
              <a:t>адрес или место жительства </a:t>
            </a:r>
            <a:r>
              <a:rPr lang="ru-RU" sz="1200" dirty="0">
                <a:solidFill>
                  <a:prstClr val="black"/>
                </a:solidFill>
              </a:rPr>
              <a:t>– место, где </a:t>
            </a:r>
            <a:r>
              <a:rPr lang="ru-RU" sz="1200" dirty="0">
                <a:solidFill>
                  <a:prstClr val="black"/>
                </a:solidFill>
              </a:rPr>
              <a:t>гражданин постоянно или преимущественно проживает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38852" y="5517232"/>
            <a:ext cx="856895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10. Домашний телефон – личный номер телефона для связи в любое время. Служебный телефон – номер телефона на работе, по которому можно связаться в рабочие часы.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8852" y="6093296"/>
            <a:ext cx="8705907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11. Домашний телефон и адрес необходимы для связи с родственниками в случае возникновения внештатной, кризисной ситуации, угрожающей здоровью больного, с целью принятия важного для жизни пациента врачебного вмешательства.</a:t>
            </a:r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1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8" grpId="0" animBg="1"/>
      <p:bldP spid="9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293651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Вопросительные </a:t>
            </a:r>
            <a:r>
              <a:rPr lang="ru-RU" b="1" dirty="0">
                <a:solidFill>
                  <a:srgbClr val="FFFF00"/>
                </a:solidFill>
              </a:rPr>
              <a:t>конструкции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12776"/>
            <a:ext cx="8280920" cy="47089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Вас зовут? – (</a:t>
            </a:r>
            <a:r>
              <a:rPr lang="en-US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name?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полных лет?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are </a:t>
            </a:r>
            <a:r>
              <a:rPr lang="en-US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you?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у вас образование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do you have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Ваше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 положение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marital status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вы по профессии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occupation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 у вас специальность/должность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specialty/position?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вы учитесь/работаете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study/work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у вас адрес/телефон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address/phone number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адрес/телефон ваших родственников?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address/phone number of your relatives</a:t>
            </a:r>
            <a:r>
              <a:rPr lang="en-US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67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35496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Как ваша фамилия?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458239"/>
              </p:ext>
            </p:extLst>
          </p:nvPr>
        </p:nvGraphicFramePr>
        <p:xfrm>
          <a:off x="683568" y="1196752"/>
          <a:ext cx="7344816" cy="5064624"/>
        </p:xfrm>
        <a:graphic>
          <a:graphicData uri="http://schemas.openxmlformats.org/drawingml/2006/table">
            <a:tbl>
              <a:tblPr firstRow="1" firstCol="1" bandRow="1"/>
              <a:tblGrid>
                <a:gridCol w="3672024"/>
                <a:gridCol w="3672792"/>
              </a:tblGrid>
              <a:tr h="232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Мужские </a:t>
                      </a:r>
                      <a:r>
                        <a:rPr lang="ru-RU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фамилии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Женские фамилии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</a:t>
                      </a:r>
                      <a:endParaRPr lang="ru-RU" sz="1600" b="1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Панфёр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Кузнец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Поп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-ев/-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ёв</a:t>
                      </a:r>
                      <a:endParaRPr lang="ru-RU" sz="1600" b="1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Андре</a:t>
                      </a:r>
                      <a:r>
                        <a:rPr lang="ru-RU" sz="16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Серге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Василь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ова</a:t>
                      </a:r>
                      <a:endParaRPr lang="ru-RU" sz="1600" b="1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Панфёр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Кузнец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Поп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ева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ёва</a:t>
                      </a:r>
                      <a:endParaRPr lang="ru-RU" sz="1600" b="1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Андре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Серге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Василь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ева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цкий</a:t>
                      </a:r>
                      <a:endParaRPr lang="ru-RU" sz="1600" b="1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Багри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цкий,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Высо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цкий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цкая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Багри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цкая,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Высо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цкая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-ин/-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ын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Шаляп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Есен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Ботк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Скряб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ина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ына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Шаляп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ина,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Есен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ина,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Ботк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ина,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Скряб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ина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ук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Климч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ук,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Гнат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юк,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Ткач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ук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-ко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Василен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Ткачен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Деревян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ович</a:t>
                      </a: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/-</a:t>
                      </a:r>
                      <a:r>
                        <a:rPr lang="ru-RU" sz="1600" b="1" kern="1200" dirty="0" err="1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евич</a:t>
                      </a:r>
                      <a:endParaRPr lang="ru-RU" sz="1600" b="1" kern="1200" dirty="0" smtClean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Шестак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ович,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Сенк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евич,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Матви</a:t>
                      </a:r>
                      <a:r>
                        <a:rPr lang="ru-RU" sz="16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евич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-ых/-их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Бел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ых,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Сед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ых,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Черн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ых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281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91480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Как ваши имя и отчество?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549315"/>
              </p:ext>
            </p:extLst>
          </p:nvPr>
        </p:nvGraphicFramePr>
        <p:xfrm>
          <a:off x="251520" y="1052736"/>
          <a:ext cx="8352928" cy="5476080"/>
        </p:xfrm>
        <a:graphic>
          <a:graphicData uri="http://schemas.openxmlformats.org/drawingml/2006/table">
            <a:tbl>
              <a:tblPr firstRow="1" firstCol="1" bandRow="1"/>
              <a:tblGrid>
                <a:gridCol w="504056"/>
                <a:gridCol w="2196073"/>
                <a:gridCol w="2196073"/>
                <a:gridCol w="1728363"/>
                <a:gridCol w="1728363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Мужские имена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Женские имена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Т.п.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Александр</a:t>
                      </a: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Иванович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-ом/-ем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Александра Ивановна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9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Евгений Сергеевич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Евгения</a:t>
                      </a:r>
                      <a:r>
                        <a:rPr lang="ru-RU" sz="1600" i="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Сергеевна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Т.п.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-и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-и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9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Илья Ильич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Нина Ильинична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Т.п.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-ом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-ой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-е</a:t>
                      </a:r>
                      <a:endParaRPr lang="ru-RU" sz="1600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98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63488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Сколько вам полных лет?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581758"/>
              </p:ext>
            </p:extLst>
          </p:nvPr>
        </p:nvGraphicFramePr>
        <p:xfrm>
          <a:off x="971600" y="1412777"/>
          <a:ext cx="7056784" cy="4474840"/>
        </p:xfrm>
        <a:graphic>
          <a:graphicData uri="http://schemas.openxmlformats.org/drawingml/2006/table">
            <a:tbl>
              <a:tblPr firstRow="1" firstCol="1" bandRow="1"/>
              <a:tblGrid>
                <a:gridCol w="3528023"/>
                <a:gridCol w="3528761"/>
              </a:tblGrid>
              <a:tr h="4474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Мне 22 </a:t>
                      </a: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года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Мне 34 </a:t>
                      </a: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года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 года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 года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Мне 20 </a:t>
                      </a: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Мне 38 </a:t>
                      </a: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 лет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 лет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94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33955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Какое у вас семейное положение?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037826"/>
              </p:ext>
            </p:extLst>
          </p:nvPr>
        </p:nvGraphicFramePr>
        <p:xfrm>
          <a:off x="683568" y="2060848"/>
          <a:ext cx="7632847" cy="4114800"/>
        </p:xfrm>
        <a:graphic>
          <a:graphicData uri="http://schemas.openxmlformats.org/drawingml/2006/table">
            <a:tbl>
              <a:tblPr firstRow="1" firstCol="1" bandRow="1"/>
              <a:tblGrid>
                <a:gridCol w="3816025"/>
                <a:gridCol w="3816822"/>
              </a:tblGrid>
              <a:tr h="3600400">
                <a:tc>
                  <a:txBody>
                    <a:bodyPr/>
                    <a:lstStyle/>
                    <a:p>
                      <a:pPr marL="2667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</a:t>
                      </a: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женат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67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не женат/ </a:t>
                      </a: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Холост</a:t>
                      </a:r>
                      <a:endParaRPr lang="ru-RU" sz="3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67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Разведён</a:t>
                      </a:r>
                    </a:p>
                    <a:p>
                      <a:pPr marL="266700" inden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Вдовец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7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замужем</a:t>
                      </a:r>
                    </a:p>
                    <a:p>
                      <a:pPr marL="0" indent="177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не замужем</a:t>
                      </a:r>
                    </a:p>
                    <a:p>
                      <a:pPr marL="0" indent="177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Разведена</a:t>
                      </a:r>
                    </a:p>
                    <a:p>
                      <a:pPr marL="0" indent="177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Вдова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21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152819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Вы работаете или учитесь?/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Вы работаете?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165142"/>
              </p:ext>
            </p:extLst>
          </p:nvPr>
        </p:nvGraphicFramePr>
        <p:xfrm>
          <a:off x="899592" y="2420888"/>
          <a:ext cx="7704856" cy="2952327"/>
        </p:xfrm>
        <a:graphic>
          <a:graphicData uri="http://schemas.openxmlformats.org/drawingml/2006/table">
            <a:tbl>
              <a:tblPr firstRow="1" firstCol="1" bandRow="1"/>
              <a:tblGrid>
                <a:gridCol w="3024336"/>
                <a:gridCol w="4680520"/>
              </a:tblGrid>
              <a:tr h="2952327">
                <a:tc>
                  <a:txBody>
                    <a:bodyPr/>
                    <a:lstStyle/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78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Да. Я работаю.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Нет, я не работаю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временно не работаю</a:t>
                      </a:r>
                      <a:r>
                        <a:rPr lang="ru-RU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пенсионер/ пенсионерка</a:t>
                      </a:r>
                    </a:p>
                    <a:p>
                      <a:pPr marL="0" indent="355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Я учусь.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62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1070</Words>
  <Application>Microsoft Office PowerPoint</Application>
  <PresentationFormat>Экран (4:3)</PresentationFormat>
  <Paragraphs>229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 Как ваша фамилия?</vt:lpstr>
      <vt:lpstr>Как ваши имя и отчество?</vt:lpstr>
      <vt:lpstr>Сколько вам полных лет?</vt:lpstr>
      <vt:lpstr>Какое у вас семейное положение?</vt:lpstr>
      <vt:lpstr>Вы работаете или учитесь?/ Вы работаете?</vt:lpstr>
      <vt:lpstr>Где вы работаете? Где вы учитесь?</vt:lpstr>
      <vt:lpstr>Кем вы работаете?</vt:lpstr>
      <vt:lpstr>Какой у вас домашний адрес?</vt:lpstr>
      <vt:lpstr>Какой у вас домашний/ мобильный телефон?</vt:lpstr>
      <vt:lpstr>Какой у вас служебный телефон?</vt:lpstr>
      <vt:lpstr>У вас есть родственники в этом городе? Кто они?</vt:lpstr>
      <vt:lpstr>Вы живёте вместе? Адрес тот же?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Илона</dc:creator>
  <cp:lastModifiedBy>Илона</cp:lastModifiedBy>
  <cp:revision>1</cp:revision>
  <dcterms:created xsi:type="dcterms:W3CDTF">2025-05-19T12:43:19Z</dcterms:created>
  <dcterms:modified xsi:type="dcterms:W3CDTF">2025-05-19T12:53:14Z</dcterms:modified>
</cp:coreProperties>
</file>