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7" d="100"/>
          <a:sy n="107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99E334-6D44-4565-83B7-E99514FE059B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BCECFC-0B68-47A9-BC8E-F3125E2BA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E6F5DA-CB38-4A6E-9D25-FCFBBD06D8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C6E489-9A5B-4805-92F1-427F2721EA41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161809-1D8B-47F5-A9E1-501AF1F37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F538-659A-42F6-AF4F-5EAA5FEFBCFB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8066-39D7-427A-82C8-BB0F5F57D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B6E76-CCC0-4C12-8B81-DA9A0D22D8E4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F7183-03CA-423D-9D9C-D8C8BCEF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ACA4-0D6C-4C35-A0C1-81A0CAA9AB4F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8C7D-E67B-490B-9FE7-D92C4B87E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EE4B-60B4-4B7F-AB2F-303401A7B04F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F1553D-C3DD-4D5D-9779-1CDED0CAC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0798DE-DDD1-477D-A86E-03A1FC615CB3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C275E0-7FCC-490C-A4EB-F6D59D3E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E5DA9B-EC2C-41EC-80A3-D217A2440ED0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E55CFA-8357-44A7-9028-D20F53F77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4C67-9834-4317-B6DD-6DF8AD347273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B2AA-5FF8-455C-ACD2-F276B1F76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47C7-BAFC-4ACE-946C-2A57F46FDE50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0DDAD0A-03B4-444C-97B0-49819B8EF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A50B-9E0C-4F9C-9C61-535DD2C778A0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91AA-C946-4C0D-A17A-7471D579F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D7713A-5AB1-48C3-8C93-60CB00827A2D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5E2E663-1DAC-4B50-8AD3-1A8ACEF86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340CCB9-257A-4371-9611-E0A86966626E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265CA81-5BF8-497D-845A-198E6030E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0" r:id="rId6"/>
    <p:sldLayoutId id="2147483676" r:id="rId7"/>
    <p:sldLayoutId id="2147483669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0878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Введение в психотерапию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3596" y="2564904"/>
            <a:ext cx="922759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Тема 2: Организационно-методические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основы психотерапии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865" y="188640"/>
            <a:ext cx="45470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срокам различают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2156210">
            <a:off x="2133600" y="1098550"/>
            <a:ext cx="728663" cy="100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235507">
            <a:off x="5900738" y="1160463"/>
            <a:ext cx="712787" cy="1039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50825" y="2276475"/>
            <a:ext cx="3960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Психотерапия длительностью до 20 (реже до 40) занятий относится к краткосрочной.</a:t>
            </a:r>
            <a:endParaRPr lang="ru-RU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4572000" y="227647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Долговременные формы индивидуальной психотерапии наиболее характерны для психодинамической (психоаналитической) психотерапии, которая может продолжаться до 7-10 и более лет при средней частоте психотерапевтических занятий 2-3 раза в неделю. </a:t>
            </a:r>
          </a:p>
        </p:txBody>
      </p:sp>
      <p:pic>
        <p:nvPicPr>
          <p:cNvPr id="23558" name="Picture 2" descr="https://www.psychstudies.net/wp-content/uploads/2017/02/Image-Psychotherapy-shutterstock_368806835-1-768x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8888"/>
            <a:ext cx="3059113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2143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Групповая психотерапия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836613"/>
            <a:ext cx="56515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C000"/>
                </a:solidFill>
                <a:latin typeface="Calibri" pitchFamily="34" charset="0"/>
              </a:rPr>
              <a:t>Специфика групповой психотерапии как лечебного метода заключается в целенаправленном использовании в психотерапевтических целях </a:t>
            </a:r>
            <a:r>
              <a:rPr lang="ru-RU" sz="2400" b="1" u="sng">
                <a:solidFill>
                  <a:srgbClr val="92D050"/>
                </a:solidFill>
                <a:latin typeface="Calibri" pitchFamily="34" charset="0"/>
              </a:rPr>
              <a:t>групповой динамики </a:t>
            </a:r>
            <a:r>
              <a:rPr lang="ru-RU" sz="2000" b="1">
                <a:solidFill>
                  <a:srgbClr val="FFC000"/>
                </a:solidFill>
                <a:latin typeface="Calibri" pitchFamily="34" charset="0"/>
              </a:rPr>
              <a:t>(то есть всей совокупности взаимоотношений и взаимодействий, возникающих между участниками группы, включая и группового психотерапевта), в лечебных целях.</a:t>
            </a:r>
          </a:p>
          <a:p>
            <a:endParaRPr lang="ru-RU" sz="2000" b="1">
              <a:solidFill>
                <a:srgbClr val="FFC000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rgbClr val="FFC000"/>
                </a:solidFill>
                <a:latin typeface="Calibri" pitchFamily="34" charset="0"/>
              </a:rPr>
              <a:t>О собственно групповой психотерапии мы можем говорить только тогда, </a:t>
            </a:r>
            <a:r>
              <a:rPr lang="ru-RU" sz="2400" b="1" u="sng">
                <a:solidFill>
                  <a:srgbClr val="92D050"/>
                </a:solidFill>
                <a:latin typeface="Calibri" pitchFamily="34" charset="0"/>
              </a:rPr>
              <a:t>когда психотерапевтом используется терапевтический потенциал группы как таковой. </a:t>
            </a:r>
            <a:endParaRPr lang="ru-RU" sz="2000" b="1" u="sng">
              <a:solidFill>
                <a:srgbClr val="92D050"/>
              </a:solidFill>
              <a:latin typeface="Calibri" pitchFamily="34" charset="0"/>
            </a:endParaRPr>
          </a:p>
        </p:txBody>
      </p:sp>
      <p:pic>
        <p:nvPicPr>
          <p:cNvPr id="24579" name="Picture 2" descr="http://mullayanova.ru/wp-content/uploads/2016/12/vazh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1196975"/>
            <a:ext cx="33147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0" y="333375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C000"/>
                </a:solidFill>
                <a:latin typeface="Calibri" pitchFamily="34" charset="0"/>
              </a:rPr>
              <a:t>Группа рассматривается как общность людей, характеризующаяся ограниченным числом членов (до 20 человек), непосредственными контактами, распределением ролей и позиций, взаимозависимостью участников, общими целями, ценностями и нормами, а также постоянным составом.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Групповая динамика — это совокупность внутригрупповых социально-психологических процессов и явлений, характеризующих весь цикл жизнедеятельности малой группы и его этапы — образование, функционирование, развитие, стагнацию, регресс, распад. </a:t>
            </a:r>
          </a:p>
        </p:txBody>
      </p:sp>
      <p:pic>
        <p:nvPicPr>
          <p:cNvPr id="25602" name="Picture 3" descr="https://postabort.ru/wp-content/uploads/2016/01/mc3_1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89363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50825" y="0"/>
            <a:ext cx="86423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C000"/>
                </a:solidFill>
                <a:latin typeface="Calibri" pitchFamily="34" charset="0"/>
              </a:rPr>
              <a:t>Нормы группы — </a:t>
            </a:r>
            <a:r>
              <a:rPr lang="ru-RU" sz="2000" b="1">
                <a:latin typeface="Calibri" pitchFamily="34" charset="0"/>
              </a:rPr>
              <a:t>это совокупность правил и требований, «стандартов» поведения, регулирующих взаимоотношения и взаимодействия между участниками группы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solidFill>
                  <a:srgbClr val="FFC000"/>
                </a:solidFill>
                <a:latin typeface="Calibri" pitchFamily="34" charset="0"/>
              </a:rPr>
              <a:t>Групповая сплоченность </a:t>
            </a:r>
            <a:r>
              <a:rPr lang="ru-RU" sz="2000" b="1">
                <a:latin typeface="Calibri" pitchFamily="34" charset="0"/>
              </a:rPr>
              <a:t>понимается как привлекательность группы для ее членов, потребность участия в группе и сотрудничества при решении общих задач, как взаимное тяготение индивидов друг к другу.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 i="1">
                <a:solidFill>
                  <a:srgbClr val="FFC000"/>
                </a:solidFill>
                <a:latin typeface="Calibri" pitchFamily="34" charset="0"/>
              </a:rPr>
              <a:t>Групповое напряжение. </a:t>
            </a:r>
            <a:r>
              <a:rPr lang="ru-RU" sz="2000" b="1">
                <a:latin typeface="Calibri" pitchFamily="34" charset="0"/>
              </a:rPr>
              <a:t>Групповое напряжение возникает в связи с несовпадением ожиданий участников группы с реальной групповой ситуацией, несовпадением их личных устремлений, необходимостью соизмерять свои потребности, желания, позиции, установки с другими членами группы, обращением к болезненным проблемам и переживаниям.</a:t>
            </a:r>
          </a:p>
          <a:p>
            <a:endParaRPr lang="ru-RU" sz="2000" b="1">
              <a:latin typeface="Calibri" pitchFamily="34" charset="0"/>
            </a:endParaRPr>
          </a:p>
          <a:p>
            <a:pPr algn="ctr"/>
            <a:r>
              <a:rPr lang="ru-RU" sz="2000" b="1" i="1">
                <a:solidFill>
                  <a:srgbClr val="FFFF00"/>
                </a:solidFill>
                <a:latin typeface="Calibri" pitchFamily="34" charset="0"/>
              </a:rPr>
              <a:t>Учитывая противоположные функции напряжения и групповой сплоченности, многие авторы обращают внимание на необходимость поддержания в психотерапевтической группе динамического равновесия между ними.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858" y="0"/>
            <a:ext cx="692740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Фазы группового процесса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50825" y="908050"/>
            <a:ext cx="86423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latin typeface="Calibri" pitchFamily="34" charset="0"/>
              </a:rPr>
              <a:t>Ориентации зависимости, псевдосплоченности, неуверенности.</a:t>
            </a:r>
          </a:p>
          <a:p>
            <a:pPr marL="342900" indent="-342900">
              <a:buFontTx/>
              <a:buAutoNum type="arabicPeriod"/>
            </a:pPr>
            <a:endParaRPr lang="ru-RU" sz="2000" b="1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Calibri" pitchFamily="34" charset="0"/>
              </a:rPr>
              <a:t>Фаза борьбы и растормаживание агрессивности. </a:t>
            </a:r>
          </a:p>
          <a:p>
            <a:pPr marL="342900" indent="-342900">
              <a:buFontTx/>
              <a:buAutoNum type="arabicPeriod"/>
            </a:pPr>
            <a:endParaRPr lang="ru-RU" sz="2000" b="1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Calibri" pitchFamily="34" charset="0"/>
              </a:rPr>
              <a:t>Сплоченность, сотрудничество, выработка норм.</a:t>
            </a:r>
          </a:p>
          <a:p>
            <a:pPr marL="342900" indent="-342900">
              <a:buFontTx/>
              <a:buAutoNum type="arabicPeriod"/>
            </a:pPr>
            <a:endParaRPr lang="ru-RU" sz="2000" b="1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>
                <a:latin typeface="Calibri" pitchFamily="34" charset="0"/>
              </a:rPr>
              <a:t>Рабочая (решение вопросов).</a:t>
            </a:r>
          </a:p>
          <a:p>
            <a:pPr marL="342900" indent="-342900">
              <a:buFontTx/>
              <a:buAutoNum type="arabicPeriod"/>
            </a:pPr>
            <a:endParaRPr lang="ru-RU" sz="2000" b="1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2000" b="1">
              <a:latin typeface="Calibri" pitchFamily="34" charset="0"/>
            </a:endParaRPr>
          </a:p>
          <a:p>
            <a:pPr marL="342900" indent="-342900"/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2 главных двигателя: </a:t>
            </a:r>
          </a:p>
          <a:p>
            <a:pPr marL="342900" indent="-342900">
              <a:buFontTx/>
              <a:buChar char="-"/>
            </a:pPr>
            <a:r>
              <a:rPr lang="ru-RU" sz="2000" b="1">
                <a:latin typeface="Calibri" pitchFamily="34" charset="0"/>
              </a:rPr>
              <a:t>групповая сплоченность;</a:t>
            </a:r>
          </a:p>
          <a:p>
            <a:pPr marL="342900" indent="-342900">
              <a:buFontTx/>
              <a:buChar char="-"/>
            </a:pPr>
            <a:r>
              <a:rPr lang="ru-RU" sz="2000" b="1">
                <a:latin typeface="Calibri" pitchFamily="34" charset="0"/>
              </a:rPr>
              <a:t>Групповая напряженность. </a:t>
            </a:r>
          </a:p>
        </p:txBody>
      </p:sp>
      <p:pic>
        <p:nvPicPr>
          <p:cNvPr id="27651" name="Picture 2" descr="https://alkotraz.ru/wp-content/uploads/2017/07/2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997200"/>
            <a:ext cx="46085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1819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Методы групповой психотерапии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755650" y="1484313"/>
            <a:ext cx="2663825" cy="15128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Психодрама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3348038" y="2997200"/>
            <a:ext cx="2663825" cy="15113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Групповая дискуссия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179388" y="4724400"/>
            <a:ext cx="3600450" cy="15128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FF0000"/>
                </a:solidFill>
              </a:rPr>
              <a:t>Психогимнастика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867400" y="1484313"/>
            <a:ext cx="2952750" cy="15128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Проективный рисунок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5435600" y="4508500"/>
            <a:ext cx="3313113" cy="15128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Музыкотерапия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3. Общие факторы и механизмы лечебного действия индивидуальной и групповой психотерапии. 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0" y="1125538"/>
            <a:ext cx="88931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FFFF00"/>
                </a:solidFill>
                <a:latin typeface="Calibri" pitchFamily="34" charset="0"/>
              </a:rPr>
              <a:t>В качестве общих факторов психотерапии, с точки зрения того, что происходит с пациентом, обычно указывают:</a:t>
            </a:r>
          </a:p>
          <a:p>
            <a:r>
              <a:rPr lang="ru-RU" sz="2000" b="1">
                <a:latin typeface="Calibri" pitchFamily="34" charset="0"/>
              </a:rPr>
              <a:t>1) обращение к сфере эмоциональных отношений;</a:t>
            </a:r>
          </a:p>
          <a:p>
            <a:r>
              <a:rPr lang="ru-RU" sz="2000" b="1">
                <a:latin typeface="Calibri" pitchFamily="34" charset="0"/>
              </a:rPr>
              <a:t>2) самопонимание, принимаемое пациентом и психотерапевтом;</a:t>
            </a:r>
          </a:p>
          <a:p>
            <a:r>
              <a:rPr lang="ru-RU" sz="2000" b="1">
                <a:latin typeface="Calibri" pitchFamily="34" charset="0"/>
              </a:rPr>
              <a:t>3) предоставление и получение информации;</a:t>
            </a:r>
          </a:p>
          <a:p>
            <a:r>
              <a:rPr lang="ru-RU" sz="2000" b="1">
                <a:latin typeface="Calibri" pitchFamily="34" charset="0"/>
              </a:rPr>
              <a:t>4) укрепление веры больного в выздоровление;</a:t>
            </a:r>
          </a:p>
          <a:p>
            <a:r>
              <a:rPr lang="ru-RU" sz="2000" b="1">
                <a:latin typeface="Calibri" pitchFamily="34" charset="0"/>
              </a:rPr>
              <a:t>5) накопление положительного опыта;</a:t>
            </a:r>
          </a:p>
          <a:p>
            <a:r>
              <a:rPr lang="ru-RU" sz="2000" b="1">
                <a:latin typeface="Calibri" pitchFamily="34" charset="0"/>
              </a:rPr>
              <a:t>6) облегчение выхода эмоций.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0" y="4005263"/>
            <a:ext cx="84963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FFFF00"/>
                </a:solidFill>
                <a:latin typeface="Calibri" pitchFamily="34" charset="0"/>
              </a:rPr>
              <a:t>В качестве общих элементов стиля и стратегии поведения психотерапевта, вне зависимости от их теоретической ориентации, выделяют:</a:t>
            </a:r>
          </a:p>
          <a:p>
            <a:r>
              <a:rPr lang="ru-RU" sz="2000" b="1">
                <a:latin typeface="Calibri" pitchFamily="34" charset="0"/>
              </a:rPr>
              <a:t>1) целевую ориентацию на достижение позитивных изменений;</a:t>
            </a:r>
          </a:p>
          <a:p>
            <a:r>
              <a:rPr lang="ru-RU" sz="2000" b="1">
                <a:latin typeface="Calibri" pitchFamily="34" charset="0"/>
              </a:rPr>
              <a:t>2) внимание к взаимоотношениям «пациент — психотерапевт»;</a:t>
            </a:r>
          </a:p>
          <a:p>
            <a:r>
              <a:rPr lang="ru-RU" sz="2000" b="1">
                <a:latin typeface="Calibri" pitchFamily="34" charset="0"/>
              </a:rPr>
              <a:t>3) сочетание принципов «там и тогда» и «здесь и сейчас»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850" y="333375"/>
            <a:ext cx="849630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92D050"/>
                </a:solidFill>
                <a:latin typeface="+mn-lt"/>
              </a:rPr>
              <a:t>Мармор</a:t>
            </a:r>
            <a:r>
              <a:rPr lang="ru-RU" sz="2000" b="1" i="1" dirty="0">
                <a:solidFill>
                  <a:srgbClr val="92D050"/>
                </a:solidFill>
                <a:latin typeface="+mn-lt"/>
              </a:rPr>
              <a:t> при наблюдении за психотерапевтами различных направлений отметил восемь основных факторов, присущих всем психотерапевтическим методам в той или иной степени: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хорошие отношения и сотрудничество между психотерапевтом и пациентом как основа, на которой строится психотерапия;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первоначальное ослабление напряжения, основанное на способности пациента обсуждать проблему с лицом, от которого он надеется получить помощь;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познавательное обучение за счет информации, получаемой от психотерапевта;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 err="1">
                <a:latin typeface="+mn-lt"/>
              </a:rPr>
              <a:t>оперантная</a:t>
            </a:r>
            <a:r>
              <a:rPr lang="ru-RU" sz="2000" b="1" dirty="0">
                <a:latin typeface="+mn-lt"/>
              </a:rPr>
              <a:t> модификация поведения больного за счет одобрения или осуждения со стороны психотерапевта и повторяющегося коррективного эмоционального опыта в отношениях с психотерапевтом;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приобретение социальных навыков на примере психотерапевта;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 убеждение и внушение — явное или скрытое;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latin typeface="+mn-lt"/>
              </a:rPr>
              <a:t> применение или </a:t>
            </a:r>
            <a:r>
              <a:rPr lang="ru-RU" sz="2000" b="1" dirty="0" err="1">
                <a:latin typeface="+mn-lt"/>
              </a:rPr>
              <a:t>репетирование</a:t>
            </a:r>
            <a:r>
              <a:rPr lang="ru-RU" sz="2000" b="1" dirty="0">
                <a:latin typeface="+mn-lt"/>
              </a:rPr>
              <a:t> более адаптивных методик при условии эмоциональной поддержки со стороны психотерапевта.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250825" y="0"/>
            <a:ext cx="8642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2D050"/>
                </a:solidFill>
                <a:latin typeface="Calibri" pitchFamily="34" charset="0"/>
              </a:rPr>
              <a:t>Механизмы лечебного действия индивидуальной психотерапии:</a:t>
            </a:r>
          </a:p>
          <a:p>
            <a:pPr algn="ctr"/>
            <a:endParaRPr lang="ru-RU" sz="2000" b="1">
              <a:solidFill>
                <a:srgbClr val="92D050"/>
              </a:solidFill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92D050"/>
              </a:solidFill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9275"/>
            <a:ext cx="9144000" cy="1800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Эмоциональная сфера: безусловное принятие, толерантность, интерес, симпатия, забота, катарсис, переживание сильных эмоций, проявление интенсивных личных чувств, альтруизм, перенос, идентификация.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В этой же плоскости, но с ориентированностью в будущее, находятся вера и надежда, которые выражают частично осознанную возможность достижения цели.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36838"/>
            <a:ext cx="9144000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Преимущественно к когнитивной сфере относятся получение новой информации, советы и рекомендации, интеллектуализация, обратная связь, </a:t>
            </a:r>
            <a:r>
              <a:rPr lang="ru-RU" sz="2000" b="1" dirty="0" err="1">
                <a:solidFill>
                  <a:srgbClr val="002060"/>
                </a:solidFill>
              </a:rPr>
              <a:t>самоэксплорация</a:t>
            </a:r>
            <a:r>
              <a:rPr lang="ru-RU" sz="2000" b="1" dirty="0">
                <a:solidFill>
                  <a:srgbClr val="002060"/>
                </a:solidFill>
              </a:rPr>
              <a:t>, тестирование реальности, универсальность (осознание и ощущение общности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81525"/>
            <a:ext cx="9144000" cy="1439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К поведенческой сфере могут быть отнесены имитационное </a:t>
            </a:r>
            <a:r>
              <a:rPr lang="ru-RU" sz="2000" b="1" dirty="0" err="1">
                <a:solidFill>
                  <a:srgbClr val="002060"/>
                </a:solidFill>
              </a:rPr>
              <a:t>научение</a:t>
            </a:r>
            <a:r>
              <a:rPr lang="ru-RU" sz="2000" b="1" dirty="0">
                <a:solidFill>
                  <a:srgbClr val="002060"/>
                </a:solidFill>
              </a:rPr>
              <a:t> (подражание), десенсибилизация, экспериментирование с новыми формами поведения, приобретение навыков социализации.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036653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Механизмы лечебного действия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Групповой психотерапии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765175"/>
            <a:ext cx="2447925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Сообщение информации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2420938"/>
            <a:ext cx="2447925" cy="1295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Альтруизм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4005263"/>
            <a:ext cx="244792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Универсальность страданий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5562600"/>
            <a:ext cx="2447925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Внушение надежды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03575" y="5084763"/>
            <a:ext cx="2447925" cy="129698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Имитационное поведение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2987675" y="3068638"/>
            <a:ext cx="2663825" cy="16557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Развитие техники межличностного взаимодействия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2700338" y="1125538"/>
            <a:ext cx="2879725" cy="16557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Корригирующая рекапитуляция первичной семейной группы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6443663" y="5084763"/>
            <a:ext cx="2449512" cy="12969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Интерперсональное</a:t>
            </a:r>
            <a:r>
              <a:rPr lang="ru-RU" b="1" dirty="0">
                <a:solidFill>
                  <a:srgbClr val="002060"/>
                </a:solidFill>
              </a:rPr>
              <a:t> влияние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7763" y="3068638"/>
            <a:ext cx="2447925" cy="12969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Групповая сплоченность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11863" y="1125538"/>
            <a:ext cx="2447925" cy="1295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Катарсис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404813"/>
            <a:ext cx="84248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План: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История психотерапевтической практики и теории в России и за рубежом. Современное состояние.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 err="1">
                <a:latin typeface="+mn-lt"/>
              </a:rPr>
              <a:t>Интердисциплинарный</a:t>
            </a:r>
            <a:r>
              <a:rPr lang="ru-RU" sz="2400" b="1" dirty="0">
                <a:latin typeface="+mn-lt"/>
              </a:rPr>
              <a:t> характер психотерапии, ее основные направления, формы и современное состояние.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Общие факторы и механизмы лечебного действия индивидуальной и групповой психотерапии.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Этапы и фазы психотерапевтического процесса.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0795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3 ведущих механизма: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0" y="836613"/>
            <a:ext cx="9144000" cy="216058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Конфронтация </a:t>
            </a:r>
            <a:r>
              <a:rPr lang="ru-RU" sz="2000" b="1" dirty="0">
                <a:solidFill>
                  <a:srgbClr val="002060"/>
                </a:solidFill>
              </a:rPr>
              <a:t>является ведущим механизмом лечебного действия групповой психотерапии. Конфронтация понимается как «столкновение» пациента с самим собой, со своими проблемами, конфликтами, установками, отношениями, эмоциональными и поведенческими стереотипами и осуществляется за счет обратной связи между членами группы и группой как целым.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39750" y="3213100"/>
            <a:ext cx="8388350" cy="122396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Корригирующее эмоциональное переживание, </a:t>
            </a:r>
            <a:r>
              <a:rPr lang="ru-RU" sz="2000" b="1" dirty="0">
                <a:solidFill>
                  <a:srgbClr val="002060"/>
                </a:solidFill>
              </a:rPr>
              <a:t>или коррективный эмоциональный опыт включает несколько аспектов, и прежде всего — эмоциональную поддержку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971550" y="4868863"/>
            <a:ext cx="8172450" cy="1439862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Научение</a:t>
            </a:r>
            <a:r>
              <a:rPr lang="ru-RU" sz="2000" b="1" dirty="0">
                <a:solidFill>
                  <a:srgbClr val="002060"/>
                </a:solidFill>
              </a:rPr>
              <a:t>: Групповая ситуация является ситуацией иного, реального, эмоционального межличностного взаимодействия, что в значительной степени облегчает отказ от неадекватных стереотипов поведения и выработку навыков полноценного общения.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539750" y="0"/>
            <a:ext cx="8353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C000"/>
                </a:solidFill>
                <a:latin typeface="Calibri" pitchFamily="34" charset="0"/>
              </a:rPr>
              <a:t>4. Этапы и фазы психотерапевтического процесса</a:t>
            </a:r>
            <a:r>
              <a:rPr lang="ru-RU" b="1">
                <a:latin typeface="Calibri" pitchFamily="34" charset="0"/>
              </a:rPr>
              <a:t>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620713"/>
            <a:ext cx="8640762" cy="529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установление оптимального контакта, вовлечение пациента в сотрудничество, создание мотивации к психотерапии;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2) прояснение причин и механизмов формирования симптомов, возникновения эмоциональных и поведенческих нарушений;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3) определение «психотерапевтических мишеней»;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4) применение конкретных методов и техник, направленных на достижение изменений (когнитивных, эмоциональных, поведенческих) и приводящих в дальнейшем к редукции симптоматики;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5) закрепление достигнутых результатов;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6) окончание курса психотерапии (в частности, решение проблем, связанных с возможной зависимостью от психотерапевта).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23952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Фазы: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981075"/>
            <a:ext cx="8353425" cy="1079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1. Определение показателей, целей, задач, методик: беседа, медицинский анамнез, клиническое психологическое обследование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2349500"/>
            <a:ext cx="8353425" cy="9350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2. Выстраивание психотерапевтических отношений и объяснение целей пациенту.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3573463"/>
            <a:ext cx="8353425" cy="1008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3. Проведение психотерапевтического обучения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313" y="4868863"/>
            <a:ext cx="8351837" cy="10080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4. Оценка результатов терапии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История психотерапевтической практики и теории в России и за рубежом.</a:t>
            </a:r>
          </a:p>
        </p:txBody>
      </p:sp>
      <p:sp>
        <p:nvSpPr>
          <p:cNvPr id="3" name="Стрелка вниз 2"/>
          <p:cNvSpPr/>
          <p:nvPr/>
        </p:nvSpPr>
        <p:spPr>
          <a:xfrm rot="2164918">
            <a:off x="2733675" y="595313"/>
            <a:ext cx="485775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141421">
            <a:off x="5832475" y="604838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0" y="1484313"/>
            <a:ext cx="43561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Calibri" pitchFamily="34" charset="0"/>
              </a:rPr>
              <a:t>Донаучный этап – до 19 века.</a:t>
            </a:r>
          </a:p>
          <a:p>
            <a:r>
              <a:rPr lang="ru-RU" sz="2000" b="1">
                <a:latin typeface="Calibri" pitchFamily="34" charset="0"/>
              </a:rPr>
              <a:t>Пронизан магическими практиками, опирающимися на мифологию древних культур, теологическими толкованиями, мистериями, «тонким чувствованием» и тайными интуитивными знаниями адептов, верой в существование сверхъестественных сил.</a:t>
            </a:r>
          </a:p>
          <a:p>
            <a:r>
              <a:rPr lang="ru-RU" sz="2000" b="1">
                <a:latin typeface="Calibri" pitchFamily="34" charset="0"/>
              </a:rPr>
              <a:t>За всей их таинственностью зачастую стояло внушение и самовнушение, развивающееся на фоне наведенного транса или гипнотического состояния.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932363" y="1557338"/>
            <a:ext cx="42116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002060"/>
                </a:solidFill>
                <a:latin typeface="Calibri" pitchFamily="34" charset="0"/>
              </a:rPr>
              <a:t>Научный этап – 19-21 вв.: </a:t>
            </a:r>
            <a:r>
              <a:rPr lang="ru-RU" sz="2000" b="1">
                <a:latin typeface="Calibri" pitchFamily="34" charset="0"/>
              </a:rPr>
              <a:t>Пинель, Месмер, Фрейд, Юнг, Адлер, Уотсон, Роджерс, Маслоу и др. 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16390" name="Picture 2" descr="http://irina-vavilina.ru/wp-content/uploads/2013/03/Amerykanow-problemy-psychiczne_span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429000"/>
            <a:ext cx="3946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23850" y="0"/>
            <a:ext cx="856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Современное состояние психотерапии.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250"/>
            <a:ext cx="8964613" cy="591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Возрастает ее роль и значимость в жизни общества как на уровне обыденного сознания, так и в профессиональных сообществах.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Интегративные тенденции.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Ориентация на краткосрочные подходы взамен долгосрочных.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Бригадная форма организация психотерапевтической помощи.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Активное утверждение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био-психо-социальной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парадигмы в оценке личности,  ее механизмах нарушения, психотерапевтической помощи.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Внедрение доказательной медицины для оценки эффективности психотерапии.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Развитие постмодернистских тенденций.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Ориентация на позитивный и </a:t>
            </a:r>
            <a:r>
              <a:rPr lang="ru-RU" sz="20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саногенетический</a:t>
            </a:r>
            <a:r>
              <a:rPr lang="ru-RU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подходы.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2. Интердисциплинарный характер психотерапии, ее основные направления, формы и современное состояние.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5175"/>
            <a:ext cx="9144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Интердисциплинарный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характер психотерапии определяется широким использованием ее прежде всего при психогенных расстройствах, в патогенезе которых сочетаются в качестве ведущих психосоциальные факторы и в различной степени выраженности факторы биологической природы.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Интердисциплинарный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характер психотерапии проявляется в лечебно-реабилитационном процессе при широком круге заболеваний, особенно при хроническом их течении.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Психотерапия тесно связана также с общей и медицинской психологией, социологией, социальной психологией. В психотерапевтической работе с группами пациентов особое значение имеют феномены и закономерности социальных интеракций, коммуникации, групповой динамики.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Ввиду включения в психотерапию все большего числа специальных конкретных приемов расширяются ее связи с искусством, музыкой, лингвистикой и с другими областями знаний с учетом значения их достижений для психотерапевтического процесса.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404664"/>
            <a:ext cx="496855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Формы психотерапии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23850" y="981075"/>
            <a:ext cx="83518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Индивидуальная психотерапия.                           1. Психотерапевт.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Групповая психотерапия.                                        2. Группа.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Семейная психотерапия.                                        3. Семья.</a:t>
            </a:r>
          </a:p>
          <a:p>
            <a:pPr marL="342900" indent="-342900">
              <a:buFontTx/>
              <a:buAutoNum type="arabicPeriod"/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Терапия средой.                                                        4. Среда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32656"/>
            <a:ext cx="36509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Основной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инструмент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9460" name="Picture 2" descr="http://123hypnosis.co.uk/wp-content/uploads/2015/05/psychothera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2093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2738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Индивидуальная психотерапия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1196975"/>
            <a:ext cx="8497887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+mn-lt"/>
              </a:rPr>
              <a:t>Является такой ее организационной формой, в которой в качестве основного инструмента лечебного воздействия выступает психотерапевт, а психотерапевтический процесс протекает в диаде врач — пациент.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solidFill>
                  <a:srgbClr val="FFFF00"/>
                </a:solidFill>
                <a:latin typeface="+mn-lt"/>
              </a:rPr>
              <a:t>Может проводиться: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+mn-lt"/>
              </a:rPr>
              <a:t>Одним психотерапевтом.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+mn-lt"/>
              </a:rPr>
              <a:t>2 психотерапевтами (биполярная).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+mn-lt"/>
              </a:rPr>
              <a:t>Комбинированная терапия, совмещающая индивидуальную и групповую (или семейную) психотерапию, проводимую одним психотерапевтом;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latin typeface="+mn-lt"/>
              </a:rPr>
              <a:t> Сочетанная терапия, при которой пациент проходит индивидуальную психотерапию у одного психотерапевта и одновременно участвует в семейной или групповой психотерапии у других психотерапевтов.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548680"/>
          <a:ext cx="9144000" cy="63093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25312"/>
                <a:gridCol w="4818688"/>
              </a:tblGrid>
              <a:tr h="300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Тип цели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Примеры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</a:tr>
              <a:tr h="2002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Цели для сеанса психотерапии (для терапевтического процесса): конкретно и краткосрочно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/>
                        <a:t>Углубление самоэксплорации (мера включенности пациента в беседу)</a:t>
                      </a:r>
                      <a:endParaRPr lang="ru-RU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/>
                        <a:t>Уменьшение страха при обсуждении запретной темы</a:t>
                      </a:r>
                      <a:endParaRPr lang="ru-RU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/>
                        <a:t>Соблюдение инструкций при выполнении рекомендаций психотерапевта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</a:tr>
              <a:tr h="16691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/>
                        <a:t>Микрорезультаты (после сеанса): конкретно и краткосрочно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/>
                        <a:t>Прекращение избегания повседневных ситуаций, которые ранее избегались</a:t>
                      </a:r>
                      <a:endParaRPr lang="ru-RU" sz="14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/>
                        <a:t>Улучшение способности понимания причинных связей конкретной социальной конфликтной ситуации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</a:tr>
              <a:tr h="2336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/>
                        <a:t>Макрорезультаты</a:t>
                      </a:r>
                      <a:r>
                        <a:rPr lang="ru-RU" sz="2000" dirty="0"/>
                        <a:t> (после сеанса): глобально и долгосрочно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Позитивная </a:t>
                      </a:r>
                      <a:r>
                        <a:rPr lang="ru-RU" sz="2000" dirty="0" err="1"/>
                        <a:t>самохарактеристика</a:t>
                      </a:r>
                      <a:endParaRPr lang="ru-RU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Соответствующая сила Я</a:t>
                      </a:r>
                      <a:endParaRPr lang="ru-RU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Адекватное ожидание собственной эффективности</a:t>
                      </a:r>
                      <a:endParaRPr lang="ru-RU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Улучшение способности к коммуникации</a:t>
                      </a:r>
                      <a:endParaRPr lang="ru-RU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Стабильная и </a:t>
                      </a:r>
                      <a:r>
                        <a:rPr lang="ru-RU" sz="2000" dirty="0" err="1"/>
                        <a:t>генерализованная</a:t>
                      </a:r>
                      <a:r>
                        <a:rPr lang="ru-RU" sz="2000" dirty="0"/>
                        <a:t> ситуационная компетентность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245" marR="23245" marT="0" marB="0"/>
                </a:tc>
              </a:tr>
            </a:tbl>
          </a:graphicData>
        </a:graphic>
      </p:graphicFrame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908175" y="0"/>
            <a:ext cx="6332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Цели современных форм психотерапии</a:t>
            </a:r>
            <a:endParaRPr lang="ru-RU" sz="3600">
              <a:solidFill>
                <a:srgbClr val="FF000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76672"/>
          <a:ext cx="9324528" cy="62908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90022"/>
                <a:gridCol w="3537237"/>
                <a:gridCol w="3297269"/>
              </a:tblGrid>
              <a:tr h="18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Фаза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Цели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Средства</a:t>
                      </a:r>
                    </a:p>
                  </a:txBody>
                  <a:tcPr marL="20159" marR="20159" marT="0" marB="0"/>
                </a:tc>
              </a:tr>
              <a:tr h="5526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Определение показаний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Диагностическое обследование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Выбор терапевтического метода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Беседа/анамнез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Личностные и клинические тесты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Медицинское обследование</a:t>
                      </a:r>
                    </a:p>
                  </a:txBody>
                  <a:tcPr marL="20159" marR="20159" marT="0" marB="0"/>
                </a:tc>
              </a:tr>
              <a:tr h="1842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Построение терапевтических отношений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Ролевое структурирование (объяснение и облегчение принятия пациентом его роли как пациента)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Формирование позитивных ожиданий при изменениях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Построение терапевтического союза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Передача знаний об общей концепции этиологии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Реализация уважения и </a:t>
                      </a:r>
                      <a:r>
                        <a:rPr lang="ru-RU" sz="1600" dirty="0" err="1"/>
                        <a:t>эмпатии</a:t>
                      </a:r>
                      <a:endParaRPr lang="ru-RU" sz="16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Разъяснение правил психотерапии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Терапевтический контракт</a:t>
                      </a:r>
                    </a:p>
                  </a:txBody>
                  <a:tcPr marL="20159" marR="20159" marT="0" marB="0"/>
                </a:tc>
              </a:tr>
              <a:tr h="1657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Проведение терапевтического обучения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Систематическое построение </a:t>
                      </a:r>
                      <a:r>
                        <a:rPr lang="ru-RU" sz="1600" dirty="0" smtClean="0"/>
                        <a:t>компетентности.</a:t>
                      </a:r>
                      <a:endParaRPr lang="ru-RU" sz="16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Анализ и учет опыта при определении мотивов поведения и </a:t>
                      </a:r>
                      <a:r>
                        <a:rPr lang="ru-RU" sz="1600" dirty="0" smtClean="0"/>
                        <a:t>переживаний</a:t>
                      </a:r>
                      <a:endParaRPr lang="ru-RU" sz="16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Реструктурирование представлений о себе 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Применение специальных психотерапевтических техник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Непрерывное наблюдение и анализ психотерапевтического сеанса</a:t>
                      </a:r>
                    </a:p>
                  </a:txBody>
                  <a:tcPr marL="20159" marR="20159" marT="0" marB="0"/>
                </a:tc>
              </a:tr>
              <a:tr h="1289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Оценка результата терапии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Психодиагностическое выяснение степени достижения терапевтической цели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Обеспечение генерализации результатов терапии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Формальное завершение терапевтических отношений</a:t>
                      </a:r>
                    </a:p>
                  </a:txBody>
                  <a:tcPr marL="20159" marR="201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Беседа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Диагностические методы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При определенных условиях — редуцирование терапевтических контактов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Договоренность о завершении терапии по взаимному соглашению</a:t>
                      </a:r>
                    </a:p>
                  </a:txBody>
                  <a:tcPr marL="20159" marR="20159" marT="0" marB="0"/>
                </a:tc>
              </a:tr>
            </a:tbl>
          </a:graphicData>
        </a:graphic>
      </p:graphicFrame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944688" y="28575"/>
            <a:ext cx="525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  <a:ea typeface="Times New Roman" pitchFamily="18" charset="0"/>
                <a:cs typeface="Arial" charset="0"/>
              </a:rPr>
              <a:t>Фазы психотерапевтического процесса</a:t>
            </a:r>
            <a:endParaRPr lang="ru-RU" sz="3200">
              <a:solidFill>
                <a:srgbClr val="FFFF0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</TotalTime>
  <Words>1129</Words>
  <Application>Microsoft Office PowerPoint</Application>
  <PresentationFormat>Экран (4:3)</PresentationFormat>
  <Paragraphs>140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Calibri</vt:lpstr>
      <vt:lpstr>Arial</vt:lpstr>
      <vt:lpstr>Wingdings</vt:lpstr>
      <vt:lpstr>Wingdings 2</vt:lpstr>
      <vt:lpstr>Tw Cen MT</vt:lpstr>
      <vt:lpstr>Times New Roman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Натальюшка</dc:creator>
  <cp:lastModifiedBy>Admin</cp:lastModifiedBy>
  <cp:revision>13</cp:revision>
  <dcterms:created xsi:type="dcterms:W3CDTF">2018-01-29T06:27:30Z</dcterms:created>
  <dcterms:modified xsi:type="dcterms:W3CDTF">2018-02-02T09:24:20Z</dcterms:modified>
</cp:coreProperties>
</file>