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6" r:id="rId3"/>
    <p:sldId id="287" r:id="rId4"/>
    <p:sldId id="289" r:id="rId5"/>
    <p:sldId id="286" r:id="rId6"/>
    <p:sldId id="277" r:id="rId7"/>
    <p:sldId id="278" r:id="rId8"/>
    <p:sldId id="279" r:id="rId9"/>
    <p:sldId id="280" r:id="rId10"/>
    <p:sldId id="281" r:id="rId11"/>
    <p:sldId id="282" r:id="rId12"/>
    <p:sldId id="283" r:id="rId13"/>
    <p:sldId id="284" r:id="rId14"/>
    <p:sldId id="290" r:id="rId15"/>
    <p:sldId id="292" r:id="rId16"/>
    <p:sldId id="293" r:id="rId17"/>
    <p:sldId id="291" r:id="rId18"/>
    <p:sldId id="294" r:id="rId19"/>
    <p:sldId id="28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9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BD36A-551C-45DC-870C-43856798FC61}" type="datetimeFigureOut">
              <a:rPr lang="ru-RU" smtClean="0"/>
              <a:t>17.04.2024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BD3F2-8DCA-4A0D-9DEB-89EA1042DDA1}" type="slidenum">
              <a:rPr lang="ru-RU" smtClean="0"/>
              <a:t>‹#›</a:t>
            </a:fld>
            <a:endParaRPr lang="ru-RU"/>
          </a:p>
        </p:txBody>
      </p:sp>
    </p:spTree>
    <p:extLst>
      <p:ext uri="{BB962C8B-B14F-4D97-AF65-F5344CB8AC3E}">
        <p14:creationId xmlns:p14="http://schemas.microsoft.com/office/powerpoint/2010/main" val="384907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0CF2B57-3B75-4245-84F2-01D32DC1C08E}" type="slidenum">
              <a:rPr lang="ru-RU" smtClean="0"/>
              <a:t>19</a:t>
            </a:fld>
            <a:endParaRPr lang="ru-RU"/>
          </a:p>
        </p:txBody>
      </p:sp>
    </p:spTree>
    <p:extLst>
      <p:ext uri="{BB962C8B-B14F-4D97-AF65-F5344CB8AC3E}">
        <p14:creationId xmlns:p14="http://schemas.microsoft.com/office/powerpoint/2010/main" val="107673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77A6E1-4D03-492A-B128-65279564BB8C}"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383471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77A6E1-4D03-492A-B128-65279564BB8C}"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242733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77A6E1-4D03-492A-B128-65279564BB8C}"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289936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77A6E1-4D03-492A-B128-65279564BB8C}"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108365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77A6E1-4D03-492A-B128-65279564BB8C}"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183976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77A6E1-4D03-492A-B128-65279564BB8C}" type="datetimeFigureOut">
              <a:rPr lang="ru-RU" smtClean="0"/>
              <a:t>17.04.2024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403514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77A6E1-4D03-492A-B128-65279564BB8C}" type="datetimeFigureOut">
              <a:rPr lang="ru-RU" smtClean="0"/>
              <a:t>17.04.2024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395925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77A6E1-4D03-492A-B128-65279564BB8C}" type="datetimeFigureOut">
              <a:rPr lang="ru-RU" smtClean="0"/>
              <a:t>17.04.2024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157167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77A6E1-4D03-492A-B128-65279564BB8C}" type="datetimeFigureOut">
              <a:rPr lang="ru-RU" smtClean="0"/>
              <a:t>17.04.2024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133579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77A6E1-4D03-492A-B128-65279564BB8C}" type="datetimeFigureOut">
              <a:rPr lang="ru-RU" smtClean="0"/>
              <a:t>17.04.2024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383957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77A6E1-4D03-492A-B128-65279564BB8C}" type="datetimeFigureOut">
              <a:rPr lang="ru-RU" smtClean="0"/>
              <a:t>17.04.2024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96108D-2051-4E29-AC32-BA6BD39B0BE1}" type="slidenum">
              <a:rPr lang="ru-RU" smtClean="0"/>
              <a:t>‹#›</a:t>
            </a:fld>
            <a:endParaRPr lang="ru-RU"/>
          </a:p>
        </p:txBody>
      </p:sp>
    </p:spTree>
    <p:extLst>
      <p:ext uri="{BB962C8B-B14F-4D97-AF65-F5344CB8AC3E}">
        <p14:creationId xmlns:p14="http://schemas.microsoft.com/office/powerpoint/2010/main" val="300785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7A6E1-4D03-492A-B128-65279564BB8C}" type="datetimeFigureOut">
              <a:rPr lang="ru-RU" smtClean="0"/>
              <a:t>17.04.2024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108D-2051-4E29-AC32-BA6BD39B0BE1}" type="slidenum">
              <a:rPr lang="ru-RU" smtClean="0"/>
              <a:t>‹#›</a:t>
            </a:fld>
            <a:endParaRPr lang="ru-RU"/>
          </a:p>
        </p:txBody>
      </p:sp>
    </p:spTree>
    <p:extLst>
      <p:ext uri="{BB962C8B-B14F-4D97-AF65-F5344CB8AC3E}">
        <p14:creationId xmlns:p14="http://schemas.microsoft.com/office/powerpoint/2010/main" val="1422879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2" y="0"/>
            <a:ext cx="91572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одзаголовок 2"/>
          <p:cNvSpPr>
            <a:spLocks noGrp="1"/>
          </p:cNvSpPr>
          <p:nvPr>
            <p:ph type="subTitle" idx="1"/>
          </p:nvPr>
        </p:nvSpPr>
        <p:spPr>
          <a:xfrm>
            <a:off x="971600" y="2636912"/>
            <a:ext cx="7200800" cy="1296144"/>
          </a:xfrm>
        </p:spPr>
        <p:txBody>
          <a:bodyPr>
            <a:noAutofit/>
          </a:bodyPr>
          <a:lstStyle/>
          <a:p>
            <a:pPr>
              <a:lnSpc>
                <a:spcPct val="110000"/>
              </a:lnSpc>
              <a:spcBef>
                <a:spcPts val="0"/>
              </a:spcBef>
            </a:pPr>
            <a:r>
              <a:rPr lang="en-US" b="1" dirty="0" smtClean="0">
                <a:solidFill>
                  <a:srgbClr val="FFFF00"/>
                </a:solidFill>
                <a:latin typeface="Arial Black" panose="020B0A04020102020204" pitchFamily="34" charset="0"/>
                <a:cs typeface="Arial" panose="020B0604020202020204" pitchFamily="34" charset="0"/>
              </a:rPr>
              <a:t>Anti-hepatitis B drugs</a:t>
            </a:r>
            <a:endParaRPr lang="ru-RU" sz="3200" b="1" dirty="0">
              <a:solidFill>
                <a:srgbClr val="FFFF00"/>
              </a:solidFill>
              <a:latin typeface="Arial Black" panose="020B0A04020102020204" pitchFamily="34" charset="0"/>
              <a:cs typeface="Arial" panose="020B0604020202020204" pitchFamily="34" charset="0"/>
            </a:endParaRPr>
          </a:p>
        </p:txBody>
      </p:sp>
      <p:sp>
        <p:nvSpPr>
          <p:cNvPr id="7" name="Заголовок 1"/>
          <p:cNvSpPr txBox="1">
            <a:spLocks/>
          </p:cNvSpPr>
          <p:nvPr/>
        </p:nvSpPr>
        <p:spPr>
          <a:xfrm>
            <a:off x="1313259" y="332656"/>
            <a:ext cx="6517482" cy="86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2800" b="1" cap="none" dirty="0" smtClean="0">
                <a:solidFill>
                  <a:schemeClr val="bg1">
                    <a:lumMod val="95000"/>
                  </a:schemeClr>
                </a:solidFill>
                <a:latin typeface="Arial" panose="020B0604020202020204" pitchFamily="34" charset="0"/>
                <a:cs typeface="Arial" panose="020B0604020202020204" pitchFamily="34" charset="0"/>
              </a:rPr>
              <a:t>«General pharmaceutical chemistry»</a:t>
            </a:r>
            <a:endParaRPr lang="ru-RU" sz="2800" dirty="0">
              <a:solidFill>
                <a:schemeClr val="bg1">
                  <a:lumMod val="95000"/>
                </a:schemeClr>
              </a:solidFill>
            </a:endParaRPr>
          </a:p>
        </p:txBody>
      </p:sp>
      <p:sp>
        <p:nvSpPr>
          <p:cNvPr id="8" name="TextBox 7"/>
          <p:cNvSpPr txBox="1"/>
          <p:nvPr/>
        </p:nvSpPr>
        <p:spPr>
          <a:xfrm>
            <a:off x="1691680" y="5939988"/>
            <a:ext cx="5760640" cy="369332"/>
          </a:xfrm>
          <a:prstGeom prst="rect">
            <a:avLst/>
          </a:prstGeom>
          <a:noFill/>
        </p:spPr>
        <p:txBody>
          <a:bodyPr wrap="square" rtlCol="0">
            <a:spAutoFit/>
          </a:bodyPr>
          <a:lstStyle/>
          <a:p>
            <a:pPr algn="ctr"/>
            <a:r>
              <a:rPr lang="en-US" dirty="0" smtClean="0">
                <a:solidFill>
                  <a:schemeClr val="bg1"/>
                </a:solidFill>
              </a:rPr>
              <a:t>Associate Professor </a:t>
            </a:r>
            <a:r>
              <a:rPr lang="en-US" dirty="0" err="1" smtClean="0">
                <a:solidFill>
                  <a:schemeClr val="bg1"/>
                </a:solidFill>
              </a:rPr>
              <a:t>Gureeva</a:t>
            </a:r>
            <a:r>
              <a:rPr lang="en-US" dirty="0" smtClean="0">
                <a:solidFill>
                  <a:schemeClr val="bg1"/>
                </a:solidFill>
              </a:rPr>
              <a:t> E.S</a:t>
            </a:r>
            <a:r>
              <a:rPr lang="en-US" dirty="0" smtClean="0">
                <a:solidFill>
                  <a:srgbClr val="0070C0"/>
                </a:solidFill>
              </a:rPr>
              <a:t>.</a:t>
            </a:r>
            <a:endParaRPr lang="ru-RU" dirty="0">
              <a:solidFill>
                <a:srgbClr val="0070C0"/>
              </a:solidFill>
            </a:endParaRPr>
          </a:p>
        </p:txBody>
      </p:sp>
    </p:spTree>
    <p:extLst>
      <p:ext uri="{BB962C8B-B14F-4D97-AF65-F5344CB8AC3E}">
        <p14:creationId xmlns:p14="http://schemas.microsoft.com/office/powerpoint/2010/main" val="2347671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10</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47664" y="1268760"/>
            <a:ext cx="2367956" cy="430887"/>
          </a:xfrm>
          <a:prstGeom prst="rect">
            <a:avLst/>
          </a:prstGeom>
        </p:spPr>
        <p:txBody>
          <a:bodyPr wrap="none">
            <a:spAutoFit/>
          </a:bodyPr>
          <a:lstStyle/>
          <a:p>
            <a:r>
              <a:rPr lang="en-US" sz="2200" b="1" dirty="0">
                <a:solidFill>
                  <a:schemeClr val="accent6">
                    <a:lumMod val="75000"/>
                  </a:schemeClr>
                </a:solidFill>
              </a:rPr>
              <a:t>Lamivudine </a:t>
            </a:r>
            <a:r>
              <a:rPr lang="en-US" sz="2200" b="1" dirty="0" smtClean="0">
                <a:solidFill>
                  <a:schemeClr val="accent6">
                    <a:lumMod val="75000"/>
                  </a:schemeClr>
                </a:solidFill>
              </a:rPr>
              <a:t>purity </a:t>
            </a:r>
            <a:endParaRPr lang="ru-RU" sz="2200" b="1" dirty="0">
              <a:solidFill>
                <a:schemeClr val="accent6">
                  <a:lumMod val="75000"/>
                </a:schemeClr>
              </a:solidFill>
            </a:endParaRPr>
          </a:p>
        </p:txBody>
      </p:sp>
      <p:sp>
        <p:nvSpPr>
          <p:cNvPr id="2" name="Прямоугольник 1"/>
          <p:cNvSpPr/>
          <p:nvPr/>
        </p:nvSpPr>
        <p:spPr>
          <a:xfrm>
            <a:off x="1547664" y="1641574"/>
            <a:ext cx="7344816" cy="1015663"/>
          </a:xfrm>
          <a:prstGeom prst="rect">
            <a:avLst/>
          </a:prstGeom>
        </p:spPr>
        <p:txBody>
          <a:bodyPr wrap="square">
            <a:spAutoFit/>
          </a:bodyPr>
          <a:lstStyle/>
          <a:p>
            <a:pPr algn="just"/>
            <a:r>
              <a:rPr lang="en-US" sz="2000" dirty="0"/>
              <a:t>In lamivudine the presence of impurities is determined by TLC and HPLC methods. Residual solvents (methanol, chloroform, toluene, </a:t>
            </a:r>
            <a:r>
              <a:rPr lang="en-US" sz="2000" dirty="0" err="1"/>
              <a:t>diethylamine</a:t>
            </a:r>
            <a:r>
              <a:rPr lang="en-US" sz="2000" dirty="0"/>
              <a:t>, </a:t>
            </a:r>
            <a:r>
              <a:rPr lang="en-US" sz="2000" dirty="0" err="1"/>
              <a:t>dimethylforamide</a:t>
            </a:r>
            <a:r>
              <a:rPr lang="en-US" sz="2000" dirty="0"/>
              <a:t>) are detected by GC.</a:t>
            </a:r>
            <a:endParaRPr lang="ru-RU" sz="2000" dirty="0"/>
          </a:p>
        </p:txBody>
      </p:sp>
      <p:sp>
        <p:nvSpPr>
          <p:cNvPr id="12" name="Прямоугольник 11"/>
          <p:cNvSpPr/>
          <p:nvPr/>
        </p:nvSpPr>
        <p:spPr>
          <a:xfrm>
            <a:off x="1547664" y="2924944"/>
            <a:ext cx="3346878" cy="430887"/>
          </a:xfrm>
          <a:prstGeom prst="rect">
            <a:avLst/>
          </a:prstGeom>
        </p:spPr>
        <p:txBody>
          <a:bodyPr wrap="none">
            <a:spAutoFit/>
          </a:bodyPr>
          <a:lstStyle/>
          <a:p>
            <a:r>
              <a:rPr lang="en-US" sz="2200" b="1" dirty="0">
                <a:solidFill>
                  <a:schemeClr val="accent6">
                    <a:lumMod val="75000"/>
                  </a:schemeClr>
                </a:solidFill>
              </a:rPr>
              <a:t>Lamivudine </a:t>
            </a:r>
            <a:r>
              <a:rPr lang="en-US" sz="2200" b="1" dirty="0" smtClean="0">
                <a:solidFill>
                  <a:schemeClr val="accent6">
                    <a:lumMod val="75000"/>
                  </a:schemeClr>
                </a:solidFill>
              </a:rPr>
              <a:t>quantification </a:t>
            </a:r>
            <a:endParaRPr lang="ru-RU" sz="2200" b="1" dirty="0">
              <a:solidFill>
                <a:schemeClr val="accent6">
                  <a:lumMod val="75000"/>
                </a:schemeClr>
              </a:solidFill>
            </a:endParaRPr>
          </a:p>
        </p:txBody>
      </p:sp>
      <p:sp>
        <p:nvSpPr>
          <p:cNvPr id="9" name="Прямоугольник 8"/>
          <p:cNvSpPr/>
          <p:nvPr/>
        </p:nvSpPr>
        <p:spPr>
          <a:xfrm>
            <a:off x="1547664" y="3429000"/>
            <a:ext cx="7344816" cy="1015663"/>
          </a:xfrm>
          <a:prstGeom prst="rect">
            <a:avLst/>
          </a:prstGeom>
        </p:spPr>
        <p:txBody>
          <a:bodyPr wrap="square">
            <a:spAutoFit/>
          </a:bodyPr>
          <a:lstStyle/>
          <a:p>
            <a:pPr algn="just"/>
            <a:r>
              <a:rPr lang="en-US" sz="2000" dirty="0"/>
              <a:t>For quantification the HPLC method is used. Calculations are made by simple </a:t>
            </a:r>
            <a:r>
              <a:rPr lang="en-US" sz="2000" dirty="0" err="1"/>
              <a:t>normalisation</a:t>
            </a:r>
            <a:r>
              <a:rPr lang="en-US" sz="2000" dirty="0"/>
              <a:t> using the peak area of the main substance and the standard sample.</a:t>
            </a:r>
            <a:endParaRPr lang="ru-RU" sz="2000" dirty="0"/>
          </a:p>
        </p:txBody>
      </p:sp>
      <p:sp>
        <p:nvSpPr>
          <p:cNvPr id="14" name="Прямоугольник 13"/>
          <p:cNvSpPr/>
          <p:nvPr/>
        </p:nvSpPr>
        <p:spPr>
          <a:xfrm>
            <a:off x="1547664" y="4726305"/>
            <a:ext cx="2553135" cy="430887"/>
          </a:xfrm>
          <a:prstGeom prst="rect">
            <a:avLst/>
          </a:prstGeom>
        </p:spPr>
        <p:txBody>
          <a:bodyPr wrap="none">
            <a:spAutoFit/>
          </a:bodyPr>
          <a:lstStyle/>
          <a:p>
            <a:r>
              <a:rPr lang="en-US" sz="2200" b="1" dirty="0">
                <a:solidFill>
                  <a:schemeClr val="accent6">
                    <a:lumMod val="75000"/>
                  </a:schemeClr>
                </a:solidFill>
              </a:rPr>
              <a:t>Lamivudine </a:t>
            </a:r>
            <a:r>
              <a:rPr lang="en-US" sz="2200" b="1" dirty="0" smtClean="0">
                <a:solidFill>
                  <a:schemeClr val="accent6">
                    <a:lumMod val="75000"/>
                  </a:schemeClr>
                </a:solidFill>
              </a:rPr>
              <a:t>storage </a:t>
            </a:r>
            <a:endParaRPr lang="ru-RU" sz="2200" b="1" dirty="0">
              <a:solidFill>
                <a:schemeClr val="accent6">
                  <a:lumMod val="75000"/>
                </a:schemeClr>
              </a:solidFill>
            </a:endParaRPr>
          </a:p>
        </p:txBody>
      </p:sp>
      <p:sp>
        <p:nvSpPr>
          <p:cNvPr id="11" name="Прямоугольник 10"/>
          <p:cNvSpPr/>
          <p:nvPr/>
        </p:nvSpPr>
        <p:spPr>
          <a:xfrm>
            <a:off x="1547664" y="5241394"/>
            <a:ext cx="7344816" cy="707886"/>
          </a:xfrm>
          <a:prstGeom prst="rect">
            <a:avLst/>
          </a:prstGeom>
        </p:spPr>
        <p:txBody>
          <a:bodyPr wrap="square">
            <a:spAutoFit/>
          </a:bodyPr>
          <a:lstStyle/>
          <a:p>
            <a:r>
              <a:rPr lang="en-US" sz="2000" dirty="0"/>
              <a:t>lamivudine </a:t>
            </a:r>
            <a:r>
              <a:rPr lang="en-US" sz="2000" dirty="0" smtClean="0"/>
              <a:t>store</a:t>
            </a:r>
            <a:r>
              <a:rPr lang="ru-RU" sz="2000" dirty="0" smtClean="0"/>
              <a:t> </a:t>
            </a:r>
            <a:r>
              <a:rPr lang="en-US" sz="2000" dirty="0" smtClean="0"/>
              <a:t>in </a:t>
            </a:r>
            <a:r>
              <a:rPr lang="en-US" sz="2000" dirty="0"/>
              <a:t>a tightly closed container, in a dry, light-protected place at a temperature not exceeding 20ºC.</a:t>
            </a:r>
            <a:endParaRPr lang="ru-RU" sz="2000" dirty="0"/>
          </a:p>
        </p:txBody>
      </p:sp>
    </p:spTree>
    <p:extLst>
      <p:ext uri="{BB962C8B-B14F-4D97-AF65-F5344CB8AC3E}">
        <p14:creationId xmlns:p14="http://schemas.microsoft.com/office/powerpoint/2010/main" val="3706265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11</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1547664" y="1628800"/>
            <a:ext cx="7344816" cy="1785104"/>
          </a:xfrm>
          <a:prstGeom prst="rect">
            <a:avLst/>
          </a:prstGeom>
        </p:spPr>
        <p:txBody>
          <a:bodyPr wrap="square">
            <a:spAutoFit/>
          </a:bodyPr>
          <a:lstStyle/>
          <a:p>
            <a:pPr algn="just"/>
            <a:r>
              <a:rPr lang="en-US" sz="2200" b="1" dirty="0" err="1">
                <a:solidFill>
                  <a:srgbClr val="0070C0"/>
                </a:solidFill>
              </a:rPr>
              <a:t>Adefovir</a:t>
            </a:r>
            <a:r>
              <a:rPr lang="en-US" sz="2200" dirty="0"/>
              <a:t> was approved in 2002 for the treatment of patients with chronic HBV infection. Resistance to </a:t>
            </a:r>
            <a:r>
              <a:rPr lang="en-US" sz="2200" dirty="0" err="1"/>
              <a:t>adefovir</a:t>
            </a:r>
            <a:r>
              <a:rPr lang="en-US" sz="2200" dirty="0"/>
              <a:t> develops more slowly than to lamivudine. After five years of therapy, resistance has been observed in 29% of patients with chronic HBV infection.</a:t>
            </a:r>
            <a:endParaRPr lang="ru-RU" sz="2200" dirty="0"/>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3869" y="3356992"/>
            <a:ext cx="2206203" cy="129614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785" y="3501008"/>
            <a:ext cx="3116729" cy="259727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3" r="13676" b="4645"/>
          <a:stretch/>
        </p:blipFill>
        <p:spPr bwMode="auto">
          <a:xfrm>
            <a:off x="1979712" y="4797152"/>
            <a:ext cx="236404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083693" y="4427820"/>
            <a:ext cx="1001172" cy="369332"/>
          </a:xfrm>
          <a:prstGeom prst="rect">
            <a:avLst/>
          </a:prstGeom>
        </p:spPr>
        <p:txBody>
          <a:bodyPr wrap="none">
            <a:spAutoFit/>
          </a:bodyPr>
          <a:lstStyle/>
          <a:p>
            <a:r>
              <a:rPr lang="en-US" b="1" dirty="0" err="1">
                <a:solidFill>
                  <a:srgbClr val="0070C0"/>
                </a:solidFill>
              </a:rPr>
              <a:t>Adefovir</a:t>
            </a:r>
            <a:endParaRPr lang="ru-RU" b="1" dirty="0">
              <a:solidFill>
                <a:srgbClr val="0070C0"/>
              </a:solidFill>
            </a:endParaRPr>
          </a:p>
        </p:txBody>
      </p:sp>
      <p:sp>
        <p:nvSpPr>
          <p:cNvPr id="11" name="Прямоугольник 10"/>
          <p:cNvSpPr/>
          <p:nvPr/>
        </p:nvSpPr>
        <p:spPr>
          <a:xfrm>
            <a:off x="1331640" y="6156012"/>
            <a:ext cx="1965603" cy="369332"/>
          </a:xfrm>
          <a:prstGeom prst="rect">
            <a:avLst/>
          </a:prstGeom>
        </p:spPr>
        <p:txBody>
          <a:bodyPr wrap="none">
            <a:spAutoFit/>
          </a:bodyPr>
          <a:lstStyle/>
          <a:p>
            <a:r>
              <a:rPr lang="en-US" b="1" dirty="0" err="1">
                <a:solidFill>
                  <a:srgbClr val="0070C0"/>
                </a:solidFill>
              </a:rPr>
              <a:t>Adefovira</a:t>
            </a:r>
            <a:r>
              <a:rPr lang="en-US" b="1" dirty="0">
                <a:solidFill>
                  <a:srgbClr val="0070C0"/>
                </a:solidFill>
              </a:rPr>
              <a:t> </a:t>
            </a:r>
            <a:r>
              <a:rPr lang="en-US" b="1" dirty="0" err="1">
                <a:solidFill>
                  <a:srgbClr val="0070C0"/>
                </a:solidFill>
              </a:rPr>
              <a:t>dipivoxil</a:t>
            </a:r>
            <a:endParaRPr lang="ru-RU" b="1" dirty="0">
              <a:solidFill>
                <a:srgbClr val="0070C0"/>
              </a:solidFill>
            </a:endParaRPr>
          </a:p>
        </p:txBody>
      </p:sp>
    </p:spTree>
    <p:extLst>
      <p:ext uri="{BB962C8B-B14F-4D97-AF65-F5344CB8AC3E}">
        <p14:creationId xmlns:p14="http://schemas.microsoft.com/office/powerpoint/2010/main" val="64389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12</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47664" y="1124744"/>
            <a:ext cx="2324995" cy="430887"/>
          </a:xfrm>
          <a:prstGeom prst="rect">
            <a:avLst/>
          </a:prstGeom>
        </p:spPr>
        <p:txBody>
          <a:bodyPr wrap="none">
            <a:spAutoFit/>
          </a:bodyPr>
          <a:lstStyle/>
          <a:p>
            <a:r>
              <a:rPr lang="en-US" sz="2200" b="1" i="1" dirty="0" err="1">
                <a:solidFill>
                  <a:schemeClr val="accent6">
                    <a:lumMod val="75000"/>
                  </a:schemeClr>
                </a:solidFill>
              </a:rPr>
              <a:t>Adefovir</a:t>
            </a:r>
            <a:r>
              <a:rPr lang="en-US" sz="2200" b="1" i="1" dirty="0">
                <a:solidFill>
                  <a:schemeClr val="accent6">
                    <a:lumMod val="75000"/>
                  </a:schemeClr>
                </a:solidFill>
              </a:rPr>
              <a:t> synthesis</a:t>
            </a:r>
            <a:endParaRPr lang="ru-RU" sz="2200" b="1" i="1" dirty="0">
              <a:solidFill>
                <a:schemeClr val="accent6">
                  <a:lumMod val="75000"/>
                </a:schemeClr>
              </a:solidFill>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700808"/>
            <a:ext cx="6795045" cy="441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6876256" y="6084004"/>
            <a:ext cx="1001172" cy="369332"/>
          </a:xfrm>
          <a:prstGeom prst="rect">
            <a:avLst/>
          </a:prstGeom>
        </p:spPr>
        <p:txBody>
          <a:bodyPr wrap="none">
            <a:spAutoFit/>
          </a:bodyPr>
          <a:lstStyle/>
          <a:p>
            <a:r>
              <a:rPr lang="en-US" b="1" dirty="0" err="1">
                <a:solidFill>
                  <a:srgbClr val="0070C0"/>
                </a:solidFill>
              </a:rPr>
              <a:t>Adefovir</a:t>
            </a:r>
            <a:endParaRPr lang="ru-RU" b="1" dirty="0">
              <a:solidFill>
                <a:srgbClr val="0070C0"/>
              </a:solidFill>
            </a:endParaRPr>
          </a:p>
        </p:txBody>
      </p:sp>
      <p:sp>
        <p:nvSpPr>
          <p:cNvPr id="15" name="Прямоугольник 14"/>
          <p:cNvSpPr/>
          <p:nvPr/>
        </p:nvSpPr>
        <p:spPr>
          <a:xfrm>
            <a:off x="2030333" y="6093296"/>
            <a:ext cx="1965603" cy="369332"/>
          </a:xfrm>
          <a:prstGeom prst="rect">
            <a:avLst/>
          </a:prstGeom>
        </p:spPr>
        <p:txBody>
          <a:bodyPr wrap="none">
            <a:spAutoFit/>
          </a:bodyPr>
          <a:lstStyle/>
          <a:p>
            <a:r>
              <a:rPr lang="en-US" b="1" dirty="0" err="1">
                <a:solidFill>
                  <a:srgbClr val="0070C0"/>
                </a:solidFill>
              </a:rPr>
              <a:t>Adefovira</a:t>
            </a:r>
            <a:r>
              <a:rPr lang="en-US" b="1" dirty="0">
                <a:solidFill>
                  <a:srgbClr val="0070C0"/>
                </a:solidFill>
              </a:rPr>
              <a:t> </a:t>
            </a:r>
            <a:r>
              <a:rPr lang="en-US" b="1" dirty="0" err="1">
                <a:solidFill>
                  <a:srgbClr val="0070C0"/>
                </a:solidFill>
              </a:rPr>
              <a:t>dipivoxil</a:t>
            </a:r>
            <a:endParaRPr lang="ru-RU" b="1" dirty="0">
              <a:solidFill>
                <a:srgbClr val="0070C0"/>
              </a:solidFill>
            </a:endParaRPr>
          </a:p>
        </p:txBody>
      </p:sp>
    </p:spTree>
    <p:extLst>
      <p:ext uri="{BB962C8B-B14F-4D97-AF65-F5344CB8AC3E}">
        <p14:creationId xmlns:p14="http://schemas.microsoft.com/office/powerpoint/2010/main" val="957938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13</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1853" y="2380264"/>
            <a:ext cx="2381826" cy="24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644220" y="5219908"/>
            <a:ext cx="1280415" cy="369332"/>
          </a:xfrm>
          <a:prstGeom prst="rect">
            <a:avLst/>
          </a:prstGeom>
        </p:spPr>
        <p:txBody>
          <a:bodyPr wrap="none">
            <a:spAutoFit/>
          </a:bodyPr>
          <a:lstStyle/>
          <a:p>
            <a:r>
              <a:rPr lang="en-US" b="1" dirty="0" err="1" smtClean="0"/>
              <a:t>Telbivudine</a:t>
            </a:r>
            <a:endParaRPr lang="ru-RU" b="1" dirty="0"/>
          </a:p>
        </p:txBody>
      </p:sp>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3165" y="2162473"/>
            <a:ext cx="3178508"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483768" y="5219908"/>
            <a:ext cx="1116075" cy="369332"/>
          </a:xfrm>
          <a:prstGeom prst="rect">
            <a:avLst/>
          </a:prstGeom>
        </p:spPr>
        <p:txBody>
          <a:bodyPr wrap="none">
            <a:spAutoFit/>
          </a:bodyPr>
          <a:lstStyle/>
          <a:p>
            <a:r>
              <a:rPr lang="en-US" b="1" dirty="0" err="1" smtClean="0"/>
              <a:t>Entecavir</a:t>
            </a:r>
            <a:r>
              <a:rPr lang="en-US" b="1" dirty="0" smtClean="0"/>
              <a:t> </a:t>
            </a:r>
            <a:endParaRPr lang="ru-RU" b="1" dirty="0"/>
          </a:p>
        </p:txBody>
      </p:sp>
    </p:spTree>
    <p:extLst>
      <p:ext uri="{BB962C8B-B14F-4D97-AF65-F5344CB8AC3E}">
        <p14:creationId xmlns:p14="http://schemas.microsoft.com/office/powerpoint/2010/main" val="311067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14</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Прямоугольник 15"/>
          <p:cNvSpPr/>
          <p:nvPr/>
        </p:nvSpPr>
        <p:spPr>
          <a:xfrm>
            <a:off x="1547664" y="1629961"/>
            <a:ext cx="7345281" cy="430887"/>
          </a:xfrm>
          <a:prstGeom prst="rect">
            <a:avLst/>
          </a:prstGeom>
        </p:spPr>
        <p:txBody>
          <a:bodyPr wrap="none">
            <a:spAutoFit/>
          </a:bodyPr>
          <a:lstStyle/>
          <a:p>
            <a:r>
              <a:rPr lang="en-US" sz="2200" b="1" i="1" dirty="0" err="1" smtClean="0">
                <a:solidFill>
                  <a:srgbClr val="0070C0"/>
                </a:solidFill>
              </a:rPr>
              <a:t>Tenofovir</a:t>
            </a:r>
            <a:r>
              <a:rPr lang="en-US" sz="2200" b="1" i="1" dirty="0" smtClean="0">
                <a:solidFill>
                  <a:srgbClr val="0070C0"/>
                </a:solidFill>
              </a:rPr>
              <a:t> </a:t>
            </a:r>
            <a:r>
              <a:rPr lang="en-US" sz="2200" b="1" i="1" dirty="0" err="1" smtClean="0">
                <a:solidFill>
                  <a:srgbClr val="0070C0"/>
                </a:solidFill>
              </a:rPr>
              <a:t>disoproxil</a:t>
            </a:r>
            <a:r>
              <a:rPr lang="en-US" sz="2200" b="1" i="1" dirty="0" smtClean="0">
                <a:solidFill>
                  <a:srgbClr val="0070C0"/>
                </a:solidFill>
              </a:rPr>
              <a:t> fumarate (</a:t>
            </a:r>
            <a:r>
              <a:rPr lang="en-US" sz="2200" b="1" i="1" dirty="0" err="1" smtClean="0">
                <a:solidFill>
                  <a:srgbClr val="0070C0"/>
                </a:solidFill>
              </a:rPr>
              <a:t>Tenofoviri</a:t>
            </a:r>
            <a:r>
              <a:rPr lang="en-US" sz="2200" b="1" i="1" dirty="0" smtClean="0">
                <a:solidFill>
                  <a:srgbClr val="0070C0"/>
                </a:solidFill>
              </a:rPr>
              <a:t> </a:t>
            </a:r>
            <a:r>
              <a:rPr lang="en-US" sz="2200" b="1" i="1" dirty="0" err="1" smtClean="0">
                <a:solidFill>
                  <a:srgbClr val="0070C0"/>
                </a:solidFill>
              </a:rPr>
              <a:t>disoproxili</a:t>
            </a:r>
            <a:r>
              <a:rPr lang="en-US" sz="2200" b="1" i="1" dirty="0" smtClean="0">
                <a:solidFill>
                  <a:srgbClr val="0070C0"/>
                </a:solidFill>
              </a:rPr>
              <a:t> </a:t>
            </a:r>
            <a:r>
              <a:rPr lang="en-US" sz="2200" b="1" i="1" dirty="0" err="1" smtClean="0">
                <a:solidFill>
                  <a:srgbClr val="0070C0"/>
                </a:solidFill>
              </a:rPr>
              <a:t>fumaras</a:t>
            </a:r>
            <a:r>
              <a:rPr lang="en-US" sz="2200" b="1" i="1" dirty="0" smtClean="0">
                <a:solidFill>
                  <a:srgbClr val="0070C0"/>
                </a:solidFill>
              </a:rPr>
              <a:t>)</a:t>
            </a:r>
            <a:endParaRPr lang="ru-RU" sz="2200" b="1" i="1"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299" y="2276872"/>
            <a:ext cx="4762901" cy="157961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656184" y="4399944"/>
            <a:ext cx="4643016" cy="1862048"/>
          </a:xfrm>
          <a:prstGeom prst="rect">
            <a:avLst/>
          </a:prstGeom>
        </p:spPr>
        <p:txBody>
          <a:bodyPr wrap="square">
            <a:spAutoFit/>
          </a:bodyPr>
          <a:lstStyle/>
          <a:p>
            <a:pPr algn="just">
              <a:spcAft>
                <a:spcPts val="600"/>
              </a:spcAft>
            </a:pPr>
            <a:r>
              <a:rPr lang="en-US" sz="2200" b="1" dirty="0" smtClean="0">
                <a:solidFill>
                  <a:srgbClr val="7030A0"/>
                </a:solidFill>
              </a:rPr>
              <a:t>Description.</a:t>
            </a:r>
            <a:r>
              <a:rPr lang="en-US" sz="2200" dirty="0" smtClean="0"/>
              <a:t> White to almost-white, crystalline powder.</a:t>
            </a:r>
          </a:p>
          <a:p>
            <a:pPr algn="just">
              <a:spcAft>
                <a:spcPts val="600"/>
              </a:spcAft>
            </a:pPr>
            <a:r>
              <a:rPr lang="en-US" sz="2200" b="1" dirty="0" smtClean="0">
                <a:solidFill>
                  <a:srgbClr val="7030A0"/>
                </a:solidFill>
              </a:rPr>
              <a:t>Solubility.</a:t>
            </a:r>
            <a:r>
              <a:rPr lang="en-US" sz="2200" dirty="0" smtClean="0"/>
              <a:t> Slightly soluble in water, soluble in methanol, very slightly soluble in dichloromethane.</a:t>
            </a:r>
            <a:endParaRPr lang="en-US" sz="2200" dirty="0"/>
          </a:p>
        </p:txBody>
      </p:sp>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85" t="7844" r="42463" b="14052"/>
          <a:stretch/>
        </p:blipFill>
        <p:spPr bwMode="auto">
          <a:xfrm>
            <a:off x="6829103" y="2132856"/>
            <a:ext cx="1945209" cy="206444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532" b="6713"/>
          <a:stretch/>
        </p:blipFill>
        <p:spPr bwMode="auto">
          <a:xfrm>
            <a:off x="6996472" y="4460269"/>
            <a:ext cx="1610469" cy="193503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911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15</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Прямоугольник 15"/>
          <p:cNvSpPr/>
          <p:nvPr/>
        </p:nvSpPr>
        <p:spPr>
          <a:xfrm>
            <a:off x="1547664" y="1629961"/>
            <a:ext cx="7345281" cy="430887"/>
          </a:xfrm>
          <a:prstGeom prst="rect">
            <a:avLst/>
          </a:prstGeom>
        </p:spPr>
        <p:txBody>
          <a:bodyPr wrap="none">
            <a:spAutoFit/>
          </a:bodyPr>
          <a:lstStyle/>
          <a:p>
            <a:r>
              <a:rPr lang="en-US" sz="2200" b="1" i="1" dirty="0" err="1" smtClean="0">
                <a:solidFill>
                  <a:srgbClr val="0070C0"/>
                </a:solidFill>
              </a:rPr>
              <a:t>Tenofovir</a:t>
            </a:r>
            <a:r>
              <a:rPr lang="en-US" sz="2200" b="1" i="1" dirty="0" smtClean="0">
                <a:solidFill>
                  <a:srgbClr val="0070C0"/>
                </a:solidFill>
              </a:rPr>
              <a:t> </a:t>
            </a:r>
            <a:r>
              <a:rPr lang="en-US" sz="2200" b="1" i="1" dirty="0" err="1" smtClean="0">
                <a:solidFill>
                  <a:srgbClr val="0070C0"/>
                </a:solidFill>
              </a:rPr>
              <a:t>disoproxil</a:t>
            </a:r>
            <a:r>
              <a:rPr lang="en-US" sz="2200" b="1" i="1" dirty="0" smtClean="0">
                <a:solidFill>
                  <a:srgbClr val="0070C0"/>
                </a:solidFill>
              </a:rPr>
              <a:t> fumarate (</a:t>
            </a:r>
            <a:r>
              <a:rPr lang="en-US" sz="2200" b="1" i="1" dirty="0" err="1" smtClean="0">
                <a:solidFill>
                  <a:srgbClr val="0070C0"/>
                </a:solidFill>
              </a:rPr>
              <a:t>Tenofoviri</a:t>
            </a:r>
            <a:r>
              <a:rPr lang="en-US" sz="2200" b="1" i="1" dirty="0" smtClean="0">
                <a:solidFill>
                  <a:srgbClr val="0070C0"/>
                </a:solidFill>
              </a:rPr>
              <a:t> </a:t>
            </a:r>
            <a:r>
              <a:rPr lang="en-US" sz="2200" b="1" i="1" dirty="0" err="1" smtClean="0">
                <a:solidFill>
                  <a:srgbClr val="0070C0"/>
                </a:solidFill>
              </a:rPr>
              <a:t>disoproxili</a:t>
            </a:r>
            <a:r>
              <a:rPr lang="en-US" sz="2200" b="1" i="1" dirty="0" smtClean="0">
                <a:solidFill>
                  <a:srgbClr val="0070C0"/>
                </a:solidFill>
              </a:rPr>
              <a:t> </a:t>
            </a:r>
            <a:r>
              <a:rPr lang="en-US" sz="2200" b="1" i="1" dirty="0" err="1" smtClean="0">
                <a:solidFill>
                  <a:srgbClr val="0070C0"/>
                </a:solidFill>
              </a:rPr>
              <a:t>fumaras</a:t>
            </a:r>
            <a:r>
              <a:rPr lang="en-US" sz="2200" b="1" i="1" dirty="0" smtClean="0">
                <a:solidFill>
                  <a:srgbClr val="0070C0"/>
                </a:solidFill>
              </a:rPr>
              <a:t>)</a:t>
            </a:r>
            <a:endParaRPr lang="ru-RU" sz="2200" b="1" i="1" dirty="0">
              <a:solidFill>
                <a:srgbClr val="0070C0"/>
              </a:solidFill>
            </a:endParaRPr>
          </a:p>
        </p:txBody>
      </p:sp>
      <p:sp>
        <p:nvSpPr>
          <p:cNvPr id="6" name="Прямоугольник 5"/>
          <p:cNvSpPr/>
          <p:nvPr/>
        </p:nvSpPr>
        <p:spPr>
          <a:xfrm>
            <a:off x="1691679" y="2161887"/>
            <a:ext cx="7201265" cy="4201150"/>
          </a:xfrm>
          <a:prstGeom prst="rect">
            <a:avLst/>
          </a:prstGeom>
        </p:spPr>
        <p:txBody>
          <a:bodyPr wrap="square">
            <a:spAutoFit/>
          </a:bodyPr>
          <a:lstStyle/>
          <a:p>
            <a:pPr>
              <a:spcAft>
                <a:spcPts val="600"/>
              </a:spcAft>
            </a:pPr>
            <a:r>
              <a:rPr lang="en-US" sz="2200" b="1" i="1" dirty="0">
                <a:solidFill>
                  <a:srgbClr val="7030A0"/>
                </a:solidFill>
              </a:rPr>
              <a:t>Identity tests</a:t>
            </a:r>
            <a:endParaRPr lang="ru-RU" sz="2200" dirty="0">
              <a:solidFill>
                <a:srgbClr val="7030A0"/>
              </a:solidFill>
            </a:endParaRPr>
          </a:p>
          <a:p>
            <a:pPr marL="457200" lvl="0" indent="-457200" algn="just">
              <a:spcAft>
                <a:spcPts val="600"/>
              </a:spcAft>
              <a:buFont typeface="+mj-lt"/>
              <a:buAutoNum type="arabicPeriod"/>
            </a:pPr>
            <a:r>
              <a:rPr lang="en-US" sz="2200" b="1" i="1" dirty="0">
                <a:solidFill>
                  <a:srgbClr val="00B0F0"/>
                </a:solidFill>
              </a:rPr>
              <a:t>Spectrophotometry in the infrared region</a:t>
            </a:r>
            <a:r>
              <a:rPr lang="en-US" sz="2200" dirty="0"/>
              <a:t>. The infrared absorption spectrum is concordant with the spectrum obtained from </a:t>
            </a:r>
            <a:r>
              <a:rPr lang="en-US" sz="2200" dirty="0" err="1"/>
              <a:t>tenofovir</a:t>
            </a:r>
            <a:r>
              <a:rPr lang="en-US" sz="2200" dirty="0"/>
              <a:t> </a:t>
            </a:r>
            <a:r>
              <a:rPr lang="en-US" sz="2200" dirty="0" err="1"/>
              <a:t>disoproxil</a:t>
            </a:r>
            <a:r>
              <a:rPr lang="en-US" sz="2200" dirty="0"/>
              <a:t> fumarate RS or with the reference spectrum of </a:t>
            </a:r>
            <a:r>
              <a:rPr lang="en-US" sz="2200" dirty="0" err="1"/>
              <a:t>tenofovir</a:t>
            </a:r>
            <a:r>
              <a:rPr lang="en-US" sz="2200" dirty="0"/>
              <a:t> </a:t>
            </a:r>
            <a:r>
              <a:rPr lang="en-US" sz="2200" dirty="0" err="1"/>
              <a:t>disoproxil</a:t>
            </a:r>
            <a:r>
              <a:rPr lang="en-US" sz="2200" dirty="0"/>
              <a:t> fumarate.</a:t>
            </a:r>
            <a:endParaRPr lang="ru-RU" sz="2200" dirty="0"/>
          </a:p>
          <a:p>
            <a:pPr marL="457200" lvl="0" indent="-457200" algn="just">
              <a:spcAft>
                <a:spcPts val="600"/>
              </a:spcAft>
              <a:buFont typeface="+mj-lt"/>
              <a:buAutoNum type="arabicPeriod"/>
            </a:pPr>
            <a:r>
              <a:rPr lang="en-US" sz="2200" b="1" i="1" dirty="0">
                <a:solidFill>
                  <a:srgbClr val="00B0F0"/>
                </a:solidFill>
              </a:rPr>
              <a:t>Thin-layer chromatography</a:t>
            </a:r>
            <a:endParaRPr lang="ru-RU" sz="2200" b="1" dirty="0">
              <a:solidFill>
                <a:srgbClr val="00B0F0"/>
              </a:solidFill>
            </a:endParaRPr>
          </a:p>
          <a:p>
            <a:pPr marL="457200" lvl="0" indent="-457200" algn="just">
              <a:spcAft>
                <a:spcPts val="600"/>
              </a:spcAft>
              <a:buFont typeface="+mj-lt"/>
              <a:buAutoNum type="arabicPeriod"/>
            </a:pPr>
            <a:r>
              <a:rPr lang="en-US" sz="2200" b="1" i="1" dirty="0">
                <a:solidFill>
                  <a:srgbClr val="00B0F0"/>
                </a:solidFill>
              </a:rPr>
              <a:t>Determine the specific optical rotation</a:t>
            </a:r>
            <a:endParaRPr lang="ru-RU" sz="2200" b="1" dirty="0">
              <a:solidFill>
                <a:srgbClr val="00B0F0"/>
              </a:solidFill>
            </a:endParaRPr>
          </a:p>
          <a:p>
            <a:pPr marL="457200" lvl="0" indent="-457200" algn="just">
              <a:spcAft>
                <a:spcPts val="600"/>
              </a:spcAft>
              <a:buFont typeface="+mj-lt"/>
              <a:buAutoNum type="arabicPeriod"/>
            </a:pPr>
            <a:r>
              <a:rPr lang="en-US" sz="2200" b="1" i="1" dirty="0">
                <a:solidFill>
                  <a:srgbClr val="00B0F0"/>
                </a:solidFill>
              </a:rPr>
              <a:t>High-performance liquid chromatography</a:t>
            </a:r>
            <a:r>
              <a:rPr lang="en-US" sz="2200" i="1" dirty="0"/>
              <a:t>,</a:t>
            </a:r>
            <a:endParaRPr lang="ru-RU" sz="2200" dirty="0"/>
          </a:p>
          <a:p>
            <a:pPr marL="457200" lvl="0" indent="-457200" algn="just">
              <a:spcAft>
                <a:spcPts val="600"/>
              </a:spcAft>
              <a:buFont typeface="+mj-lt"/>
              <a:buAutoNum type="arabicPeriod"/>
            </a:pPr>
            <a:r>
              <a:rPr lang="en-US" sz="2200" b="1" i="1" dirty="0">
                <a:solidFill>
                  <a:srgbClr val="00B0F0"/>
                </a:solidFill>
              </a:rPr>
              <a:t>The absorption spectrum  </a:t>
            </a:r>
            <a:r>
              <a:rPr lang="en-US" sz="2200" dirty="0"/>
              <a:t>of a 25 µg/mL solution of the test substance in water R, when observed between 220 nm and 320 nm, exhibits a maximum at about 261 nm.</a:t>
            </a:r>
            <a:endParaRPr lang="ru-RU" sz="2200" dirty="0"/>
          </a:p>
        </p:txBody>
      </p:sp>
    </p:spTree>
    <p:extLst>
      <p:ext uri="{BB962C8B-B14F-4D97-AF65-F5344CB8AC3E}">
        <p14:creationId xmlns:p14="http://schemas.microsoft.com/office/powerpoint/2010/main" val="3352208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16</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Прямоугольник 15"/>
          <p:cNvSpPr/>
          <p:nvPr/>
        </p:nvSpPr>
        <p:spPr>
          <a:xfrm>
            <a:off x="1547664" y="1629961"/>
            <a:ext cx="7345281" cy="430887"/>
          </a:xfrm>
          <a:prstGeom prst="rect">
            <a:avLst/>
          </a:prstGeom>
        </p:spPr>
        <p:txBody>
          <a:bodyPr wrap="none">
            <a:spAutoFit/>
          </a:bodyPr>
          <a:lstStyle/>
          <a:p>
            <a:r>
              <a:rPr lang="en-US" sz="2200" b="1" i="1" dirty="0" err="1" smtClean="0">
                <a:solidFill>
                  <a:srgbClr val="0070C0"/>
                </a:solidFill>
              </a:rPr>
              <a:t>Tenofovir</a:t>
            </a:r>
            <a:r>
              <a:rPr lang="en-US" sz="2200" b="1" i="1" dirty="0" smtClean="0">
                <a:solidFill>
                  <a:srgbClr val="0070C0"/>
                </a:solidFill>
              </a:rPr>
              <a:t> </a:t>
            </a:r>
            <a:r>
              <a:rPr lang="en-US" sz="2200" b="1" i="1" dirty="0" err="1" smtClean="0">
                <a:solidFill>
                  <a:srgbClr val="0070C0"/>
                </a:solidFill>
              </a:rPr>
              <a:t>disoproxil</a:t>
            </a:r>
            <a:r>
              <a:rPr lang="en-US" sz="2200" b="1" i="1" dirty="0" smtClean="0">
                <a:solidFill>
                  <a:srgbClr val="0070C0"/>
                </a:solidFill>
              </a:rPr>
              <a:t> fumarate (</a:t>
            </a:r>
            <a:r>
              <a:rPr lang="en-US" sz="2200" b="1" i="1" dirty="0" err="1" smtClean="0">
                <a:solidFill>
                  <a:srgbClr val="0070C0"/>
                </a:solidFill>
              </a:rPr>
              <a:t>Tenofoviri</a:t>
            </a:r>
            <a:r>
              <a:rPr lang="en-US" sz="2200" b="1" i="1" dirty="0" smtClean="0">
                <a:solidFill>
                  <a:srgbClr val="0070C0"/>
                </a:solidFill>
              </a:rPr>
              <a:t> </a:t>
            </a:r>
            <a:r>
              <a:rPr lang="en-US" sz="2200" b="1" i="1" dirty="0" err="1" smtClean="0">
                <a:solidFill>
                  <a:srgbClr val="0070C0"/>
                </a:solidFill>
              </a:rPr>
              <a:t>disoproxili</a:t>
            </a:r>
            <a:r>
              <a:rPr lang="en-US" sz="2200" b="1" i="1" dirty="0" smtClean="0">
                <a:solidFill>
                  <a:srgbClr val="0070C0"/>
                </a:solidFill>
              </a:rPr>
              <a:t> </a:t>
            </a:r>
            <a:r>
              <a:rPr lang="en-US" sz="2200" b="1" i="1" dirty="0" err="1" smtClean="0">
                <a:solidFill>
                  <a:srgbClr val="0070C0"/>
                </a:solidFill>
              </a:rPr>
              <a:t>fumaras</a:t>
            </a:r>
            <a:r>
              <a:rPr lang="en-US" sz="2200" b="1" i="1" dirty="0" smtClean="0">
                <a:solidFill>
                  <a:srgbClr val="0070C0"/>
                </a:solidFill>
              </a:rPr>
              <a:t>)</a:t>
            </a:r>
            <a:endParaRPr lang="ru-RU" sz="2200" b="1" i="1" dirty="0">
              <a:solidFill>
                <a:srgbClr val="0070C0"/>
              </a:solidFill>
            </a:endParaRPr>
          </a:p>
        </p:txBody>
      </p:sp>
      <p:sp>
        <p:nvSpPr>
          <p:cNvPr id="6" name="Прямоугольник 5"/>
          <p:cNvSpPr/>
          <p:nvPr/>
        </p:nvSpPr>
        <p:spPr>
          <a:xfrm>
            <a:off x="1691679" y="2161887"/>
            <a:ext cx="7201265" cy="5632311"/>
          </a:xfrm>
          <a:prstGeom prst="rect">
            <a:avLst/>
          </a:prstGeom>
        </p:spPr>
        <p:txBody>
          <a:bodyPr wrap="square">
            <a:spAutoFit/>
          </a:bodyPr>
          <a:lstStyle/>
          <a:p>
            <a:pPr>
              <a:spcAft>
                <a:spcPts val="600"/>
              </a:spcAft>
            </a:pPr>
            <a:r>
              <a:rPr lang="en-US" sz="2200" b="1" i="1" dirty="0" smtClean="0">
                <a:solidFill>
                  <a:srgbClr val="7030A0"/>
                </a:solidFill>
              </a:rPr>
              <a:t>Purity test</a:t>
            </a:r>
            <a:endParaRPr lang="ru-RU" sz="2200" b="1" i="1" dirty="0" smtClean="0">
              <a:solidFill>
                <a:srgbClr val="7030A0"/>
              </a:solidFill>
            </a:endParaRPr>
          </a:p>
          <a:p>
            <a:pPr marL="457200" lvl="0" indent="-457200">
              <a:buFont typeface="+mj-lt"/>
              <a:buAutoNum type="arabicPeriod"/>
            </a:pPr>
            <a:r>
              <a:rPr lang="en-US" sz="2200" dirty="0" smtClean="0"/>
              <a:t>Water</a:t>
            </a:r>
            <a:endParaRPr lang="ru-RU" sz="2200" dirty="0"/>
          </a:p>
          <a:p>
            <a:pPr marL="457200" lvl="0" indent="-457200">
              <a:buFont typeface="+mj-lt"/>
              <a:buAutoNum type="arabicPeriod"/>
            </a:pPr>
            <a:r>
              <a:rPr lang="en-US" sz="2200" dirty="0"/>
              <a:t>Heavy metals.</a:t>
            </a:r>
            <a:endParaRPr lang="ru-RU" sz="2200" dirty="0"/>
          </a:p>
          <a:p>
            <a:pPr marL="457200" lvl="0" indent="-457200">
              <a:buFont typeface="+mj-lt"/>
              <a:buAutoNum type="arabicPeriod"/>
            </a:pPr>
            <a:r>
              <a:rPr lang="en-US" sz="2200" dirty="0"/>
              <a:t>Sulfated ash</a:t>
            </a:r>
            <a:endParaRPr lang="ru-RU" sz="2200" dirty="0"/>
          </a:p>
          <a:p>
            <a:pPr marL="457200" lvl="0" indent="-457200">
              <a:buFont typeface="+mj-lt"/>
              <a:buAutoNum type="arabicPeriod"/>
            </a:pPr>
            <a:r>
              <a:rPr lang="en-US" sz="2200" dirty="0"/>
              <a:t>Related substances</a:t>
            </a:r>
            <a:endParaRPr lang="ru-RU" sz="2200" dirty="0"/>
          </a:p>
          <a:p>
            <a:pPr>
              <a:spcAft>
                <a:spcPts val="600"/>
              </a:spcAft>
            </a:pPr>
            <a:endParaRPr lang="ru-RU" sz="1000" b="1" i="1" dirty="0" smtClean="0">
              <a:solidFill>
                <a:srgbClr val="7030A0"/>
              </a:solidFill>
            </a:endParaRPr>
          </a:p>
          <a:p>
            <a:pPr>
              <a:spcAft>
                <a:spcPts val="600"/>
              </a:spcAft>
            </a:pPr>
            <a:r>
              <a:rPr lang="en-US" sz="2200" b="1" i="1" dirty="0" smtClean="0">
                <a:solidFill>
                  <a:srgbClr val="7030A0"/>
                </a:solidFill>
              </a:rPr>
              <a:t>Assay.</a:t>
            </a:r>
          </a:p>
          <a:p>
            <a:pPr algn="just">
              <a:spcAft>
                <a:spcPts val="600"/>
              </a:spcAft>
            </a:pPr>
            <a:r>
              <a:rPr lang="en-US" sz="2200" b="1" i="1" dirty="0" smtClean="0">
                <a:solidFill>
                  <a:srgbClr val="00B0F0"/>
                </a:solidFill>
              </a:rPr>
              <a:t>Non-aqueous titration. </a:t>
            </a:r>
            <a:r>
              <a:rPr lang="en-US" sz="2200" dirty="0" smtClean="0"/>
              <a:t>Dissolve in glacial acetic acid and titrate with </a:t>
            </a:r>
            <a:r>
              <a:rPr lang="en-US" sz="2200" dirty="0" err="1" smtClean="0"/>
              <a:t>perchloric</a:t>
            </a:r>
            <a:r>
              <a:rPr lang="en-US" sz="2200" dirty="0" smtClean="0"/>
              <a:t> acid, and determine the end-point </a:t>
            </a:r>
            <a:r>
              <a:rPr lang="en-US" sz="2200" dirty="0" err="1" smtClean="0"/>
              <a:t>potentiometrically</a:t>
            </a:r>
            <a:r>
              <a:rPr lang="en-US" sz="2200" dirty="0" smtClean="0"/>
              <a:t>.</a:t>
            </a:r>
          </a:p>
          <a:p>
            <a:pPr algn="just">
              <a:spcAft>
                <a:spcPts val="600"/>
              </a:spcAft>
            </a:pPr>
            <a:r>
              <a:rPr lang="en-US" sz="2200" b="1" i="1" dirty="0" smtClean="0">
                <a:solidFill>
                  <a:srgbClr val="7030A0"/>
                </a:solidFill>
              </a:rPr>
              <a:t>Storage. </a:t>
            </a:r>
            <a:r>
              <a:rPr lang="en-US" sz="2200" dirty="0" err="1" smtClean="0"/>
              <a:t>Tenofovir</a:t>
            </a:r>
            <a:r>
              <a:rPr lang="en-US" sz="2200" dirty="0" smtClean="0"/>
              <a:t> </a:t>
            </a:r>
            <a:r>
              <a:rPr lang="en-US" sz="2200" dirty="0" err="1" smtClean="0"/>
              <a:t>disoproxil</a:t>
            </a:r>
            <a:r>
              <a:rPr lang="en-US" sz="2200" dirty="0" smtClean="0"/>
              <a:t> fumarate should be kept in a tightly closed container, protected from light and stored at a temperature between 2–8 °C.</a:t>
            </a:r>
          </a:p>
          <a:p>
            <a:pPr>
              <a:spcAft>
                <a:spcPts val="600"/>
              </a:spcAft>
            </a:pPr>
            <a:endParaRPr lang="ru-RU" sz="2200" b="1" i="1" dirty="0" smtClean="0">
              <a:solidFill>
                <a:srgbClr val="7030A0"/>
              </a:solidFill>
            </a:endParaRPr>
          </a:p>
          <a:p>
            <a:pPr>
              <a:spcAft>
                <a:spcPts val="600"/>
              </a:spcAft>
            </a:pPr>
            <a:endParaRPr lang="ru-RU" sz="2200" b="1" i="1" dirty="0" smtClean="0">
              <a:solidFill>
                <a:srgbClr val="7030A0"/>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0187" y="2034087"/>
            <a:ext cx="2259010" cy="225901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825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17</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392" y="1988840"/>
            <a:ext cx="38532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483768" y="4293096"/>
            <a:ext cx="1370312" cy="369332"/>
          </a:xfrm>
          <a:prstGeom prst="rect">
            <a:avLst/>
          </a:prstGeom>
        </p:spPr>
        <p:txBody>
          <a:bodyPr wrap="none">
            <a:spAutoFit/>
          </a:bodyPr>
          <a:lstStyle/>
          <a:p>
            <a:r>
              <a:rPr lang="en-US" b="1" dirty="0" err="1" smtClean="0"/>
              <a:t>Vezatolimod</a:t>
            </a:r>
            <a:endParaRPr lang="ru-RU" b="1" dirty="0"/>
          </a:p>
        </p:txBody>
      </p:sp>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990" y="2008237"/>
            <a:ext cx="2529288" cy="265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30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18</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1619672" y="1720840"/>
            <a:ext cx="7272808" cy="4539704"/>
          </a:xfrm>
          <a:prstGeom prst="rect">
            <a:avLst/>
          </a:prstGeom>
        </p:spPr>
        <p:txBody>
          <a:bodyPr wrap="square">
            <a:spAutoFit/>
          </a:bodyPr>
          <a:lstStyle/>
          <a:p>
            <a:pPr algn="just">
              <a:spcAft>
                <a:spcPts val="600"/>
              </a:spcAft>
            </a:pPr>
            <a:r>
              <a:rPr lang="en-US" sz="2200" dirty="0"/>
              <a:t>Many new drugs that target different stages of the HBV life cycle are currently in various stages of development. These </a:t>
            </a:r>
            <a:r>
              <a:rPr lang="en-US" sz="2200" dirty="0" smtClean="0"/>
              <a:t>include</a:t>
            </a:r>
            <a:r>
              <a:rPr lang="ru-RU" sz="2200" dirty="0" smtClean="0"/>
              <a:t>:</a:t>
            </a:r>
            <a:endParaRPr lang="ru-RU" sz="2200" dirty="0"/>
          </a:p>
          <a:p>
            <a:pPr marL="722313" lvl="0" indent="-342900" algn="just">
              <a:spcAft>
                <a:spcPts val="600"/>
              </a:spcAft>
              <a:buFont typeface="Wingdings" panose="05000000000000000000" pitchFamily="2" charset="2"/>
              <a:buChar char="Ø"/>
              <a:tabLst>
                <a:tab pos="719138" algn="l"/>
              </a:tabLst>
            </a:pPr>
            <a:r>
              <a:rPr lang="en-US" sz="2200" dirty="0"/>
              <a:t>inhibitors of HBV binding to the NTCP receptor (cell entry inhibitor)</a:t>
            </a:r>
            <a:endParaRPr lang="ru-RU" sz="2200" dirty="0"/>
          </a:p>
          <a:p>
            <a:pPr marL="722313" lvl="0" indent="-342900" algn="just">
              <a:spcAft>
                <a:spcPts val="600"/>
              </a:spcAft>
              <a:buFont typeface="Wingdings" panose="05000000000000000000" pitchFamily="2" charset="2"/>
              <a:buChar char="Ø"/>
              <a:tabLst>
                <a:tab pos="719138" algn="l"/>
              </a:tabLst>
            </a:pPr>
            <a:r>
              <a:rPr lang="en-US" sz="2200" dirty="0"/>
              <a:t>inhibitors of HBV DNA replication,</a:t>
            </a:r>
            <a:endParaRPr lang="ru-RU" sz="2200" dirty="0"/>
          </a:p>
          <a:p>
            <a:pPr marL="722313" lvl="0" indent="-342900" algn="just">
              <a:spcAft>
                <a:spcPts val="600"/>
              </a:spcAft>
              <a:buFont typeface="Wingdings" panose="05000000000000000000" pitchFamily="2" charset="2"/>
              <a:buChar char="Ø"/>
              <a:tabLst>
                <a:tab pos="719138" algn="l"/>
              </a:tabLst>
            </a:pPr>
            <a:r>
              <a:rPr lang="en-US" sz="2200" dirty="0"/>
              <a:t>inhibitors of </a:t>
            </a:r>
            <a:r>
              <a:rPr lang="en-US" sz="2200" dirty="0" err="1"/>
              <a:t>nucleocapsid</a:t>
            </a:r>
            <a:r>
              <a:rPr lang="en-US" sz="2200" dirty="0"/>
              <a:t> assembly,</a:t>
            </a:r>
            <a:endParaRPr lang="ru-RU" sz="2200" dirty="0"/>
          </a:p>
          <a:p>
            <a:pPr marL="722313" lvl="0" indent="-342900" algn="just">
              <a:spcAft>
                <a:spcPts val="600"/>
              </a:spcAft>
              <a:buFont typeface="Wingdings" panose="05000000000000000000" pitchFamily="2" charset="2"/>
              <a:buChar char="Ø"/>
              <a:tabLst>
                <a:tab pos="719138" algn="l"/>
              </a:tabLst>
            </a:pPr>
            <a:r>
              <a:rPr lang="en-US" sz="2200" dirty="0"/>
              <a:t>genome editing technologies (TALEN, CRISPR/</a:t>
            </a:r>
            <a:r>
              <a:rPr lang="en-US" sz="2200" dirty="0" err="1"/>
              <a:t>Cas</a:t>
            </a:r>
            <a:r>
              <a:rPr lang="en-US" sz="2200" dirty="0"/>
              <a:t>, etc.) and RNA interference.</a:t>
            </a:r>
            <a:endParaRPr lang="ru-RU" sz="2200" dirty="0"/>
          </a:p>
          <a:p>
            <a:pPr algn="just">
              <a:spcAft>
                <a:spcPts val="600"/>
              </a:spcAft>
            </a:pPr>
            <a:r>
              <a:rPr lang="en-US" sz="2200" dirty="0"/>
              <a:t>In addition to drugs with direct antiviral action, approaches that enhance innate and adaptive immune response are being developed.</a:t>
            </a:r>
            <a:endParaRPr lang="ru-RU" sz="2200" dirty="0"/>
          </a:p>
        </p:txBody>
      </p:sp>
    </p:spTree>
    <p:extLst>
      <p:ext uri="{BB962C8B-B14F-4D97-AF65-F5344CB8AC3E}">
        <p14:creationId xmlns:p14="http://schemas.microsoft.com/office/powerpoint/2010/main" val="563851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19</a:t>
            </a:fld>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823034" y="1196752"/>
            <a:ext cx="4269246" cy="584775"/>
          </a:xfrm>
          <a:prstGeom prst="rect">
            <a:avLst/>
          </a:prstGeom>
        </p:spPr>
        <p:txBody>
          <a:bodyPr wrap="none">
            <a:spAutoFit/>
          </a:bodyPr>
          <a:lstStyle/>
          <a:p>
            <a:pPr algn="ctr"/>
            <a:r>
              <a:rPr lang="en-US" sz="3200" b="1" dirty="0" smtClean="0">
                <a:solidFill>
                  <a:srgbClr val="0070C0"/>
                </a:solidFill>
              </a:rPr>
              <a:t>Thank you for attention!</a:t>
            </a:r>
            <a:endParaRPr lang="ru-RU" sz="3200" b="1" dirty="0">
              <a:solidFill>
                <a:srgbClr val="0070C0"/>
              </a:solidFill>
            </a:endParaRPr>
          </a:p>
        </p:txBody>
      </p:sp>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266" t="23470" r="12699" b="7514"/>
          <a:stretch/>
        </p:blipFill>
        <p:spPr bwMode="auto">
          <a:xfrm>
            <a:off x="2749105"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15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2</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55776" y="1052736"/>
            <a:ext cx="4997650" cy="461665"/>
          </a:xfrm>
          <a:prstGeom prst="rect">
            <a:avLst/>
          </a:prstGeom>
        </p:spPr>
        <p:txBody>
          <a:bodyPr wrap="none">
            <a:spAutoFit/>
          </a:bodyPr>
          <a:lstStyle/>
          <a:p>
            <a:r>
              <a:rPr lang="en-US" sz="2400" b="1" smtClean="0">
                <a:solidFill>
                  <a:srgbClr val="C00000"/>
                </a:solidFill>
              </a:rPr>
              <a:t>Characteristic</a:t>
            </a:r>
            <a:r>
              <a:rPr lang="en-US" sz="2400" b="1">
                <a:solidFill>
                  <a:srgbClr val="C00000"/>
                </a:solidFill>
              </a:rPr>
              <a:t>s</a:t>
            </a:r>
            <a:r>
              <a:rPr lang="en-US" sz="2400" b="1" smtClean="0">
                <a:solidFill>
                  <a:srgbClr val="C00000"/>
                </a:solidFill>
              </a:rPr>
              <a:t> </a:t>
            </a:r>
            <a:r>
              <a:rPr lang="en-US" sz="2400" b="1" dirty="0">
                <a:solidFill>
                  <a:srgbClr val="C00000"/>
                </a:solidFill>
              </a:rPr>
              <a:t>of the hepatitis B virus</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1475656" y="1628800"/>
            <a:ext cx="7416824" cy="1092607"/>
          </a:xfrm>
          <a:prstGeom prst="rect">
            <a:avLst/>
          </a:prstGeom>
        </p:spPr>
        <p:txBody>
          <a:bodyPr wrap="square">
            <a:spAutoFit/>
          </a:bodyPr>
          <a:lstStyle/>
          <a:p>
            <a:pPr algn="just">
              <a:spcAft>
                <a:spcPts val="600"/>
              </a:spcAft>
            </a:pPr>
            <a:r>
              <a:rPr lang="en-US" sz="2000" b="1" dirty="0">
                <a:solidFill>
                  <a:srgbClr val="0070C0"/>
                </a:solidFill>
              </a:rPr>
              <a:t>Hepatitis B virus (HBV) </a:t>
            </a:r>
            <a:r>
              <a:rPr lang="en-US" sz="2000" dirty="0"/>
              <a:t>is a DNA-containing virus in the family </a:t>
            </a:r>
            <a:r>
              <a:rPr lang="en-US" sz="2000" i="1" dirty="0" err="1"/>
              <a:t>Hepadnaviridae</a:t>
            </a:r>
            <a:r>
              <a:rPr lang="en-US" sz="2000" dirty="0"/>
              <a:t> and is a member of the genus </a:t>
            </a:r>
            <a:r>
              <a:rPr lang="en-US" sz="2000" i="1" dirty="0" err="1"/>
              <a:t>Orthohepadnavirus</a:t>
            </a:r>
            <a:r>
              <a:rPr lang="en-US" sz="2000" dirty="0"/>
              <a:t>. </a:t>
            </a:r>
            <a:endParaRPr lang="en-US" sz="2000" dirty="0" smtClean="0"/>
          </a:p>
          <a:p>
            <a:pPr algn="just">
              <a:spcAft>
                <a:spcPts val="600"/>
              </a:spcAft>
            </a:pPr>
            <a:r>
              <a:rPr lang="en-US" sz="2000" dirty="0"/>
              <a:t>Eight genotypes are distinguished for HBV: A, B, C, D, E, F, G and H. </a:t>
            </a:r>
            <a:endParaRPr lang="en-US" sz="2000" dirty="0" smtClean="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33" t="18693" r="1797" b="13582"/>
          <a:stretch/>
        </p:blipFill>
        <p:spPr bwMode="auto">
          <a:xfrm>
            <a:off x="1835696" y="2852936"/>
            <a:ext cx="6654550" cy="358559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91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3</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55776" y="1052736"/>
            <a:ext cx="4997650" cy="461665"/>
          </a:xfrm>
          <a:prstGeom prst="rect">
            <a:avLst/>
          </a:prstGeom>
        </p:spPr>
        <p:txBody>
          <a:bodyPr wrap="none">
            <a:spAutoFit/>
          </a:bodyPr>
          <a:lstStyle/>
          <a:p>
            <a:r>
              <a:rPr lang="en-US" sz="2400" b="1" smtClean="0">
                <a:solidFill>
                  <a:srgbClr val="C00000"/>
                </a:solidFill>
              </a:rPr>
              <a:t>Characteristic</a:t>
            </a:r>
            <a:r>
              <a:rPr lang="en-US" sz="2400" b="1">
                <a:solidFill>
                  <a:srgbClr val="C00000"/>
                </a:solidFill>
              </a:rPr>
              <a:t>s</a:t>
            </a:r>
            <a:r>
              <a:rPr lang="en-US" sz="2400" b="1" smtClean="0">
                <a:solidFill>
                  <a:srgbClr val="C00000"/>
                </a:solidFill>
              </a:rPr>
              <a:t> </a:t>
            </a:r>
            <a:r>
              <a:rPr lang="en-US" sz="2400" b="1" dirty="0">
                <a:solidFill>
                  <a:srgbClr val="C00000"/>
                </a:solidFill>
              </a:rPr>
              <a:t>of the hepatitis B virus</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597" y="1772816"/>
            <a:ext cx="7470883" cy="460851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22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4</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55776" y="1052736"/>
            <a:ext cx="4997650" cy="461665"/>
          </a:xfrm>
          <a:prstGeom prst="rect">
            <a:avLst/>
          </a:prstGeom>
        </p:spPr>
        <p:txBody>
          <a:bodyPr wrap="none">
            <a:spAutoFit/>
          </a:bodyPr>
          <a:lstStyle/>
          <a:p>
            <a:r>
              <a:rPr lang="en-US" sz="2400" b="1" smtClean="0">
                <a:solidFill>
                  <a:srgbClr val="C00000"/>
                </a:solidFill>
              </a:rPr>
              <a:t>Characteristic</a:t>
            </a:r>
            <a:r>
              <a:rPr lang="en-US" sz="2400" b="1">
                <a:solidFill>
                  <a:srgbClr val="C00000"/>
                </a:solidFill>
              </a:rPr>
              <a:t>s</a:t>
            </a:r>
            <a:r>
              <a:rPr lang="en-US" sz="2400" b="1" smtClean="0">
                <a:solidFill>
                  <a:srgbClr val="C00000"/>
                </a:solidFill>
              </a:rPr>
              <a:t> </a:t>
            </a:r>
            <a:r>
              <a:rPr lang="en-US" sz="2400" b="1" dirty="0">
                <a:solidFill>
                  <a:srgbClr val="C00000"/>
                </a:solidFill>
              </a:rPr>
              <a:t>of the hepatitis B virus</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89"/>
          <a:stretch/>
        </p:blipFill>
        <p:spPr bwMode="auto">
          <a:xfrm>
            <a:off x="2195736" y="1559391"/>
            <a:ext cx="6048672" cy="513148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25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5</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55776" y="1052736"/>
            <a:ext cx="4997650" cy="461665"/>
          </a:xfrm>
          <a:prstGeom prst="rect">
            <a:avLst/>
          </a:prstGeom>
        </p:spPr>
        <p:txBody>
          <a:bodyPr wrap="none">
            <a:spAutoFit/>
          </a:bodyPr>
          <a:lstStyle/>
          <a:p>
            <a:r>
              <a:rPr lang="en-US" sz="2400" b="1" smtClean="0">
                <a:solidFill>
                  <a:srgbClr val="C00000"/>
                </a:solidFill>
              </a:rPr>
              <a:t>Characteristic</a:t>
            </a:r>
            <a:r>
              <a:rPr lang="en-US" sz="2400" b="1">
                <a:solidFill>
                  <a:srgbClr val="C00000"/>
                </a:solidFill>
              </a:rPr>
              <a:t>s</a:t>
            </a:r>
            <a:r>
              <a:rPr lang="en-US" sz="2400" b="1" smtClean="0">
                <a:solidFill>
                  <a:srgbClr val="C00000"/>
                </a:solidFill>
              </a:rPr>
              <a:t> </a:t>
            </a:r>
            <a:r>
              <a:rPr lang="en-US" sz="2400" b="1" dirty="0">
                <a:solidFill>
                  <a:srgbClr val="C00000"/>
                </a:solidFill>
              </a:rPr>
              <a:t>of the hepatitis B virus</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1916832"/>
            <a:ext cx="6791279" cy="3998813"/>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19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6</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863435" y="1052736"/>
            <a:ext cx="2436757" cy="461665"/>
          </a:xfrm>
          <a:prstGeom prst="rect">
            <a:avLst/>
          </a:prstGeom>
        </p:spPr>
        <p:txBody>
          <a:bodyPr wrap="none">
            <a:spAutoFit/>
          </a:bodyPr>
          <a:lstStyle/>
          <a:p>
            <a:r>
              <a:rPr lang="en-US" sz="2400" b="1" dirty="0">
                <a:solidFill>
                  <a:srgbClr val="C00000"/>
                </a:solidFill>
              </a:rPr>
              <a:t>The HBV life cycle</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051" y="1700808"/>
            <a:ext cx="5457309" cy="4752528"/>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39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7</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03848" y="1052736"/>
            <a:ext cx="3549626" cy="461665"/>
          </a:xfrm>
          <a:prstGeom prst="rect">
            <a:avLst/>
          </a:prstGeom>
        </p:spPr>
        <p:txBody>
          <a:bodyPr wrap="none">
            <a:spAutoFit/>
          </a:bodyPr>
          <a:lstStyle/>
          <a:p>
            <a:r>
              <a:rPr lang="en-US" sz="2400" b="1" dirty="0">
                <a:solidFill>
                  <a:srgbClr val="C00000"/>
                </a:solidFill>
              </a:rPr>
              <a:t>Therapy for HBV </a:t>
            </a:r>
            <a:r>
              <a:rPr lang="en-US" sz="2400" b="1" dirty="0" smtClean="0">
                <a:solidFill>
                  <a:srgbClr val="C00000"/>
                </a:solidFill>
              </a:rPr>
              <a:t>infection</a:t>
            </a:r>
            <a:endParaRPr lang="ru-RU" sz="2400" b="1" dirty="0">
              <a:solidFill>
                <a:srgbClr val="C00000"/>
              </a:solidFill>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547664" y="2039357"/>
            <a:ext cx="4248472" cy="3477875"/>
          </a:xfrm>
          <a:prstGeom prst="rect">
            <a:avLst/>
          </a:prstGeom>
        </p:spPr>
        <p:txBody>
          <a:bodyPr wrap="square">
            <a:spAutoFit/>
          </a:bodyPr>
          <a:lstStyle/>
          <a:p>
            <a:pPr algn="just"/>
            <a:r>
              <a:rPr lang="en-US" sz="2200" dirty="0"/>
              <a:t>In 1998, the first nucleoside analogue, </a:t>
            </a:r>
            <a:r>
              <a:rPr lang="en-US" sz="2200" b="1" dirty="0">
                <a:solidFill>
                  <a:srgbClr val="0070C0"/>
                </a:solidFill>
              </a:rPr>
              <a:t>lamivudine</a:t>
            </a:r>
            <a:r>
              <a:rPr lang="en-US" sz="2200" dirty="0"/>
              <a:t>, was approved for the treatment of chronic HBV infection. Clinical studies have shown histological improvements in cells and suppression of HBV DNA replication. However, resistance to lamivudine was found in 70% of patients after 5 years of therapy.</a:t>
            </a:r>
            <a:endParaRPr lang="ru-RU" sz="2200" dirty="0"/>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018" y="1988840"/>
            <a:ext cx="2709454" cy="266429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427" y="4941168"/>
            <a:ext cx="1850636" cy="154059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51654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8</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47664" y="1268760"/>
            <a:ext cx="2739340" cy="430887"/>
          </a:xfrm>
          <a:prstGeom prst="rect">
            <a:avLst/>
          </a:prstGeom>
        </p:spPr>
        <p:txBody>
          <a:bodyPr wrap="none">
            <a:spAutoFit/>
          </a:bodyPr>
          <a:lstStyle/>
          <a:p>
            <a:r>
              <a:rPr lang="en-US" sz="2200" b="1" dirty="0">
                <a:solidFill>
                  <a:schemeClr val="accent6">
                    <a:lumMod val="75000"/>
                  </a:schemeClr>
                </a:solidFill>
              </a:rPr>
              <a:t>Lamivudine synthesis </a:t>
            </a:r>
            <a:endParaRPr lang="ru-RU" sz="2200" b="1" dirty="0">
              <a:solidFill>
                <a:schemeClr val="accent6">
                  <a:lumMod val="75000"/>
                </a:schemeClr>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319" y="1844824"/>
            <a:ext cx="6488113"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451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32" y="44624"/>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1205564" y="188640"/>
            <a:ext cx="7253106" cy="8640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800" b="1" dirty="0">
                <a:solidFill>
                  <a:srgbClr val="0070C0"/>
                </a:solidFill>
              </a:rPr>
              <a:t>Drugs to treat infection caused by the hepatitis </a:t>
            </a:r>
            <a:r>
              <a:rPr lang="en-US" sz="2800" b="1" dirty="0" smtClean="0">
                <a:solidFill>
                  <a:srgbClr val="0070C0"/>
                </a:solidFill>
              </a:rPr>
              <a:t>B </a:t>
            </a:r>
            <a:r>
              <a:rPr lang="en-US" sz="2800" b="1" dirty="0">
                <a:solidFill>
                  <a:srgbClr val="0070C0"/>
                </a:solidFill>
              </a:rPr>
              <a:t>virus</a:t>
            </a:r>
          </a:p>
        </p:txBody>
      </p:sp>
      <p:sp>
        <p:nvSpPr>
          <p:cNvPr id="8" name="Номер слайда 7"/>
          <p:cNvSpPr>
            <a:spLocks noGrp="1"/>
          </p:cNvSpPr>
          <p:nvPr>
            <p:ph type="sldNum" sz="quarter" idx="12"/>
          </p:nvPr>
        </p:nvSpPr>
        <p:spPr>
          <a:xfrm>
            <a:off x="8535343" y="6453336"/>
            <a:ext cx="573161" cy="365125"/>
          </a:xfrm>
        </p:spPr>
        <p:txBody>
          <a:bodyPr/>
          <a:lstStyle/>
          <a:p>
            <a:fld id="{4D91EE17-DACC-472B-8BE3-E9E2DCA1BFAC}" type="slidenum">
              <a:rPr lang="ru-RU" smtClean="0"/>
              <a:t>9</a:t>
            </a:fld>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242076" cy="684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AutoShape 5" descr="https://medpechen.ru/wp-content/auploads/680176/lamivudin_instrukciy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47664" y="1268760"/>
            <a:ext cx="3880421" cy="430887"/>
          </a:xfrm>
          <a:prstGeom prst="rect">
            <a:avLst/>
          </a:prstGeom>
        </p:spPr>
        <p:txBody>
          <a:bodyPr wrap="none">
            <a:spAutoFit/>
          </a:bodyPr>
          <a:lstStyle/>
          <a:p>
            <a:r>
              <a:rPr lang="en-US" sz="2200" b="1" dirty="0">
                <a:solidFill>
                  <a:schemeClr val="accent6">
                    <a:lumMod val="75000"/>
                  </a:schemeClr>
                </a:solidFill>
              </a:rPr>
              <a:t>Lamivudine </a:t>
            </a:r>
            <a:r>
              <a:rPr lang="en-US" sz="2200" b="1" dirty="0" smtClean="0">
                <a:solidFill>
                  <a:schemeClr val="accent6">
                    <a:lumMod val="75000"/>
                  </a:schemeClr>
                </a:solidFill>
              </a:rPr>
              <a:t>physical </a:t>
            </a:r>
            <a:r>
              <a:rPr lang="en-US" sz="2200" b="1" dirty="0">
                <a:solidFill>
                  <a:schemeClr val="accent6">
                    <a:lumMod val="75000"/>
                  </a:schemeClr>
                </a:solidFill>
              </a:rPr>
              <a:t>properties </a:t>
            </a:r>
            <a:endParaRPr lang="ru-RU" sz="2200" b="1" dirty="0">
              <a:solidFill>
                <a:schemeClr val="accent6">
                  <a:lumMod val="75000"/>
                </a:schemeClr>
              </a:solidFill>
            </a:endParaRPr>
          </a:p>
        </p:txBody>
      </p:sp>
      <p:sp>
        <p:nvSpPr>
          <p:cNvPr id="2" name="Прямоугольник 1"/>
          <p:cNvSpPr/>
          <p:nvPr/>
        </p:nvSpPr>
        <p:spPr>
          <a:xfrm>
            <a:off x="1547664" y="1700808"/>
            <a:ext cx="7344816" cy="707886"/>
          </a:xfrm>
          <a:prstGeom prst="rect">
            <a:avLst/>
          </a:prstGeom>
        </p:spPr>
        <p:txBody>
          <a:bodyPr wrap="square">
            <a:spAutoFit/>
          </a:bodyPr>
          <a:lstStyle/>
          <a:p>
            <a:pPr algn="just"/>
            <a:r>
              <a:rPr lang="en-US" sz="2000" dirty="0"/>
              <a:t>A white or whitish crystalline powder. Soluble in water, very slightly soluble in chloroform and ether</a:t>
            </a:r>
            <a:endParaRPr lang="ru-RU" sz="2000" dirty="0"/>
          </a:p>
        </p:txBody>
      </p:sp>
      <p:sp>
        <p:nvSpPr>
          <p:cNvPr id="12" name="Прямоугольник 11"/>
          <p:cNvSpPr/>
          <p:nvPr/>
        </p:nvSpPr>
        <p:spPr>
          <a:xfrm>
            <a:off x="1547664" y="2348880"/>
            <a:ext cx="3160930" cy="430887"/>
          </a:xfrm>
          <a:prstGeom prst="rect">
            <a:avLst/>
          </a:prstGeom>
        </p:spPr>
        <p:txBody>
          <a:bodyPr wrap="none">
            <a:spAutoFit/>
          </a:bodyPr>
          <a:lstStyle/>
          <a:p>
            <a:r>
              <a:rPr lang="en-US" sz="2200" b="1" dirty="0">
                <a:solidFill>
                  <a:schemeClr val="accent6">
                    <a:lumMod val="75000"/>
                  </a:schemeClr>
                </a:solidFill>
              </a:rPr>
              <a:t>Lamivudine identification</a:t>
            </a:r>
            <a:endParaRPr lang="ru-RU" sz="2200" b="1" dirty="0">
              <a:solidFill>
                <a:schemeClr val="accent6">
                  <a:lumMod val="75000"/>
                </a:schemeClr>
              </a:solidFill>
            </a:endParaRPr>
          </a:p>
        </p:txBody>
      </p:sp>
      <p:sp>
        <p:nvSpPr>
          <p:cNvPr id="9" name="Прямоугольник 8"/>
          <p:cNvSpPr/>
          <p:nvPr/>
        </p:nvSpPr>
        <p:spPr>
          <a:xfrm>
            <a:off x="1547664" y="2708920"/>
            <a:ext cx="7344816" cy="4093428"/>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en-US" sz="2000" b="1" i="1" dirty="0" smtClean="0"/>
              <a:t>Spectrophotometry </a:t>
            </a:r>
            <a:r>
              <a:rPr lang="en-US" sz="2000" b="1" i="1" dirty="0"/>
              <a:t>in the infrared region. </a:t>
            </a:r>
            <a:r>
              <a:rPr lang="en-US" sz="2000" dirty="0"/>
              <a:t>The infrared absorption spectrum is concordant with the spectrum obtained from Lamivudine RS or with the reference spectrum of </a:t>
            </a:r>
            <a:r>
              <a:rPr lang="en-US" sz="2000" dirty="0" smtClean="0"/>
              <a:t>Lamivudine.</a:t>
            </a:r>
            <a:endParaRPr lang="en-US" sz="2000" dirty="0"/>
          </a:p>
          <a:p>
            <a:pPr marL="285750" indent="-285750" algn="just">
              <a:spcAft>
                <a:spcPts val="600"/>
              </a:spcAft>
              <a:buFont typeface="Wingdings" panose="05000000000000000000" pitchFamily="2" charset="2"/>
              <a:buChar char="Ø"/>
            </a:pPr>
            <a:r>
              <a:rPr lang="en-US" sz="2000" b="1" i="1" dirty="0" smtClean="0"/>
              <a:t>Chromatography</a:t>
            </a:r>
            <a:r>
              <a:rPr lang="en-US" sz="2000" dirty="0" smtClean="0"/>
              <a:t>. TLC</a:t>
            </a:r>
            <a:r>
              <a:rPr lang="en-US" sz="2000" dirty="0"/>
              <a:t>, GC, HPLC methods are used for the authentication. </a:t>
            </a:r>
            <a:r>
              <a:rPr lang="en-US" sz="2000" dirty="0" err="1"/>
              <a:t>Rf</a:t>
            </a:r>
            <a:r>
              <a:rPr lang="en-US" sz="2000" dirty="0"/>
              <a:t> (</a:t>
            </a:r>
            <a:r>
              <a:rPr lang="en-US" sz="2000" dirty="0" err="1"/>
              <a:t>Rs</a:t>
            </a:r>
            <a:r>
              <a:rPr lang="en-US" sz="2000" dirty="0"/>
              <a:t>) and retention times are determined (the difference between the test substance and the standard sample should not exceed 2%).</a:t>
            </a:r>
          </a:p>
          <a:p>
            <a:pPr marL="285750" indent="-285750" algn="just">
              <a:spcAft>
                <a:spcPts val="600"/>
              </a:spcAft>
              <a:buFont typeface="Wingdings" panose="05000000000000000000" pitchFamily="2" charset="2"/>
              <a:buChar char="Ø"/>
            </a:pPr>
            <a:r>
              <a:rPr lang="en-US" sz="2000" b="1" i="1" dirty="0"/>
              <a:t>NMR1H</a:t>
            </a:r>
            <a:r>
              <a:rPr lang="en-US" sz="2000" dirty="0"/>
              <a:t> spectroscopy (compare the obtained spectra with the spectrum pattern in the pharma-study), </a:t>
            </a:r>
            <a:endParaRPr lang="en-US" sz="2000" dirty="0" smtClean="0"/>
          </a:p>
          <a:p>
            <a:pPr marL="285750" indent="-285750" algn="just">
              <a:spcAft>
                <a:spcPts val="600"/>
              </a:spcAft>
              <a:buFont typeface="Wingdings" panose="05000000000000000000" pitchFamily="2" charset="2"/>
              <a:buChar char="Ø"/>
            </a:pPr>
            <a:r>
              <a:rPr lang="en-US" sz="2000" b="1" i="1" dirty="0" err="1" smtClean="0"/>
              <a:t>derivatography</a:t>
            </a:r>
            <a:r>
              <a:rPr lang="en-US" sz="2000" dirty="0"/>
              <a:t>, </a:t>
            </a:r>
            <a:endParaRPr lang="en-US" sz="2000" dirty="0" smtClean="0"/>
          </a:p>
          <a:p>
            <a:pPr marL="285750" indent="-285750" algn="just">
              <a:spcAft>
                <a:spcPts val="600"/>
              </a:spcAft>
              <a:buFont typeface="Wingdings" panose="05000000000000000000" pitchFamily="2" charset="2"/>
              <a:buChar char="Ø"/>
            </a:pPr>
            <a:r>
              <a:rPr lang="en-US" sz="2000" b="1" i="1" dirty="0" smtClean="0"/>
              <a:t>X-ray </a:t>
            </a:r>
            <a:r>
              <a:rPr lang="en-US" sz="2000" b="1" i="1" dirty="0" err="1"/>
              <a:t>diffractography</a:t>
            </a:r>
            <a:r>
              <a:rPr lang="en-US" sz="2000" b="1" i="1" dirty="0"/>
              <a:t> </a:t>
            </a:r>
            <a:r>
              <a:rPr lang="en-US" sz="2000" dirty="0"/>
              <a:t>are also used.</a:t>
            </a:r>
          </a:p>
        </p:txBody>
      </p:sp>
    </p:spTree>
    <p:extLst>
      <p:ext uri="{BB962C8B-B14F-4D97-AF65-F5344CB8AC3E}">
        <p14:creationId xmlns:p14="http://schemas.microsoft.com/office/powerpoint/2010/main" val="3349085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890</Words>
  <Application>Microsoft Office PowerPoint</Application>
  <PresentationFormat>Экран (4:3)</PresentationFormat>
  <Paragraphs>106</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 Лена</dc:creator>
  <cp:lastModifiedBy>Лена Лена</cp:lastModifiedBy>
  <cp:revision>10</cp:revision>
  <dcterms:created xsi:type="dcterms:W3CDTF">2024-04-16T17:10:24Z</dcterms:created>
  <dcterms:modified xsi:type="dcterms:W3CDTF">2024-04-17T07:57:24Z</dcterms:modified>
</cp:coreProperties>
</file>