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85" r:id="rId17"/>
    <p:sldId id="286" r:id="rId18"/>
    <p:sldId id="287" r:id="rId19"/>
    <p:sldId id="288" r:id="rId20"/>
    <p:sldId id="289" r:id="rId21"/>
    <p:sldId id="290" r:id="rId22"/>
    <p:sldId id="291" r:id="rId23"/>
    <p:sldId id="292" r:id="rId24"/>
    <p:sldId id="293" r:id="rId25"/>
    <p:sldId id="295"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95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B6A992-AC74-4D5E-A31C-772155863136}" type="datetimeFigureOut">
              <a:rPr lang="ru-RU" smtClean="0"/>
              <a:t>05.03.2024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91917E-443D-4895-8627-EDCEEC3BD10A}" type="slidenum">
              <a:rPr lang="ru-RU" smtClean="0"/>
              <a:t>‹#›</a:t>
            </a:fld>
            <a:endParaRPr lang="ru-RU"/>
          </a:p>
        </p:txBody>
      </p:sp>
    </p:spTree>
    <p:extLst>
      <p:ext uri="{BB962C8B-B14F-4D97-AF65-F5344CB8AC3E}">
        <p14:creationId xmlns:p14="http://schemas.microsoft.com/office/powerpoint/2010/main" val="1080971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0CF2B57-3B75-4245-84F2-01D32DC1C08E}" type="slidenum">
              <a:rPr lang="ru-RU" smtClean="0"/>
              <a:t>3</a:t>
            </a:fld>
            <a:endParaRPr lang="ru-RU"/>
          </a:p>
        </p:txBody>
      </p:sp>
    </p:spTree>
    <p:extLst>
      <p:ext uri="{BB962C8B-B14F-4D97-AF65-F5344CB8AC3E}">
        <p14:creationId xmlns:p14="http://schemas.microsoft.com/office/powerpoint/2010/main" val="1076730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0CF2B57-3B75-4245-84F2-01D32DC1C08E}" type="slidenum">
              <a:rPr lang="ru-RU" smtClean="0"/>
              <a:t>12</a:t>
            </a:fld>
            <a:endParaRPr lang="ru-RU"/>
          </a:p>
        </p:txBody>
      </p:sp>
    </p:spTree>
    <p:extLst>
      <p:ext uri="{BB962C8B-B14F-4D97-AF65-F5344CB8AC3E}">
        <p14:creationId xmlns:p14="http://schemas.microsoft.com/office/powerpoint/2010/main" val="1076730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0CF2B57-3B75-4245-84F2-01D32DC1C08E}" type="slidenum">
              <a:rPr lang="ru-RU" smtClean="0"/>
              <a:t>13</a:t>
            </a:fld>
            <a:endParaRPr lang="ru-RU"/>
          </a:p>
        </p:txBody>
      </p:sp>
    </p:spTree>
    <p:extLst>
      <p:ext uri="{BB962C8B-B14F-4D97-AF65-F5344CB8AC3E}">
        <p14:creationId xmlns:p14="http://schemas.microsoft.com/office/powerpoint/2010/main" val="1076730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0CF2B57-3B75-4245-84F2-01D32DC1C08E}" type="slidenum">
              <a:rPr lang="ru-RU" smtClean="0"/>
              <a:t>14</a:t>
            </a:fld>
            <a:endParaRPr lang="ru-RU"/>
          </a:p>
        </p:txBody>
      </p:sp>
    </p:spTree>
    <p:extLst>
      <p:ext uri="{BB962C8B-B14F-4D97-AF65-F5344CB8AC3E}">
        <p14:creationId xmlns:p14="http://schemas.microsoft.com/office/powerpoint/2010/main" val="1076730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0CF2B57-3B75-4245-84F2-01D32DC1C08E}" type="slidenum">
              <a:rPr lang="ru-RU" smtClean="0"/>
              <a:t>15</a:t>
            </a:fld>
            <a:endParaRPr lang="ru-RU"/>
          </a:p>
        </p:txBody>
      </p:sp>
    </p:spTree>
    <p:extLst>
      <p:ext uri="{BB962C8B-B14F-4D97-AF65-F5344CB8AC3E}">
        <p14:creationId xmlns:p14="http://schemas.microsoft.com/office/powerpoint/2010/main" val="1076730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0CF2B57-3B75-4245-84F2-01D32DC1C08E}" type="slidenum">
              <a:rPr lang="ru-RU" smtClean="0"/>
              <a:t>16</a:t>
            </a:fld>
            <a:endParaRPr lang="ru-RU"/>
          </a:p>
        </p:txBody>
      </p:sp>
    </p:spTree>
    <p:extLst>
      <p:ext uri="{BB962C8B-B14F-4D97-AF65-F5344CB8AC3E}">
        <p14:creationId xmlns:p14="http://schemas.microsoft.com/office/powerpoint/2010/main" val="1076730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0CF2B57-3B75-4245-84F2-01D32DC1C08E}" type="slidenum">
              <a:rPr lang="ru-RU" smtClean="0"/>
              <a:t>17</a:t>
            </a:fld>
            <a:endParaRPr lang="ru-RU"/>
          </a:p>
        </p:txBody>
      </p:sp>
    </p:spTree>
    <p:extLst>
      <p:ext uri="{BB962C8B-B14F-4D97-AF65-F5344CB8AC3E}">
        <p14:creationId xmlns:p14="http://schemas.microsoft.com/office/powerpoint/2010/main" val="10767308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0CF2B57-3B75-4245-84F2-01D32DC1C08E}" type="slidenum">
              <a:rPr lang="ru-RU" smtClean="0"/>
              <a:t>18</a:t>
            </a:fld>
            <a:endParaRPr lang="ru-RU"/>
          </a:p>
        </p:txBody>
      </p:sp>
    </p:spTree>
    <p:extLst>
      <p:ext uri="{BB962C8B-B14F-4D97-AF65-F5344CB8AC3E}">
        <p14:creationId xmlns:p14="http://schemas.microsoft.com/office/powerpoint/2010/main" val="10767308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0CF2B57-3B75-4245-84F2-01D32DC1C08E}" type="slidenum">
              <a:rPr lang="ru-RU" smtClean="0"/>
              <a:t>19</a:t>
            </a:fld>
            <a:endParaRPr lang="ru-RU"/>
          </a:p>
        </p:txBody>
      </p:sp>
    </p:spTree>
    <p:extLst>
      <p:ext uri="{BB962C8B-B14F-4D97-AF65-F5344CB8AC3E}">
        <p14:creationId xmlns:p14="http://schemas.microsoft.com/office/powerpoint/2010/main" val="10767308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0CF2B57-3B75-4245-84F2-01D32DC1C08E}" type="slidenum">
              <a:rPr lang="ru-RU" smtClean="0"/>
              <a:t>20</a:t>
            </a:fld>
            <a:endParaRPr lang="ru-RU"/>
          </a:p>
        </p:txBody>
      </p:sp>
    </p:spTree>
    <p:extLst>
      <p:ext uri="{BB962C8B-B14F-4D97-AF65-F5344CB8AC3E}">
        <p14:creationId xmlns:p14="http://schemas.microsoft.com/office/powerpoint/2010/main" val="10767308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0CF2B57-3B75-4245-84F2-01D32DC1C08E}" type="slidenum">
              <a:rPr lang="ru-RU" smtClean="0"/>
              <a:t>21</a:t>
            </a:fld>
            <a:endParaRPr lang="ru-RU"/>
          </a:p>
        </p:txBody>
      </p:sp>
    </p:spTree>
    <p:extLst>
      <p:ext uri="{BB962C8B-B14F-4D97-AF65-F5344CB8AC3E}">
        <p14:creationId xmlns:p14="http://schemas.microsoft.com/office/powerpoint/2010/main" val="1076730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0CF2B57-3B75-4245-84F2-01D32DC1C08E}" type="slidenum">
              <a:rPr lang="ru-RU" smtClean="0"/>
              <a:t>4</a:t>
            </a:fld>
            <a:endParaRPr lang="ru-RU"/>
          </a:p>
        </p:txBody>
      </p:sp>
    </p:spTree>
    <p:extLst>
      <p:ext uri="{BB962C8B-B14F-4D97-AF65-F5344CB8AC3E}">
        <p14:creationId xmlns:p14="http://schemas.microsoft.com/office/powerpoint/2010/main" val="10767308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0CF2B57-3B75-4245-84F2-01D32DC1C08E}" type="slidenum">
              <a:rPr lang="ru-RU" smtClean="0"/>
              <a:t>22</a:t>
            </a:fld>
            <a:endParaRPr lang="ru-RU"/>
          </a:p>
        </p:txBody>
      </p:sp>
    </p:spTree>
    <p:extLst>
      <p:ext uri="{BB962C8B-B14F-4D97-AF65-F5344CB8AC3E}">
        <p14:creationId xmlns:p14="http://schemas.microsoft.com/office/powerpoint/2010/main" val="10767308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0CF2B57-3B75-4245-84F2-01D32DC1C08E}" type="slidenum">
              <a:rPr lang="ru-RU" smtClean="0"/>
              <a:t>23</a:t>
            </a:fld>
            <a:endParaRPr lang="ru-RU"/>
          </a:p>
        </p:txBody>
      </p:sp>
    </p:spTree>
    <p:extLst>
      <p:ext uri="{BB962C8B-B14F-4D97-AF65-F5344CB8AC3E}">
        <p14:creationId xmlns:p14="http://schemas.microsoft.com/office/powerpoint/2010/main" val="10767308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0CF2B57-3B75-4245-84F2-01D32DC1C08E}" type="slidenum">
              <a:rPr lang="ru-RU" smtClean="0"/>
              <a:t>24</a:t>
            </a:fld>
            <a:endParaRPr lang="ru-RU"/>
          </a:p>
        </p:txBody>
      </p:sp>
    </p:spTree>
    <p:extLst>
      <p:ext uri="{BB962C8B-B14F-4D97-AF65-F5344CB8AC3E}">
        <p14:creationId xmlns:p14="http://schemas.microsoft.com/office/powerpoint/2010/main" val="10767308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0CF2B57-3B75-4245-84F2-01D32DC1C08E}" type="slidenum">
              <a:rPr lang="ru-RU" smtClean="0"/>
              <a:t>25</a:t>
            </a:fld>
            <a:endParaRPr lang="ru-RU"/>
          </a:p>
        </p:txBody>
      </p:sp>
    </p:spTree>
    <p:extLst>
      <p:ext uri="{BB962C8B-B14F-4D97-AF65-F5344CB8AC3E}">
        <p14:creationId xmlns:p14="http://schemas.microsoft.com/office/powerpoint/2010/main" val="1076730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0CF2B57-3B75-4245-84F2-01D32DC1C08E}" type="slidenum">
              <a:rPr lang="ru-RU" smtClean="0"/>
              <a:t>5</a:t>
            </a:fld>
            <a:endParaRPr lang="ru-RU"/>
          </a:p>
        </p:txBody>
      </p:sp>
    </p:spTree>
    <p:extLst>
      <p:ext uri="{BB962C8B-B14F-4D97-AF65-F5344CB8AC3E}">
        <p14:creationId xmlns:p14="http://schemas.microsoft.com/office/powerpoint/2010/main" val="1076730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0CF2B57-3B75-4245-84F2-01D32DC1C08E}" type="slidenum">
              <a:rPr lang="ru-RU" smtClean="0"/>
              <a:t>6</a:t>
            </a:fld>
            <a:endParaRPr lang="ru-RU"/>
          </a:p>
        </p:txBody>
      </p:sp>
    </p:spTree>
    <p:extLst>
      <p:ext uri="{BB962C8B-B14F-4D97-AF65-F5344CB8AC3E}">
        <p14:creationId xmlns:p14="http://schemas.microsoft.com/office/powerpoint/2010/main" val="1076730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0CF2B57-3B75-4245-84F2-01D32DC1C08E}" type="slidenum">
              <a:rPr lang="ru-RU" smtClean="0"/>
              <a:t>7</a:t>
            </a:fld>
            <a:endParaRPr lang="ru-RU"/>
          </a:p>
        </p:txBody>
      </p:sp>
    </p:spTree>
    <p:extLst>
      <p:ext uri="{BB962C8B-B14F-4D97-AF65-F5344CB8AC3E}">
        <p14:creationId xmlns:p14="http://schemas.microsoft.com/office/powerpoint/2010/main" val="1076730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0CF2B57-3B75-4245-84F2-01D32DC1C08E}" type="slidenum">
              <a:rPr lang="ru-RU" smtClean="0"/>
              <a:t>8</a:t>
            </a:fld>
            <a:endParaRPr lang="ru-RU"/>
          </a:p>
        </p:txBody>
      </p:sp>
    </p:spTree>
    <p:extLst>
      <p:ext uri="{BB962C8B-B14F-4D97-AF65-F5344CB8AC3E}">
        <p14:creationId xmlns:p14="http://schemas.microsoft.com/office/powerpoint/2010/main" val="1076730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0CF2B57-3B75-4245-84F2-01D32DC1C08E}" type="slidenum">
              <a:rPr lang="ru-RU" smtClean="0"/>
              <a:t>9</a:t>
            </a:fld>
            <a:endParaRPr lang="ru-RU"/>
          </a:p>
        </p:txBody>
      </p:sp>
    </p:spTree>
    <p:extLst>
      <p:ext uri="{BB962C8B-B14F-4D97-AF65-F5344CB8AC3E}">
        <p14:creationId xmlns:p14="http://schemas.microsoft.com/office/powerpoint/2010/main" val="1076730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0CF2B57-3B75-4245-84F2-01D32DC1C08E}" type="slidenum">
              <a:rPr lang="ru-RU" smtClean="0"/>
              <a:t>10</a:t>
            </a:fld>
            <a:endParaRPr lang="ru-RU"/>
          </a:p>
        </p:txBody>
      </p:sp>
    </p:spTree>
    <p:extLst>
      <p:ext uri="{BB962C8B-B14F-4D97-AF65-F5344CB8AC3E}">
        <p14:creationId xmlns:p14="http://schemas.microsoft.com/office/powerpoint/2010/main" val="1076730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0CF2B57-3B75-4245-84F2-01D32DC1C08E}" type="slidenum">
              <a:rPr lang="ru-RU" smtClean="0"/>
              <a:t>11</a:t>
            </a:fld>
            <a:endParaRPr lang="ru-RU"/>
          </a:p>
        </p:txBody>
      </p:sp>
    </p:spTree>
    <p:extLst>
      <p:ext uri="{BB962C8B-B14F-4D97-AF65-F5344CB8AC3E}">
        <p14:creationId xmlns:p14="http://schemas.microsoft.com/office/powerpoint/2010/main" val="10767308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18BBEAFC-55EB-4BFD-B84E-55B097CF1BD9}" type="datetimeFigureOut">
              <a:rPr lang="ru-RU" smtClean="0"/>
              <a:t>05.03.2024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CEB95C1-6E96-449D-8B1C-0AFF563A6E9E}"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18BBEAFC-55EB-4BFD-B84E-55B097CF1BD9}" type="datetimeFigureOut">
              <a:rPr lang="ru-RU" smtClean="0"/>
              <a:t>05.03.2024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CEB95C1-6E96-449D-8B1C-0AFF563A6E9E}"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18BBEAFC-55EB-4BFD-B84E-55B097CF1BD9}" type="datetimeFigureOut">
              <a:rPr lang="ru-RU" smtClean="0"/>
              <a:t>05.03.2024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CEB95C1-6E96-449D-8B1C-0AFF563A6E9E}"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609600"/>
            <a:ext cx="6977064" cy="2992904"/>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18BBEAFC-55EB-4BFD-B84E-55B097CF1BD9}" type="datetimeFigureOut">
              <a:rPr lang="ru-RU" smtClean="0"/>
              <a:t>05.03.2024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CEB95C1-6E96-449D-8B1C-0AFF563A6E9E}" type="slidenum">
              <a:rPr lang="ru-RU" smtClean="0"/>
              <a:t>‹#›</a:t>
            </a:fld>
            <a:endParaRPr lang="ru-RU"/>
          </a:p>
        </p:txBody>
      </p:sp>
      <p:sp>
        <p:nvSpPr>
          <p:cNvPr id="13" name="TextBox 12"/>
          <p:cNvSpPr txBox="1"/>
          <p:nvPr/>
        </p:nvSpPr>
        <p:spPr>
          <a:xfrm>
            <a:off x="751116" y="75416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18169" y="299357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18BBEAFC-55EB-4BFD-B84E-55B097CF1BD9}" type="datetimeFigureOut">
              <a:rPr lang="ru-RU" smtClean="0"/>
              <a:t>05.03.2024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CEB95C1-6E96-449D-8B1C-0AFF563A6E9E}" type="slidenum">
              <a:rPr lang="ru-RU" smtClean="0"/>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18BBEAFC-55EB-4BFD-B84E-55B097CF1BD9}" type="datetimeFigureOut">
              <a:rPr lang="ru-RU" smtClean="0"/>
              <a:t>05.03.2024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CEB95C1-6E96-449D-8B1C-0AFF563A6E9E}" type="slidenum">
              <a:rPr lang="ru-RU" smtClean="0"/>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18BBEAFC-55EB-4BFD-B84E-55B097CF1BD9}" type="datetimeFigureOut">
              <a:rPr lang="ru-RU" smtClean="0"/>
              <a:t>05.03.2024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CEB95C1-6E96-449D-8B1C-0AFF563A6E9E}" type="slidenum">
              <a:rPr lang="ru-RU" smtClean="0"/>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8BBEAFC-55EB-4BFD-B84E-55B097CF1BD9}" type="datetimeFigureOut">
              <a:rPr lang="ru-RU" smtClean="0"/>
              <a:t>05.03.2024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CEB95C1-6E96-449D-8B1C-0AFF563A6E9E}" type="slidenum">
              <a:rPr lang="ru-RU" smtClean="0"/>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ru-RU" smtClean="0"/>
              <a:t>Образец заголовка</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8BBEAFC-55EB-4BFD-B84E-55B097CF1BD9}" type="datetimeFigureOut">
              <a:rPr lang="ru-RU" smtClean="0"/>
              <a:t>05.03.2024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CEB95C1-6E96-449D-8B1C-0AFF563A6E9E}"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8BBEAFC-55EB-4BFD-B84E-55B097CF1BD9}" type="datetimeFigureOut">
              <a:rPr lang="ru-RU" smtClean="0"/>
              <a:t>05.03.2024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CEB95C1-6E96-449D-8B1C-0AFF563A6E9E}"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8BBEAFC-55EB-4BFD-B84E-55B097CF1BD9}" type="datetimeFigureOut">
              <a:rPr lang="ru-RU" smtClean="0"/>
              <a:t>05.03.2024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CEB95C1-6E96-449D-8B1C-0AFF563A6E9E}"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18BBEAFC-55EB-4BFD-B84E-55B097CF1BD9}" type="datetimeFigureOut">
              <a:rPr lang="ru-RU" smtClean="0"/>
              <a:t>05.03.2024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CEB95C1-6E96-449D-8B1C-0AFF563A6E9E}"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Content Placeholder 3"/>
          <p:cNvSpPr>
            <a:spLocks noGrp="1"/>
          </p:cNvSpPr>
          <p:nvPr>
            <p:ph sz="quarter" idx="13"/>
          </p:nvPr>
        </p:nvSpPr>
        <p:spPr>
          <a:xfrm>
            <a:off x="685331" y="3051013"/>
            <a:ext cx="3829520"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3" name="Content Placeholder 5"/>
          <p:cNvSpPr>
            <a:spLocks noGrp="1"/>
          </p:cNvSpPr>
          <p:nvPr>
            <p:ph sz="quarter" idx="14"/>
          </p:nvPr>
        </p:nvSpPr>
        <p:spPr>
          <a:xfrm>
            <a:off x="4629150" y="3051013"/>
            <a:ext cx="3829051"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8BBEAFC-55EB-4BFD-B84E-55B097CF1BD9}" type="datetimeFigureOut">
              <a:rPr lang="ru-RU" smtClean="0"/>
              <a:t>05.03.2024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CEB95C1-6E96-449D-8B1C-0AFF563A6E9E}"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18BBEAFC-55EB-4BFD-B84E-55B097CF1BD9}" type="datetimeFigureOut">
              <a:rPr lang="ru-RU" smtClean="0"/>
              <a:t>05.03.2024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CEB95C1-6E96-449D-8B1C-0AFF563A6E9E}"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18BBEAFC-55EB-4BFD-B84E-55B097CF1BD9}" type="datetimeFigureOut">
              <a:rPr lang="ru-RU" smtClean="0"/>
              <a:t>05.03.2024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CEB95C1-6E96-449D-8B1C-0AFF563A6E9E}"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ru-RU" smtClean="0"/>
              <a:t>Образец заголовка</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18BBEAFC-55EB-4BFD-B84E-55B097CF1BD9}" type="datetimeFigureOut">
              <a:rPr lang="ru-RU" smtClean="0"/>
              <a:t>05.03.2024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CEB95C1-6E96-449D-8B1C-0AFF563A6E9E}"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4451227" cy="2023254"/>
          </a:xfrm>
        </p:spPr>
        <p:txBody>
          <a:bodyPr anchor="b"/>
          <a:lstStyle>
            <a:lvl1pPr algn="ct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568602" y="609601"/>
            <a:ext cx="2441519"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346" y="2632853"/>
            <a:ext cx="4451212"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18BBEAFC-55EB-4BFD-B84E-55B097CF1BD9}" type="datetimeFigureOut">
              <a:rPr lang="ru-RU" smtClean="0"/>
              <a:t>05.03.2024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CEB95C1-6E96-449D-8B1C-0AFF563A6E9E}"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18BBEAFC-55EB-4BFD-B84E-55B097CF1BD9}" type="datetimeFigureOut">
              <a:rPr lang="ru-RU" smtClean="0"/>
              <a:t>05.03.2024</a:t>
            </a:fld>
            <a:endParaRPr lang="ru-RU"/>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ru-RU"/>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ACEB95C1-6E96-449D-8B1C-0AFF563A6E9E}"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2"/>
          <p:cNvSpPr>
            <a:spLocks noGrp="1"/>
          </p:cNvSpPr>
          <p:nvPr>
            <p:ph type="subTitle" idx="1"/>
          </p:nvPr>
        </p:nvSpPr>
        <p:spPr>
          <a:xfrm>
            <a:off x="3707905" y="2780928"/>
            <a:ext cx="4536504" cy="1296144"/>
          </a:xfrm>
        </p:spPr>
        <p:txBody>
          <a:bodyPr>
            <a:noAutofit/>
          </a:bodyPr>
          <a:lstStyle/>
          <a:p>
            <a:pPr>
              <a:lnSpc>
                <a:spcPct val="110000"/>
              </a:lnSpc>
              <a:spcBef>
                <a:spcPts val="0"/>
              </a:spcBef>
            </a:pPr>
            <a:r>
              <a:rPr lang="en-US" sz="3200" b="1" dirty="0">
                <a:solidFill>
                  <a:srgbClr val="C00000"/>
                </a:solidFill>
                <a:latin typeface="Arial Black" panose="020B0A04020102020204" pitchFamily="34" charset="0"/>
                <a:cs typeface="Arial" panose="020B0604020202020204" pitchFamily="34" charset="0"/>
              </a:rPr>
              <a:t>Anti-HIV </a:t>
            </a:r>
            <a:r>
              <a:rPr lang="en-US" sz="3200" b="1" dirty="0" smtClean="0">
                <a:solidFill>
                  <a:srgbClr val="C00000"/>
                </a:solidFill>
                <a:latin typeface="Arial Black" panose="020B0A04020102020204" pitchFamily="34" charset="0"/>
                <a:cs typeface="Arial" panose="020B0604020202020204" pitchFamily="34" charset="0"/>
              </a:rPr>
              <a:t>drugs</a:t>
            </a:r>
            <a:endParaRPr lang="ru-RU" sz="3200" b="1" dirty="0" smtClean="0">
              <a:solidFill>
                <a:srgbClr val="C00000"/>
              </a:solidFill>
              <a:latin typeface="Arial Black" panose="020B0A04020102020204" pitchFamily="34" charset="0"/>
              <a:cs typeface="Arial" panose="020B0604020202020204" pitchFamily="34" charset="0"/>
            </a:endParaRPr>
          </a:p>
          <a:p>
            <a:pPr>
              <a:lnSpc>
                <a:spcPct val="110000"/>
              </a:lnSpc>
              <a:spcBef>
                <a:spcPts val="0"/>
              </a:spcBef>
            </a:pPr>
            <a:r>
              <a:rPr lang="ru-RU" sz="1800" b="1" dirty="0" smtClean="0">
                <a:solidFill>
                  <a:srgbClr val="0070C0"/>
                </a:solidFill>
                <a:latin typeface="Arial Black" panose="020B0A04020102020204" pitchFamily="34" charset="0"/>
                <a:cs typeface="Arial" panose="020B0604020202020204" pitchFamily="34" charset="0"/>
              </a:rPr>
              <a:t>(</a:t>
            </a:r>
            <a:r>
              <a:rPr lang="en-US" sz="1800" b="1" dirty="0" smtClean="0">
                <a:solidFill>
                  <a:srgbClr val="0070C0"/>
                </a:solidFill>
                <a:latin typeface="Arial Black" panose="020B0A04020102020204" pitchFamily="34" charset="0"/>
                <a:cs typeface="Arial" panose="020B0604020202020204" pitchFamily="34" charset="0"/>
              </a:rPr>
              <a:t>part 1)</a:t>
            </a:r>
            <a:endParaRPr lang="ru-RU" sz="1800" b="1" dirty="0">
              <a:solidFill>
                <a:srgbClr val="0070C0"/>
              </a:solidFill>
              <a:latin typeface="Arial Black" panose="020B0A04020102020204" pitchFamily="34" charset="0"/>
              <a:cs typeface="Arial" panose="020B0604020202020204" pitchFamily="34" charset="0"/>
            </a:endParaRPr>
          </a:p>
        </p:txBody>
      </p:sp>
      <p:sp>
        <p:nvSpPr>
          <p:cNvPr id="7" name="Заголовок 1"/>
          <p:cNvSpPr txBox="1">
            <a:spLocks/>
          </p:cNvSpPr>
          <p:nvPr/>
        </p:nvSpPr>
        <p:spPr>
          <a:xfrm>
            <a:off x="1313259" y="332656"/>
            <a:ext cx="6517482" cy="86409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800" kern="1200" cap="all" baseline="0">
                <a:solidFill>
                  <a:schemeClr val="tx1"/>
                </a:solidFill>
                <a:effectLst/>
                <a:latin typeface="+mj-lt"/>
                <a:ea typeface="+mj-ea"/>
                <a:cs typeface="+mj-cs"/>
              </a:defRPr>
            </a:lvl1pPr>
          </a:lstStyle>
          <a:p>
            <a:r>
              <a:rPr lang="en-US" sz="2800" b="1" cap="none" dirty="0" smtClean="0">
                <a:solidFill>
                  <a:srgbClr val="0070C0"/>
                </a:solidFill>
                <a:latin typeface="Arial" panose="020B0604020202020204" pitchFamily="34" charset="0"/>
                <a:cs typeface="Arial" panose="020B0604020202020204" pitchFamily="34" charset="0"/>
              </a:rPr>
              <a:t>«General pharmaceutical chemistry»</a:t>
            </a:r>
            <a:endParaRPr lang="ru-RU" sz="2800" dirty="0">
              <a:solidFill>
                <a:srgbClr val="0070C0"/>
              </a:solidFill>
            </a:endParaRPr>
          </a:p>
        </p:txBody>
      </p:sp>
      <p:sp>
        <p:nvSpPr>
          <p:cNvPr id="8" name="TextBox 7"/>
          <p:cNvSpPr txBox="1"/>
          <p:nvPr/>
        </p:nvSpPr>
        <p:spPr>
          <a:xfrm>
            <a:off x="1691680" y="5939988"/>
            <a:ext cx="5760640" cy="369332"/>
          </a:xfrm>
          <a:prstGeom prst="rect">
            <a:avLst/>
          </a:prstGeom>
          <a:noFill/>
        </p:spPr>
        <p:txBody>
          <a:bodyPr wrap="square" rtlCol="0">
            <a:spAutoFit/>
          </a:bodyPr>
          <a:lstStyle/>
          <a:p>
            <a:pPr algn="ctr"/>
            <a:r>
              <a:rPr lang="en-US" dirty="0" smtClean="0">
                <a:solidFill>
                  <a:srgbClr val="0070C0"/>
                </a:solidFill>
              </a:rPr>
              <a:t>Associate Professor </a:t>
            </a:r>
            <a:r>
              <a:rPr lang="en-US" dirty="0" err="1" smtClean="0">
                <a:solidFill>
                  <a:srgbClr val="0070C0"/>
                </a:solidFill>
              </a:rPr>
              <a:t>Gureeva</a:t>
            </a:r>
            <a:r>
              <a:rPr lang="en-US" dirty="0" smtClean="0">
                <a:solidFill>
                  <a:srgbClr val="0070C0"/>
                </a:solidFill>
              </a:rPr>
              <a:t> E.S.</a:t>
            </a:r>
            <a:endParaRPr lang="ru-RU" dirty="0">
              <a:solidFill>
                <a:srgbClr val="0070C0"/>
              </a:solidFill>
            </a:endParaRPr>
          </a:p>
        </p:txBody>
      </p:sp>
      <p:pic>
        <p:nvPicPr>
          <p:cNvPr id="1026" name="Picture 2" descr="https://tse3.mm.bing.net/th?id=OIP.Z_OOnOhX7pJatTE5K7ggMAHaEg&amp;pid=15.1"/>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a:stretch/>
        </p:blipFill>
        <p:spPr bwMode="auto">
          <a:xfrm>
            <a:off x="323528" y="1772816"/>
            <a:ext cx="3347864" cy="4007222"/>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2153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0432" y="44624"/>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1"/>
          <p:cNvSpPr txBox="1">
            <a:spLocks/>
          </p:cNvSpPr>
          <p:nvPr/>
        </p:nvSpPr>
        <p:spPr>
          <a:xfrm>
            <a:off x="1205564" y="188640"/>
            <a:ext cx="7253106" cy="86409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2800" b="1" dirty="0">
                <a:solidFill>
                  <a:srgbClr val="0070C0"/>
                </a:solidFill>
              </a:rPr>
              <a:t>Inhibitors of HIV-1 entry into the cell</a:t>
            </a:r>
          </a:p>
        </p:txBody>
      </p:sp>
      <p:sp>
        <p:nvSpPr>
          <p:cNvPr id="8" name="Номер слайда 7"/>
          <p:cNvSpPr>
            <a:spLocks noGrp="1"/>
          </p:cNvSpPr>
          <p:nvPr>
            <p:ph type="sldNum" sz="quarter" idx="12"/>
          </p:nvPr>
        </p:nvSpPr>
        <p:spPr>
          <a:xfrm>
            <a:off x="8535343" y="6453336"/>
            <a:ext cx="573161" cy="365125"/>
          </a:xfrm>
        </p:spPr>
        <p:txBody>
          <a:bodyPr/>
          <a:lstStyle/>
          <a:p>
            <a:fld id="{4D91EE17-DACC-472B-8BE3-E9E2DCA1BFAC}" type="slidenum">
              <a:rPr lang="ru-RU" smtClean="0"/>
              <a:t>10</a:t>
            </a:fld>
            <a:endParaRPr lang="ru-RU"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 y="0"/>
            <a:ext cx="1242076" cy="684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1463996" y="908720"/>
            <a:ext cx="4836196" cy="461665"/>
          </a:xfrm>
          <a:prstGeom prst="rect">
            <a:avLst/>
          </a:prstGeom>
        </p:spPr>
        <p:txBody>
          <a:bodyPr wrap="none">
            <a:spAutoFit/>
          </a:bodyPr>
          <a:lstStyle/>
          <a:p>
            <a:r>
              <a:rPr lang="en-US" sz="2400" b="1" i="1" dirty="0">
                <a:solidFill>
                  <a:srgbClr val="FF0000"/>
                </a:solidFill>
              </a:rPr>
              <a:t>Inhibitors of virus attachment to the cell</a:t>
            </a:r>
            <a:endParaRPr lang="ru-RU" sz="2400" dirty="0">
              <a:solidFill>
                <a:srgbClr val="FF0000"/>
              </a:solidFill>
            </a:endParaRPr>
          </a:p>
        </p:txBody>
      </p:sp>
      <p:pic>
        <p:nvPicPr>
          <p:cNvPr id="10" name="Рисунок 9"/>
          <p:cNvPicPr/>
          <p:nvPr/>
        </p:nvPicPr>
        <p:blipFill>
          <a:blip r:embed="rId5">
            <a:extLst>
              <a:ext uri="{28A0092B-C50C-407E-A947-70E740481C1C}">
                <a14:useLocalDpi xmlns:a14="http://schemas.microsoft.com/office/drawing/2010/main" val="0"/>
              </a:ext>
            </a:extLst>
          </a:blip>
          <a:srcRect/>
          <a:stretch>
            <a:fillRect/>
          </a:stretch>
        </p:blipFill>
        <p:spPr bwMode="auto">
          <a:xfrm>
            <a:off x="3527142" y="2713717"/>
            <a:ext cx="3133090" cy="2083435"/>
          </a:xfrm>
          <a:prstGeom prst="rect">
            <a:avLst/>
          </a:prstGeom>
          <a:noFill/>
          <a:ln>
            <a:noFill/>
          </a:ln>
          <a:effectLst>
            <a:outerShdw blurRad="152400" dist="190500" dir="2700000" algn="ctr" rotWithShape="0">
              <a:schemeClr val="tx1">
                <a:alpha val="40000"/>
              </a:schemeClr>
            </a:outerShdw>
          </a:effectLst>
        </p:spPr>
      </p:pic>
      <p:sp>
        <p:nvSpPr>
          <p:cNvPr id="9" name="Прямоугольник 8"/>
          <p:cNvSpPr/>
          <p:nvPr/>
        </p:nvSpPr>
        <p:spPr>
          <a:xfrm>
            <a:off x="1463996" y="1412776"/>
            <a:ext cx="7500492" cy="1107996"/>
          </a:xfrm>
          <a:prstGeom prst="rect">
            <a:avLst/>
          </a:prstGeom>
        </p:spPr>
        <p:txBody>
          <a:bodyPr wrap="square">
            <a:spAutoFit/>
          </a:bodyPr>
          <a:lstStyle/>
          <a:p>
            <a:pPr algn="just"/>
            <a:r>
              <a:rPr lang="en-US" sz="2200" dirty="0"/>
              <a:t>A prospective class of inhibitors that inhibit virus binding to CD4 are </a:t>
            </a:r>
            <a:r>
              <a:rPr lang="en-US" sz="2200" b="1" dirty="0" err="1">
                <a:solidFill>
                  <a:srgbClr val="0070C0"/>
                </a:solidFill>
              </a:rPr>
              <a:t>cyclotriazasulfonamides</a:t>
            </a:r>
            <a:r>
              <a:rPr lang="en-US" sz="2200" dirty="0"/>
              <a:t>, whose antiviral properties were discovered in 2006:</a:t>
            </a:r>
            <a:endParaRPr lang="ru-RU" sz="2200" dirty="0"/>
          </a:p>
        </p:txBody>
      </p:sp>
      <p:sp>
        <p:nvSpPr>
          <p:cNvPr id="11" name="Прямоугольник 10"/>
          <p:cNvSpPr/>
          <p:nvPr/>
        </p:nvSpPr>
        <p:spPr>
          <a:xfrm>
            <a:off x="1463996" y="5108991"/>
            <a:ext cx="7428484" cy="1107996"/>
          </a:xfrm>
          <a:prstGeom prst="rect">
            <a:avLst/>
          </a:prstGeom>
        </p:spPr>
        <p:txBody>
          <a:bodyPr wrap="square">
            <a:spAutoFit/>
          </a:bodyPr>
          <a:lstStyle/>
          <a:p>
            <a:pPr algn="just"/>
            <a:r>
              <a:rPr lang="en-US" sz="2200" dirty="0"/>
              <a:t>These compounds downregulate CD4 expression by an unknown mechanism. In-depth biochemical studies of this group of compounds are currently underway.</a:t>
            </a:r>
            <a:endParaRPr lang="ru-RU" sz="2200" dirty="0"/>
          </a:p>
        </p:txBody>
      </p:sp>
    </p:spTree>
    <p:extLst>
      <p:ext uri="{BB962C8B-B14F-4D97-AF65-F5344CB8AC3E}">
        <p14:creationId xmlns:p14="http://schemas.microsoft.com/office/powerpoint/2010/main" val="13865236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0432" y="44624"/>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1"/>
          <p:cNvSpPr txBox="1">
            <a:spLocks/>
          </p:cNvSpPr>
          <p:nvPr/>
        </p:nvSpPr>
        <p:spPr>
          <a:xfrm>
            <a:off x="1205564" y="188640"/>
            <a:ext cx="7253106" cy="86409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2800" b="1" dirty="0">
                <a:solidFill>
                  <a:srgbClr val="0070C0"/>
                </a:solidFill>
              </a:rPr>
              <a:t>Inhibitors of HIV-1 entry into the cell</a:t>
            </a:r>
          </a:p>
        </p:txBody>
      </p:sp>
      <p:sp>
        <p:nvSpPr>
          <p:cNvPr id="8" name="Номер слайда 7"/>
          <p:cNvSpPr>
            <a:spLocks noGrp="1"/>
          </p:cNvSpPr>
          <p:nvPr>
            <p:ph type="sldNum" sz="quarter" idx="12"/>
          </p:nvPr>
        </p:nvSpPr>
        <p:spPr>
          <a:xfrm>
            <a:off x="8535343" y="6453336"/>
            <a:ext cx="573161" cy="365125"/>
          </a:xfrm>
        </p:spPr>
        <p:txBody>
          <a:bodyPr/>
          <a:lstStyle/>
          <a:p>
            <a:fld id="{4D91EE17-DACC-472B-8BE3-E9E2DCA1BFAC}" type="slidenum">
              <a:rPr lang="ru-RU" smtClean="0"/>
              <a:t>11</a:t>
            </a:fld>
            <a:endParaRPr lang="ru-RU"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 y="0"/>
            <a:ext cx="1242076" cy="684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1463996" y="908720"/>
            <a:ext cx="7196073" cy="461665"/>
          </a:xfrm>
          <a:prstGeom prst="rect">
            <a:avLst/>
          </a:prstGeom>
        </p:spPr>
        <p:txBody>
          <a:bodyPr wrap="none">
            <a:spAutoFit/>
          </a:bodyPr>
          <a:lstStyle/>
          <a:p>
            <a:r>
              <a:rPr lang="en-US" sz="2400" b="1" i="1" dirty="0">
                <a:solidFill>
                  <a:srgbClr val="FF0000"/>
                </a:solidFill>
              </a:rPr>
              <a:t>Inhibitors of virus binding to CCR5 and CXCR4 co-receptors</a:t>
            </a:r>
            <a:endParaRPr lang="ru-RU" sz="2400" dirty="0">
              <a:solidFill>
                <a:srgbClr val="FF0000"/>
              </a:solidFill>
            </a:endParaRPr>
          </a:p>
        </p:txBody>
      </p:sp>
      <p:sp>
        <p:nvSpPr>
          <p:cNvPr id="2" name="Прямоугольник 1"/>
          <p:cNvSpPr/>
          <p:nvPr/>
        </p:nvSpPr>
        <p:spPr>
          <a:xfrm>
            <a:off x="1547664" y="1600924"/>
            <a:ext cx="7344816" cy="1107996"/>
          </a:xfrm>
          <a:prstGeom prst="rect">
            <a:avLst/>
          </a:prstGeom>
        </p:spPr>
        <p:txBody>
          <a:bodyPr wrap="square">
            <a:spAutoFit/>
          </a:bodyPr>
          <a:lstStyle/>
          <a:p>
            <a:pPr algn="just"/>
            <a:r>
              <a:rPr lang="en-US" sz="2200" dirty="0" smtClean="0"/>
              <a:t>In </a:t>
            </a:r>
            <a:r>
              <a:rPr lang="en-US" sz="2200" dirty="0"/>
              <a:t>2007 the FDA approved </a:t>
            </a:r>
            <a:r>
              <a:rPr lang="en-US" sz="2200" dirty="0" err="1"/>
              <a:t>marovirac</a:t>
            </a:r>
            <a:r>
              <a:rPr lang="en-US" sz="2200" dirty="0"/>
              <a:t> for the treatment of HIV-infected patients. </a:t>
            </a:r>
            <a:r>
              <a:rPr lang="en-US" sz="2200" b="1" dirty="0" err="1">
                <a:solidFill>
                  <a:srgbClr val="0070C0"/>
                </a:solidFill>
              </a:rPr>
              <a:t>Maraviroc</a:t>
            </a:r>
            <a:r>
              <a:rPr lang="en-US" sz="2200" dirty="0"/>
              <a:t>, marketed under the brand names </a:t>
            </a:r>
            <a:r>
              <a:rPr lang="en-US" sz="2200" dirty="0" err="1"/>
              <a:t>Selzentry</a:t>
            </a:r>
            <a:r>
              <a:rPr lang="en-US" sz="2200" dirty="0"/>
              <a:t> (USA) and </a:t>
            </a:r>
            <a:r>
              <a:rPr lang="en-US" sz="2200" dirty="0" err="1"/>
              <a:t>Celsentri</a:t>
            </a:r>
            <a:r>
              <a:rPr lang="en-US" sz="2200" dirty="0"/>
              <a:t> (EU).</a:t>
            </a:r>
            <a:endParaRPr lang="ru-RU" sz="2200" dirty="0"/>
          </a:p>
        </p:txBody>
      </p:sp>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2554" y="2893680"/>
            <a:ext cx="3417674" cy="3506004"/>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6066" b="13454"/>
          <a:stretch/>
        </p:blipFill>
        <p:spPr bwMode="auto">
          <a:xfrm>
            <a:off x="6142605" y="2420888"/>
            <a:ext cx="2235987" cy="1575895"/>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0152" y="4437112"/>
            <a:ext cx="2640894" cy="2197224"/>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53029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0432" y="44624"/>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1"/>
          <p:cNvSpPr txBox="1">
            <a:spLocks/>
          </p:cNvSpPr>
          <p:nvPr/>
        </p:nvSpPr>
        <p:spPr>
          <a:xfrm>
            <a:off x="1205564" y="188640"/>
            <a:ext cx="7253106" cy="86409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2800" b="1" dirty="0">
                <a:solidFill>
                  <a:srgbClr val="0070C0"/>
                </a:solidFill>
              </a:rPr>
              <a:t>Inhibitors of HIV-1 entry into the cell</a:t>
            </a:r>
          </a:p>
        </p:txBody>
      </p:sp>
      <p:sp>
        <p:nvSpPr>
          <p:cNvPr id="8" name="Номер слайда 7"/>
          <p:cNvSpPr>
            <a:spLocks noGrp="1"/>
          </p:cNvSpPr>
          <p:nvPr>
            <p:ph type="sldNum" sz="quarter" idx="12"/>
          </p:nvPr>
        </p:nvSpPr>
        <p:spPr>
          <a:xfrm>
            <a:off x="8535343" y="6453336"/>
            <a:ext cx="573161" cy="365125"/>
          </a:xfrm>
        </p:spPr>
        <p:txBody>
          <a:bodyPr/>
          <a:lstStyle/>
          <a:p>
            <a:fld id="{4D91EE17-DACC-472B-8BE3-E9E2DCA1BFAC}" type="slidenum">
              <a:rPr lang="ru-RU" smtClean="0"/>
              <a:t>12</a:t>
            </a:fld>
            <a:endParaRPr lang="ru-RU"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 y="0"/>
            <a:ext cx="1242076" cy="684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1463996" y="908720"/>
            <a:ext cx="7196073" cy="461665"/>
          </a:xfrm>
          <a:prstGeom prst="rect">
            <a:avLst/>
          </a:prstGeom>
        </p:spPr>
        <p:txBody>
          <a:bodyPr wrap="none">
            <a:spAutoFit/>
          </a:bodyPr>
          <a:lstStyle/>
          <a:p>
            <a:r>
              <a:rPr lang="en-US" sz="2400" b="1" i="1" dirty="0">
                <a:solidFill>
                  <a:srgbClr val="FF0000"/>
                </a:solidFill>
              </a:rPr>
              <a:t>Inhibitors of virus binding to CCR5 and CXCR4 co-receptors</a:t>
            </a:r>
            <a:endParaRPr lang="ru-RU" sz="2400" dirty="0">
              <a:solidFill>
                <a:srgbClr val="FF0000"/>
              </a:solidFill>
            </a:endParaRPr>
          </a:p>
        </p:txBody>
      </p:sp>
      <p:sp>
        <p:nvSpPr>
          <p:cNvPr id="3" name="Прямоугольник 2"/>
          <p:cNvSpPr/>
          <p:nvPr/>
        </p:nvSpPr>
        <p:spPr>
          <a:xfrm>
            <a:off x="1573598" y="1412776"/>
            <a:ext cx="2385268" cy="430887"/>
          </a:xfrm>
          <a:prstGeom prst="rect">
            <a:avLst/>
          </a:prstGeom>
        </p:spPr>
        <p:txBody>
          <a:bodyPr wrap="none">
            <a:spAutoFit/>
          </a:bodyPr>
          <a:lstStyle/>
          <a:p>
            <a:r>
              <a:rPr lang="ru-RU" sz="2200" b="1" i="1" dirty="0" err="1">
                <a:solidFill>
                  <a:srgbClr val="0070C0"/>
                </a:solidFill>
              </a:rPr>
              <a:t>Maraviroc</a:t>
            </a:r>
            <a:r>
              <a:rPr lang="ru-RU" sz="2200" b="1" i="1" dirty="0">
                <a:solidFill>
                  <a:srgbClr val="0070C0"/>
                </a:solidFill>
              </a:rPr>
              <a:t> </a:t>
            </a:r>
            <a:r>
              <a:rPr lang="ru-RU" sz="2200" b="1" i="1" dirty="0" err="1" smtClean="0">
                <a:solidFill>
                  <a:srgbClr val="0070C0"/>
                </a:solidFill>
              </a:rPr>
              <a:t>synthesis</a:t>
            </a:r>
            <a:r>
              <a:rPr lang="ru-RU" sz="2200" b="1" i="1" dirty="0" smtClean="0">
                <a:solidFill>
                  <a:srgbClr val="0070C0"/>
                </a:solidFill>
              </a:rPr>
              <a:t>:</a:t>
            </a:r>
            <a:endParaRPr lang="ru-RU" sz="2200" b="1" dirty="0">
              <a:solidFill>
                <a:srgbClr val="0070C0"/>
              </a:solidFill>
            </a:endParaRPr>
          </a:p>
        </p:txBody>
      </p:sp>
      <p:pic>
        <p:nvPicPr>
          <p:cNvPr id="12" name="Рисунок 11"/>
          <p:cNvPicPr/>
          <p:nvPr/>
        </p:nvPicPr>
        <p:blipFill rotWithShape="1">
          <a:blip r:embed="rId5">
            <a:extLst>
              <a:ext uri="{28A0092B-C50C-407E-A947-70E740481C1C}">
                <a14:useLocalDpi xmlns:a14="http://schemas.microsoft.com/office/drawing/2010/main" val="0"/>
              </a:ext>
            </a:extLst>
          </a:blip>
          <a:srcRect b="61536"/>
          <a:stretch/>
        </p:blipFill>
        <p:spPr bwMode="auto">
          <a:xfrm>
            <a:off x="1666197" y="1988840"/>
            <a:ext cx="6838397" cy="1080120"/>
          </a:xfrm>
          <a:prstGeom prst="rect">
            <a:avLst/>
          </a:prstGeom>
          <a:noFill/>
          <a:ln>
            <a:noFill/>
          </a:ln>
          <a:effectLst>
            <a:outerShdw blurRad="152400" dist="190500" dir="2700000" algn="ctr" rotWithShape="0">
              <a:schemeClr val="tx1">
                <a:alpha val="40000"/>
              </a:schemeClr>
            </a:outerShdw>
          </a:effectLst>
          <a:extLst>
            <a:ext uri="{53640926-AAD7-44D8-BBD7-CCE9431645EC}">
              <a14:shadowObscured xmlns:a14="http://schemas.microsoft.com/office/drawing/2010/main"/>
            </a:ext>
          </a:extLst>
        </p:spPr>
      </p:pic>
      <p:pic>
        <p:nvPicPr>
          <p:cNvPr id="13" name="Рисунок 12"/>
          <p:cNvPicPr/>
          <p:nvPr/>
        </p:nvPicPr>
        <p:blipFill rotWithShape="1">
          <a:blip r:embed="rId6">
            <a:extLst>
              <a:ext uri="{28A0092B-C50C-407E-A947-70E740481C1C}">
                <a14:useLocalDpi xmlns:a14="http://schemas.microsoft.com/office/drawing/2010/main" val="0"/>
              </a:ext>
            </a:extLst>
          </a:blip>
          <a:srcRect t="30189" b="35375"/>
          <a:stretch/>
        </p:blipFill>
        <p:spPr bwMode="auto">
          <a:xfrm>
            <a:off x="2109704" y="3417790"/>
            <a:ext cx="5918680" cy="1440160"/>
          </a:xfrm>
          <a:prstGeom prst="rect">
            <a:avLst/>
          </a:prstGeom>
          <a:noFill/>
          <a:ln>
            <a:noFill/>
          </a:ln>
          <a:effectLst>
            <a:outerShdw blurRad="152400" dist="190500" dir="2700000" algn="ctr" rotWithShape="0">
              <a:schemeClr val="tx1">
                <a:alpha val="40000"/>
              </a:schemeClr>
            </a:outerShdw>
          </a:effectLst>
          <a:extLst>
            <a:ext uri="{53640926-AAD7-44D8-BBD7-CCE9431645EC}">
              <a14:shadowObscured xmlns:a14="http://schemas.microsoft.com/office/drawing/2010/main"/>
            </a:ext>
          </a:extLst>
        </p:spPr>
      </p:pic>
      <p:pic>
        <p:nvPicPr>
          <p:cNvPr id="14" name="Рисунок 13"/>
          <p:cNvPicPr/>
          <p:nvPr/>
        </p:nvPicPr>
        <p:blipFill rotWithShape="1">
          <a:blip r:embed="rId6">
            <a:extLst>
              <a:ext uri="{28A0092B-C50C-407E-A947-70E740481C1C}">
                <a14:useLocalDpi xmlns:a14="http://schemas.microsoft.com/office/drawing/2010/main" val="0"/>
              </a:ext>
            </a:extLst>
          </a:blip>
          <a:srcRect t="72760"/>
          <a:stretch/>
        </p:blipFill>
        <p:spPr bwMode="auto">
          <a:xfrm>
            <a:off x="1979712" y="5229201"/>
            <a:ext cx="6211369" cy="1261656"/>
          </a:xfrm>
          <a:prstGeom prst="rect">
            <a:avLst/>
          </a:prstGeom>
          <a:noFill/>
          <a:ln>
            <a:noFill/>
          </a:ln>
          <a:effectLst>
            <a:outerShdw blurRad="152400" dist="190500" dir="2700000" algn="ctr" rotWithShape="0">
              <a:schemeClr val="tx1">
                <a:alpha val="40000"/>
              </a:scheme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8984519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0432" y="44624"/>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1"/>
          <p:cNvSpPr txBox="1">
            <a:spLocks/>
          </p:cNvSpPr>
          <p:nvPr/>
        </p:nvSpPr>
        <p:spPr>
          <a:xfrm>
            <a:off x="1205564" y="188640"/>
            <a:ext cx="7253106" cy="86409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2800" b="1" dirty="0">
                <a:solidFill>
                  <a:srgbClr val="0070C0"/>
                </a:solidFill>
              </a:rPr>
              <a:t>Inhibitors of HIV-1 entry into the cell</a:t>
            </a:r>
          </a:p>
        </p:txBody>
      </p:sp>
      <p:sp>
        <p:nvSpPr>
          <p:cNvPr id="8" name="Номер слайда 7"/>
          <p:cNvSpPr>
            <a:spLocks noGrp="1"/>
          </p:cNvSpPr>
          <p:nvPr>
            <p:ph type="sldNum" sz="quarter" idx="12"/>
          </p:nvPr>
        </p:nvSpPr>
        <p:spPr>
          <a:xfrm>
            <a:off x="8535343" y="6453336"/>
            <a:ext cx="573161" cy="365125"/>
          </a:xfrm>
        </p:spPr>
        <p:txBody>
          <a:bodyPr/>
          <a:lstStyle/>
          <a:p>
            <a:fld id="{4D91EE17-DACC-472B-8BE3-E9E2DCA1BFAC}" type="slidenum">
              <a:rPr lang="ru-RU" smtClean="0"/>
              <a:t>13</a:t>
            </a:fld>
            <a:endParaRPr lang="ru-RU"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 y="0"/>
            <a:ext cx="1242076" cy="684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1463996" y="908720"/>
            <a:ext cx="7196073" cy="461665"/>
          </a:xfrm>
          <a:prstGeom prst="rect">
            <a:avLst/>
          </a:prstGeom>
        </p:spPr>
        <p:txBody>
          <a:bodyPr wrap="none">
            <a:spAutoFit/>
          </a:bodyPr>
          <a:lstStyle/>
          <a:p>
            <a:r>
              <a:rPr lang="en-US" sz="2400" b="1" i="1" dirty="0">
                <a:solidFill>
                  <a:srgbClr val="FF0000"/>
                </a:solidFill>
              </a:rPr>
              <a:t>Inhibitors of virus binding to CCR5 and CXCR4 co-receptors</a:t>
            </a:r>
            <a:endParaRPr lang="ru-RU" sz="2400" dirty="0">
              <a:solidFill>
                <a:srgbClr val="FF0000"/>
              </a:solidFill>
            </a:endParaRPr>
          </a:p>
        </p:txBody>
      </p:sp>
      <p:sp>
        <p:nvSpPr>
          <p:cNvPr id="2" name="Прямоугольник 1"/>
          <p:cNvSpPr/>
          <p:nvPr/>
        </p:nvSpPr>
        <p:spPr>
          <a:xfrm>
            <a:off x="1619672" y="1484784"/>
            <a:ext cx="7272808" cy="2539157"/>
          </a:xfrm>
          <a:prstGeom prst="rect">
            <a:avLst/>
          </a:prstGeom>
        </p:spPr>
        <p:txBody>
          <a:bodyPr wrap="square">
            <a:spAutoFit/>
          </a:bodyPr>
          <a:lstStyle/>
          <a:p>
            <a:pPr algn="just">
              <a:spcAft>
                <a:spcPts val="600"/>
              </a:spcAft>
            </a:pPr>
            <a:r>
              <a:rPr lang="en-US" sz="2200" b="1" dirty="0" err="1">
                <a:solidFill>
                  <a:srgbClr val="0070C0"/>
                </a:solidFill>
              </a:rPr>
              <a:t>Vicriviroc</a:t>
            </a:r>
            <a:r>
              <a:rPr lang="en-US" sz="2200" dirty="0"/>
              <a:t> was developed by the pharmaceutical company Schering-Plough. </a:t>
            </a:r>
            <a:endParaRPr lang="ru-RU" sz="2200" dirty="0" smtClean="0"/>
          </a:p>
          <a:p>
            <a:pPr algn="just">
              <a:spcAft>
                <a:spcPts val="600"/>
              </a:spcAft>
            </a:pPr>
            <a:r>
              <a:rPr lang="en-US" sz="2200" dirty="0" err="1" smtClean="0"/>
              <a:t>Vicriviroc</a:t>
            </a:r>
            <a:r>
              <a:rPr lang="en-US" sz="2200" dirty="0" smtClean="0"/>
              <a:t> </a:t>
            </a:r>
            <a:r>
              <a:rPr lang="en-US" sz="2200" dirty="0"/>
              <a:t>has demonstrated a significant reduction in HIV RNA levels in subjects infected with R5. Late-stage clinical trials have not reached their primary efficacy endpoints and Merck has decided not to seek regulatory approval for the drug since January 2010. </a:t>
            </a:r>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0375" y="3717032"/>
            <a:ext cx="4609742" cy="2764160"/>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62557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0432" y="44624"/>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1"/>
          <p:cNvSpPr txBox="1">
            <a:spLocks/>
          </p:cNvSpPr>
          <p:nvPr/>
        </p:nvSpPr>
        <p:spPr>
          <a:xfrm>
            <a:off x="1205564" y="188640"/>
            <a:ext cx="7253106" cy="86409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2800" b="1" dirty="0">
                <a:solidFill>
                  <a:srgbClr val="0070C0"/>
                </a:solidFill>
              </a:rPr>
              <a:t>Inhibitors of HIV-1 entry into the cell</a:t>
            </a:r>
          </a:p>
        </p:txBody>
      </p:sp>
      <p:sp>
        <p:nvSpPr>
          <p:cNvPr id="8" name="Номер слайда 7"/>
          <p:cNvSpPr>
            <a:spLocks noGrp="1"/>
          </p:cNvSpPr>
          <p:nvPr>
            <p:ph type="sldNum" sz="quarter" idx="12"/>
          </p:nvPr>
        </p:nvSpPr>
        <p:spPr>
          <a:xfrm>
            <a:off x="8535343" y="6453336"/>
            <a:ext cx="573161" cy="365125"/>
          </a:xfrm>
        </p:spPr>
        <p:txBody>
          <a:bodyPr/>
          <a:lstStyle/>
          <a:p>
            <a:fld id="{4D91EE17-DACC-472B-8BE3-E9E2DCA1BFAC}" type="slidenum">
              <a:rPr lang="ru-RU" smtClean="0"/>
              <a:t>14</a:t>
            </a:fld>
            <a:endParaRPr lang="ru-RU"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 y="0"/>
            <a:ext cx="1242076" cy="684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1463996" y="908720"/>
            <a:ext cx="7196073" cy="461665"/>
          </a:xfrm>
          <a:prstGeom prst="rect">
            <a:avLst/>
          </a:prstGeom>
        </p:spPr>
        <p:txBody>
          <a:bodyPr wrap="none">
            <a:spAutoFit/>
          </a:bodyPr>
          <a:lstStyle/>
          <a:p>
            <a:r>
              <a:rPr lang="en-US" sz="2400" b="1" i="1" dirty="0">
                <a:solidFill>
                  <a:srgbClr val="FF0000"/>
                </a:solidFill>
              </a:rPr>
              <a:t>Inhibitors of virus binding to CCR5 and CXCR4 co-receptors</a:t>
            </a:r>
            <a:endParaRPr lang="ru-RU" sz="2400" dirty="0">
              <a:solidFill>
                <a:srgbClr val="FF0000"/>
              </a:solidFill>
            </a:endParaRPr>
          </a:p>
        </p:txBody>
      </p:sp>
      <p:sp>
        <p:nvSpPr>
          <p:cNvPr id="2" name="Прямоугольник 1"/>
          <p:cNvSpPr/>
          <p:nvPr/>
        </p:nvSpPr>
        <p:spPr>
          <a:xfrm>
            <a:off x="1619672" y="1484784"/>
            <a:ext cx="7272808" cy="846386"/>
          </a:xfrm>
          <a:prstGeom prst="rect">
            <a:avLst/>
          </a:prstGeom>
        </p:spPr>
        <p:txBody>
          <a:bodyPr wrap="square">
            <a:spAutoFit/>
          </a:bodyPr>
          <a:lstStyle/>
          <a:p>
            <a:pPr algn="just">
              <a:spcAft>
                <a:spcPts val="600"/>
              </a:spcAft>
            </a:pPr>
            <a:r>
              <a:rPr lang="en-US" sz="2200" b="1" i="1" dirty="0" err="1" smtClean="0">
                <a:solidFill>
                  <a:srgbClr val="0070C0"/>
                </a:solidFill>
              </a:rPr>
              <a:t>Vicriviroc</a:t>
            </a:r>
            <a:r>
              <a:rPr lang="ru-RU" sz="2200" b="1" dirty="0" smtClean="0">
                <a:solidFill>
                  <a:srgbClr val="0070C0"/>
                </a:solidFill>
              </a:rPr>
              <a:t> </a:t>
            </a:r>
            <a:r>
              <a:rPr lang="ru-RU" sz="2200" b="1" i="1" dirty="0" err="1">
                <a:solidFill>
                  <a:srgbClr val="0070C0"/>
                </a:solidFill>
              </a:rPr>
              <a:t>synthesis</a:t>
            </a:r>
            <a:r>
              <a:rPr lang="ru-RU" sz="2200" b="1" i="1" dirty="0">
                <a:solidFill>
                  <a:srgbClr val="0070C0"/>
                </a:solidFill>
              </a:rPr>
              <a:t>:</a:t>
            </a:r>
            <a:endParaRPr lang="ru-RU" sz="2200" b="1" dirty="0">
              <a:solidFill>
                <a:srgbClr val="0070C0"/>
              </a:solidFill>
            </a:endParaRPr>
          </a:p>
          <a:p>
            <a:pPr algn="just">
              <a:spcAft>
                <a:spcPts val="600"/>
              </a:spcAft>
            </a:pPr>
            <a:r>
              <a:rPr lang="ru-RU" sz="2200" b="1" dirty="0" smtClean="0">
                <a:solidFill>
                  <a:srgbClr val="0070C0"/>
                </a:solidFill>
              </a:rPr>
              <a:t> </a:t>
            </a:r>
            <a:endParaRPr lang="en-US" sz="2200" dirty="0"/>
          </a:p>
        </p:txBody>
      </p:sp>
      <p:pic>
        <p:nvPicPr>
          <p:cNvPr id="9" name="Рисунок 8"/>
          <p:cNvPicPr/>
          <p:nvPr/>
        </p:nvPicPr>
        <p:blipFill rotWithShape="1">
          <a:blip r:embed="rId5">
            <a:extLst>
              <a:ext uri="{28A0092B-C50C-407E-A947-70E740481C1C}">
                <a14:useLocalDpi xmlns:a14="http://schemas.microsoft.com/office/drawing/2010/main" val="0"/>
              </a:ext>
            </a:extLst>
          </a:blip>
          <a:srcRect t="8996" b="55747"/>
          <a:stretch/>
        </p:blipFill>
        <p:spPr bwMode="auto">
          <a:xfrm>
            <a:off x="1893727" y="2204864"/>
            <a:ext cx="6881030" cy="905092"/>
          </a:xfrm>
          <a:prstGeom prst="rect">
            <a:avLst/>
          </a:prstGeom>
          <a:noFill/>
          <a:ln>
            <a:noFill/>
          </a:ln>
          <a:effectLst>
            <a:outerShdw blurRad="152400" dist="190500" dir="2700000" algn="ctr" rotWithShape="0">
              <a:schemeClr val="tx1">
                <a:alpha val="40000"/>
              </a:schemeClr>
            </a:outerShdw>
          </a:effectLst>
          <a:extLst>
            <a:ext uri="{53640926-AAD7-44D8-BBD7-CCE9431645EC}">
              <a14:shadowObscured xmlns:a14="http://schemas.microsoft.com/office/drawing/2010/main"/>
            </a:ext>
          </a:extLst>
        </p:spPr>
      </p:pic>
      <p:pic>
        <p:nvPicPr>
          <p:cNvPr id="10" name="Рисунок 9"/>
          <p:cNvPicPr/>
          <p:nvPr/>
        </p:nvPicPr>
        <p:blipFill rotWithShape="1">
          <a:blip r:embed="rId6">
            <a:extLst>
              <a:ext uri="{28A0092B-C50C-407E-A947-70E740481C1C}">
                <a14:useLocalDpi xmlns:a14="http://schemas.microsoft.com/office/drawing/2010/main" val="0"/>
              </a:ext>
            </a:extLst>
          </a:blip>
          <a:srcRect t="26836" b="42574"/>
          <a:stretch/>
        </p:blipFill>
        <p:spPr bwMode="auto">
          <a:xfrm>
            <a:off x="2124242" y="3501008"/>
            <a:ext cx="6420000" cy="1274583"/>
          </a:xfrm>
          <a:prstGeom prst="rect">
            <a:avLst/>
          </a:prstGeom>
          <a:noFill/>
          <a:ln>
            <a:noFill/>
          </a:ln>
          <a:effectLst>
            <a:outerShdw blurRad="152400" dist="190500" dir="2700000" algn="ctr" rotWithShape="0">
              <a:schemeClr val="tx1">
                <a:alpha val="40000"/>
              </a:schemeClr>
            </a:outerShdw>
          </a:effectLst>
          <a:extLst>
            <a:ext uri="{53640926-AAD7-44D8-BBD7-CCE9431645EC}">
              <a14:shadowObscured xmlns:a14="http://schemas.microsoft.com/office/drawing/2010/main"/>
            </a:ext>
          </a:extLst>
        </p:spPr>
      </p:pic>
      <p:pic>
        <p:nvPicPr>
          <p:cNvPr id="11" name="Рисунок 10"/>
          <p:cNvPicPr>
            <a:picLocks noChangeAspect="1"/>
          </p:cNvPicPr>
          <p:nvPr/>
        </p:nvPicPr>
        <p:blipFill rotWithShape="1">
          <a:blip r:embed="rId7">
            <a:extLst>
              <a:ext uri="{28A0092B-C50C-407E-A947-70E740481C1C}">
                <a14:useLocalDpi xmlns:a14="http://schemas.microsoft.com/office/drawing/2010/main" val="0"/>
              </a:ext>
            </a:extLst>
          </a:blip>
          <a:srcRect t="61420" b="3908"/>
          <a:stretch/>
        </p:blipFill>
        <p:spPr bwMode="auto">
          <a:xfrm>
            <a:off x="2368281" y="5119536"/>
            <a:ext cx="5931922" cy="1333800"/>
          </a:xfrm>
          <a:prstGeom prst="rect">
            <a:avLst/>
          </a:prstGeom>
          <a:noFill/>
          <a:ln>
            <a:noFill/>
          </a:ln>
          <a:effectLst>
            <a:outerShdw blurRad="152400" dist="190500" dir="2700000" algn="ctr" rotWithShape="0">
              <a:schemeClr val="tx1">
                <a:alpha val="40000"/>
              </a:scheme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0519825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0432" y="44624"/>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1"/>
          <p:cNvSpPr txBox="1">
            <a:spLocks/>
          </p:cNvSpPr>
          <p:nvPr/>
        </p:nvSpPr>
        <p:spPr>
          <a:xfrm>
            <a:off x="1205564" y="188640"/>
            <a:ext cx="7253106" cy="86409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2800" b="1" dirty="0">
                <a:solidFill>
                  <a:srgbClr val="0070C0"/>
                </a:solidFill>
              </a:rPr>
              <a:t>Inhibitors of HIV-1 entry into the cell</a:t>
            </a:r>
          </a:p>
        </p:txBody>
      </p:sp>
      <p:sp>
        <p:nvSpPr>
          <p:cNvPr id="8" name="Номер слайда 7"/>
          <p:cNvSpPr>
            <a:spLocks noGrp="1"/>
          </p:cNvSpPr>
          <p:nvPr>
            <p:ph type="sldNum" sz="quarter" idx="12"/>
          </p:nvPr>
        </p:nvSpPr>
        <p:spPr>
          <a:xfrm>
            <a:off x="8535343" y="6453336"/>
            <a:ext cx="573161" cy="365125"/>
          </a:xfrm>
        </p:spPr>
        <p:txBody>
          <a:bodyPr/>
          <a:lstStyle/>
          <a:p>
            <a:fld id="{4D91EE17-DACC-472B-8BE3-E9E2DCA1BFAC}" type="slidenum">
              <a:rPr lang="ru-RU" smtClean="0"/>
              <a:t>15</a:t>
            </a:fld>
            <a:endParaRPr lang="ru-RU"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 y="0"/>
            <a:ext cx="1242076" cy="684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1463996" y="908720"/>
            <a:ext cx="2015039" cy="461665"/>
          </a:xfrm>
          <a:prstGeom prst="rect">
            <a:avLst/>
          </a:prstGeom>
        </p:spPr>
        <p:txBody>
          <a:bodyPr wrap="none">
            <a:spAutoFit/>
          </a:bodyPr>
          <a:lstStyle/>
          <a:p>
            <a:r>
              <a:rPr lang="en-US" sz="2400" b="1" i="1" dirty="0">
                <a:solidFill>
                  <a:srgbClr val="FF0000"/>
                </a:solidFill>
              </a:rPr>
              <a:t>Fusion </a:t>
            </a:r>
            <a:r>
              <a:rPr lang="en-US" sz="2400" b="1" i="1" dirty="0" smtClean="0">
                <a:solidFill>
                  <a:srgbClr val="FF0000"/>
                </a:solidFill>
              </a:rPr>
              <a:t>inhibitors</a:t>
            </a:r>
            <a:endParaRPr lang="ru-RU" sz="2400" dirty="0">
              <a:solidFill>
                <a:srgbClr val="FF0000"/>
              </a:solidFill>
            </a:endParaRPr>
          </a:p>
        </p:txBody>
      </p:sp>
      <p:sp>
        <p:nvSpPr>
          <p:cNvPr id="3" name="Прямоугольник 2"/>
          <p:cNvSpPr/>
          <p:nvPr/>
        </p:nvSpPr>
        <p:spPr>
          <a:xfrm>
            <a:off x="1463996" y="1556792"/>
            <a:ext cx="7428484" cy="1107996"/>
          </a:xfrm>
          <a:prstGeom prst="rect">
            <a:avLst/>
          </a:prstGeom>
        </p:spPr>
        <p:txBody>
          <a:bodyPr wrap="square">
            <a:spAutoFit/>
          </a:bodyPr>
          <a:lstStyle/>
          <a:p>
            <a:pPr algn="just"/>
            <a:r>
              <a:rPr lang="en-US" sz="2200" dirty="0"/>
              <a:t>The first inhibitor of this stage is </a:t>
            </a:r>
            <a:r>
              <a:rPr lang="en-US" sz="2200" b="1" i="1" dirty="0" err="1">
                <a:solidFill>
                  <a:srgbClr val="0070C0"/>
                </a:solidFill>
              </a:rPr>
              <a:t>enfuvirtide</a:t>
            </a:r>
            <a:r>
              <a:rPr lang="en-US" sz="2200" b="1" dirty="0"/>
              <a:t>,</a:t>
            </a:r>
            <a:r>
              <a:rPr lang="en-US" sz="2200" dirty="0"/>
              <a:t> a peptide consisting of 36 amino acids. Although effective in vivo, the inhibitor quickly develops resistance. In addition, it cannot be used orally.</a:t>
            </a:r>
            <a:endParaRPr lang="ru-RU" sz="2200" dirty="0"/>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648" y="3206279"/>
            <a:ext cx="5580678" cy="2598985"/>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20088" r="18313"/>
          <a:stretch/>
        </p:blipFill>
        <p:spPr bwMode="auto">
          <a:xfrm>
            <a:off x="7422621" y="2996952"/>
            <a:ext cx="1490364" cy="3024336"/>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01923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0432" y="44624"/>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1"/>
          <p:cNvSpPr txBox="1">
            <a:spLocks/>
          </p:cNvSpPr>
          <p:nvPr/>
        </p:nvSpPr>
        <p:spPr>
          <a:xfrm>
            <a:off x="1205564" y="188640"/>
            <a:ext cx="7253106" cy="86409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2800" b="1" dirty="0" smtClean="0">
                <a:solidFill>
                  <a:srgbClr val="0070C0"/>
                </a:solidFill>
              </a:rPr>
              <a:t>HIV-1 integrase inhibitors</a:t>
            </a:r>
            <a:endParaRPr lang="en-US" sz="2800" b="1" dirty="0">
              <a:solidFill>
                <a:srgbClr val="0070C0"/>
              </a:solidFill>
            </a:endParaRPr>
          </a:p>
        </p:txBody>
      </p:sp>
      <p:sp>
        <p:nvSpPr>
          <p:cNvPr id="8" name="Номер слайда 7"/>
          <p:cNvSpPr>
            <a:spLocks noGrp="1"/>
          </p:cNvSpPr>
          <p:nvPr>
            <p:ph type="sldNum" sz="quarter" idx="12"/>
          </p:nvPr>
        </p:nvSpPr>
        <p:spPr>
          <a:xfrm>
            <a:off x="8535343" y="6453336"/>
            <a:ext cx="573161" cy="365125"/>
          </a:xfrm>
        </p:spPr>
        <p:txBody>
          <a:bodyPr/>
          <a:lstStyle/>
          <a:p>
            <a:fld id="{4D91EE17-DACC-472B-8BE3-E9E2DCA1BFAC}" type="slidenum">
              <a:rPr lang="ru-RU" smtClean="0"/>
              <a:t>16</a:t>
            </a:fld>
            <a:endParaRPr lang="ru-RU"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 y="0"/>
            <a:ext cx="1242076" cy="684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1547664" y="980728"/>
            <a:ext cx="7344816" cy="2462213"/>
          </a:xfrm>
          <a:prstGeom prst="rect">
            <a:avLst/>
          </a:prstGeom>
        </p:spPr>
        <p:txBody>
          <a:bodyPr wrap="square">
            <a:spAutoFit/>
          </a:bodyPr>
          <a:lstStyle/>
          <a:p>
            <a:pPr algn="just"/>
            <a:r>
              <a:rPr lang="en-US" sz="2200" dirty="0"/>
              <a:t>The reverse transcription of genomic RNA is carried out by a viral enzyme, reverse transcriptase, in the cytoplasm. This process results in a DNA copy of the viral RNA. This double-stranded viral DNA is transported to the nucleus. After being transported to the nucleus, the viral DNA is covalently incorporated into the genome of the infected cell through the catalytic activity of the viral enzyme, </a:t>
            </a:r>
            <a:r>
              <a:rPr lang="en-US" sz="2200" b="1" dirty="0">
                <a:solidFill>
                  <a:srgbClr val="C00000"/>
                </a:solidFill>
              </a:rPr>
              <a:t>integrase</a:t>
            </a:r>
            <a:r>
              <a:rPr lang="en-US" sz="2200" dirty="0"/>
              <a:t>.</a:t>
            </a:r>
            <a:endParaRPr lang="ru-RU" sz="2200" dirty="0"/>
          </a:p>
        </p:txBody>
      </p:sp>
      <p:pic>
        <p:nvPicPr>
          <p:cNvPr id="1843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5679" y="3573016"/>
            <a:ext cx="5353050" cy="2998787"/>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3002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0432" y="44624"/>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1"/>
          <p:cNvSpPr txBox="1">
            <a:spLocks/>
          </p:cNvSpPr>
          <p:nvPr/>
        </p:nvSpPr>
        <p:spPr>
          <a:xfrm>
            <a:off x="1205564" y="188640"/>
            <a:ext cx="7253106" cy="86409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2800" b="1" dirty="0" smtClean="0">
                <a:solidFill>
                  <a:srgbClr val="0070C0"/>
                </a:solidFill>
              </a:rPr>
              <a:t>HIV-1 integrase inhibitors</a:t>
            </a:r>
            <a:endParaRPr lang="en-US" sz="2800" b="1" dirty="0">
              <a:solidFill>
                <a:srgbClr val="0070C0"/>
              </a:solidFill>
            </a:endParaRPr>
          </a:p>
        </p:txBody>
      </p:sp>
      <p:sp>
        <p:nvSpPr>
          <p:cNvPr id="8" name="Номер слайда 7"/>
          <p:cNvSpPr>
            <a:spLocks noGrp="1"/>
          </p:cNvSpPr>
          <p:nvPr>
            <p:ph type="sldNum" sz="quarter" idx="12"/>
          </p:nvPr>
        </p:nvSpPr>
        <p:spPr>
          <a:xfrm>
            <a:off x="8535343" y="6453336"/>
            <a:ext cx="573161" cy="365125"/>
          </a:xfrm>
        </p:spPr>
        <p:txBody>
          <a:bodyPr/>
          <a:lstStyle/>
          <a:p>
            <a:fld id="{4D91EE17-DACC-472B-8BE3-E9E2DCA1BFAC}" type="slidenum">
              <a:rPr lang="ru-RU" smtClean="0"/>
              <a:t>17</a:t>
            </a:fld>
            <a:endParaRPr lang="ru-RU"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 y="0"/>
            <a:ext cx="1242076" cy="684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403648" y="1052736"/>
            <a:ext cx="7488832" cy="769441"/>
          </a:xfrm>
          <a:prstGeom prst="rect">
            <a:avLst/>
          </a:prstGeom>
        </p:spPr>
        <p:txBody>
          <a:bodyPr wrap="square">
            <a:spAutoFit/>
          </a:bodyPr>
          <a:lstStyle/>
          <a:p>
            <a:pPr algn="just"/>
            <a:r>
              <a:rPr lang="en-US" sz="2200" dirty="0"/>
              <a:t>The first integrase inhibitor was </a:t>
            </a:r>
            <a:r>
              <a:rPr lang="en-US" sz="2200" b="1" dirty="0" err="1">
                <a:solidFill>
                  <a:srgbClr val="0070C0"/>
                </a:solidFill>
              </a:rPr>
              <a:t>raltegravir</a:t>
            </a:r>
            <a:r>
              <a:rPr lang="en-US" sz="2200" dirty="0"/>
              <a:t>. The drug was approved for the treatment of HIV infection in 2007.</a:t>
            </a:r>
            <a:endParaRPr lang="ru-RU" sz="2200" dirty="0"/>
          </a:p>
        </p:txBody>
      </p:sp>
      <p:sp>
        <p:nvSpPr>
          <p:cNvPr id="3" name="Прямоугольник 2"/>
          <p:cNvSpPr/>
          <p:nvPr/>
        </p:nvSpPr>
        <p:spPr>
          <a:xfrm>
            <a:off x="1475656" y="1916832"/>
            <a:ext cx="2036648" cy="369332"/>
          </a:xfrm>
          <a:prstGeom prst="rect">
            <a:avLst/>
          </a:prstGeom>
        </p:spPr>
        <p:txBody>
          <a:bodyPr wrap="none">
            <a:spAutoFit/>
          </a:bodyPr>
          <a:lstStyle/>
          <a:p>
            <a:r>
              <a:rPr lang="en-US" dirty="0" err="1" smtClean="0"/>
              <a:t>Raltegravir</a:t>
            </a:r>
            <a:r>
              <a:rPr lang="en-US" dirty="0" smtClean="0"/>
              <a:t> </a:t>
            </a:r>
            <a:r>
              <a:rPr lang="en-US" dirty="0"/>
              <a:t>synthesis</a:t>
            </a:r>
            <a:endParaRPr lang="ru-RU" dirty="0"/>
          </a:p>
        </p:txBody>
      </p:sp>
      <p:pic>
        <p:nvPicPr>
          <p:cNvPr id="10" name="Рисунок 9"/>
          <p:cNvPicPr/>
          <p:nvPr/>
        </p:nvPicPr>
        <p:blipFill rotWithShape="1">
          <a:blip r:embed="rId5">
            <a:extLst>
              <a:ext uri="{28A0092B-C50C-407E-A947-70E740481C1C}">
                <a14:useLocalDpi xmlns:a14="http://schemas.microsoft.com/office/drawing/2010/main" val="0"/>
              </a:ext>
            </a:extLst>
          </a:blip>
          <a:srcRect b="83829"/>
          <a:stretch/>
        </p:blipFill>
        <p:spPr bwMode="auto">
          <a:xfrm>
            <a:off x="1503698" y="2413000"/>
            <a:ext cx="7316774" cy="1160016"/>
          </a:xfrm>
          <a:prstGeom prst="rect">
            <a:avLst/>
          </a:prstGeom>
          <a:noFill/>
          <a:ln>
            <a:noFill/>
          </a:ln>
          <a:effectLst>
            <a:outerShdw blurRad="152400" dist="190500" dir="2700000" algn="ctr" rotWithShape="0">
              <a:schemeClr val="tx1">
                <a:alpha val="40000"/>
              </a:schemeClr>
            </a:outerShdw>
          </a:effectLst>
          <a:extLst>
            <a:ext uri="{53640926-AAD7-44D8-BBD7-CCE9431645EC}">
              <a14:shadowObscured xmlns:a14="http://schemas.microsoft.com/office/drawing/2010/main"/>
            </a:ext>
          </a:extLst>
        </p:spPr>
      </p:pic>
      <p:pic>
        <p:nvPicPr>
          <p:cNvPr id="11" name="Рисунок 10"/>
          <p:cNvPicPr/>
          <p:nvPr/>
        </p:nvPicPr>
        <p:blipFill rotWithShape="1">
          <a:blip r:embed="rId5">
            <a:extLst>
              <a:ext uri="{28A0092B-C50C-407E-A947-70E740481C1C}">
                <a14:useLocalDpi xmlns:a14="http://schemas.microsoft.com/office/drawing/2010/main" val="0"/>
              </a:ext>
            </a:extLst>
          </a:blip>
          <a:srcRect t="15297" r="45926" b="56780"/>
          <a:stretch/>
        </p:blipFill>
        <p:spPr bwMode="auto">
          <a:xfrm>
            <a:off x="3044420" y="4221088"/>
            <a:ext cx="4407900" cy="1728192"/>
          </a:xfrm>
          <a:prstGeom prst="rect">
            <a:avLst/>
          </a:prstGeom>
          <a:noFill/>
          <a:ln>
            <a:noFill/>
          </a:ln>
          <a:effectLst>
            <a:outerShdw blurRad="152400" dist="190500" dir="2700000" algn="ctr" rotWithShape="0">
              <a:schemeClr val="tx1">
                <a:alpha val="40000"/>
              </a:scheme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8564418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0432" y="44624"/>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1"/>
          <p:cNvSpPr txBox="1">
            <a:spLocks/>
          </p:cNvSpPr>
          <p:nvPr/>
        </p:nvSpPr>
        <p:spPr>
          <a:xfrm>
            <a:off x="1205564" y="188640"/>
            <a:ext cx="7253106" cy="86409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2800" b="1" dirty="0" smtClean="0">
                <a:solidFill>
                  <a:srgbClr val="0070C0"/>
                </a:solidFill>
              </a:rPr>
              <a:t>HIV-1 integrase inhibitors</a:t>
            </a:r>
            <a:endParaRPr lang="en-US" sz="2800" b="1" dirty="0">
              <a:solidFill>
                <a:srgbClr val="0070C0"/>
              </a:solidFill>
            </a:endParaRPr>
          </a:p>
        </p:txBody>
      </p:sp>
      <p:sp>
        <p:nvSpPr>
          <p:cNvPr id="8" name="Номер слайда 7"/>
          <p:cNvSpPr>
            <a:spLocks noGrp="1"/>
          </p:cNvSpPr>
          <p:nvPr>
            <p:ph type="sldNum" sz="quarter" idx="12"/>
          </p:nvPr>
        </p:nvSpPr>
        <p:spPr>
          <a:xfrm>
            <a:off x="8535343" y="6453336"/>
            <a:ext cx="573161" cy="365125"/>
          </a:xfrm>
        </p:spPr>
        <p:txBody>
          <a:bodyPr/>
          <a:lstStyle/>
          <a:p>
            <a:fld id="{4D91EE17-DACC-472B-8BE3-E9E2DCA1BFAC}" type="slidenum">
              <a:rPr lang="ru-RU" smtClean="0"/>
              <a:t>18</a:t>
            </a:fld>
            <a:endParaRPr lang="ru-RU"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 y="0"/>
            <a:ext cx="1242076" cy="684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475656" y="980728"/>
            <a:ext cx="3012876" cy="369332"/>
          </a:xfrm>
          <a:prstGeom prst="rect">
            <a:avLst/>
          </a:prstGeom>
        </p:spPr>
        <p:txBody>
          <a:bodyPr wrap="none">
            <a:spAutoFit/>
          </a:bodyPr>
          <a:lstStyle/>
          <a:p>
            <a:r>
              <a:rPr lang="en-US" dirty="0" err="1" smtClean="0"/>
              <a:t>Raltegravir</a:t>
            </a:r>
            <a:r>
              <a:rPr lang="en-US" dirty="0" smtClean="0"/>
              <a:t> </a:t>
            </a:r>
            <a:r>
              <a:rPr lang="en-US" dirty="0"/>
              <a:t>synthesis (</a:t>
            </a:r>
            <a:r>
              <a:rPr lang="en-US" dirty="0" smtClean="0"/>
              <a:t>Continue)</a:t>
            </a:r>
            <a:endParaRPr lang="ru-RU" dirty="0"/>
          </a:p>
        </p:txBody>
      </p:sp>
      <p:pic>
        <p:nvPicPr>
          <p:cNvPr id="12" name="Рисунок 11"/>
          <p:cNvPicPr/>
          <p:nvPr/>
        </p:nvPicPr>
        <p:blipFill rotWithShape="1">
          <a:blip r:embed="rId5">
            <a:extLst>
              <a:ext uri="{28A0092B-C50C-407E-A947-70E740481C1C}">
                <a14:useLocalDpi xmlns:a14="http://schemas.microsoft.com/office/drawing/2010/main" val="0"/>
              </a:ext>
            </a:extLst>
          </a:blip>
          <a:srcRect t="44350"/>
          <a:stretch/>
        </p:blipFill>
        <p:spPr bwMode="auto">
          <a:xfrm>
            <a:off x="1827356" y="1484784"/>
            <a:ext cx="6822440" cy="2717800"/>
          </a:xfrm>
          <a:prstGeom prst="rect">
            <a:avLst/>
          </a:prstGeom>
          <a:noFill/>
          <a:ln>
            <a:noFill/>
          </a:ln>
          <a:effectLst>
            <a:outerShdw blurRad="152400" dist="190500" dir="2700000" algn="ctr" rotWithShape="0">
              <a:schemeClr val="tx1">
                <a:alpha val="40000"/>
              </a:schemeClr>
            </a:outerShdw>
          </a:effectLst>
          <a:extLst>
            <a:ext uri="{53640926-AAD7-44D8-BBD7-CCE9431645EC}">
              <a14:shadowObscured xmlns:a14="http://schemas.microsoft.com/office/drawing/2010/main"/>
            </a:ext>
          </a:extLst>
        </p:spPr>
      </p:pic>
      <p:pic>
        <p:nvPicPr>
          <p:cNvPr id="1945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34606" y="4581128"/>
            <a:ext cx="2607940" cy="1889651"/>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31125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0432" y="44624"/>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1"/>
          <p:cNvSpPr txBox="1">
            <a:spLocks/>
          </p:cNvSpPr>
          <p:nvPr/>
        </p:nvSpPr>
        <p:spPr>
          <a:xfrm>
            <a:off x="1205564" y="188640"/>
            <a:ext cx="7253106" cy="86409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2800" b="1" dirty="0" smtClean="0">
                <a:solidFill>
                  <a:srgbClr val="0070C0"/>
                </a:solidFill>
              </a:rPr>
              <a:t>HIV-1 integrase inhibitors</a:t>
            </a:r>
            <a:endParaRPr lang="en-US" sz="2800" b="1" dirty="0">
              <a:solidFill>
                <a:srgbClr val="0070C0"/>
              </a:solidFill>
            </a:endParaRPr>
          </a:p>
        </p:txBody>
      </p:sp>
      <p:sp>
        <p:nvSpPr>
          <p:cNvPr id="8" name="Номер слайда 7"/>
          <p:cNvSpPr>
            <a:spLocks noGrp="1"/>
          </p:cNvSpPr>
          <p:nvPr>
            <p:ph type="sldNum" sz="quarter" idx="12"/>
          </p:nvPr>
        </p:nvSpPr>
        <p:spPr>
          <a:xfrm>
            <a:off x="8535343" y="6453336"/>
            <a:ext cx="573161" cy="365125"/>
          </a:xfrm>
        </p:spPr>
        <p:txBody>
          <a:bodyPr/>
          <a:lstStyle/>
          <a:p>
            <a:fld id="{4D91EE17-DACC-472B-8BE3-E9E2DCA1BFAC}" type="slidenum">
              <a:rPr lang="ru-RU" smtClean="0"/>
              <a:t>19</a:t>
            </a:fld>
            <a:endParaRPr lang="ru-RU"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 y="0"/>
            <a:ext cx="1242076" cy="684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691679" y="1133738"/>
            <a:ext cx="7083077" cy="5247590"/>
          </a:xfrm>
          <a:prstGeom prst="rect">
            <a:avLst/>
          </a:prstGeom>
        </p:spPr>
        <p:txBody>
          <a:bodyPr wrap="square">
            <a:spAutoFit/>
          </a:bodyPr>
          <a:lstStyle/>
          <a:p>
            <a:pPr algn="just">
              <a:spcAft>
                <a:spcPts val="600"/>
              </a:spcAft>
            </a:pPr>
            <a:r>
              <a:rPr lang="en-US" sz="2200" dirty="0"/>
              <a:t>Two other drugs, </a:t>
            </a:r>
            <a:r>
              <a:rPr lang="en-US" sz="2200" b="1" dirty="0" err="1">
                <a:solidFill>
                  <a:srgbClr val="0070C0"/>
                </a:solidFill>
              </a:rPr>
              <a:t>elvitegravir</a:t>
            </a:r>
            <a:r>
              <a:rPr lang="en-US" sz="2200" dirty="0"/>
              <a:t> and </a:t>
            </a:r>
            <a:r>
              <a:rPr lang="en-US" sz="2200" b="1" dirty="0" err="1">
                <a:solidFill>
                  <a:srgbClr val="0070C0"/>
                </a:solidFill>
              </a:rPr>
              <a:t>dolutegravir</a:t>
            </a:r>
            <a:r>
              <a:rPr lang="en-US" sz="2200" dirty="0"/>
              <a:t>, are in clinical trials. The </a:t>
            </a:r>
            <a:r>
              <a:rPr lang="en-US" sz="2200" b="1" dirty="0">
                <a:solidFill>
                  <a:srgbClr val="0070C0"/>
                </a:solidFill>
              </a:rPr>
              <a:t>compound MK-2048 </a:t>
            </a:r>
            <a:r>
              <a:rPr lang="en-US" sz="2200" dirty="0"/>
              <a:t>has successfully completed pre-clinical studies and has entered clinical trials. All of these drugs are second-generation integrase inhibitors. In contrast to the 1st generation, they have a higher barrier to establishing resistance.</a:t>
            </a:r>
            <a:endParaRPr lang="ru-RU" sz="2200" dirty="0"/>
          </a:p>
          <a:p>
            <a:pPr algn="just">
              <a:spcAft>
                <a:spcPts val="600"/>
              </a:spcAft>
            </a:pPr>
            <a:r>
              <a:rPr lang="en-US" sz="2200" b="1" dirty="0" err="1">
                <a:solidFill>
                  <a:srgbClr val="0070C0"/>
                </a:solidFill>
              </a:rPr>
              <a:t>Elvitegravir</a:t>
            </a:r>
            <a:r>
              <a:rPr lang="en-US" sz="2200" dirty="0"/>
              <a:t> was developed by the pharmaceutical company Gilead Sciences. On 27 August 2012, the drug was approved by the US Food and Drug Administration (FDA) as part of a fixed-dose combination known as </a:t>
            </a:r>
            <a:r>
              <a:rPr lang="en-US" sz="2200" dirty="0" err="1"/>
              <a:t>Stribild</a:t>
            </a:r>
            <a:r>
              <a:rPr lang="en-US" sz="2200" dirty="0"/>
              <a:t>. On 24 September 2014, the FDA approved </a:t>
            </a:r>
            <a:r>
              <a:rPr lang="en-US" sz="2200" dirty="0" err="1"/>
              <a:t>elvitegravir</a:t>
            </a:r>
            <a:r>
              <a:rPr lang="en-US" sz="2200" dirty="0"/>
              <a:t> as a single tablet under the trade name </a:t>
            </a:r>
            <a:r>
              <a:rPr lang="en-US" sz="2200" dirty="0" err="1"/>
              <a:t>Vitekta</a:t>
            </a:r>
            <a:r>
              <a:rPr lang="en-US" sz="2200" dirty="0"/>
              <a:t>. On 5 November 2015, the FDA approved the drug for use in patients infected with HIV-1 as part of a second fixed-dose combination tablet known as </a:t>
            </a:r>
            <a:r>
              <a:rPr lang="en-US" sz="2200" dirty="0" err="1"/>
              <a:t>Genvoya</a:t>
            </a:r>
            <a:r>
              <a:rPr lang="en-US" sz="2200" dirty="0"/>
              <a:t>.</a:t>
            </a:r>
            <a:endParaRPr lang="ru-RU" sz="2200" dirty="0"/>
          </a:p>
        </p:txBody>
      </p:sp>
    </p:spTree>
    <p:extLst>
      <p:ext uri="{BB962C8B-B14F-4D97-AF65-F5344CB8AC3E}">
        <p14:creationId xmlns:p14="http://schemas.microsoft.com/office/powerpoint/2010/main" val="5933239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0432" y="44624"/>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1"/>
          <p:cNvSpPr txBox="1">
            <a:spLocks/>
          </p:cNvSpPr>
          <p:nvPr/>
        </p:nvSpPr>
        <p:spPr>
          <a:xfrm>
            <a:off x="1205564" y="188640"/>
            <a:ext cx="7253106" cy="86409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2800" b="1" dirty="0">
                <a:solidFill>
                  <a:srgbClr val="0070C0"/>
                </a:solidFill>
              </a:rPr>
              <a:t>Characteristics of human immunodeficiency virus</a:t>
            </a:r>
          </a:p>
        </p:txBody>
      </p:sp>
      <p:sp>
        <p:nvSpPr>
          <p:cNvPr id="8" name="Номер слайда 7"/>
          <p:cNvSpPr>
            <a:spLocks noGrp="1"/>
          </p:cNvSpPr>
          <p:nvPr>
            <p:ph type="sldNum" sz="quarter" idx="12"/>
          </p:nvPr>
        </p:nvSpPr>
        <p:spPr>
          <a:xfrm>
            <a:off x="8535343" y="6453336"/>
            <a:ext cx="573161" cy="365125"/>
          </a:xfrm>
        </p:spPr>
        <p:txBody>
          <a:bodyPr/>
          <a:lstStyle/>
          <a:p>
            <a:fld id="{4D91EE17-DACC-472B-8BE3-E9E2DCA1BFAC}" type="slidenum">
              <a:rPr lang="ru-RU" smtClean="0"/>
              <a:t>2</a:t>
            </a:fld>
            <a:endParaRPr lang="ru-RU"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0"/>
            <a:ext cx="1242076" cy="684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475656" y="1242320"/>
            <a:ext cx="7416824" cy="2462213"/>
          </a:xfrm>
          <a:prstGeom prst="rect">
            <a:avLst/>
          </a:prstGeom>
        </p:spPr>
        <p:txBody>
          <a:bodyPr wrap="square">
            <a:spAutoFit/>
          </a:bodyPr>
          <a:lstStyle/>
          <a:p>
            <a:pPr algn="just"/>
            <a:r>
              <a:rPr lang="en-US" sz="2200" dirty="0"/>
              <a:t>The family </a:t>
            </a:r>
            <a:r>
              <a:rPr lang="en-US" sz="2200" i="1" dirty="0" err="1"/>
              <a:t>Retroviridae</a:t>
            </a:r>
            <a:r>
              <a:rPr lang="en-US" sz="2200" dirty="0"/>
              <a:t> is a large group of viruses that can infect vertebrates. </a:t>
            </a:r>
            <a:r>
              <a:rPr lang="en-US" sz="2200" dirty="0" err="1" smtClean="0"/>
              <a:t>Virions</a:t>
            </a:r>
            <a:r>
              <a:rPr lang="en-US" sz="2200" dirty="0" smtClean="0"/>
              <a:t> </a:t>
            </a:r>
            <a:r>
              <a:rPr lang="en-US" sz="2200" dirty="0"/>
              <a:t>contain nucleic acid in the form of </a:t>
            </a:r>
            <a:r>
              <a:rPr lang="en-US" sz="2200" b="1" dirty="0"/>
              <a:t>single-stranded RNA</a:t>
            </a:r>
            <a:r>
              <a:rPr lang="en-US" sz="2200" dirty="0"/>
              <a:t> which is transformed into </a:t>
            </a:r>
            <a:r>
              <a:rPr lang="en-US" sz="2200" b="1" dirty="0"/>
              <a:t>double-stranded DNA </a:t>
            </a:r>
            <a:r>
              <a:rPr lang="en-US" sz="2200" dirty="0"/>
              <a:t>in the target cell via a process called reverse transcription. This DNA version of the viral genome is then integrated into the cell's DNA, allowing the virus to persist and produce offspring throughout the life of the cell.</a:t>
            </a:r>
            <a:endParaRPr lang="ru-RU" sz="2200" dirty="0"/>
          </a:p>
        </p:txBody>
      </p:sp>
      <p:pic>
        <p:nvPicPr>
          <p:cNvPr id="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8725" t="9174" r="23913" b="14713"/>
          <a:stretch/>
        </p:blipFill>
        <p:spPr bwMode="auto">
          <a:xfrm>
            <a:off x="5364088" y="3743586"/>
            <a:ext cx="3094582" cy="2874330"/>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1475656" y="3933056"/>
            <a:ext cx="3672408" cy="2123658"/>
          </a:xfrm>
          <a:prstGeom prst="rect">
            <a:avLst/>
          </a:prstGeom>
        </p:spPr>
        <p:txBody>
          <a:bodyPr wrap="square">
            <a:spAutoFit/>
          </a:bodyPr>
          <a:lstStyle/>
          <a:p>
            <a:pPr algn="just"/>
            <a:r>
              <a:rPr lang="en-US" sz="2200" dirty="0" smtClean="0"/>
              <a:t>Retroviruses are an ancient group of viruses. There is evidence to suggest that the ancestors of modern retroviruses existed 10 million years ago.</a:t>
            </a:r>
            <a:endParaRPr lang="ru-RU" sz="2200" dirty="0"/>
          </a:p>
        </p:txBody>
      </p:sp>
    </p:spTree>
    <p:extLst>
      <p:ext uri="{BB962C8B-B14F-4D97-AF65-F5344CB8AC3E}">
        <p14:creationId xmlns:p14="http://schemas.microsoft.com/office/powerpoint/2010/main" val="24634621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0432" y="44624"/>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1"/>
          <p:cNvSpPr txBox="1">
            <a:spLocks/>
          </p:cNvSpPr>
          <p:nvPr/>
        </p:nvSpPr>
        <p:spPr>
          <a:xfrm>
            <a:off x="1205564" y="188640"/>
            <a:ext cx="7253106" cy="86409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2800" b="1" dirty="0" smtClean="0">
                <a:solidFill>
                  <a:srgbClr val="0070C0"/>
                </a:solidFill>
              </a:rPr>
              <a:t>HIV-1 integrase inhibitors</a:t>
            </a:r>
            <a:endParaRPr lang="en-US" sz="2800" b="1" dirty="0">
              <a:solidFill>
                <a:srgbClr val="0070C0"/>
              </a:solidFill>
            </a:endParaRPr>
          </a:p>
        </p:txBody>
      </p:sp>
      <p:sp>
        <p:nvSpPr>
          <p:cNvPr id="8" name="Номер слайда 7"/>
          <p:cNvSpPr>
            <a:spLocks noGrp="1"/>
          </p:cNvSpPr>
          <p:nvPr>
            <p:ph type="sldNum" sz="quarter" idx="12"/>
          </p:nvPr>
        </p:nvSpPr>
        <p:spPr>
          <a:xfrm>
            <a:off x="8535343" y="6453336"/>
            <a:ext cx="573161" cy="365125"/>
          </a:xfrm>
        </p:spPr>
        <p:txBody>
          <a:bodyPr/>
          <a:lstStyle/>
          <a:p>
            <a:fld id="{4D91EE17-DACC-472B-8BE3-E9E2DCA1BFAC}" type="slidenum">
              <a:rPr lang="ru-RU" smtClean="0"/>
              <a:t>20</a:t>
            </a:fld>
            <a:endParaRPr lang="ru-RU"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 y="0"/>
            <a:ext cx="1242076" cy="684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331640" y="980728"/>
            <a:ext cx="2695353" cy="430887"/>
          </a:xfrm>
          <a:prstGeom prst="rect">
            <a:avLst/>
          </a:prstGeom>
        </p:spPr>
        <p:txBody>
          <a:bodyPr wrap="none">
            <a:spAutoFit/>
          </a:bodyPr>
          <a:lstStyle/>
          <a:p>
            <a:r>
              <a:rPr lang="en-US" sz="2200" b="1" dirty="0" err="1" smtClean="0">
                <a:solidFill>
                  <a:srgbClr val="7030A0"/>
                </a:solidFill>
              </a:rPr>
              <a:t>Elvitegravir</a:t>
            </a:r>
            <a:r>
              <a:rPr lang="en-US" sz="2200" b="1" dirty="0" smtClean="0">
                <a:solidFill>
                  <a:srgbClr val="7030A0"/>
                </a:solidFill>
              </a:rPr>
              <a:t> synthesis</a:t>
            </a:r>
            <a:endParaRPr lang="ru-RU" sz="2200" b="1" dirty="0">
              <a:solidFill>
                <a:srgbClr val="7030A0"/>
              </a:solidFill>
            </a:endParaRPr>
          </a:p>
        </p:txBody>
      </p:sp>
      <p:pic>
        <p:nvPicPr>
          <p:cNvPr id="9" name="Рисунок 8"/>
          <p:cNvPicPr/>
          <p:nvPr/>
        </p:nvPicPr>
        <p:blipFill>
          <a:blip r:embed="rId5">
            <a:extLst>
              <a:ext uri="{28A0092B-C50C-407E-A947-70E740481C1C}">
                <a14:useLocalDpi xmlns:a14="http://schemas.microsoft.com/office/drawing/2010/main" val="0"/>
              </a:ext>
            </a:extLst>
          </a:blip>
          <a:srcRect/>
          <a:stretch>
            <a:fillRect/>
          </a:stretch>
        </p:blipFill>
        <p:spPr bwMode="auto">
          <a:xfrm>
            <a:off x="1449363" y="1556792"/>
            <a:ext cx="7443117" cy="3456384"/>
          </a:xfrm>
          <a:prstGeom prst="rect">
            <a:avLst/>
          </a:prstGeom>
          <a:noFill/>
          <a:ln>
            <a:noFill/>
          </a:ln>
          <a:effectLst>
            <a:outerShdw blurRad="152400" dist="190500" dir="2700000" algn="ctr" rotWithShape="0">
              <a:schemeClr val="tx1">
                <a:alpha val="40000"/>
              </a:schemeClr>
            </a:outerShdw>
          </a:effectLst>
        </p:spPr>
      </p:pic>
      <p:pic>
        <p:nvPicPr>
          <p:cNvPr id="2048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64346" y="5229200"/>
            <a:ext cx="1875923" cy="1441160"/>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10302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0432" y="44624"/>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1"/>
          <p:cNvSpPr txBox="1">
            <a:spLocks/>
          </p:cNvSpPr>
          <p:nvPr/>
        </p:nvSpPr>
        <p:spPr>
          <a:xfrm>
            <a:off x="1205564" y="188640"/>
            <a:ext cx="7253106" cy="86409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2800" b="1" dirty="0">
                <a:solidFill>
                  <a:srgbClr val="0070C0"/>
                </a:solidFill>
              </a:rPr>
              <a:t>HIV-1 protease inhibitors</a:t>
            </a:r>
          </a:p>
        </p:txBody>
      </p:sp>
      <p:sp>
        <p:nvSpPr>
          <p:cNvPr id="8" name="Номер слайда 7"/>
          <p:cNvSpPr>
            <a:spLocks noGrp="1"/>
          </p:cNvSpPr>
          <p:nvPr>
            <p:ph type="sldNum" sz="quarter" idx="12"/>
          </p:nvPr>
        </p:nvSpPr>
        <p:spPr>
          <a:xfrm>
            <a:off x="8535343" y="6453336"/>
            <a:ext cx="573161" cy="365125"/>
          </a:xfrm>
        </p:spPr>
        <p:txBody>
          <a:bodyPr/>
          <a:lstStyle/>
          <a:p>
            <a:fld id="{4D91EE17-DACC-472B-8BE3-E9E2DCA1BFAC}" type="slidenum">
              <a:rPr lang="ru-RU" smtClean="0"/>
              <a:t>21</a:t>
            </a:fld>
            <a:endParaRPr lang="ru-RU"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 y="0"/>
            <a:ext cx="1242076" cy="684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547663" y="908720"/>
            <a:ext cx="7227093" cy="2800767"/>
          </a:xfrm>
          <a:prstGeom prst="rect">
            <a:avLst/>
          </a:prstGeom>
        </p:spPr>
        <p:txBody>
          <a:bodyPr wrap="square">
            <a:spAutoFit/>
          </a:bodyPr>
          <a:lstStyle/>
          <a:p>
            <a:pPr algn="just"/>
            <a:r>
              <a:rPr lang="en-US" sz="2200" dirty="0"/>
              <a:t>The main function of HIV-1 </a:t>
            </a:r>
            <a:r>
              <a:rPr lang="en-US" sz="2200" b="1" dirty="0">
                <a:solidFill>
                  <a:srgbClr val="C00000"/>
                </a:solidFill>
              </a:rPr>
              <a:t>protease</a:t>
            </a:r>
            <a:r>
              <a:rPr lang="en-US" sz="2200" dirty="0"/>
              <a:t> is to 'cut' the precursor polyproteins (</a:t>
            </a:r>
            <a:r>
              <a:rPr lang="en-US" sz="2200" dirty="0" err="1"/>
              <a:t>synthesised</a:t>
            </a:r>
            <a:r>
              <a:rPr lang="en-US" sz="2200" dirty="0"/>
              <a:t> by mRNA from the viral genome) into small active proteins, from which a new </a:t>
            </a:r>
            <a:r>
              <a:rPr lang="en-US" sz="2200" dirty="0" err="1"/>
              <a:t>virion</a:t>
            </a:r>
            <a:r>
              <a:rPr lang="en-US" sz="2200" dirty="0"/>
              <a:t> is assembled. During the assembly of the </a:t>
            </a:r>
            <a:r>
              <a:rPr lang="en-US" sz="2200" dirty="0" err="1"/>
              <a:t>virion</a:t>
            </a:r>
            <a:r>
              <a:rPr lang="en-US" sz="2200" dirty="0"/>
              <a:t>, the protease carries out 12 such cutting operations in strict sequence. This produces viral enzymes (reverse transcriptase, integrase and protease), structural proteins (capsid and </a:t>
            </a:r>
            <a:r>
              <a:rPr lang="en-US" sz="2200" dirty="0" err="1"/>
              <a:t>nucleocapsid</a:t>
            </a:r>
            <a:r>
              <a:rPr lang="en-US" sz="2200" dirty="0"/>
              <a:t>) and other factors required for the life cycle of the virus.</a:t>
            </a:r>
            <a:endParaRPr lang="ru-RU" sz="2200" dirty="0"/>
          </a:p>
        </p:txBody>
      </p:sp>
      <p:pic>
        <p:nvPicPr>
          <p:cNvPr id="2150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47864" y="3861048"/>
            <a:ext cx="3832463" cy="2623072"/>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84639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0432" y="44624"/>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1"/>
          <p:cNvSpPr txBox="1">
            <a:spLocks/>
          </p:cNvSpPr>
          <p:nvPr/>
        </p:nvSpPr>
        <p:spPr>
          <a:xfrm>
            <a:off x="1205564" y="188640"/>
            <a:ext cx="7253106" cy="86409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2800" b="1" dirty="0">
                <a:solidFill>
                  <a:srgbClr val="0070C0"/>
                </a:solidFill>
              </a:rPr>
              <a:t>HIV-1 protease inhibitors</a:t>
            </a:r>
          </a:p>
        </p:txBody>
      </p:sp>
      <p:sp>
        <p:nvSpPr>
          <p:cNvPr id="8" name="Номер слайда 7"/>
          <p:cNvSpPr>
            <a:spLocks noGrp="1"/>
          </p:cNvSpPr>
          <p:nvPr>
            <p:ph type="sldNum" sz="quarter" idx="12"/>
          </p:nvPr>
        </p:nvSpPr>
        <p:spPr>
          <a:xfrm>
            <a:off x="8535343" y="6453336"/>
            <a:ext cx="573161" cy="365125"/>
          </a:xfrm>
        </p:spPr>
        <p:txBody>
          <a:bodyPr/>
          <a:lstStyle/>
          <a:p>
            <a:fld id="{4D91EE17-DACC-472B-8BE3-E9E2DCA1BFAC}" type="slidenum">
              <a:rPr lang="ru-RU" smtClean="0"/>
              <a:t>22</a:t>
            </a:fld>
            <a:endParaRPr lang="ru-RU"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 y="0"/>
            <a:ext cx="1242076" cy="684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691679" y="836712"/>
            <a:ext cx="7083077" cy="5678478"/>
          </a:xfrm>
          <a:prstGeom prst="rect">
            <a:avLst/>
          </a:prstGeom>
        </p:spPr>
        <p:txBody>
          <a:bodyPr wrap="square">
            <a:spAutoFit/>
          </a:bodyPr>
          <a:lstStyle/>
          <a:p>
            <a:pPr algn="just">
              <a:spcAft>
                <a:spcPts val="600"/>
              </a:spcAft>
            </a:pPr>
            <a:r>
              <a:rPr lang="en-US" sz="2200" b="1" dirty="0">
                <a:solidFill>
                  <a:srgbClr val="7030A0"/>
                </a:solidFill>
              </a:rPr>
              <a:t>1st generation: </a:t>
            </a:r>
            <a:endParaRPr lang="en-US" sz="2200" b="1" dirty="0" smtClean="0">
              <a:solidFill>
                <a:srgbClr val="7030A0"/>
              </a:solidFill>
            </a:endParaRPr>
          </a:p>
          <a:p>
            <a:pPr marL="625475" indent="-342900" algn="just">
              <a:spcAft>
                <a:spcPts val="600"/>
              </a:spcAft>
              <a:buFont typeface="Wingdings" panose="05000000000000000000" pitchFamily="2" charset="2"/>
              <a:buChar char="ü"/>
            </a:pPr>
            <a:r>
              <a:rPr lang="en-US" sz="2200" dirty="0" err="1" smtClean="0"/>
              <a:t>Saquinavir</a:t>
            </a:r>
            <a:r>
              <a:rPr lang="en-US" sz="2200" dirty="0" smtClean="0"/>
              <a:t> </a:t>
            </a:r>
            <a:r>
              <a:rPr lang="en-US" sz="2200" dirty="0"/>
              <a:t>(1995, Roche), </a:t>
            </a:r>
            <a:endParaRPr lang="en-US" sz="2200" dirty="0" smtClean="0"/>
          </a:p>
          <a:p>
            <a:pPr marL="625475" indent="-342900" algn="just">
              <a:spcAft>
                <a:spcPts val="600"/>
              </a:spcAft>
              <a:buFont typeface="Wingdings" panose="05000000000000000000" pitchFamily="2" charset="2"/>
              <a:buChar char="ü"/>
            </a:pPr>
            <a:r>
              <a:rPr lang="en-US" sz="2200" dirty="0" smtClean="0"/>
              <a:t>Ritonavir </a:t>
            </a:r>
            <a:r>
              <a:rPr lang="en-US" sz="2200" dirty="0"/>
              <a:t>(1996, Abbott Laboratories), </a:t>
            </a:r>
            <a:endParaRPr lang="en-US" sz="2200" dirty="0" smtClean="0"/>
          </a:p>
          <a:p>
            <a:pPr marL="625475" indent="-342900" algn="just">
              <a:spcAft>
                <a:spcPts val="600"/>
              </a:spcAft>
              <a:buFont typeface="Wingdings" panose="05000000000000000000" pitchFamily="2" charset="2"/>
              <a:buChar char="ü"/>
            </a:pPr>
            <a:r>
              <a:rPr lang="en-US" sz="2200" dirty="0" err="1" smtClean="0"/>
              <a:t>Indinavir</a:t>
            </a:r>
            <a:r>
              <a:rPr lang="en-US" sz="2200" dirty="0" smtClean="0"/>
              <a:t> </a:t>
            </a:r>
            <a:r>
              <a:rPr lang="en-US" sz="2200" dirty="0"/>
              <a:t>(1996, Merck), </a:t>
            </a:r>
            <a:endParaRPr lang="en-US" sz="2200" dirty="0" smtClean="0"/>
          </a:p>
          <a:p>
            <a:pPr marL="625475" indent="-342900" algn="just">
              <a:spcAft>
                <a:spcPts val="600"/>
              </a:spcAft>
              <a:buFont typeface="Wingdings" panose="05000000000000000000" pitchFamily="2" charset="2"/>
              <a:buChar char="ü"/>
            </a:pPr>
            <a:r>
              <a:rPr lang="en-US" sz="2200" dirty="0" smtClean="0"/>
              <a:t>Nelfinavir </a:t>
            </a:r>
            <a:r>
              <a:rPr lang="en-US" sz="2200" dirty="0"/>
              <a:t>(1997, </a:t>
            </a:r>
            <a:r>
              <a:rPr lang="en-US" sz="2200" dirty="0" err="1"/>
              <a:t>Aguron</a:t>
            </a:r>
            <a:r>
              <a:rPr lang="en-US" sz="2200" dirty="0"/>
              <a:t>) - the latter is currently not used.</a:t>
            </a:r>
            <a:endParaRPr lang="ru-RU" sz="2200" dirty="0"/>
          </a:p>
          <a:p>
            <a:pPr algn="just">
              <a:spcAft>
                <a:spcPts val="600"/>
              </a:spcAft>
            </a:pPr>
            <a:r>
              <a:rPr lang="en-US" sz="2200" b="1" dirty="0" smtClean="0">
                <a:solidFill>
                  <a:srgbClr val="7030A0"/>
                </a:solidFill>
              </a:rPr>
              <a:t>2nd </a:t>
            </a:r>
            <a:r>
              <a:rPr lang="en-US" sz="2200" b="1" dirty="0">
                <a:solidFill>
                  <a:srgbClr val="7030A0"/>
                </a:solidFill>
              </a:rPr>
              <a:t>generation: </a:t>
            </a:r>
            <a:endParaRPr lang="en-US" sz="2200" b="1" dirty="0" smtClean="0">
              <a:solidFill>
                <a:srgbClr val="7030A0"/>
              </a:solidFill>
            </a:endParaRPr>
          </a:p>
          <a:p>
            <a:pPr marL="625475" indent="-342900" algn="just">
              <a:spcAft>
                <a:spcPts val="600"/>
              </a:spcAft>
              <a:buFont typeface="Wingdings" panose="05000000000000000000" pitchFamily="2" charset="2"/>
              <a:buChar char="ü"/>
            </a:pPr>
            <a:r>
              <a:rPr lang="en-US" sz="2200" dirty="0" err="1" smtClean="0"/>
              <a:t>Amprenavir</a:t>
            </a:r>
            <a:r>
              <a:rPr lang="en-US" sz="2200" dirty="0" smtClean="0"/>
              <a:t> </a:t>
            </a:r>
            <a:r>
              <a:rPr lang="en-US" sz="2200" dirty="0"/>
              <a:t>(1999, Glaxo), </a:t>
            </a:r>
            <a:endParaRPr lang="en-US" sz="2200" dirty="0" smtClean="0"/>
          </a:p>
          <a:p>
            <a:pPr marL="625475" indent="-342900" algn="just">
              <a:spcAft>
                <a:spcPts val="600"/>
              </a:spcAft>
              <a:buFont typeface="Wingdings" panose="05000000000000000000" pitchFamily="2" charset="2"/>
              <a:buChar char="ü"/>
            </a:pPr>
            <a:r>
              <a:rPr lang="en-US" sz="2200" dirty="0" err="1" smtClean="0"/>
              <a:t>Lopinavir</a:t>
            </a:r>
            <a:r>
              <a:rPr lang="en-US" sz="2200" dirty="0" smtClean="0"/>
              <a:t> </a:t>
            </a:r>
            <a:r>
              <a:rPr lang="en-US" sz="2200" dirty="0"/>
              <a:t>(Abbott), </a:t>
            </a:r>
            <a:endParaRPr lang="en-US" sz="2200" dirty="0" smtClean="0"/>
          </a:p>
          <a:p>
            <a:pPr marL="625475" indent="-342900" algn="just">
              <a:spcAft>
                <a:spcPts val="600"/>
              </a:spcAft>
              <a:buFont typeface="Wingdings" panose="05000000000000000000" pitchFamily="2" charset="2"/>
              <a:buChar char="ü"/>
            </a:pPr>
            <a:r>
              <a:rPr lang="en-US" sz="2200" dirty="0" err="1" smtClean="0"/>
              <a:t>Fosamprenavir</a:t>
            </a:r>
            <a:r>
              <a:rPr lang="en-US" sz="2200" dirty="0" smtClean="0"/>
              <a:t> </a:t>
            </a:r>
            <a:r>
              <a:rPr lang="en-US" sz="2200" dirty="0"/>
              <a:t>(prodrug form of </a:t>
            </a:r>
            <a:r>
              <a:rPr lang="en-US" sz="2200" dirty="0" err="1"/>
              <a:t>Amprenavir</a:t>
            </a:r>
            <a:r>
              <a:rPr lang="en-US" sz="2200" dirty="0"/>
              <a:t>, 2003, Glaxo), </a:t>
            </a:r>
            <a:endParaRPr lang="en-US" sz="2200" dirty="0" smtClean="0"/>
          </a:p>
          <a:p>
            <a:pPr marL="625475" indent="-342900" algn="just">
              <a:spcAft>
                <a:spcPts val="600"/>
              </a:spcAft>
              <a:buFont typeface="Wingdings" panose="05000000000000000000" pitchFamily="2" charset="2"/>
              <a:buChar char="ü"/>
            </a:pPr>
            <a:r>
              <a:rPr lang="en-US" sz="2200" dirty="0" err="1" smtClean="0"/>
              <a:t>Atazanavir</a:t>
            </a:r>
            <a:r>
              <a:rPr lang="en-US" sz="2200" dirty="0" smtClean="0"/>
              <a:t> </a:t>
            </a:r>
            <a:r>
              <a:rPr lang="en-US" sz="2200" dirty="0"/>
              <a:t>(2003, Bristol Myers), </a:t>
            </a:r>
            <a:endParaRPr lang="en-US" sz="2200" dirty="0" smtClean="0"/>
          </a:p>
          <a:p>
            <a:pPr marL="625475" indent="-342900" algn="just">
              <a:spcAft>
                <a:spcPts val="600"/>
              </a:spcAft>
              <a:buFont typeface="Wingdings" panose="05000000000000000000" pitchFamily="2" charset="2"/>
              <a:buChar char="ü"/>
            </a:pPr>
            <a:r>
              <a:rPr lang="en-US" sz="2200" dirty="0" err="1" smtClean="0"/>
              <a:t>Tipranavir</a:t>
            </a:r>
            <a:r>
              <a:rPr lang="en-US" sz="2200" dirty="0" smtClean="0"/>
              <a:t> </a:t>
            </a:r>
            <a:r>
              <a:rPr lang="en-US" sz="2200" dirty="0"/>
              <a:t>(2005, </a:t>
            </a:r>
            <a:r>
              <a:rPr lang="en-US" sz="2200" dirty="0" err="1"/>
              <a:t>Boehringer-Ingelheim</a:t>
            </a:r>
            <a:r>
              <a:rPr lang="en-US" sz="2200" dirty="0"/>
              <a:t>), </a:t>
            </a:r>
            <a:endParaRPr lang="en-US" sz="2200" dirty="0" smtClean="0"/>
          </a:p>
          <a:p>
            <a:pPr marL="625475" indent="-342900" algn="just">
              <a:spcAft>
                <a:spcPts val="600"/>
              </a:spcAft>
              <a:buFont typeface="Wingdings" panose="05000000000000000000" pitchFamily="2" charset="2"/>
              <a:buChar char="ü"/>
            </a:pPr>
            <a:r>
              <a:rPr lang="en-US" sz="2200" dirty="0" err="1" smtClean="0"/>
              <a:t>Darunavir</a:t>
            </a:r>
            <a:r>
              <a:rPr lang="en-US" sz="2200" dirty="0" smtClean="0"/>
              <a:t> </a:t>
            </a:r>
            <a:r>
              <a:rPr lang="en-US" sz="2200" dirty="0"/>
              <a:t>(2006, </a:t>
            </a:r>
            <a:r>
              <a:rPr lang="en-US" sz="2200" dirty="0" err="1"/>
              <a:t>Tibotec</a:t>
            </a:r>
            <a:r>
              <a:rPr lang="en-US" sz="2200" dirty="0"/>
              <a:t>).</a:t>
            </a:r>
            <a:endParaRPr lang="ru-RU" sz="2200" dirty="0"/>
          </a:p>
        </p:txBody>
      </p:sp>
    </p:spTree>
    <p:extLst>
      <p:ext uri="{BB962C8B-B14F-4D97-AF65-F5344CB8AC3E}">
        <p14:creationId xmlns:p14="http://schemas.microsoft.com/office/powerpoint/2010/main" val="42456647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0432" y="44624"/>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1"/>
          <p:cNvSpPr txBox="1">
            <a:spLocks/>
          </p:cNvSpPr>
          <p:nvPr/>
        </p:nvSpPr>
        <p:spPr>
          <a:xfrm>
            <a:off x="1205564" y="188640"/>
            <a:ext cx="7253106" cy="86409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2800" b="1" dirty="0">
                <a:solidFill>
                  <a:srgbClr val="0070C0"/>
                </a:solidFill>
              </a:rPr>
              <a:t>HIV-1 protease inhibitors</a:t>
            </a:r>
          </a:p>
        </p:txBody>
      </p:sp>
      <p:sp>
        <p:nvSpPr>
          <p:cNvPr id="8" name="Номер слайда 7"/>
          <p:cNvSpPr>
            <a:spLocks noGrp="1"/>
          </p:cNvSpPr>
          <p:nvPr>
            <p:ph type="sldNum" sz="quarter" idx="12"/>
          </p:nvPr>
        </p:nvSpPr>
        <p:spPr>
          <a:xfrm>
            <a:off x="8535343" y="6453336"/>
            <a:ext cx="573161" cy="365125"/>
          </a:xfrm>
        </p:spPr>
        <p:txBody>
          <a:bodyPr/>
          <a:lstStyle/>
          <a:p>
            <a:fld id="{4D91EE17-DACC-472B-8BE3-E9E2DCA1BFAC}" type="slidenum">
              <a:rPr lang="ru-RU" smtClean="0"/>
              <a:t>23</a:t>
            </a:fld>
            <a:endParaRPr lang="ru-RU"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 y="0"/>
            <a:ext cx="1242076" cy="684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619672" y="995824"/>
            <a:ext cx="7272808" cy="1538883"/>
          </a:xfrm>
          <a:prstGeom prst="rect">
            <a:avLst/>
          </a:prstGeom>
        </p:spPr>
        <p:txBody>
          <a:bodyPr wrap="square">
            <a:spAutoFit/>
          </a:bodyPr>
          <a:lstStyle/>
          <a:p>
            <a:pPr algn="just"/>
            <a:r>
              <a:rPr lang="en-US" sz="2200" b="1" dirty="0" err="1">
                <a:solidFill>
                  <a:srgbClr val="0070C0"/>
                </a:solidFill>
              </a:rPr>
              <a:t>Darunavir</a:t>
            </a:r>
            <a:r>
              <a:rPr lang="en-US" sz="2200" b="1" dirty="0">
                <a:solidFill>
                  <a:srgbClr val="0070C0"/>
                </a:solidFill>
              </a:rPr>
              <a:t> (DRV)</a:t>
            </a:r>
            <a:r>
              <a:rPr lang="en-US" sz="2200" dirty="0">
                <a:solidFill>
                  <a:srgbClr val="0070C0"/>
                </a:solidFill>
              </a:rPr>
              <a:t> </a:t>
            </a:r>
            <a:r>
              <a:rPr lang="en-US" sz="2200" dirty="0"/>
              <a:t>is available under the brand name </a:t>
            </a:r>
            <a:r>
              <a:rPr lang="en-US" sz="2200" dirty="0" err="1"/>
              <a:t>Prezista</a:t>
            </a:r>
            <a:r>
              <a:rPr lang="en-US" sz="2200" dirty="0"/>
              <a:t>. </a:t>
            </a:r>
            <a:r>
              <a:rPr lang="en-US" sz="2200" dirty="0" err="1"/>
              <a:t>Darunavir</a:t>
            </a:r>
            <a:r>
              <a:rPr lang="en-US" sz="2200" dirty="0"/>
              <a:t> was approved for medical use in the USA in 2006 and in the European Union in February 2007</a:t>
            </a:r>
            <a:r>
              <a:rPr lang="en-US" sz="2200" dirty="0" smtClean="0"/>
              <a:t>.</a:t>
            </a:r>
          </a:p>
          <a:p>
            <a:pPr algn="just"/>
            <a:endParaRPr lang="ru-RU" sz="800" dirty="0"/>
          </a:p>
          <a:p>
            <a:pPr algn="just"/>
            <a:r>
              <a:rPr lang="en-US" sz="2000" dirty="0"/>
              <a:t>Synthesis</a:t>
            </a:r>
            <a:endParaRPr lang="ru-RU" sz="2000" dirty="0"/>
          </a:p>
        </p:txBody>
      </p:sp>
      <p:pic>
        <p:nvPicPr>
          <p:cNvPr id="9" name="Рисунок 8"/>
          <p:cNvPicPr/>
          <p:nvPr/>
        </p:nvPicPr>
        <p:blipFill rotWithShape="1">
          <a:blip r:embed="rId5">
            <a:extLst>
              <a:ext uri="{28A0092B-C50C-407E-A947-70E740481C1C}">
                <a14:useLocalDpi xmlns:a14="http://schemas.microsoft.com/office/drawing/2010/main" val="0"/>
              </a:ext>
            </a:extLst>
          </a:blip>
          <a:srcRect b="68382"/>
          <a:stretch/>
        </p:blipFill>
        <p:spPr bwMode="auto">
          <a:xfrm>
            <a:off x="1892486" y="2852936"/>
            <a:ext cx="6727180" cy="2417906"/>
          </a:xfrm>
          <a:prstGeom prst="rect">
            <a:avLst/>
          </a:prstGeom>
          <a:noFill/>
          <a:ln>
            <a:noFill/>
          </a:ln>
          <a:effectLst>
            <a:outerShdw blurRad="152400" dist="190500" dir="2700000" algn="ctr" rotWithShape="0">
              <a:schemeClr val="tx1">
                <a:alpha val="40000"/>
              </a:scheme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3354519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0432" y="44624"/>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1"/>
          <p:cNvSpPr txBox="1">
            <a:spLocks/>
          </p:cNvSpPr>
          <p:nvPr/>
        </p:nvSpPr>
        <p:spPr>
          <a:xfrm>
            <a:off x="1205564" y="188640"/>
            <a:ext cx="7253106" cy="86409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2800" b="1" dirty="0">
                <a:solidFill>
                  <a:srgbClr val="0070C0"/>
                </a:solidFill>
              </a:rPr>
              <a:t>HIV-1 protease inhibitors</a:t>
            </a:r>
          </a:p>
        </p:txBody>
      </p:sp>
      <p:sp>
        <p:nvSpPr>
          <p:cNvPr id="8" name="Номер слайда 7"/>
          <p:cNvSpPr>
            <a:spLocks noGrp="1"/>
          </p:cNvSpPr>
          <p:nvPr>
            <p:ph type="sldNum" sz="quarter" idx="12"/>
          </p:nvPr>
        </p:nvSpPr>
        <p:spPr>
          <a:xfrm>
            <a:off x="8535343" y="6453336"/>
            <a:ext cx="573161" cy="365125"/>
          </a:xfrm>
        </p:spPr>
        <p:txBody>
          <a:bodyPr/>
          <a:lstStyle/>
          <a:p>
            <a:fld id="{4D91EE17-DACC-472B-8BE3-E9E2DCA1BFAC}" type="slidenum">
              <a:rPr lang="ru-RU" smtClean="0"/>
              <a:t>24</a:t>
            </a:fld>
            <a:endParaRPr lang="ru-RU"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 y="0"/>
            <a:ext cx="1242076" cy="684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619672" y="995824"/>
            <a:ext cx="7272808" cy="738664"/>
          </a:xfrm>
          <a:prstGeom prst="rect">
            <a:avLst/>
          </a:prstGeom>
        </p:spPr>
        <p:txBody>
          <a:bodyPr wrap="square">
            <a:spAutoFit/>
          </a:bodyPr>
          <a:lstStyle/>
          <a:p>
            <a:pPr algn="just"/>
            <a:r>
              <a:rPr lang="en-US" sz="2200" b="1" dirty="0" err="1">
                <a:solidFill>
                  <a:srgbClr val="0070C0"/>
                </a:solidFill>
              </a:rPr>
              <a:t>Darunavir</a:t>
            </a:r>
            <a:r>
              <a:rPr lang="en-US" sz="2200" b="1" dirty="0">
                <a:solidFill>
                  <a:srgbClr val="0070C0"/>
                </a:solidFill>
              </a:rPr>
              <a:t> (DRV</a:t>
            </a:r>
            <a:r>
              <a:rPr lang="en-US" sz="2200" b="1" dirty="0" smtClean="0">
                <a:solidFill>
                  <a:srgbClr val="0070C0"/>
                </a:solidFill>
              </a:rPr>
              <a:t>)</a:t>
            </a:r>
            <a:endParaRPr lang="ru-RU" sz="800" dirty="0"/>
          </a:p>
          <a:p>
            <a:pPr algn="just"/>
            <a:r>
              <a:rPr lang="en-US" sz="2000" dirty="0" smtClean="0"/>
              <a:t>Synthesis (Continue)</a:t>
            </a:r>
            <a:endParaRPr lang="ru-RU" sz="2000" dirty="0"/>
          </a:p>
        </p:txBody>
      </p:sp>
      <p:pic>
        <p:nvPicPr>
          <p:cNvPr id="10" name="Рисунок 9"/>
          <p:cNvPicPr/>
          <p:nvPr/>
        </p:nvPicPr>
        <p:blipFill rotWithShape="1">
          <a:blip r:embed="rId5">
            <a:extLst>
              <a:ext uri="{28A0092B-C50C-407E-A947-70E740481C1C}">
                <a14:useLocalDpi xmlns:a14="http://schemas.microsoft.com/office/drawing/2010/main" val="0"/>
              </a:ext>
            </a:extLst>
          </a:blip>
          <a:srcRect t="31207"/>
          <a:stretch/>
        </p:blipFill>
        <p:spPr bwMode="auto">
          <a:xfrm>
            <a:off x="2160713" y="1908287"/>
            <a:ext cx="6227711" cy="4401033"/>
          </a:xfrm>
          <a:prstGeom prst="rect">
            <a:avLst/>
          </a:prstGeom>
          <a:noFill/>
          <a:ln>
            <a:noFill/>
          </a:ln>
          <a:effectLst>
            <a:outerShdw blurRad="152400" dist="190500" dir="2700000" algn="ctr" rotWithShape="0">
              <a:schemeClr val="tx1">
                <a:alpha val="40000"/>
              </a:scheme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5672189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0432" y="44624"/>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Номер слайда 7"/>
          <p:cNvSpPr>
            <a:spLocks noGrp="1"/>
          </p:cNvSpPr>
          <p:nvPr>
            <p:ph type="sldNum" sz="quarter" idx="12"/>
          </p:nvPr>
        </p:nvSpPr>
        <p:spPr>
          <a:xfrm>
            <a:off x="8535343" y="6453336"/>
            <a:ext cx="573161" cy="365125"/>
          </a:xfrm>
        </p:spPr>
        <p:txBody>
          <a:bodyPr/>
          <a:lstStyle/>
          <a:p>
            <a:fld id="{4D91EE17-DACC-472B-8BE3-E9E2DCA1BFAC}" type="slidenum">
              <a:rPr lang="ru-RU" smtClean="0"/>
              <a:t>25</a:t>
            </a:fld>
            <a:endParaRPr lang="ru-RU"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 y="0"/>
            <a:ext cx="1242076" cy="684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823034" y="1196752"/>
            <a:ext cx="4269246" cy="584775"/>
          </a:xfrm>
          <a:prstGeom prst="rect">
            <a:avLst/>
          </a:prstGeom>
        </p:spPr>
        <p:txBody>
          <a:bodyPr wrap="none">
            <a:spAutoFit/>
          </a:bodyPr>
          <a:lstStyle/>
          <a:p>
            <a:pPr algn="ctr"/>
            <a:r>
              <a:rPr lang="en-US" sz="3200" b="1" dirty="0" smtClean="0">
                <a:solidFill>
                  <a:srgbClr val="0070C0"/>
                </a:solidFill>
              </a:rPr>
              <a:t>Thank you for attention!</a:t>
            </a:r>
            <a:endParaRPr lang="ru-RU" sz="3200" b="1" dirty="0">
              <a:solidFill>
                <a:srgbClr val="0070C0"/>
              </a:solidFill>
            </a:endParaRPr>
          </a:p>
        </p:txBody>
      </p:sp>
      <p:pic>
        <p:nvPicPr>
          <p:cNvPr id="9"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25266" t="23470" r="12699" b="7514"/>
          <a:stretch/>
        </p:blipFill>
        <p:spPr bwMode="auto">
          <a:xfrm>
            <a:off x="2749105" y="1988840"/>
            <a:ext cx="4415183" cy="3684051"/>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81006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0432" y="44624"/>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1"/>
          <p:cNvSpPr txBox="1">
            <a:spLocks/>
          </p:cNvSpPr>
          <p:nvPr/>
        </p:nvSpPr>
        <p:spPr>
          <a:xfrm>
            <a:off x="1205564" y="188640"/>
            <a:ext cx="7253106" cy="86409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2800" b="1" dirty="0">
                <a:solidFill>
                  <a:srgbClr val="0070C0"/>
                </a:solidFill>
              </a:rPr>
              <a:t>Characteristics of human immunodeficiency virus</a:t>
            </a:r>
          </a:p>
        </p:txBody>
      </p:sp>
      <p:sp>
        <p:nvSpPr>
          <p:cNvPr id="8" name="Номер слайда 7"/>
          <p:cNvSpPr>
            <a:spLocks noGrp="1"/>
          </p:cNvSpPr>
          <p:nvPr>
            <p:ph type="sldNum" sz="quarter" idx="12"/>
          </p:nvPr>
        </p:nvSpPr>
        <p:spPr>
          <a:xfrm>
            <a:off x="8535343" y="6453336"/>
            <a:ext cx="573161" cy="365125"/>
          </a:xfrm>
        </p:spPr>
        <p:txBody>
          <a:bodyPr/>
          <a:lstStyle/>
          <a:p>
            <a:fld id="{4D91EE17-DACC-472B-8BE3-E9E2DCA1BFAC}" type="slidenum">
              <a:rPr lang="ru-RU" smtClean="0"/>
              <a:t>3</a:t>
            </a:fld>
            <a:endParaRPr lang="ru-RU"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 y="0"/>
            <a:ext cx="1242076" cy="684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1475656" y="1268760"/>
            <a:ext cx="7416824" cy="1107996"/>
          </a:xfrm>
          <a:prstGeom prst="rect">
            <a:avLst/>
          </a:prstGeom>
        </p:spPr>
        <p:txBody>
          <a:bodyPr wrap="square">
            <a:spAutoFit/>
          </a:bodyPr>
          <a:lstStyle/>
          <a:p>
            <a:r>
              <a:rPr lang="en-US" sz="2200" dirty="0"/>
              <a:t>The family </a:t>
            </a:r>
            <a:r>
              <a:rPr lang="en-US" sz="2200" i="1" dirty="0" err="1"/>
              <a:t>Retroviridae</a:t>
            </a:r>
            <a:r>
              <a:rPr lang="en-US" sz="2200" dirty="0"/>
              <a:t> comprises two subfamilies: </a:t>
            </a:r>
            <a:endParaRPr lang="ru-RU" sz="2200" dirty="0" smtClean="0"/>
          </a:p>
          <a:p>
            <a:pPr marL="625475" indent="-285750">
              <a:buFont typeface="Wingdings" panose="05000000000000000000" pitchFamily="2" charset="2"/>
              <a:buChar char="ü"/>
            </a:pPr>
            <a:r>
              <a:rPr lang="en-US" sz="2200" i="1" dirty="0" err="1" smtClean="0"/>
              <a:t>Orthohertrovirinae</a:t>
            </a:r>
            <a:r>
              <a:rPr lang="en-US" sz="2200" i="1" dirty="0" smtClean="0"/>
              <a:t> </a:t>
            </a:r>
            <a:endParaRPr lang="ru-RU" sz="2200" i="1" dirty="0" smtClean="0"/>
          </a:p>
          <a:p>
            <a:pPr marL="625475" indent="-285750">
              <a:buFont typeface="Wingdings" panose="05000000000000000000" pitchFamily="2" charset="2"/>
              <a:buChar char="ü"/>
            </a:pPr>
            <a:r>
              <a:rPr lang="en-US" sz="2200" i="1" dirty="0" err="1" smtClean="0"/>
              <a:t>Spumaretrovirinae</a:t>
            </a:r>
            <a:r>
              <a:rPr lang="en-US" sz="2200" dirty="0" smtClean="0"/>
              <a:t> </a:t>
            </a:r>
            <a:endParaRPr lang="ru-RU" sz="2200" dirty="0"/>
          </a:p>
        </p:txBody>
      </p:sp>
      <p:sp>
        <p:nvSpPr>
          <p:cNvPr id="9" name="Прямоугольник 8"/>
          <p:cNvSpPr/>
          <p:nvPr/>
        </p:nvSpPr>
        <p:spPr>
          <a:xfrm>
            <a:off x="1547664" y="2492896"/>
            <a:ext cx="7344816" cy="4154984"/>
          </a:xfrm>
          <a:prstGeom prst="rect">
            <a:avLst/>
          </a:prstGeom>
        </p:spPr>
        <p:txBody>
          <a:bodyPr wrap="square">
            <a:spAutoFit/>
          </a:bodyPr>
          <a:lstStyle/>
          <a:p>
            <a:pPr algn="just"/>
            <a:r>
              <a:rPr lang="en-US" sz="2200" dirty="0"/>
              <a:t>The subfamily </a:t>
            </a:r>
            <a:r>
              <a:rPr lang="en-US" sz="2200" dirty="0" err="1"/>
              <a:t>Orpharetrovirinae</a:t>
            </a:r>
            <a:r>
              <a:rPr lang="en-US" sz="2200" dirty="0"/>
              <a:t> contains six genera:</a:t>
            </a:r>
            <a:endParaRPr lang="ru-RU" sz="2200" dirty="0"/>
          </a:p>
          <a:p>
            <a:pPr marL="625475" lvl="0" indent="-342900" algn="just">
              <a:buFont typeface="Wingdings" panose="05000000000000000000" pitchFamily="2" charset="2"/>
              <a:buChar char="Ø"/>
            </a:pPr>
            <a:r>
              <a:rPr lang="en-US" sz="2200" i="1" dirty="0" err="1"/>
              <a:t>Alpharetrovirus</a:t>
            </a:r>
            <a:r>
              <a:rPr lang="en-US" sz="2200" dirty="0"/>
              <a:t> ( birds' </a:t>
            </a:r>
            <a:r>
              <a:rPr lang="en-US" sz="2200" dirty="0" err="1"/>
              <a:t>leukaemia</a:t>
            </a:r>
            <a:r>
              <a:rPr lang="en-US" sz="2200" dirty="0"/>
              <a:t> and sarcoma viruses);</a:t>
            </a:r>
            <a:endParaRPr lang="ru-RU" sz="2200" dirty="0"/>
          </a:p>
          <a:p>
            <a:pPr marL="625475" lvl="0" indent="-342900" algn="just">
              <a:buFont typeface="Wingdings" panose="05000000000000000000" pitchFamily="2" charset="2"/>
              <a:buChar char="Ø"/>
            </a:pPr>
            <a:r>
              <a:rPr lang="en-US" sz="2200" i="1" dirty="0" err="1"/>
              <a:t>Betaretrovirus</a:t>
            </a:r>
            <a:r>
              <a:rPr lang="en-US" sz="2200" dirty="0"/>
              <a:t> (mouse </a:t>
            </a:r>
            <a:r>
              <a:rPr lang="en-US" sz="2200" dirty="0" err="1"/>
              <a:t>tumour</a:t>
            </a:r>
            <a:r>
              <a:rPr lang="en-US" sz="2200" dirty="0"/>
              <a:t> virus and monkey Mason-Pfizer virus); </a:t>
            </a:r>
            <a:endParaRPr lang="ru-RU" sz="2200" dirty="0"/>
          </a:p>
          <a:p>
            <a:pPr marL="625475" lvl="0" indent="-342900" algn="just">
              <a:buFont typeface="Wingdings" panose="05000000000000000000" pitchFamily="2" charset="2"/>
              <a:buChar char="Ø"/>
            </a:pPr>
            <a:r>
              <a:rPr lang="en-US" sz="2200" i="1" dirty="0" err="1"/>
              <a:t>Gammaretrovirus</a:t>
            </a:r>
            <a:r>
              <a:rPr lang="en-US" sz="2200" i="1" dirty="0"/>
              <a:t> </a:t>
            </a:r>
            <a:r>
              <a:rPr lang="en-US" sz="2200" dirty="0"/>
              <a:t>(endogenous human retrovirus-W, viruses inducing </a:t>
            </a:r>
            <a:r>
              <a:rPr lang="en-US" sz="2200" dirty="0" err="1"/>
              <a:t>leukaemia</a:t>
            </a:r>
            <a:r>
              <a:rPr lang="en-US" sz="2200" dirty="0"/>
              <a:t> and sarcomas in rodents and monkeys and </a:t>
            </a:r>
            <a:r>
              <a:rPr lang="en-US" sz="2200" dirty="0" err="1"/>
              <a:t>reticuloendotheliosis</a:t>
            </a:r>
            <a:r>
              <a:rPr lang="en-US" sz="2200" dirty="0"/>
              <a:t> in birds);</a:t>
            </a:r>
            <a:endParaRPr lang="ru-RU" sz="2200" dirty="0"/>
          </a:p>
          <a:p>
            <a:pPr marL="625475" lvl="0" indent="-342900" algn="just">
              <a:buFont typeface="Wingdings" panose="05000000000000000000" pitchFamily="2" charset="2"/>
              <a:buChar char="Ø"/>
            </a:pPr>
            <a:r>
              <a:rPr lang="en-US" sz="2200" i="1" dirty="0" err="1"/>
              <a:t>Deltaretrovirus</a:t>
            </a:r>
            <a:r>
              <a:rPr lang="en-US" sz="2200" dirty="0"/>
              <a:t> (bovine </a:t>
            </a:r>
            <a:r>
              <a:rPr lang="en-US" sz="2200" dirty="0" err="1"/>
              <a:t>leukaemia</a:t>
            </a:r>
            <a:r>
              <a:rPr lang="en-US" sz="2200" dirty="0"/>
              <a:t> virus and human HTLV-I and -II);</a:t>
            </a:r>
            <a:endParaRPr lang="ru-RU" sz="2200" dirty="0"/>
          </a:p>
          <a:p>
            <a:pPr marL="625475" lvl="0" indent="-342900" algn="just">
              <a:buFont typeface="Wingdings" panose="05000000000000000000" pitchFamily="2" charset="2"/>
              <a:buChar char="Ø"/>
            </a:pPr>
            <a:r>
              <a:rPr lang="ru-RU" sz="2200" i="1" dirty="0" err="1"/>
              <a:t>Epsilonretrovirus</a:t>
            </a:r>
            <a:r>
              <a:rPr lang="ru-RU" sz="2200" i="1" dirty="0"/>
              <a:t> </a:t>
            </a:r>
            <a:r>
              <a:rPr lang="ru-RU" sz="2200" dirty="0"/>
              <a:t>(</a:t>
            </a:r>
            <a:r>
              <a:rPr lang="ru-RU" sz="2200" dirty="0" err="1"/>
              <a:t>fish</a:t>
            </a:r>
            <a:r>
              <a:rPr lang="ru-RU" sz="2200" dirty="0"/>
              <a:t> </a:t>
            </a:r>
            <a:r>
              <a:rPr lang="ru-RU" sz="2200" dirty="0" err="1"/>
              <a:t>retroviruses</a:t>
            </a:r>
            <a:r>
              <a:rPr lang="ru-RU" sz="2200" dirty="0" smtClean="0"/>
              <a:t>);</a:t>
            </a:r>
          </a:p>
          <a:p>
            <a:pPr marL="625475" lvl="0" indent="-342900" algn="just">
              <a:buFont typeface="Wingdings" panose="05000000000000000000" pitchFamily="2" charset="2"/>
              <a:buChar char="Ø"/>
            </a:pPr>
            <a:r>
              <a:rPr lang="en-US" sz="2200" i="1" dirty="0" err="1" smtClean="0"/>
              <a:t>Lentiretrovirus</a:t>
            </a:r>
            <a:r>
              <a:rPr lang="en-US" sz="2200" i="1" dirty="0" smtClean="0"/>
              <a:t> </a:t>
            </a:r>
            <a:r>
              <a:rPr lang="en-US" sz="2200" dirty="0" smtClean="0"/>
              <a:t>(HIV-1 and HIV-2 and horse infectious </a:t>
            </a:r>
            <a:r>
              <a:rPr lang="en-US" sz="2200" dirty="0" err="1" smtClean="0"/>
              <a:t>anaemia</a:t>
            </a:r>
            <a:r>
              <a:rPr lang="en-US" sz="2200" dirty="0" smtClean="0"/>
              <a:t> virus).</a:t>
            </a:r>
            <a:endParaRPr lang="ru-RU" sz="2200" dirty="0"/>
          </a:p>
        </p:txBody>
      </p:sp>
    </p:spTree>
    <p:extLst>
      <p:ext uri="{BB962C8B-B14F-4D97-AF65-F5344CB8AC3E}">
        <p14:creationId xmlns:p14="http://schemas.microsoft.com/office/powerpoint/2010/main" val="5380499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0432" y="44624"/>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1"/>
          <p:cNvSpPr txBox="1">
            <a:spLocks/>
          </p:cNvSpPr>
          <p:nvPr/>
        </p:nvSpPr>
        <p:spPr>
          <a:xfrm>
            <a:off x="1205564" y="188640"/>
            <a:ext cx="7253106" cy="86409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2800" b="1" dirty="0">
                <a:solidFill>
                  <a:srgbClr val="0070C0"/>
                </a:solidFill>
              </a:rPr>
              <a:t>Structure of the HIV-1 </a:t>
            </a:r>
            <a:r>
              <a:rPr lang="en-US" sz="2800" b="1" dirty="0" err="1">
                <a:solidFill>
                  <a:srgbClr val="0070C0"/>
                </a:solidFill>
              </a:rPr>
              <a:t>virion</a:t>
            </a:r>
            <a:endParaRPr lang="en-US" sz="2800" b="1" dirty="0">
              <a:solidFill>
                <a:srgbClr val="0070C0"/>
              </a:solidFill>
            </a:endParaRPr>
          </a:p>
        </p:txBody>
      </p:sp>
      <p:sp>
        <p:nvSpPr>
          <p:cNvPr id="8" name="Номер слайда 7"/>
          <p:cNvSpPr>
            <a:spLocks noGrp="1"/>
          </p:cNvSpPr>
          <p:nvPr>
            <p:ph type="sldNum" sz="quarter" idx="12"/>
          </p:nvPr>
        </p:nvSpPr>
        <p:spPr>
          <a:xfrm>
            <a:off x="8535343" y="6453336"/>
            <a:ext cx="573161" cy="365125"/>
          </a:xfrm>
        </p:spPr>
        <p:txBody>
          <a:bodyPr/>
          <a:lstStyle/>
          <a:p>
            <a:fld id="{4D91EE17-DACC-472B-8BE3-E9E2DCA1BFAC}" type="slidenum">
              <a:rPr lang="ru-RU" smtClean="0"/>
              <a:t>4</a:t>
            </a:fld>
            <a:endParaRPr lang="ru-RU"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 y="0"/>
            <a:ext cx="1242076" cy="684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Рисунок 9" descr="File:HIV Virion-en.png"/>
          <p:cNvPicPr/>
          <p:nvPr/>
        </p:nvPicPr>
        <p:blipFill>
          <a:blip r:embed="rId5">
            <a:extLst>
              <a:ext uri="{28A0092B-C50C-407E-A947-70E740481C1C}">
                <a14:useLocalDpi xmlns:a14="http://schemas.microsoft.com/office/drawing/2010/main" val="0"/>
              </a:ext>
            </a:extLst>
          </a:blip>
          <a:srcRect/>
          <a:stretch>
            <a:fillRect/>
          </a:stretch>
        </p:blipFill>
        <p:spPr bwMode="auto">
          <a:xfrm>
            <a:off x="2051720" y="1484784"/>
            <a:ext cx="6336704" cy="4565104"/>
          </a:xfrm>
          <a:prstGeom prst="rect">
            <a:avLst/>
          </a:prstGeom>
          <a:noFill/>
          <a:ln>
            <a:noFill/>
          </a:ln>
          <a:effectLst>
            <a:outerShdw blurRad="152400" dist="190500" dir="2700000" algn="ctr" rotWithShape="0">
              <a:schemeClr val="tx1">
                <a:alpha val="40000"/>
              </a:schemeClr>
            </a:outerShdw>
          </a:effectLst>
        </p:spPr>
      </p:pic>
    </p:spTree>
    <p:extLst>
      <p:ext uri="{BB962C8B-B14F-4D97-AF65-F5344CB8AC3E}">
        <p14:creationId xmlns:p14="http://schemas.microsoft.com/office/powerpoint/2010/main" val="24616668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0432" y="44624"/>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1"/>
          <p:cNvSpPr txBox="1">
            <a:spLocks/>
          </p:cNvSpPr>
          <p:nvPr/>
        </p:nvSpPr>
        <p:spPr>
          <a:xfrm>
            <a:off x="1205564" y="188640"/>
            <a:ext cx="7253106" cy="86409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2800" b="1" dirty="0">
                <a:solidFill>
                  <a:srgbClr val="0070C0"/>
                </a:solidFill>
              </a:rPr>
              <a:t>The life cycle of HIV-1</a:t>
            </a:r>
          </a:p>
        </p:txBody>
      </p:sp>
      <p:sp>
        <p:nvSpPr>
          <p:cNvPr id="8" name="Номер слайда 7"/>
          <p:cNvSpPr>
            <a:spLocks noGrp="1"/>
          </p:cNvSpPr>
          <p:nvPr>
            <p:ph type="sldNum" sz="quarter" idx="12"/>
          </p:nvPr>
        </p:nvSpPr>
        <p:spPr>
          <a:xfrm>
            <a:off x="8535343" y="6453336"/>
            <a:ext cx="573161" cy="365125"/>
          </a:xfrm>
        </p:spPr>
        <p:txBody>
          <a:bodyPr/>
          <a:lstStyle/>
          <a:p>
            <a:fld id="{4D91EE17-DACC-472B-8BE3-E9E2DCA1BFAC}" type="slidenum">
              <a:rPr lang="ru-RU" smtClean="0"/>
              <a:t>5</a:t>
            </a:fld>
            <a:endParaRPr lang="ru-RU"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 y="0"/>
            <a:ext cx="1242076" cy="684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5656" y="1268760"/>
            <a:ext cx="7456960" cy="4628726"/>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42764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0432" y="44624"/>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1"/>
          <p:cNvSpPr txBox="1">
            <a:spLocks/>
          </p:cNvSpPr>
          <p:nvPr/>
        </p:nvSpPr>
        <p:spPr>
          <a:xfrm>
            <a:off x="1205564" y="188640"/>
            <a:ext cx="7253106" cy="86409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2800" b="1" dirty="0">
                <a:solidFill>
                  <a:srgbClr val="0070C0"/>
                </a:solidFill>
              </a:rPr>
              <a:t>Drug targets of anti-HIV therapy</a:t>
            </a:r>
          </a:p>
        </p:txBody>
      </p:sp>
      <p:sp>
        <p:nvSpPr>
          <p:cNvPr id="8" name="Номер слайда 7"/>
          <p:cNvSpPr>
            <a:spLocks noGrp="1"/>
          </p:cNvSpPr>
          <p:nvPr>
            <p:ph type="sldNum" sz="quarter" idx="12"/>
          </p:nvPr>
        </p:nvSpPr>
        <p:spPr>
          <a:xfrm>
            <a:off x="8535343" y="6453336"/>
            <a:ext cx="573161" cy="365125"/>
          </a:xfrm>
        </p:spPr>
        <p:txBody>
          <a:bodyPr/>
          <a:lstStyle/>
          <a:p>
            <a:fld id="{4D91EE17-DACC-472B-8BE3-E9E2DCA1BFAC}" type="slidenum">
              <a:rPr lang="ru-RU" smtClean="0"/>
              <a:t>6</a:t>
            </a:fld>
            <a:endParaRPr lang="ru-RU"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 y="0"/>
            <a:ext cx="1242076" cy="684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3601" y="1556792"/>
            <a:ext cx="7154863" cy="4533900"/>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63675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0432" y="44624"/>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1"/>
          <p:cNvSpPr txBox="1">
            <a:spLocks/>
          </p:cNvSpPr>
          <p:nvPr/>
        </p:nvSpPr>
        <p:spPr>
          <a:xfrm>
            <a:off x="1205564" y="188640"/>
            <a:ext cx="7253106" cy="86409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2800" b="1" dirty="0">
                <a:solidFill>
                  <a:srgbClr val="0070C0"/>
                </a:solidFill>
              </a:rPr>
              <a:t>Inhibitors of HIV-1 entry into the cell</a:t>
            </a:r>
          </a:p>
        </p:txBody>
      </p:sp>
      <p:sp>
        <p:nvSpPr>
          <p:cNvPr id="8" name="Номер слайда 7"/>
          <p:cNvSpPr>
            <a:spLocks noGrp="1"/>
          </p:cNvSpPr>
          <p:nvPr>
            <p:ph type="sldNum" sz="quarter" idx="12"/>
          </p:nvPr>
        </p:nvSpPr>
        <p:spPr>
          <a:xfrm>
            <a:off x="8535343" y="6453336"/>
            <a:ext cx="573161" cy="365125"/>
          </a:xfrm>
        </p:spPr>
        <p:txBody>
          <a:bodyPr/>
          <a:lstStyle/>
          <a:p>
            <a:fld id="{4D91EE17-DACC-472B-8BE3-E9E2DCA1BFAC}" type="slidenum">
              <a:rPr lang="ru-RU" smtClean="0"/>
              <a:t>7</a:t>
            </a:fld>
            <a:endParaRPr lang="ru-RU"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 y="0"/>
            <a:ext cx="1242076" cy="684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112" y="1844824"/>
            <a:ext cx="3317243" cy="3523283"/>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1475656" y="1556792"/>
            <a:ext cx="3888432" cy="4231928"/>
          </a:xfrm>
          <a:prstGeom prst="rect">
            <a:avLst/>
          </a:prstGeom>
        </p:spPr>
        <p:txBody>
          <a:bodyPr wrap="square">
            <a:spAutoFit/>
          </a:bodyPr>
          <a:lstStyle/>
          <a:p>
            <a:pPr algn="just">
              <a:spcAft>
                <a:spcPts val="600"/>
              </a:spcAft>
            </a:pPr>
            <a:r>
              <a:rPr lang="en-US" sz="2200" dirty="0"/>
              <a:t>The entry of HIV-1 into the target cell is a complex process by which the genetic material of the virus is delivered into the cell cytoplasm. </a:t>
            </a:r>
            <a:endParaRPr lang="ru-RU" sz="2200" dirty="0" smtClean="0"/>
          </a:p>
          <a:p>
            <a:pPr algn="just">
              <a:spcAft>
                <a:spcPts val="600"/>
              </a:spcAft>
            </a:pPr>
            <a:r>
              <a:rPr lang="en-US" sz="2200" dirty="0" smtClean="0"/>
              <a:t>A </a:t>
            </a:r>
            <a:r>
              <a:rPr lang="en-US" sz="2200" dirty="0"/>
              <a:t>glycoprotein complex that includes gp41, which consists of six transmembrane polypeptide chains that are non-covalently linked to three gp120 subunits, and cellular receptors take part in this event. </a:t>
            </a:r>
            <a:r>
              <a:rPr lang="ru-RU" sz="2200" dirty="0" err="1"/>
              <a:t>In</a:t>
            </a:r>
            <a:r>
              <a:rPr lang="ru-RU" sz="2200" dirty="0"/>
              <a:t> </a:t>
            </a:r>
            <a:r>
              <a:rPr lang="ru-RU" sz="2200" dirty="0" err="1"/>
              <a:t>particular</a:t>
            </a:r>
            <a:r>
              <a:rPr lang="ru-RU" sz="2200" dirty="0"/>
              <a:t>, CD4.</a:t>
            </a:r>
          </a:p>
        </p:txBody>
      </p:sp>
      <p:sp>
        <p:nvSpPr>
          <p:cNvPr id="3" name="Прямоугольник 2"/>
          <p:cNvSpPr/>
          <p:nvPr/>
        </p:nvSpPr>
        <p:spPr>
          <a:xfrm>
            <a:off x="6181473" y="5435932"/>
            <a:ext cx="2206951" cy="369332"/>
          </a:xfrm>
          <a:prstGeom prst="rect">
            <a:avLst/>
          </a:prstGeom>
        </p:spPr>
        <p:txBody>
          <a:bodyPr wrap="none">
            <a:spAutoFit/>
          </a:bodyPr>
          <a:lstStyle/>
          <a:p>
            <a:r>
              <a:rPr lang="en-US" i="1" dirty="0" smtClean="0"/>
              <a:t>glycoprotein complex </a:t>
            </a:r>
            <a:endParaRPr lang="ru-RU" i="1" dirty="0"/>
          </a:p>
        </p:txBody>
      </p:sp>
    </p:spTree>
    <p:extLst>
      <p:ext uri="{BB962C8B-B14F-4D97-AF65-F5344CB8AC3E}">
        <p14:creationId xmlns:p14="http://schemas.microsoft.com/office/powerpoint/2010/main" val="29019687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0432" y="44624"/>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1"/>
          <p:cNvSpPr txBox="1">
            <a:spLocks/>
          </p:cNvSpPr>
          <p:nvPr/>
        </p:nvSpPr>
        <p:spPr>
          <a:xfrm>
            <a:off x="1205564" y="188640"/>
            <a:ext cx="7253106" cy="86409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2800" b="1" dirty="0">
                <a:solidFill>
                  <a:srgbClr val="0070C0"/>
                </a:solidFill>
              </a:rPr>
              <a:t>Inhibitors of HIV-1 entry into the cell</a:t>
            </a:r>
          </a:p>
        </p:txBody>
      </p:sp>
      <p:sp>
        <p:nvSpPr>
          <p:cNvPr id="8" name="Номер слайда 7"/>
          <p:cNvSpPr>
            <a:spLocks noGrp="1"/>
          </p:cNvSpPr>
          <p:nvPr>
            <p:ph type="sldNum" sz="quarter" idx="12"/>
          </p:nvPr>
        </p:nvSpPr>
        <p:spPr>
          <a:xfrm>
            <a:off x="8535343" y="6453336"/>
            <a:ext cx="573161" cy="365125"/>
          </a:xfrm>
        </p:spPr>
        <p:txBody>
          <a:bodyPr/>
          <a:lstStyle/>
          <a:p>
            <a:fld id="{4D91EE17-DACC-472B-8BE3-E9E2DCA1BFAC}" type="slidenum">
              <a:rPr lang="ru-RU" smtClean="0"/>
              <a:t>8</a:t>
            </a:fld>
            <a:endParaRPr lang="ru-RU"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 y="0"/>
            <a:ext cx="1242076" cy="684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Рисунок 8"/>
          <p:cNvPicPr/>
          <p:nvPr/>
        </p:nvPicPr>
        <p:blipFill>
          <a:blip r:embed="rId5">
            <a:extLst>
              <a:ext uri="{28A0092B-C50C-407E-A947-70E740481C1C}">
                <a14:useLocalDpi xmlns:a14="http://schemas.microsoft.com/office/drawing/2010/main" val="0"/>
              </a:ext>
            </a:extLst>
          </a:blip>
          <a:srcRect/>
          <a:stretch>
            <a:fillRect/>
          </a:stretch>
        </p:blipFill>
        <p:spPr bwMode="auto">
          <a:xfrm>
            <a:off x="1665921" y="1052736"/>
            <a:ext cx="7226559" cy="2592288"/>
          </a:xfrm>
          <a:prstGeom prst="rect">
            <a:avLst/>
          </a:prstGeom>
          <a:noFill/>
          <a:ln>
            <a:noFill/>
          </a:ln>
          <a:effectLst>
            <a:outerShdw blurRad="152400" dist="190500" dir="2700000" algn="ctr" rotWithShape="0">
              <a:schemeClr val="tx1">
                <a:alpha val="40000"/>
              </a:schemeClr>
            </a:outerShdw>
          </a:effectLst>
        </p:spPr>
      </p:pic>
      <p:sp>
        <p:nvSpPr>
          <p:cNvPr id="6" name="Прямоугольник 5"/>
          <p:cNvSpPr/>
          <p:nvPr/>
        </p:nvSpPr>
        <p:spPr>
          <a:xfrm>
            <a:off x="1403648" y="3940021"/>
            <a:ext cx="7488832" cy="2554545"/>
          </a:xfrm>
          <a:prstGeom prst="rect">
            <a:avLst/>
          </a:prstGeom>
        </p:spPr>
        <p:txBody>
          <a:bodyPr wrap="square">
            <a:spAutoFit/>
          </a:bodyPr>
          <a:lstStyle/>
          <a:p>
            <a:pPr algn="just"/>
            <a:r>
              <a:rPr lang="en-US" sz="2000" dirty="0" err="1"/>
              <a:t>Virion</a:t>
            </a:r>
            <a:r>
              <a:rPr lang="en-US" sz="2000" dirty="0"/>
              <a:t> entry into the cell begins with the binding of the viral particle to the cell surface. The cellular antigen CD4 serves as receptor. This involves a conformational change with gp120 and opens up a highly conserved binding site with the CCR5 or CXCR4 co-receptor. </a:t>
            </a:r>
            <a:endParaRPr lang="ru-RU" sz="2000" dirty="0" smtClean="0"/>
          </a:p>
          <a:p>
            <a:pPr algn="just"/>
            <a:r>
              <a:rPr lang="en-US" sz="2000" dirty="0" smtClean="0"/>
              <a:t>In </a:t>
            </a:r>
            <a:r>
              <a:rPr lang="en-US" sz="2000" dirty="0"/>
              <a:t>the next step, gp120 binds to CCR5 or CXCR4 co-receptors, leading to further conformational changes in the glycoprotein complex and the transmembrane gp41 'pierces' the cell membrane, mediating the subsequent fusion of </a:t>
            </a:r>
            <a:r>
              <a:rPr lang="en-US" sz="2000" dirty="0" err="1"/>
              <a:t>virion</a:t>
            </a:r>
            <a:r>
              <a:rPr lang="en-US" sz="2000" dirty="0"/>
              <a:t> and cell membranes.</a:t>
            </a:r>
          </a:p>
        </p:txBody>
      </p:sp>
    </p:spTree>
    <p:extLst>
      <p:ext uri="{BB962C8B-B14F-4D97-AF65-F5344CB8AC3E}">
        <p14:creationId xmlns:p14="http://schemas.microsoft.com/office/powerpoint/2010/main" val="24770247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0432" y="44624"/>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1"/>
          <p:cNvSpPr txBox="1">
            <a:spLocks/>
          </p:cNvSpPr>
          <p:nvPr/>
        </p:nvSpPr>
        <p:spPr>
          <a:xfrm>
            <a:off x="1205564" y="188640"/>
            <a:ext cx="7253106" cy="86409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2800" b="1" dirty="0">
                <a:solidFill>
                  <a:srgbClr val="0070C0"/>
                </a:solidFill>
              </a:rPr>
              <a:t>Inhibitors of HIV-1 entry into the cell</a:t>
            </a:r>
          </a:p>
        </p:txBody>
      </p:sp>
      <p:sp>
        <p:nvSpPr>
          <p:cNvPr id="8" name="Номер слайда 7"/>
          <p:cNvSpPr>
            <a:spLocks noGrp="1"/>
          </p:cNvSpPr>
          <p:nvPr>
            <p:ph type="sldNum" sz="quarter" idx="12"/>
          </p:nvPr>
        </p:nvSpPr>
        <p:spPr>
          <a:xfrm>
            <a:off x="8535343" y="6453336"/>
            <a:ext cx="573161" cy="365125"/>
          </a:xfrm>
        </p:spPr>
        <p:txBody>
          <a:bodyPr/>
          <a:lstStyle/>
          <a:p>
            <a:fld id="{4D91EE17-DACC-472B-8BE3-E9E2DCA1BFAC}" type="slidenum">
              <a:rPr lang="ru-RU" smtClean="0"/>
              <a:t>9</a:t>
            </a:fld>
            <a:endParaRPr lang="ru-RU"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 y="0"/>
            <a:ext cx="1242076" cy="684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691680" y="980728"/>
            <a:ext cx="6912768" cy="2462213"/>
          </a:xfrm>
          <a:prstGeom prst="rect">
            <a:avLst/>
          </a:prstGeom>
        </p:spPr>
        <p:txBody>
          <a:bodyPr wrap="square">
            <a:spAutoFit/>
          </a:bodyPr>
          <a:lstStyle/>
          <a:p>
            <a:pPr algn="just"/>
            <a:r>
              <a:rPr lang="en-US" sz="2200" dirty="0" smtClean="0"/>
              <a:t>Main </a:t>
            </a:r>
            <a:r>
              <a:rPr lang="en-US" sz="2200" dirty="0"/>
              <a:t>groups of inhibitors of HIV-1 entry into the cell can be distinguished:</a:t>
            </a:r>
            <a:endParaRPr lang="ru-RU" sz="2200" dirty="0"/>
          </a:p>
          <a:p>
            <a:pPr marL="811213" lvl="0" indent="-342900" algn="just">
              <a:buFont typeface="Wingdings" panose="05000000000000000000" pitchFamily="2" charset="2"/>
              <a:buChar char="ü"/>
            </a:pPr>
            <a:r>
              <a:rPr lang="en-US" sz="2200" dirty="0"/>
              <a:t>inhibitors of virus attachment and binding to the CD4 cellular antigen;</a:t>
            </a:r>
            <a:endParaRPr lang="ru-RU" sz="2200" dirty="0"/>
          </a:p>
          <a:p>
            <a:pPr marL="811213" lvl="0" indent="-342900" algn="just">
              <a:buFont typeface="Wingdings" panose="05000000000000000000" pitchFamily="2" charset="2"/>
              <a:buChar char="ü"/>
            </a:pPr>
            <a:r>
              <a:rPr lang="en-US" sz="2200" dirty="0"/>
              <a:t>inhibitors of virus binding to CCR5 and CXCR4 co-receptors;</a:t>
            </a:r>
            <a:endParaRPr lang="ru-RU" sz="2200" dirty="0"/>
          </a:p>
          <a:p>
            <a:pPr marL="811213" lvl="0" indent="-342900" algn="just">
              <a:buFont typeface="Wingdings" panose="05000000000000000000" pitchFamily="2" charset="2"/>
              <a:buChar char="ü"/>
            </a:pPr>
            <a:r>
              <a:rPr lang="ru-RU" sz="2200" dirty="0" err="1"/>
              <a:t>fusion</a:t>
            </a:r>
            <a:r>
              <a:rPr lang="ru-RU" sz="2200" dirty="0"/>
              <a:t> </a:t>
            </a:r>
            <a:r>
              <a:rPr lang="ru-RU" sz="2200" dirty="0" err="1"/>
              <a:t>inhibitors</a:t>
            </a:r>
            <a:r>
              <a:rPr lang="ru-RU" sz="2200" dirty="0"/>
              <a:t>.</a:t>
            </a:r>
          </a:p>
        </p:txBody>
      </p:sp>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1880" y="3573015"/>
            <a:ext cx="3600400" cy="3041833"/>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399030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Капли">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 Капли</Template>
  <TotalTime>37</TotalTime>
  <Words>1217</Words>
  <Application>Microsoft Office PowerPoint</Application>
  <PresentationFormat>Экран (4:3)</PresentationFormat>
  <Paragraphs>136</Paragraphs>
  <Slides>25</Slides>
  <Notes>23</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тема Капли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Лена Лена</dc:creator>
  <cp:lastModifiedBy>Лена Лена</cp:lastModifiedBy>
  <cp:revision>3</cp:revision>
  <dcterms:created xsi:type="dcterms:W3CDTF">2024-03-05T19:54:29Z</dcterms:created>
  <dcterms:modified xsi:type="dcterms:W3CDTF">2024-03-05T20:32:02Z</dcterms:modified>
</cp:coreProperties>
</file>