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7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3BEB0-457D-4E7E-A7F6-46A168B9616D}" type="datetimeFigureOut">
              <a:rPr lang="ru-RU" smtClean="0"/>
              <a:pPr/>
              <a:t>31.03.2022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86B45-1D81-404A-8B71-2B1544BB42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72/b1/5a/72b15af9173e87efb56db62ba1ff8334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a8/59/1a/a8591ac7d726856fed709ff06babc3f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a8/59/1a/a8591ac7d726856fed709ff06babc3f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a8/59/1a/a8591ac7d726856fed709ff06babc3f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a8/59/1a/a8591ac7d726856fed709ff06babc3f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a8/59/1a/a8591ac7d726856fed709ff06babc3f1.jpg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http://6y.ru/img/B5052p355-a1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http://6y.ru/img/B5052p355-a1.jpg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https://www.ok-t.ru/studopediaru/baza11/773816131696.files/image040.jpg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1a/9f/2c/1a9f2c7d2af946365cc67e19370311fb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1a/9f/2c/1a9f2c7d2af946365cc67e19370311fb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72/b1/5a/72b15af9173e87efb56db62ba1ff8334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72/b1/5a/72b15af9173e87efb56db62ba1ff8334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s://i.pinimg.com/564x/72/b1/5a/72b15af9173e87efb56db62ba1ff8334.jpg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Sheets for herbarium notebook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i.pinimg.com/564x/72/b1/5a/72b15af9173e87efb56db62ba1ff8334.jpg"/>
          <p:cNvPicPr>
            <a:picLocks noChangeAspect="1" noChangeArrowheads="1"/>
          </p:cNvPicPr>
          <p:nvPr/>
        </p:nvPicPr>
        <p:blipFill>
          <a:blip r:embed="rId2" r:link="rId3" cstate="print"/>
          <a:srcRect t="74519" b="3078"/>
          <a:stretch>
            <a:fillRect/>
          </a:stretch>
        </p:blipFill>
        <p:spPr bwMode="auto">
          <a:xfrm>
            <a:off x="683568" y="0"/>
            <a:ext cx="7738940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s://i.pinimg.com/564x/a8/59/1a/a8591ac7d726856fed709ff06babc3f1.jpg"/>
          <p:cNvPicPr>
            <a:picLocks noChangeAspect="1" noChangeArrowheads="1"/>
          </p:cNvPicPr>
          <p:nvPr/>
        </p:nvPicPr>
        <p:blipFill>
          <a:blip r:embed="rId2" r:link="rId3" cstate="print"/>
          <a:srcRect t="2995" b="74633"/>
          <a:stretch>
            <a:fillRect/>
          </a:stretch>
        </p:blipFill>
        <p:spPr bwMode="auto">
          <a:xfrm>
            <a:off x="251520" y="188640"/>
            <a:ext cx="8712968" cy="2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i.pinimg.com/564x/a8/59/1a/a8591ac7d726856fed709ff06babc3f1.jpg"/>
          <p:cNvPicPr>
            <a:picLocks noChangeAspect="1" noChangeArrowheads="1"/>
          </p:cNvPicPr>
          <p:nvPr/>
        </p:nvPicPr>
        <p:blipFill>
          <a:blip r:embed="rId2" r:link="rId3" cstate="print"/>
          <a:srcRect t="24790" b="59102"/>
          <a:stretch>
            <a:fillRect/>
          </a:stretch>
        </p:blipFill>
        <p:spPr bwMode="auto">
          <a:xfrm>
            <a:off x="0" y="188640"/>
            <a:ext cx="9123099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s://i.pinimg.com/564x/a8/59/1a/a8591ac7d726856fed709ff06babc3f1.jpg"/>
          <p:cNvPicPr>
            <a:picLocks noChangeAspect="1" noChangeArrowheads="1"/>
          </p:cNvPicPr>
          <p:nvPr/>
        </p:nvPicPr>
        <p:blipFill>
          <a:blip r:embed="rId2" r:link="rId3" cstate="print"/>
          <a:srcRect t="40898" b="40310"/>
          <a:stretch>
            <a:fillRect/>
          </a:stretch>
        </p:blipFill>
        <p:spPr bwMode="auto">
          <a:xfrm>
            <a:off x="179512" y="116632"/>
            <a:ext cx="8640960" cy="2307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https://i.pinimg.com/564x/a8/59/1a/a8591ac7d726856fed709ff06babc3f1.jpg"/>
          <p:cNvPicPr>
            <a:picLocks noChangeAspect="1" noChangeArrowheads="1"/>
          </p:cNvPicPr>
          <p:nvPr/>
        </p:nvPicPr>
        <p:blipFill>
          <a:blip r:embed="rId2" r:link="rId3" cstate="print"/>
          <a:srcRect t="59690" b="22413"/>
          <a:stretch>
            <a:fillRect/>
          </a:stretch>
        </p:blipFill>
        <p:spPr bwMode="auto">
          <a:xfrm>
            <a:off x="179512" y="116632"/>
            <a:ext cx="8712968" cy="22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https://i.pinimg.com/564x/a8/59/1a/a8591ac7d726856fed709ff06babc3f1.jpg"/>
          <p:cNvPicPr>
            <a:picLocks noChangeAspect="1" noChangeArrowheads="1"/>
          </p:cNvPicPr>
          <p:nvPr/>
        </p:nvPicPr>
        <p:blipFill>
          <a:blip r:embed="rId2" r:link="rId3" cstate="print"/>
          <a:srcRect t="78483" b="4515"/>
          <a:stretch>
            <a:fillRect/>
          </a:stretch>
        </p:blipFill>
        <p:spPr bwMode="auto">
          <a:xfrm>
            <a:off x="0" y="188639"/>
            <a:ext cx="8892480" cy="214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 l="5791" t="23078" r="5472" b="58283"/>
          <a:stretch>
            <a:fillRect/>
          </a:stretch>
        </p:blipFill>
        <p:spPr bwMode="auto">
          <a:xfrm>
            <a:off x="0" y="332656"/>
            <a:ext cx="9141115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 l="5791" t="41717" r="5472" b="36255"/>
          <a:stretch>
            <a:fillRect/>
          </a:stretch>
        </p:blipFill>
        <p:spPr bwMode="auto">
          <a:xfrm>
            <a:off x="248992" y="0"/>
            <a:ext cx="8895008" cy="16561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 cstate="print"/>
          <a:srcRect l="5791" t="65439" r="5472" b="2351"/>
          <a:stretch>
            <a:fillRect/>
          </a:stretch>
        </p:blipFill>
        <p:spPr bwMode="auto">
          <a:xfrm>
            <a:off x="395536" y="188640"/>
            <a:ext cx="8460432" cy="23034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форма края"/>
          <p:cNvPicPr>
            <a:picLocks noChangeAspect="1" noChangeArrowheads="1"/>
          </p:cNvPicPr>
          <p:nvPr/>
        </p:nvPicPr>
        <p:blipFill>
          <a:blip r:embed="rId2" cstate="print"/>
          <a:srcRect b="55472"/>
          <a:stretch>
            <a:fillRect/>
          </a:stretch>
        </p:blipFill>
        <p:spPr bwMode="auto">
          <a:xfrm>
            <a:off x="683568" y="0"/>
            <a:ext cx="7775575" cy="3174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251520" y="4221088"/>
            <a:ext cx="165618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корневые%20системы"/>
          <p:cNvPicPr>
            <a:picLocks noChangeAspect="1" noChangeArrowheads="1"/>
          </p:cNvPicPr>
          <p:nvPr/>
        </p:nvPicPr>
        <p:blipFill>
          <a:blip r:embed="rId2" cstate="print"/>
          <a:srcRect r="65921"/>
          <a:stretch>
            <a:fillRect/>
          </a:stretch>
        </p:blipFill>
        <p:spPr bwMode="auto">
          <a:xfrm>
            <a:off x="179512" y="260648"/>
            <a:ext cx="1800200" cy="2802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корневые%20системы"/>
          <p:cNvPicPr>
            <a:picLocks noChangeAspect="1" noChangeArrowheads="1"/>
          </p:cNvPicPr>
          <p:nvPr/>
        </p:nvPicPr>
        <p:blipFill>
          <a:blip r:embed="rId2" cstate="print"/>
          <a:srcRect l="34466" r="33530"/>
          <a:stretch>
            <a:fillRect/>
          </a:stretch>
        </p:blipFill>
        <p:spPr bwMode="auto">
          <a:xfrm>
            <a:off x="3491880" y="0"/>
            <a:ext cx="1800200" cy="2984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корневые%20системы"/>
          <p:cNvPicPr>
            <a:picLocks noChangeAspect="1" noChangeArrowheads="1"/>
          </p:cNvPicPr>
          <p:nvPr/>
        </p:nvPicPr>
        <p:blipFill>
          <a:blip r:embed="rId2" cstate="print"/>
          <a:srcRect l="68545" r="1913"/>
          <a:stretch>
            <a:fillRect/>
          </a:stretch>
        </p:blipFill>
        <p:spPr bwMode="auto">
          <a:xfrm>
            <a:off x="6948264" y="0"/>
            <a:ext cx="1728192" cy="3103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39552" y="292494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 of the object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707904" y="292494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 of the object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7164288" y="285293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 of the object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4338970"/>
            <a:ext cx="1205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dried plant (part of a plant) or its photo with such a sign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419872" y="4221088"/>
            <a:ext cx="165618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6876256" y="4149080"/>
            <a:ext cx="1656184" cy="20162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419872" y="4399944"/>
            <a:ext cx="1565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dried plant (part of a plant) or its photo with such a sign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966520" y="4399944"/>
            <a:ext cx="1565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 dried plant (part of a plant) or its photo with such a sign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3528" y="6250086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name of the plant in Latin</a:t>
            </a:r>
            <a:endParaRPr lang="ru-RU" sz="1200" dirty="0"/>
          </a:p>
        </p:txBody>
      </p:sp>
      <p:sp>
        <p:nvSpPr>
          <p:cNvPr id="16" name="TextBox 15"/>
          <p:cNvSpPr txBox="1"/>
          <p:nvPr/>
        </p:nvSpPr>
        <p:spPr>
          <a:xfrm>
            <a:off x="3347864" y="623731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name of the plant in Latin</a:t>
            </a:r>
            <a:endParaRPr lang="ru-RU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6876256" y="6207695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the name of the plant in Latin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751711" y="3635732"/>
            <a:ext cx="16405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design example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форма края"/>
          <p:cNvPicPr>
            <a:picLocks noChangeAspect="1" noChangeArrowheads="1"/>
          </p:cNvPicPr>
          <p:nvPr/>
        </p:nvPicPr>
        <p:blipFill>
          <a:blip r:embed="rId2" cstate="print"/>
          <a:srcRect t="47456" b="4227"/>
          <a:stretch>
            <a:fillRect/>
          </a:stretch>
        </p:blipFill>
        <p:spPr bwMode="auto">
          <a:xfrm>
            <a:off x="611560" y="188640"/>
            <a:ext cx="8280920" cy="3668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r="87690"/>
          <a:stretch>
            <a:fillRect/>
          </a:stretch>
        </p:blipFill>
        <p:spPr bwMode="auto">
          <a:xfrm>
            <a:off x="467544" y="476672"/>
            <a:ext cx="676374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3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13621" r="77205"/>
          <a:stretch>
            <a:fillRect/>
          </a:stretch>
        </p:blipFill>
        <p:spPr bwMode="auto">
          <a:xfrm>
            <a:off x="2843808" y="692696"/>
            <a:ext cx="504056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4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26613" r="63249"/>
          <a:stretch>
            <a:fillRect/>
          </a:stretch>
        </p:blipFill>
        <p:spPr bwMode="auto">
          <a:xfrm>
            <a:off x="5364088" y="692696"/>
            <a:ext cx="576064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5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38019" t="40130" r="36635"/>
          <a:stretch>
            <a:fillRect/>
          </a:stretch>
        </p:blipFill>
        <p:spPr bwMode="auto">
          <a:xfrm>
            <a:off x="7164288" y="908720"/>
            <a:ext cx="1440160" cy="1341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430580" y="179348"/>
            <a:ext cx="4282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Simple </a:t>
            </a:r>
            <a:r>
              <a:rPr lang="en-US" b="1" dirty="0" err="1"/>
              <a:t>botryoid</a:t>
            </a:r>
            <a:r>
              <a:rPr lang="en-US" b="1" dirty="0"/>
              <a:t> (</a:t>
            </a:r>
            <a:r>
              <a:rPr lang="en-US" b="1" dirty="0" err="1"/>
              <a:t>racemose</a:t>
            </a:r>
            <a:r>
              <a:rPr lang="en-US" b="1" dirty="0"/>
              <a:t>) inflorescences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35901" r="28713" b="59870"/>
          <a:stretch>
            <a:fillRect/>
          </a:stretch>
        </p:blipFill>
        <p:spPr bwMode="auto">
          <a:xfrm>
            <a:off x="2915816" y="332656"/>
            <a:ext cx="1944216" cy="898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64219" t="48220" r="23986"/>
          <a:stretch>
            <a:fillRect/>
          </a:stretch>
        </p:blipFill>
        <p:spPr bwMode="auto">
          <a:xfrm>
            <a:off x="827584" y="332656"/>
            <a:ext cx="648072" cy="11598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4" descr="Рис. 301. Схемы простых ботрических соцветий:"/>
          <p:cNvPicPr>
            <a:picLocks noChangeAspect="1" noChangeArrowheads="1"/>
          </p:cNvPicPr>
          <p:nvPr/>
        </p:nvPicPr>
        <p:blipFill>
          <a:blip r:embed="rId2" r:link="rId3" cstate="print"/>
          <a:srcRect l="73908"/>
          <a:stretch>
            <a:fillRect/>
          </a:stretch>
        </p:blipFill>
        <p:spPr bwMode="auto">
          <a:xfrm>
            <a:off x="6804248" y="188640"/>
            <a:ext cx="1433587" cy="2239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сложные%20ботриоидные%20соцветия"/>
          <p:cNvPicPr>
            <a:picLocks noChangeAspect="1" noChangeArrowheads="1"/>
          </p:cNvPicPr>
          <p:nvPr/>
        </p:nvPicPr>
        <p:blipFill>
          <a:blip r:embed="rId2" cstate="print"/>
          <a:srcRect r="77426" b="56320"/>
          <a:stretch>
            <a:fillRect/>
          </a:stretch>
        </p:blipFill>
        <p:spPr bwMode="auto">
          <a:xfrm>
            <a:off x="611560" y="548680"/>
            <a:ext cx="1273969" cy="18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3" descr="сложные%20ботриоидные%20соцветия"/>
          <p:cNvPicPr>
            <a:picLocks noChangeAspect="1" noChangeArrowheads="1"/>
          </p:cNvPicPr>
          <p:nvPr/>
        </p:nvPicPr>
        <p:blipFill>
          <a:blip r:embed="rId2" cstate="print"/>
          <a:srcRect l="23850" r="58287" b="56320"/>
          <a:stretch>
            <a:fillRect/>
          </a:stretch>
        </p:blipFill>
        <p:spPr bwMode="auto">
          <a:xfrm>
            <a:off x="2699792" y="620688"/>
            <a:ext cx="1008112" cy="18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4" descr="сложные%20ботриоидные%20соцветия"/>
          <p:cNvPicPr>
            <a:picLocks noChangeAspect="1" noChangeArrowheads="1"/>
          </p:cNvPicPr>
          <p:nvPr/>
        </p:nvPicPr>
        <p:blipFill>
          <a:blip r:embed="rId2" cstate="print"/>
          <a:srcRect l="42815" r="26686" b="56320"/>
          <a:stretch>
            <a:fillRect/>
          </a:stretch>
        </p:blipFill>
        <p:spPr bwMode="auto">
          <a:xfrm>
            <a:off x="4283968" y="692696"/>
            <a:ext cx="1728192" cy="1881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5" descr="сложные%20ботриоидные%20соцветия"/>
          <p:cNvPicPr>
            <a:picLocks noChangeAspect="1" noChangeArrowheads="1"/>
          </p:cNvPicPr>
          <p:nvPr/>
        </p:nvPicPr>
        <p:blipFill>
          <a:blip r:embed="rId2" cstate="print"/>
          <a:srcRect t="43680" r="54459" b="4491"/>
          <a:stretch>
            <a:fillRect/>
          </a:stretch>
        </p:blipFill>
        <p:spPr bwMode="auto">
          <a:xfrm>
            <a:off x="6228184" y="692696"/>
            <a:ext cx="257011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51846" y="188640"/>
            <a:ext cx="4640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Compound </a:t>
            </a:r>
            <a:r>
              <a:rPr lang="en-US" b="1" dirty="0" err="1"/>
              <a:t>botryoidal</a:t>
            </a:r>
            <a:r>
              <a:rPr lang="en-US" b="1" dirty="0"/>
              <a:t> (raceme) inflorescences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Агрегатные (составные) соцветия — Студопедия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539552" y="332656"/>
            <a:ext cx="8158648" cy="3115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267251" y="35332"/>
            <a:ext cx="26094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Aggregate inflorescences </a:t>
            </a: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цимоидные соцветия"/>
          <p:cNvPicPr>
            <a:picLocks noChangeAspect="1" noChangeArrowheads="1"/>
          </p:cNvPicPr>
          <p:nvPr/>
        </p:nvPicPr>
        <p:blipFill>
          <a:blip r:embed="rId2" cstate="print"/>
          <a:srcRect b="63268"/>
          <a:stretch>
            <a:fillRect/>
          </a:stretch>
        </p:blipFill>
        <p:spPr bwMode="auto">
          <a:xfrm>
            <a:off x="251520" y="404664"/>
            <a:ext cx="5992812" cy="1923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891" name="Picture 3" descr="цимоидные соцветия"/>
          <p:cNvPicPr>
            <a:picLocks noChangeAspect="1" noChangeArrowheads="1"/>
          </p:cNvPicPr>
          <p:nvPr/>
        </p:nvPicPr>
        <p:blipFill>
          <a:blip r:embed="rId2" cstate="print"/>
          <a:srcRect l="57676" t="36732" r="7479" b="33010"/>
          <a:stretch>
            <a:fillRect/>
          </a:stretch>
        </p:blipFill>
        <p:spPr bwMode="auto">
          <a:xfrm>
            <a:off x="6732240" y="476672"/>
            <a:ext cx="2088232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388310" y="116632"/>
            <a:ext cx="23673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Cymoid</a:t>
            </a:r>
            <a:r>
              <a:rPr lang="ru-RU" b="1" dirty="0"/>
              <a:t> </a:t>
            </a:r>
            <a:r>
              <a:rPr lang="ru-RU" b="1" dirty="0" err="1"/>
              <a:t>inflorescences</a:t>
            </a:r>
            <a:r>
              <a:rPr lang="ru-RU" b="1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монокарпии"/>
          <p:cNvPicPr>
            <a:picLocks noChangeAspect="1" noChangeArrowheads="1"/>
          </p:cNvPicPr>
          <p:nvPr/>
        </p:nvPicPr>
        <p:blipFill>
          <a:blip r:embed="rId2" cstate="print"/>
          <a:srcRect b="43666"/>
          <a:stretch>
            <a:fillRect/>
          </a:stretch>
        </p:blipFill>
        <p:spPr bwMode="auto">
          <a:xfrm>
            <a:off x="323528" y="404664"/>
            <a:ext cx="3737099" cy="216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 descr="монокарпии"/>
          <p:cNvPicPr>
            <a:picLocks noChangeAspect="1" noChangeArrowheads="1"/>
          </p:cNvPicPr>
          <p:nvPr/>
        </p:nvPicPr>
        <p:blipFill>
          <a:blip r:embed="rId2" cstate="print"/>
          <a:srcRect t="57746"/>
          <a:stretch>
            <a:fillRect/>
          </a:stretch>
        </p:blipFill>
        <p:spPr bwMode="auto">
          <a:xfrm>
            <a:off x="4499992" y="548680"/>
            <a:ext cx="4478057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630748" y="107340"/>
            <a:ext cx="18825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Monocarpic</a:t>
            </a:r>
            <a:r>
              <a:rPr lang="en-US" b="1" dirty="0"/>
              <a:t> fruits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апокарпии"/>
          <p:cNvPicPr>
            <a:picLocks noChangeAspect="1" noChangeArrowheads="1"/>
          </p:cNvPicPr>
          <p:nvPr/>
        </p:nvPicPr>
        <p:blipFill>
          <a:blip r:embed="rId2" cstate="print"/>
          <a:srcRect b="58317"/>
          <a:stretch>
            <a:fillRect/>
          </a:stretch>
        </p:blipFill>
        <p:spPr bwMode="auto">
          <a:xfrm>
            <a:off x="-180528" y="316905"/>
            <a:ext cx="4702175" cy="1527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 descr="апокарпии"/>
          <p:cNvPicPr>
            <a:picLocks noChangeAspect="1" noChangeArrowheads="1"/>
          </p:cNvPicPr>
          <p:nvPr/>
        </p:nvPicPr>
        <p:blipFill>
          <a:blip r:embed="rId2" cstate="print"/>
          <a:srcRect t="45612"/>
          <a:stretch>
            <a:fillRect/>
          </a:stretch>
        </p:blipFill>
        <p:spPr bwMode="auto">
          <a:xfrm>
            <a:off x="4441825" y="332656"/>
            <a:ext cx="4702175" cy="19936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3697273" y="107340"/>
            <a:ext cx="1749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Apocarpic</a:t>
            </a:r>
            <a:r>
              <a:rPr lang="en-US" b="1" dirty="0"/>
              <a:t> fruits 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5834" r="37284" b="57309"/>
          <a:stretch>
            <a:fillRect/>
          </a:stretch>
        </p:blipFill>
        <p:spPr bwMode="auto">
          <a:xfrm>
            <a:off x="107504" y="332656"/>
            <a:ext cx="280831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Picture 3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63681" r="30658" b="45534"/>
          <a:stretch>
            <a:fillRect/>
          </a:stretch>
        </p:blipFill>
        <p:spPr bwMode="auto">
          <a:xfrm>
            <a:off x="3347864" y="476672"/>
            <a:ext cx="288032" cy="2204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Picture 4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t="44470" r="78122" b="30627"/>
          <a:stretch>
            <a:fillRect/>
          </a:stretch>
        </p:blipFill>
        <p:spPr bwMode="auto">
          <a:xfrm>
            <a:off x="5580112" y="836712"/>
            <a:ext cx="108012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5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71318" b="62702"/>
          <a:stretch>
            <a:fillRect/>
          </a:stretch>
        </p:blipFill>
        <p:spPr bwMode="auto">
          <a:xfrm>
            <a:off x="6732240" y="548680"/>
            <a:ext cx="1416050" cy="1509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6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69860" t="37298" r="18472" b="41356"/>
          <a:stretch>
            <a:fillRect/>
          </a:stretch>
        </p:blipFill>
        <p:spPr bwMode="auto">
          <a:xfrm>
            <a:off x="8244408" y="836712"/>
            <a:ext cx="5760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7" name="Picture 7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80069" t="37298" r="8263"/>
          <a:stretch>
            <a:fillRect/>
          </a:stretch>
        </p:blipFill>
        <p:spPr bwMode="auto">
          <a:xfrm>
            <a:off x="4499992" y="548680"/>
            <a:ext cx="576064" cy="2538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Прямоугольник 7"/>
          <p:cNvSpPr/>
          <p:nvPr/>
        </p:nvSpPr>
        <p:spPr>
          <a:xfrm>
            <a:off x="3747800" y="116632"/>
            <a:ext cx="1648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Syncarpic</a:t>
            </a:r>
            <a:r>
              <a:rPr lang="en-US" b="1" dirty="0"/>
              <a:t> fruits</a:t>
            </a: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47800" y="188640"/>
            <a:ext cx="16484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/>
              <a:t>Syncarpic</a:t>
            </a:r>
            <a:r>
              <a:rPr lang="en-US" b="1" dirty="0"/>
              <a:t> fruits</a:t>
            </a:r>
            <a:endParaRPr lang="ru-RU" dirty="0"/>
          </a:p>
        </p:txBody>
      </p:sp>
      <p:pic>
        <p:nvPicPr>
          <p:cNvPr id="41986" name="Picture 2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23336" t="44470" r="56245" b="28848"/>
          <a:stretch>
            <a:fillRect/>
          </a:stretch>
        </p:blipFill>
        <p:spPr bwMode="auto">
          <a:xfrm>
            <a:off x="323528" y="908720"/>
            <a:ext cx="1008112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7" name="Picture 3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43607" t="46192" r="44725" b="32463"/>
          <a:stretch>
            <a:fillRect/>
          </a:stretch>
        </p:blipFill>
        <p:spPr bwMode="auto">
          <a:xfrm>
            <a:off x="1763688" y="980728"/>
            <a:ext cx="576064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8" name="Picture 4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58192" t="74653" r="19931"/>
          <a:stretch>
            <a:fillRect/>
          </a:stretch>
        </p:blipFill>
        <p:spPr bwMode="auto">
          <a:xfrm>
            <a:off x="2843808" y="1124744"/>
            <a:ext cx="1080120" cy="1026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89" name="Picture 5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56733" t="56865" r="27223" b="25347"/>
          <a:stretch>
            <a:fillRect/>
          </a:stretch>
        </p:blipFill>
        <p:spPr bwMode="auto">
          <a:xfrm>
            <a:off x="4499992" y="1052736"/>
            <a:ext cx="79208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0" name="Picture 6" descr="ценокарпии"/>
          <p:cNvPicPr>
            <a:picLocks noChangeAspect="1" noChangeArrowheads="1"/>
          </p:cNvPicPr>
          <p:nvPr/>
        </p:nvPicPr>
        <p:blipFill>
          <a:blip r:embed="rId2" cstate="print"/>
          <a:srcRect l="10061" t="71095" r="44725"/>
          <a:stretch>
            <a:fillRect/>
          </a:stretch>
        </p:blipFill>
        <p:spPr bwMode="auto">
          <a:xfrm>
            <a:off x="6084168" y="980728"/>
            <a:ext cx="2232248" cy="1170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листорасположение"/>
          <p:cNvPicPr>
            <a:picLocks noChangeAspect="1" noChangeArrowheads="1"/>
          </p:cNvPicPr>
          <p:nvPr/>
        </p:nvPicPr>
        <p:blipFill>
          <a:blip r:embed="rId2" cstate="print"/>
          <a:srcRect r="66111"/>
          <a:stretch>
            <a:fillRect/>
          </a:stretch>
        </p:blipFill>
        <p:spPr bwMode="auto">
          <a:xfrm>
            <a:off x="179512" y="44624"/>
            <a:ext cx="1658069" cy="326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листорасположение"/>
          <p:cNvPicPr>
            <a:picLocks noChangeAspect="1" noChangeArrowheads="1"/>
          </p:cNvPicPr>
          <p:nvPr/>
        </p:nvPicPr>
        <p:blipFill>
          <a:blip r:embed="rId2" cstate="print"/>
          <a:srcRect l="32379" r="35243"/>
          <a:stretch>
            <a:fillRect/>
          </a:stretch>
        </p:blipFill>
        <p:spPr bwMode="auto">
          <a:xfrm>
            <a:off x="3707904" y="188640"/>
            <a:ext cx="1584176" cy="326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листорасположение"/>
          <p:cNvPicPr>
            <a:picLocks noChangeAspect="1" noChangeArrowheads="1"/>
          </p:cNvPicPr>
          <p:nvPr/>
        </p:nvPicPr>
        <p:blipFill>
          <a:blip r:embed="rId2" cstate="print"/>
          <a:srcRect l="63324"/>
          <a:stretch>
            <a:fillRect/>
          </a:stretch>
        </p:blipFill>
        <p:spPr bwMode="auto">
          <a:xfrm>
            <a:off x="6882010" y="116632"/>
            <a:ext cx="1794446" cy="326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555776" y="3563724"/>
            <a:ext cx="36641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Arrangement of leaves on the shoot 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350100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alternate</a:t>
            </a:r>
            <a:endParaRPr lang="ru-RU" dirty="0"/>
          </a:p>
        </p:txBody>
      </p:sp>
      <p:sp>
        <p:nvSpPr>
          <p:cNvPr id="28674" name="AutoShape 2" descr="Ulmus 'Lobel' (Iep) | De Tuinen van Appelte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8676" name="AutoShape 4" descr="Ulmus 'Lobel' (Iep) | De Tuinen van Appelter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8678" name="Picture 6" descr="Ulmus glabra - EUFORGEN European forest genetic resources program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149080"/>
            <a:ext cx="2343150" cy="1952625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323528" y="638132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Ulmus</a:t>
            </a:r>
            <a:r>
              <a:rPr lang="en-US" dirty="0" smtClean="0"/>
              <a:t> </a:t>
            </a:r>
            <a:r>
              <a:rPr lang="en-US" dirty="0" err="1" smtClean="0"/>
              <a:t>glabra</a:t>
            </a:r>
            <a:endParaRPr lang="ru-RU" dirty="0"/>
          </a:p>
        </p:txBody>
      </p:sp>
      <p:pic>
        <p:nvPicPr>
          <p:cNvPr id="28680" name="Picture 8" descr="Nerium oleander - Oleander | De Tuinen van Appelter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248" y="3789040"/>
            <a:ext cx="1847850" cy="2466975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7236296" y="6381328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Oleander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псевдомонокарпии"/>
          <p:cNvPicPr>
            <a:picLocks noChangeAspect="1" noChangeArrowheads="1"/>
          </p:cNvPicPr>
          <p:nvPr/>
        </p:nvPicPr>
        <p:blipFill>
          <a:blip r:embed="rId2" cstate="print"/>
          <a:srcRect l="22718" r="12916" b="50304"/>
          <a:stretch>
            <a:fillRect/>
          </a:stretch>
        </p:blipFill>
        <p:spPr bwMode="auto">
          <a:xfrm>
            <a:off x="2555776" y="692696"/>
            <a:ext cx="3338553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 descr="псевдомонокарпии"/>
          <p:cNvPicPr>
            <a:picLocks noChangeAspect="1" noChangeArrowheads="1"/>
          </p:cNvPicPr>
          <p:nvPr/>
        </p:nvPicPr>
        <p:blipFill>
          <a:blip r:embed="rId2" cstate="print"/>
          <a:srcRect t="40199" r="73754"/>
          <a:stretch>
            <a:fillRect/>
          </a:stretch>
        </p:blipFill>
        <p:spPr bwMode="auto">
          <a:xfrm>
            <a:off x="6804248" y="620688"/>
            <a:ext cx="1497484" cy="1906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4" descr="псевдомонокарпии"/>
          <p:cNvPicPr>
            <a:picLocks noChangeAspect="1" noChangeArrowheads="1"/>
          </p:cNvPicPr>
          <p:nvPr/>
        </p:nvPicPr>
        <p:blipFill>
          <a:blip r:embed="rId2" cstate="print"/>
          <a:srcRect r="76278" b="62060"/>
          <a:stretch>
            <a:fillRect/>
          </a:stretch>
        </p:blipFill>
        <p:spPr bwMode="auto">
          <a:xfrm>
            <a:off x="251520" y="764704"/>
            <a:ext cx="1353468" cy="1209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3" name="Picture 5" descr="псевдомонокарпии"/>
          <p:cNvPicPr>
            <a:picLocks noChangeAspect="1" noChangeArrowheads="1"/>
          </p:cNvPicPr>
          <p:nvPr/>
        </p:nvPicPr>
        <p:blipFill>
          <a:blip r:embed="rId2" cstate="print"/>
          <a:srcRect l="30033" t="49235"/>
          <a:stretch>
            <a:fillRect/>
          </a:stretch>
        </p:blipFill>
        <p:spPr bwMode="auto">
          <a:xfrm>
            <a:off x="2051720" y="3789040"/>
            <a:ext cx="3991967" cy="1618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262506" y="251356"/>
            <a:ext cx="2618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Pseudomonocarpic</a:t>
            </a:r>
            <a:r>
              <a:rPr lang="ru-RU" b="1" dirty="0"/>
              <a:t> </a:t>
            </a:r>
            <a:r>
              <a:rPr lang="ru-RU" b="1" dirty="0" err="1"/>
              <a:t>fruits</a:t>
            </a:r>
            <a:r>
              <a:rPr lang="ru-RU" b="1" dirty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ветвление побегов"/>
          <p:cNvPicPr>
            <a:picLocks noChangeAspect="1" noChangeArrowheads="1"/>
          </p:cNvPicPr>
          <p:nvPr/>
        </p:nvPicPr>
        <p:blipFill>
          <a:blip r:embed="rId2" cstate="print"/>
          <a:srcRect l="52449" r="29465" b="47091"/>
          <a:stretch>
            <a:fillRect/>
          </a:stretch>
        </p:blipFill>
        <p:spPr bwMode="auto">
          <a:xfrm>
            <a:off x="539552" y="620688"/>
            <a:ext cx="720080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ветвление побегов"/>
          <p:cNvPicPr>
            <a:picLocks noChangeAspect="1" noChangeArrowheads="1"/>
          </p:cNvPicPr>
          <p:nvPr/>
        </p:nvPicPr>
        <p:blipFill>
          <a:blip r:embed="rId2" cstate="print"/>
          <a:srcRect t="43795" r="65287"/>
          <a:stretch>
            <a:fillRect/>
          </a:stretch>
        </p:blipFill>
        <p:spPr bwMode="auto">
          <a:xfrm>
            <a:off x="3419872" y="720080"/>
            <a:ext cx="1382092" cy="1988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ветвление побегов"/>
          <p:cNvPicPr>
            <a:picLocks noChangeAspect="1" noChangeArrowheads="1"/>
          </p:cNvPicPr>
          <p:nvPr/>
        </p:nvPicPr>
        <p:blipFill>
          <a:blip r:embed="rId2" cstate="print"/>
          <a:srcRect l="35428" t="47865" r="8210"/>
          <a:stretch>
            <a:fillRect/>
          </a:stretch>
        </p:blipFill>
        <p:spPr bwMode="auto">
          <a:xfrm>
            <a:off x="6228184" y="864096"/>
            <a:ext cx="2520280" cy="1844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258723" y="323364"/>
            <a:ext cx="26265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Types of shoot branching 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15316" t="37723" r="59942" b="36492"/>
          <a:stretch>
            <a:fillRect/>
          </a:stretch>
        </p:blipFill>
        <p:spPr bwMode="auto">
          <a:xfrm>
            <a:off x="251520" y="260648"/>
            <a:ext cx="1512168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37701" t="37723" r="44626" b="34829"/>
          <a:stretch>
            <a:fillRect/>
          </a:stretch>
        </p:blipFill>
        <p:spPr bwMode="auto">
          <a:xfrm>
            <a:off x="2699792" y="188640"/>
            <a:ext cx="1080120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55374" t="37723" r="25775" b="35660"/>
          <a:stretch>
            <a:fillRect/>
          </a:stretch>
        </p:blipFill>
        <p:spPr bwMode="auto">
          <a:xfrm>
            <a:off x="4644008" y="404664"/>
            <a:ext cx="1152128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73134" t="37723" b="36492"/>
          <a:stretch>
            <a:fillRect/>
          </a:stretch>
        </p:blipFill>
        <p:spPr bwMode="auto">
          <a:xfrm>
            <a:off x="7020272" y="476672"/>
            <a:ext cx="1719387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3617315" y="116632"/>
            <a:ext cx="1909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compound leaves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t="64340" r="72902" b="2617"/>
          <a:stretch>
            <a:fillRect/>
          </a:stretch>
        </p:blipFill>
        <p:spPr bwMode="auto">
          <a:xfrm>
            <a:off x="251520" y="332656"/>
            <a:ext cx="1656184" cy="2860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27098" t="65171" r="52873" b="2617"/>
          <a:stretch>
            <a:fillRect/>
          </a:stretch>
        </p:blipFill>
        <p:spPr bwMode="auto">
          <a:xfrm>
            <a:off x="3707904" y="476672"/>
            <a:ext cx="1224136" cy="278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https://i.pinimg.com/564x/1a/9f/2c/1a9f2c7d2af946365cc67e19370311fb.jpg"/>
          <p:cNvPicPr>
            <a:picLocks noChangeAspect="1" noChangeArrowheads="1"/>
          </p:cNvPicPr>
          <p:nvPr/>
        </p:nvPicPr>
        <p:blipFill>
          <a:blip r:embed="rId2" r:link="rId3" cstate="print"/>
          <a:srcRect l="48305" t="65171" r="26954" b="2617"/>
          <a:stretch>
            <a:fillRect/>
          </a:stretch>
        </p:blipFill>
        <p:spPr bwMode="auto">
          <a:xfrm>
            <a:off x="6948264" y="476672"/>
            <a:ext cx="1512168" cy="278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617315" y="116632"/>
            <a:ext cx="1909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compound leaves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https://i.pinimg.com/564x/72/b1/5a/72b15af9173e87efb56db62ba1ff8334.jpg"/>
          <p:cNvPicPr>
            <a:picLocks noChangeAspect="1" noChangeArrowheads="1"/>
          </p:cNvPicPr>
          <p:nvPr/>
        </p:nvPicPr>
        <p:blipFill>
          <a:blip r:embed="rId2" r:link="rId3" cstate="print"/>
          <a:srcRect t="4697" r="1809" b="69443"/>
          <a:stretch>
            <a:fillRect/>
          </a:stretch>
        </p:blipFill>
        <p:spPr bwMode="auto">
          <a:xfrm>
            <a:off x="683568" y="260648"/>
            <a:ext cx="7632848" cy="297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i.pinimg.com/564x/72/b1/5a/72b15af9173e87efb56db62ba1ff8334.jpg"/>
          <p:cNvPicPr>
            <a:picLocks noChangeAspect="1" noChangeArrowheads="1"/>
          </p:cNvPicPr>
          <p:nvPr/>
        </p:nvPicPr>
        <p:blipFill>
          <a:blip r:embed="rId2" r:link="rId3" cstate="print"/>
          <a:srcRect t="29535" b="47191"/>
          <a:stretch>
            <a:fillRect/>
          </a:stretch>
        </p:blipFill>
        <p:spPr bwMode="auto">
          <a:xfrm>
            <a:off x="1187624" y="116632"/>
            <a:ext cx="6901569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i.pinimg.com/564x/72/b1/5a/72b15af9173e87efb56db62ba1ff8334.jpg"/>
          <p:cNvPicPr>
            <a:picLocks noChangeAspect="1" noChangeArrowheads="1"/>
          </p:cNvPicPr>
          <p:nvPr/>
        </p:nvPicPr>
        <p:blipFill>
          <a:blip r:embed="rId2" r:link="rId3" cstate="print"/>
          <a:srcRect t="52969" b="24619"/>
          <a:stretch>
            <a:fillRect/>
          </a:stretch>
        </p:blipFill>
        <p:spPr bwMode="auto">
          <a:xfrm>
            <a:off x="827584" y="188640"/>
            <a:ext cx="7848872" cy="26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131</Words>
  <Application>Microsoft Office PowerPoint</Application>
  <PresentationFormat>Экран (4:3)</PresentationFormat>
  <Paragraphs>27</Paragraphs>
  <Slides>30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30</vt:i4>
      </vt:variant>
    </vt:vector>
  </HeadingPairs>
  <TitlesOfParts>
    <vt:vector size="31" baseType="lpstr">
      <vt:lpstr>Тема Office</vt:lpstr>
      <vt:lpstr>Sheets for herbarium notebook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Sheets for herbarium notebook</dc:title>
  <dc:creator>user</dc:creator>
  <cp:lastModifiedBy>user</cp:lastModifiedBy>
  <cp:revision>12</cp:revision>
  <dcterms:created xsi:type="dcterms:W3CDTF">2022-03-31T12:34:05Z</dcterms:created>
  <dcterms:modified xsi:type="dcterms:W3CDTF">2022-03-31T14:21:29Z</dcterms:modified>
</cp:coreProperties>
</file>