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73" r:id="rId3"/>
    <p:sldId id="257" r:id="rId4"/>
    <p:sldId id="258" r:id="rId5"/>
    <p:sldId id="259" r:id="rId6"/>
    <p:sldId id="266" r:id="rId7"/>
    <p:sldId id="260" r:id="rId8"/>
    <p:sldId id="261" r:id="rId9"/>
    <p:sldId id="274" r:id="rId10"/>
    <p:sldId id="262" r:id="rId11"/>
    <p:sldId id="263" r:id="rId12"/>
    <p:sldId id="264" r:id="rId13"/>
    <p:sldId id="265" r:id="rId14"/>
    <p:sldId id="267" r:id="rId15"/>
    <p:sldId id="268" r:id="rId16"/>
    <p:sldId id="269" r:id="rId17"/>
    <p:sldId id="275" r:id="rId18"/>
    <p:sldId id="270" r:id="rId19"/>
    <p:sldId id="271" r:id="rId20"/>
    <p:sldId id="27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3300"/>
    <a:srgbClr val="FF0000"/>
    <a:srgbClr val="FF00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48" y="124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421549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57259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324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38899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047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77092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644247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85354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02250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10779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40248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35517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2878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215731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123625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A9164D-9E4D-4064-AFC7-568482598846}" type="datetimeFigureOut">
              <a:rPr lang="ru-RU" smtClean="0"/>
              <a:pPr/>
              <a:t>13.03.2023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F7AD79-0345-45ED-9B74-10619854E6BC}" type="slidenum">
              <a:rPr lang="ru-RU" smtClean="0"/>
              <a:pPr/>
              <a:t>‹#›</a:t>
            </a:fld>
            <a:endParaRPr lang="ru-RU"/>
          </a:p>
        </p:txBody>
      </p:sp>
    </p:spTree>
    <p:extLst>
      <p:ext uri="{BB962C8B-B14F-4D97-AF65-F5344CB8AC3E}">
        <p14:creationId xmlns:p14="http://schemas.microsoft.com/office/powerpoint/2010/main" val="338094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9164D-9E4D-4064-AFC7-568482598846}" type="datetimeFigureOut">
              <a:rPr lang="ru-RU" smtClean="0"/>
              <a:pPr/>
              <a:t>13.03.2023</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F7AD79-0345-45ED-9B74-10619854E6BC}" type="slidenum">
              <a:rPr lang="ru-RU" smtClean="0"/>
              <a:pPr/>
              <a:t>‹#›</a:t>
            </a:fld>
            <a:endParaRPr lang="ru-RU"/>
          </a:p>
        </p:txBody>
      </p:sp>
    </p:spTree>
    <p:extLst>
      <p:ext uri="{BB962C8B-B14F-4D97-AF65-F5344CB8AC3E}">
        <p14:creationId xmlns:p14="http://schemas.microsoft.com/office/powerpoint/2010/main" val="337496781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99392"/>
            <a:ext cx="7937282" cy="936104"/>
          </a:xfrm>
        </p:spPr>
        <p:txBody>
          <a:bodyPr>
            <a:noAutofit/>
          </a:bodyPr>
          <a:lstStyle/>
          <a:p>
            <a:pPr algn="ctr"/>
            <a:br>
              <a:rPr lang="ru-RU" sz="2800" dirty="0">
                <a:solidFill>
                  <a:srgbClr val="00FFFF"/>
                </a:solidFill>
                <a:effectLst/>
                <a:latin typeface="+mn-lt"/>
              </a:rPr>
            </a:br>
            <a:r>
              <a:rPr lang="en-US" sz="3600" dirty="0"/>
              <a:t>Theme: </a:t>
            </a:r>
            <a:r>
              <a:rPr lang="en-US" sz="3600" dirty="0" err="1"/>
              <a:t>Theologic</a:t>
            </a:r>
            <a:r>
              <a:rPr lang="en-US" sz="3600" dirty="0"/>
              <a:t> philosophy.</a:t>
            </a:r>
            <a:endParaRPr lang="ru-RU" sz="3600" dirty="0">
              <a:effectLst/>
              <a:latin typeface="+mn-l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24744"/>
            <a:ext cx="8352928" cy="525658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14678" y="214290"/>
            <a:ext cx="5929322" cy="6500858"/>
          </a:xfrm>
        </p:spPr>
        <p:txBody>
          <a:bodyPr>
            <a:noAutofit/>
          </a:bodyPr>
          <a:lstStyle/>
          <a:p>
            <a:pPr marL="0" indent="0" algn="ctr">
              <a:spcBef>
                <a:spcPts val="0"/>
              </a:spcBef>
              <a:buNone/>
            </a:pPr>
            <a:r>
              <a:rPr lang="en-US" sz="3100" dirty="0">
                <a:solidFill>
                  <a:schemeClr val="tx1"/>
                </a:solidFill>
              </a:rPr>
              <a:t>The term </a:t>
            </a:r>
            <a:r>
              <a:rPr lang="en-US" sz="3100" dirty="0">
                <a:solidFill>
                  <a:srgbClr val="C00000"/>
                </a:solidFill>
              </a:rPr>
              <a:t>"</a:t>
            </a:r>
            <a:r>
              <a:rPr lang="en-US" sz="3100" b="1" dirty="0">
                <a:solidFill>
                  <a:srgbClr val="C00000"/>
                </a:solidFill>
              </a:rPr>
              <a:t>scholasticism</a:t>
            </a:r>
            <a:r>
              <a:rPr lang="en-US" sz="3100" dirty="0">
                <a:solidFill>
                  <a:srgbClr val="C00000"/>
                </a:solidFill>
              </a:rPr>
              <a:t>" </a:t>
            </a:r>
            <a:r>
              <a:rPr lang="en-US" sz="3100" dirty="0">
                <a:solidFill>
                  <a:schemeClr val="tx1"/>
                </a:solidFill>
              </a:rPr>
              <a:t>means the systematization of learning in schools and universities, mainly in philosophy and theology, occasionally extending to law and medicine.</a:t>
            </a:r>
          </a:p>
          <a:p>
            <a:pPr marL="0" indent="0" algn="ctr">
              <a:spcBef>
                <a:spcPts val="0"/>
              </a:spcBef>
              <a:buNone/>
            </a:pPr>
            <a:r>
              <a:rPr lang="en-US" sz="3100" dirty="0">
                <a:solidFill>
                  <a:schemeClr val="tx1"/>
                </a:solidFill>
              </a:rPr>
              <a:t>The third authority, central figure of medieval philosophy, of late period, outstanding philosopher and theologian, systematizator of orthodox scholasticism was </a:t>
            </a:r>
            <a:r>
              <a:rPr lang="en-US" sz="3100" dirty="0">
                <a:solidFill>
                  <a:schemeClr val="accent6"/>
                </a:solidFill>
              </a:rPr>
              <a:t>Thomas Aquinas.</a:t>
            </a:r>
            <a:endParaRPr lang="ru-RU" sz="3100" dirty="0">
              <a:solidFill>
                <a:schemeClr val="accent6"/>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41006"/>
            <a:ext cx="3035166" cy="4608512"/>
          </a:xfrm>
          <a:prstGeom prst="rect">
            <a:avLst/>
          </a:prstGeom>
        </p:spPr>
      </p:pic>
      <p:sp>
        <p:nvSpPr>
          <p:cNvPr id="4" name="Прямоугольник 3"/>
          <p:cNvSpPr/>
          <p:nvPr/>
        </p:nvSpPr>
        <p:spPr>
          <a:xfrm>
            <a:off x="323528" y="5212945"/>
            <a:ext cx="2875531" cy="954107"/>
          </a:xfrm>
          <a:prstGeom prst="rect">
            <a:avLst/>
          </a:prstGeom>
        </p:spPr>
        <p:txBody>
          <a:bodyPr wrap="none">
            <a:spAutoFit/>
          </a:bodyPr>
          <a:lstStyle/>
          <a:p>
            <a:pPr algn="ctr"/>
            <a:r>
              <a:rPr lang="en-US" sz="2800" b="1" dirty="0">
                <a:solidFill>
                  <a:schemeClr val="accent1"/>
                </a:solidFill>
              </a:rPr>
              <a:t>Thomas Aquinas</a:t>
            </a:r>
          </a:p>
          <a:p>
            <a:pPr algn="ctr"/>
            <a:r>
              <a:rPr lang="en-US" sz="2800" b="1" dirty="0">
                <a:solidFill>
                  <a:schemeClr val="accent1"/>
                </a:solidFill>
              </a:rPr>
              <a:t>1225-1274 A.D.</a:t>
            </a:r>
            <a:endParaRPr lang="ru-RU" sz="2800" dirty="0">
              <a:solidFill>
                <a:schemeClr val="accent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643998" cy="6429420"/>
          </a:xfrm>
        </p:spPr>
        <p:txBody>
          <a:bodyPr>
            <a:normAutofit/>
          </a:bodyPr>
          <a:lstStyle/>
          <a:p>
            <a:pPr marL="514350" indent="-514350" algn="ctr">
              <a:buNone/>
            </a:pPr>
            <a:r>
              <a:rPr lang="en-US" sz="3400" dirty="0">
                <a:solidFill>
                  <a:schemeClr val="tx1"/>
                </a:solidFill>
              </a:rPr>
              <a:t>Aquinas differentiated between spheres of philosophy and theology: the subject of philosophy is </a:t>
            </a:r>
            <a:r>
              <a:rPr lang="en-US" sz="3400" i="1" dirty="0">
                <a:solidFill>
                  <a:schemeClr val="accent1"/>
                </a:solidFill>
              </a:rPr>
              <a:t>“truths of mind”</a:t>
            </a:r>
            <a:r>
              <a:rPr lang="en-US" sz="3400" dirty="0">
                <a:solidFill>
                  <a:schemeClr val="tx1"/>
                </a:solidFill>
              </a:rPr>
              <a:t>, but the subject of theology is </a:t>
            </a:r>
            <a:r>
              <a:rPr lang="en-US" sz="3400" i="1" dirty="0">
                <a:solidFill>
                  <a:schemeClr val="accent1"/>
                </a:solidFill>
              </a:rPr>
              <a:t>“truths of revelation”</a:t>
            </a:r>
            <a:r>
              <a:rPr lang="en-US" sz="3400" dirty="0">
                <a:solidFill>
                  <a:schemeClr val="tx1"/>
                </a:solidFill>
              </a:rPr>
              <a:t>. As, according to Aquinas, God is the ultimate object of philosophy and theology and origin of any truth, there is no principled contradiction between revelation and correctly acting mind, between theology and philosophy. However, not all the “truths of revelation” can be proved rationally.</a:t>
            </a:r>
            <a:endParaRPr lang="ru-RU" sz="3400" dirty="0">
              <a:solidFill>
                <a:schemeClr val="tx1"/>
              </a:solidFill>
            </a:endParaRPr>
          </a:p>
          <a:p>
            <a:pPr marL="514350" indent="-514350">
              <a:buNone/>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6632"/>
            <a:ext cx="8401080" cy="6384202"/>
          </a:xfrm>
        </p:spPr>
        <p:txBody>
          <a:bodyPr>
            <a:noAutofit/>
          </a:bodyPr>
          <a:lstStyle/>
          <a:p>
            <a:pPr algn="ctr">
              <a:spcBef>
                <a:spcPts val="0"/>
              </a:spcBef>
              <a:buNone/>
            </a:pPr>
            <a:r>
              <a:rPr lang="en-US" sz="3600" i="1" dirty="0">
                <a:solidFill>
                  <a:srgbClr val="CC3300"/>
                </a:solidFill>
              </a:rPr>
              <a:t>Philosophy is the servant of theology and as lower the latter, as limited human mind lower divine wisdom. </a:t>
            </a:r>
            <a:r>
              <a:rPr lang="en-US" sz="3600" dirty="0">
                <a:solidFill>
                  <a:schemeClr val="tx1"/>
                </a:solidFill>
              </a:rPr>
              <a:t>Proceeding in many aspects from philosophy of Aristotle, Aquinas regarded God as the ultimate cause and ultimate aim of being, as pure being, or the act of existing.</a:t>
            </a:r>
            <a:endParaRPr lang="ru-RU" sz="3600" dirty="0">
              <a:solidFill>
                <a:schemeClr val="tx1"/>
              </a:solidFill>
            </a:endParaRPr>
          </a:p>
          <a:p>
            <a:pPr algn="ctr">
              <a:spcBef>
                <a:spcPts val="0"/>
              </a:spcBef>
              <a:buNone/>
            </a:pPr>
            <a:r>
              <a:rPr lang="en-US" sz="3600" dirty="0">
                <a:solidFill>
                  <a:schemeClr val="tx1"/>
                </a:solidFill>
              </a:rPr>
              <a:t>Aquinas argued that mind can prove God’s being rationally, and can reject arguments against religious truths.</a:t>
            </a:r>
            <a:endParaRPr lang="ru-RU" sz="36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144000" cy="6643710"/>
          </a:xfrm>
        </p:spPr>
        <p:txBody>
          <a:bodyPr>
            <a:normAutofit/>
          </a:bodyPr>
          <a:lstStyle/>
          <a:p>
            <a:pPr algn="ctr">
              <a:spcBef>
                <a:spcPts val="0"/>
              </a:spcBef>
              <a:buNone/>
            </a:pPr>
            <a:r>
              <a:rPr lang="en-US" sz="2400" b="1" i="1" dirty="0">
                <a:solidFill>
                  <a:schemeClr val="accent6"/>
                </a:solidFill>
              </a:rPr>
              <a:t>Aquinas gave ontological proof of God’s being:</a:t>
            </a:r>
          </a:p>
          <a:p>
            <a:pPr algn="ctr">
              <a:spcBef>
                <a:spcPts val="0"/>
              </a:spcBef>
              <a:buNone/>
            </a:pPr>
            <a:endParaRPr lang="ru-RU" sz="2400" dirty="0">
              <a:solidFill>
                <a:schemeClr val="tx1"/>
              </a:solidFill>
            </a:endParaRPr>
          </a:p>
          <a:p>
            <a:pPr marL="550926" lvl="0" indent="-514350">
              <a:spcBef>
                <a:spcPts val="0"/>
              </a:spcBef>
              <a:buFont typeface="+mj-lt"/>
              <a:buAutoNum type="arabicParenR"/>
            </a:pPr>
            <a:r>
              <a:rPr lang="en-US" sz="2400" dirty="0">
                <a:solidFill>
                  <a:schemeClr val="tx1"/>
                </a:solidFill>
              </a:rPr>
              <a:t>All moving things have the cause of movement. It cause is God.</a:t>
            </a:r>
            <a:endParaRPr lang="ru-RU" sz="2400" dirty="0">
              <a:solidFill>
                <a:schemeClr val="tx1"/>
              </a:solidFill>
            </a:endParaRPr>
          </a:p>
          <a:p>
            <a:pPr marL="550926" lvl="0" indent="-514350">
              <a:spcBef>
                <a:spcPts val="0"/>
              </a:spcBef>
              <a:buFont typeface="+mj-lt"/>
              <a:buAutoNum type="arabicParenR"/>
            </a:pPr>
            <a:r>
              <a:rPr lang="en-US" sz="2400" dirty="0">
                <a:solidFill>
                  <a:schemeClr val="tx1"/>
                </a:solidFill>
              </a:rPr>
              <a:t>All things, that we can see, are the result of something. All things have its cause. And this cause has its cause. This process is infinite. And the first cause is God.</a:t>
            </a:r>
            <a:endParaRPr lang="ru-RU" sz="2400" dirty="0">
              <a:solidFill>
                <a:schemeClr val="tx1"/>
              </a:solidFill>
            </a:endParaRPr>
          </a:p>
          <a:p>
            <a:pPr marL="550926" lvl="0" indent="-514350">
              <a:spcBef>
                <a:spcPts val="0"/>
              </a:spcBef>
              <a:buFont typeface="+mj-lt"/>
              <a:buAutoNum type="arabicParenR"/>
            </a:pPr>
            <a:r>
              <a:rPr lang="en-US" sz="2400" dirty="0">
                <a:solidFill>
                  <a:schemeClr val="tx1"/>
                </a:solidFill>
              </a:rPr>
              <a:t>We can perceive all change around us as necessity or accidental. But the </a:t>
            </a:r>
            <a:r>
              <a:rPr lang="en-US" sz="2400" dirty="0">
                <a:solidFill>
                  <a:prstClr val="black"/>
                </a:solidFill>
              </a:rPr>
              <a:t>accidental </a:t>
            </a:r>
            <a:r>
              <a:rPr lang="en-US" sz="2400" dirty="0">
                <a:solidFill>
                  <a:schemeClr val="tx1"/>
                </a:solidFill>
              </a:rPr>
              <a:t>is the necessity that we can not cognize. </a:t>
            </a:r>
            <a:r>
              <a:rPr lang="ru-RU" sz="2400" dirty="0">
                <a:solidFill>
                  <a:prstClr val="black"/>
                </a:solidFill>
              </a:rPr>
              <a:t>А</a:t>
            </a:r>
            <a:r>
              <a:rPr lang="en-US" sz="2400" dirty="0" err="1">
                <a:solidFill>
                  <a:prstClr val="black"/>
                </a:solidFill>
              </a:rPr>
              <a:t>ccidentality</a:t>
            </a:r>
            <a:r>
              <a:rPr lang="en-US" sz="2400" dirty="0">
                <a:solidFill>
                  <a:prstClr val="black"/>
                </a:solidFill>
              </a:rPr>
              <a:t> </a:t>
            </a:r>
            <a:r>
              <a:rPr lang="en-US" sz="2400" dirty="0">
                <a:solidFill>
                  <a:schemeClr val="tx1"/>
                </a:solidFill>
              </a:rPr>
              <a:t>doesn’t exist for God, and we must recognize God, in order to comprehend reality.</a:t>
            </a:r>
            <a:endParaRPr lang="ru-RU" sz="2400" dirty="0">
              <a:solidFill>
                <a:schemeClr val="tx1"/>
              </a:solidFill>
            </a:endParaRPr>
          </a:p>
          <a:p>
            <a:pPr marL="550926" lvl="0" indent="-514350">
              <a:spcBef>
                <a:spcPts val="0"/>
              </a:spcBef>
              <a:buFont typeface="+mj-lt"/>
              <a:buAutoNum type="arabicParenR"/>
            </a:pPr>
            <a:r>
              <a:rPr lang="en-US" sz="2400" dirty="0">
                <a:solidFill>
                  <a:schemeClr val="tx1"/>
                </a:solidFill>
              </a:rPr>
              <a:t>Different things possess different degree of beauty and perfection. But there must be the model, absolute measure of this quality. This model is God.</a:t>
            </a:r>
            <a:endParaRPr lang="ru-RU" sz="2400" dirty="0">
              <a:solidFill>
                <a:schemeClr val="tx1"/>
              </a:solidFill>
            </a:endParaRPr>
          </a:p>
          <a:p>
            <a:pPr marL="550926" lvl="0" indent="-514350">
              <a:spcBef>
                <a:spcPts val="0"/>
              </a:spcBef>
              <a:buFont typeface="+mj-lt"/>
              <a:buAutoNum type="arabicParenR"/>
            </a:pPr>
            <a:r>
              <a:rPr lang="en-US" sz="2400" dirty="0">
                <a:solidFill>
                  <a:schemeClr val="tx1"/>
                </a:solidFill>
              </a:rPr>
              <a:t>All things develop and change. Where to? Only God can define the aim for everything.</a:t>
            </a:r>
            <a:endParaRPr lang="ru-RU" sz="2400" dirty="0">
              <a:solidFill>
                <a:schemeClr val="tx1"/>
              </a:solidFill>
            </a:endParaRPr>
          </a:p>
          <a:p>
            <a:pPr marL="514350" indent="-514350" algn="ctr">
              <a:buFont typeface="+mj-lt"/>
              <a:buAutoNum type="arabicParenR"/>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329642" cy="6552728"/>
          </a:xfrm>
        </p:spPr>
        <p:txBody>
          <a:bodyPr>
            <a:normAutofit/>
          </a:bodyPr>
          <a:lstStyle/>
          <a:p>
            <a:pPr algn="ctr">
              <a:spcBef>
                <a:spcPts val="0"/>
              </a:spcBef>
              <a:buNone/>
            </a:pPr>
            <a:r>
              <a:rPr lang="en-US" sz="3400" dirty="0">
                <a:solidFill>
                  <a:schemeClr val="tx1"/>
                </a:solidFill>
              </a:rPr>
              <a:t>By Aquinas, essence of all corporal is in the unity of form and matter. They are supersensible inner principles, forming any real thing. Matter only takes forms, changing each other. It is “pure potentiality”, because only owing to form thing is thing of definite kind. </a:t>
            </a:r>
            <a:endParaRPr lang="ru-RU" sz="3400" dirty="0">
              <a:solidFill>
                <a:schemeClr val="tx1"/>
              </a:solidFill>
            </a:endParaRPr>
          </a:p>
          <a:p>
            <a:pPr algn="ctr">
              <a:spcBef>
                <a:spcPts val="0"/>
              </a:spcBef>
              <a:buNone/>
            </a:pPr>
            <a:r>
              <a:rPr lang="en-US" sz="3400" dirty="0">
                <a:solidFill>
                  <a:schemeClr val="tx1"/>
                </a:solidFill>
              </a:rPr>
              <a:t>In the interpretation of Aquinas, individuality of human being is the personal unity of soul and body, but soul is invigorating force of human organism. </a:t>
            </a:r>
            <a:endParaRPr lang="ru-RU" sz="3400" dirty="0">
              <a:solidFill>
                <a:schemeClr val="tx1"/>
              </a:solidFill>
            </a:endParaRPr>
          </a:p>
          <a:p>
            <a:pPr algn="ctr">
              <a:buNone/>
            </a:pP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001156" cy="6643710"/>
          </a:xfrm>
        </p:spPr>
        <p:txBody>
          <a:bodyPr>
            <a:normAutofit lnSpcReduction="10000"/>
          </a:bodyPr>
          <a:lstStyle/>
          <a:p>
            <a:pPr algn="ctr">
              <a:spcBef>
                <a:spcPts val="0"/>
              </a:spcBef>
              <a:buNone/>
            </a:pPr>
            <a:r>
              <a:rPr lang="en-US" sz="2800" dirty="0"/>
              <a:t>The soul is the immaterial substance, finding its fullness only in the unity with body. That is why corporality is of great significance: through it the soul can only form human being. The soul always has uniquely-personal character. Corporal beginning of man organically takes part in spiritual activity of personality. </a:t>
            </a:r>
          </a:p>
          <a:p>
            <a:pPr algn="ctr">
              <a:spcBef>
                <a:spcPts val="0"/>
              </a:spcBef>
              <a:buNone/>
            </a:pPr>
            <a:r>
              <a:rPr lang="en-US" sz="2800" i="1" dirty="0">
                <a:solidFill>
                  <a:srgbClr val="FF0066"/>
                </a:solidFill>
              </a:rPr>
              <a:t>One of the important features of the medieval philosophy showed in celebrated dispute about Universals, that is about the nature of general concepts. </a:t>
            </a:r>
          </a:p>
          <a:p>
            <a:pPr algn="ctr">
              <a:spcBef>
                <a:spcPts val="0"/>
              </a:spcBef>
              <a:buNone/>
            </a:pPr>
            <a:r>
              <a:rPr lang="en-US" sz="2800" dirty="0"/>
              <a:t>In this dispute Aquinas was supporter of </a:t>
            </a:r>
            <a:r>
              <a:rPr lang="en-US" sz="2800" i="1" dirty="0">
                <a:solidFill>
                  <a:srgbClr val="7030A0"/>
                </a:solidFill>
              </a:rPr>
              <a:t>realism</a:t>
            </a:r>
            <a:r>
              <a:rPr lang="en-US" sz="2800" dirty="0"/>
              <a:t>, according to which universals exist in three aspects: </a:t>
            </a:r>
            <a:r>
              <a:rPr lang="en-US" sz="2800" dirty="0">
                <a:solidFill>
                  <a:srgbClr val="C00000"/>
                </a:solidFill>
              </a:rPr>
              <a:t>“before things” </a:t>
            </a:r>
            <a:r>
              <a:rPr lang="en-US" sz="2800" dirty="0"/>
              <a:t>in divine mind, </a:t>
            </a:r>
            <a:r>
              <a:rPr lang="en-US" sz="2800" dirty="0">
                <a:solidFill>
                  <a:srgbClr val="C00000"/>
                </a:solidFill>
              </a:rPr>
              <a:t>“in things” </a:t>
            </a:r>
            <a:r>
              <a:rPr lang="en-US" sz="2800" dirty="0"/>
              <a:t>as their essence or form and </a:t>
            </a:r>
            <a:r>
              <a:rPr lang="en-US" sz="2800" dirty="0">
                <a:solidFill>
                  <a:srgbClr val="C00000"/>
                </a:solidFill>
              </a:rPr>
              <a:t>“after things” </a:t>
            </a:r>
            <a:r>
              <a:rPr lang="en-US" sz="2800" dirty="0"/>
              <a:t>that is in human mind as the result of generalization (abstractions).</a:t>
            </a:r>
            <a:endParaRPr lang="ru-RU"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329642" cy="6143668"/>
          </a:xfrm>
        </p:spPr>
        <p:txBody>
          <a:bodyPr>
            <a:normAutofit lnSpcReduction="10000"/>
          </a:bodyPr>
          <a:lstStyle/>
          <a:p>
            <a:pPr algn="ctr">
              <a:buNone/>
            </a:pPr>
            <a:r>
              <a:rPr lang="en-US" sz="4000" i="1" dirty="0">
                <a:solidFill>
                  <a:srgbClr val="7030A0"/>
                </a:solidFill>
              </a:rPr>
              <a:t>Nominalism</a:t>
            </a:r>
            <a:r>
              <a:rPr lang="en-US" sz="4000" dirty="0"/>
              <a:t> stood in opposition to realism - from the word </a:t>
            </a:r>
            <a:r>
              <a:rPr lang="en-US" sz="4000" dirty="0" err="1"/>
              <a:t>nomen</a:t>
            </a:r>
            <a:r>
              <a:rPr lang="en-US" sz="4000" dirty="0"/>
              <a:t> - name. According to nominalism, things exist objectively and really, and general concepts are only names, that exist only in the human mind, in thinking as a product of generalization. The </a:t>
            </a:r>
            <a:r>
              <a:rPr lang="en-US" sz="4000" dirty="0" err="1"/>
              <a:t>wellknown</a:t>
            </a:r>
            <a:r>
              <a:rPr lang="en-US" sz="4000" dirty="0"/>
              <a:t> representative of this direction was </a:t>
            </a:r>
            <a:r>
              <a:rPr lang="en-US" sz="4000" dirty="0" err="1">
                <a:solidFill>
                  <a:srgbClr val="C00000"/>
                </a:solidFill>
              </a:rPr>
              <a:t>Roscelin</a:t>
            </a:r>
            <a:r>
              <a:rPr lang="en-US" sz="4000" dirty="0">
                <a:solidFill>
                  <a:srgbClr val="C00000"/>
                </a:solidFill>
              </a:rPr>
              <a:t>.</a:t>
            </a:r>
            <a:endParaRPr lang="ru-RU" sz="4000"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8" y="476672"/>
            <a:ext cx="8210873" cy="5976664"/>
          </a:xfrm>
        </p:spPr>
        <p:txBody>
          <a:bodyPr/>
          <a:lstStyle/>
          <a:p>
            <a:pPr marL="0" indent="0" algn="ctr">
              <a:buNone/>
            </a:pPr>
            <a:r>
              <a:rPr lang="en-US" sz="3600" dirty="0">
                <a:solidFill>
                  <a:schemeClr val="tx1"/>
                </a:solidFill>
              </a:rPr>
              <a:t>In the</a:t>
            </a:r>
            <a:r>
              <a:rPr lang="ru-RU" sz="3600" dirty="0">
                <a:solidFill>
                  <a:schemeClr val="tx1"/>
                </a:solidFill>
              </a:rPr>
              <a:t> </a:t>
            </a:r>
            <a:r>
              <a:rPr lang="en-US" sz="3600" dirty="0">
                <a:solidFill>
                  <a:schemeClr val="tx1"/>
                </a:solidFill>
              </a:rPr>
              <a:t>time of the late scholasticism, under the influence of science developing in England, philosophical elements dominate over theological. Philosophy is declared a theoretical discipline, and theology is considered as a sphere of practical knowledge, necessary for a person only to act in accordance with the norms of Holy Books.</a:t>
            </a:r>
          </a:p>
          <a:p>
            <a:endParaRPr lang="ru-RU" dirty="0"/>
          </a:p>
        </p:txBody>
      </p:sp>
    </p:spTree>
    <p:extLst>
      <p:ext uri="{BB962C8B-B14F-4D97-AF65-F5344CB8AC3E}">
        <p14:creationId xmlns:p14="http://schemas.microsoft.com/office/powerpoint/2010/main" val="3604287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2"/>
            <a:ext cx="8750206" cy="6741368"/>
          </a:xfrm>
        </p:spPr>
        <p:txBody>
          <a:bodyPr>
            <a:normAutofit/>
          </a:bodyPr>
          <a:lstStyle/>
          <a:p>
            <a:pPr algn="ctr">
              <a:spcBef>
                <a:spcPts val="0"/>
              </a:spcBef>
              <a:buNone/>
            </a:pPr>
            <a:r>
              <a:rPr lang="en-US" sz="3000" b="1" u="sng" dirty="0">
                <a:solidFill>
                  <a:srgbClr val="FF9900"/>
                </a:solidFill>
              </a:rPr>
              <a:t>Peculiarity of Arabian philosophy.</a:t>
            </a:r>
            <a:endParaRPr lang="ru-RU" sz="3000" u="sng" dirty="0">
              <a:solidFill>
                <a:srgbClr val="FF9900"/>
              </a:solidFill>
            </a:endParaRPr>
          </a:p>
          <a:p>
            <a:pPr algn="ctr">
              <a:spcBef>
                <a:spcPts val="0"/>
              </a:spcBef>
              <a:buNone/>
            </a:pPr>
            <a:r>
              <a:rPr lang="en-US" sz="3000" dirty="0"/>
              <a:t>In X-XI centuries Golden age of Arabian culture took place: it was blossoming forth of science, art, technology, medicine and philosophy. The most brilliant representatives of Arabian philosophy were physician and philosopher </a:t>
            </a:r>
          </a:p>
          <a:p>
            <a:pPr algn="ctr">
              <a:spcBef>
                <a:spcPts val="0"/>
              </a:spcBef>
              <a:buNone/>
            </a:pPr>
            <a:r>
              <a:rPr lang="en-US" sz="3000" dirty="0">
                <a:solidFill>
                  <a:srgbClr val="C00000"/>
                </a:solidFill>
              </a:rPr>
              <a:t>Ibn-Sena  (Avicenna) </a:t>
            </a:r>
            <a:r>
              <a:rPr lang="en-US" sz="3000" dirty="0"/>
              <a:t>and philosopher </a:t>
            </a:r>
          </a:p>
          <a:p>
            <a:pPr algn="ctr">
              <a:spcBef>
                <a:spcPts val="0"/>
              </a:spcBef>
              <a:buNone/>
            </a:pPr>
            <a:r>
              <a:rPr lang="en-US" sz="3000" dirty="0" err="1">
                <a:solidFill>
                  <a:srgbClr val="C00000"/>
                </a:solidFill>
              </a:rPr>
              <a:t>Ibn-Rochd</a:t>
            </a:r>
            <a:r>
              <a:rPr lang="en-US" sz="3000" dirty="0">
                <a:solidFill>
                  <a:srgbClr val="C00000"/>
                </a:solidFill>
              </a:rPr>
              <a:t> (Averroes). </a:t>
            </a:r>
            <a:r>
              <a:rPr lang="en-US" sz="3000" dirty="0"/>
              <a:t>Both thinkers are representatives of eastern </a:t>
            </a:r>
            <a:r>
              <a:rPr lang="en-US" sz="3000" dirty="0" err="1"/>
              <a:t>aristotelianism</a:t>
            </a:r>
            <a:r>
              <a:rPr lang="en-US" sz="3000" dirty="0"/>
              <a:t>. Ibn-Sena regarded world as emanation of God that is world is the result of flow universe from God. Eternal God corresponds to world as eternal duration in time. </a:t>
            </a:r>
            <a:endParaRPr lang="ru-RU" sz="3000" dirty="0"/>
          </a:p>
          <a:p>
            <a:pPr algn="ctr">
              <a:buNone/>
            </a:pPr>
            <a:endParaRPr lang="ru-RU"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95936" y="29886"/>
            <a:ext cx="5148064" cy="6685262"/>
          </a:xfrm>
        </p:spPr>
        <p:txBody>
          <a:bodyPr>
            <a:noAutofit/>
          </a:bodyPr>
          <a:lstStyle/>
          <a:p>
            <a:pPr algn="ctr">
              <a:spcBef>
                <a:spcPts val="0"/>
              </a:spcBef>
              <a:buNone/>
            </a:pPr>
            <a:r>
              <a:rPr lang="en-US" sz="2300" dirty="0"/>
              <a:t>According to </a:t>
            </a:r>
            <a:r>
              <a:rPr lang="en-US" sz="2300" dirty="0">
                <a:solidFill>
                  <a:srgbClr val="C00000"/>
                </a:solidFill>
              </a:rPr>
              <a:t>Avicenna</a:t>
            </a:r>
            <a:r>
              <a:rPr lang="en-US" sz="2300" dirty="0"/>
              <a:t>, any being </a:t>
            </a:r>
            <a:r>
              <a:rPr lang="en-US" sz="2300" dirty="0">
                <a:solidFill>
                  <a:schemeClr val="tx1"/>
                </a:solidFill>
              </a:rPr>
              <a:t>must be either necessary or accidentally, but if it is by accident, it requires a cause; since no infinite causal regress is possible, there must be a Necessary Being, which is therefore simple, the ultimate cause of all other things. This absolute cause is God. </a:t>
            </a:r>
          </a:p>
          <a:p>
            <a:pPr algn="ctr">
              <a:spcBef>
                <a:spcPts val="0"/>
              </a:spcBef>
              <a:buNone/>
            </a:pPr>
            <a:r>
              <a:rPr lang="en-US" sz="2300" dirty="0">
                <a:solidFill>
                  <a:schemeClr val="tx1"/>
                </a:solidFill>
              </a:rPr>
              <a:t>The human soul is immortal and it is spiritual form of body (in Aristotle’s meaning). In the dispute about universals, Avicenna stood on positions of realism. Medical ideas of Ibn-Sena and refined practice of treatment are very valuable. </a:t>
            </a:r>
            <a:endParaRPr lang="ru-RU" sz="2300" dirty="0">
              <a:solidFill>
                <a:schemeClr val="tx1"/>
              </a:solidFill>
            </a:endParaRPr>
          </a:p>
          <a:p>
            <a:pPr algn="ctr">
              <a:buNone/>
            </a:pPr>
            <a:endParaRPr lang="ru-RU" sz="24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9886"/>
            <a:ext cx="3888432" cy="5308225"/>
          </a:xfrm>
          <a:prstGeom prst="rect">
            <a:avLst/>
          </a:prstGeom>
        </p:spPr>
      </p:pic>
      <p:sp>
        <p:nvSpPr>
          <p:cNvPr id="4" name="Прямоугольник 3"/>
          <p:cNvSpPr/>
          <p:nvPr/>
        </p:nvSpPr>
        <p:spPr>
          <a:xfrm>
            <a:off x="413547" y="5733256"/>
            <a:ext cx="3276346" cy="446276"/>
          </a:xfrm>
          <a:prstGeom prst="rect">
            <a:avLst/>
          </a:prstGeom>
        </p:spPr>
        <p:txBody>
          <a:bodyPr wrap="none">
            <a:spAutoFit/>
          </a:bodyPr>
          <a:lstStyle/>
          <a:p>
            <a:r>
              <a:rPr lang="en-US" sz="2300" dirty="0">
                <a:solidFill>
                  <a:srgbClr val="C00000"/>
                </a:solidFill>
              </a:rPr>
              <a:t>Avicenna 980-1037 A.D.</a:t>
            </a:r>
            <a:endParaRPr lang="ru-RU"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3" y="332656"/>
            <a:ext cx="8136904" cy="6264696"/>
          </a:xfrm>
        </p:spPr>
        <p:txBody>
          <a:bodyPr>
            <a:normAutofit fontScale="92500"/>
          </a:bodyPr>
          <a:lstStyle/>
          <a:p>
            <a:pPr lvl="0" algn="ctr">
              <a:buClr>
                <a:srgbClr val="E84C22"/>
              </a:buClr>
            </a:pPr>
            <a:r>
              <a:rPr lang="en-US" sz="3200" dirty="0" err="1">
                <a:solidFill>
                  <a:prstClr val="black"/>
                </a:solidFill>
              </a:rPr>
              <a:t>Theologic</a:t>
            </a:r>
            <a:r>
              <a:rPr lang="en-US" sz="3200" dirty="0">
                <a:solidFill>
                  <a:prstClr val="black"/>
                </a:solidFill>
              </a:rPr>
              <a:t> philosophy appeared in the Middle Ages as the result of peculiar union between philosophy and religion. The grand total of such union were first, preservation of the main ideas of ancient philosophy and ancient erudition, secondly, theology (in its medieval interpretation as the theory about God and its attitude to world and human being) became philosophic and rational characteristic peculiarities of medieval thought are </a:t>
            </a:r>
            <a:r>
              <a:rPr lang="en-US" sz="3200" dirty="0" err="1">
                <a:solidFill>
                  <a:srgbClr val="B22600"/>
                </a:solidFill>
              </a:rPr>
              <a:t>retrospectivism</a:t>
            </a:r>
            <a:r>
              <a:rPr lang="en-US" sz="3200" dirty="0">
                <a:solidFill>
                  <a:prstClr val="black"/>
                </a:solidFill>
              </a:rPr>
              <a:t> and </a:t>
            </a:r>
            <a:r>
              <a:rPr lang="en-US" sz="3200" dirty="0">
                <a:solidFill>
                  <a:srgbClr val="B22600"/>
                </a:solidFill>
              </a:rPr>
              <a:t>traditionalism</a:t>
            </a:r>
            <a:r>
              <a:rPr lang="en-US" sz="3200" dirty="0">
                <a:solidFill>
                  <a:prstClr val="black"/>
                </a:solidFill>
              </a:rPr>
              <a:t> that is appeal to the past. Antiquity of source book is the criterion of authenticity and truth. </a:t>
            </a:r>
            <a:endParaRPr lang="ru-RU" sz="3200" dirty="0">
              <a:solidFill>
                <a:prstClr val="black"/>
              </a:solidFill>
            </a:endParaRPr>
          </a:p>
          <a:p>
            <a:endParaRPr lang="ru-RU" dirty="0"/>
          </a:p>
        </p:txBody>
      </p:sp>
    </p:spTree>
    <p:extLst>
      <p:ext uri="{BB962C8B-B14F-4D97-AF65-F5344CB8AC3E}">
        <p14:creationId xmlns:p14="http://schemas.microsoft.com/office/powerpoint/2010/main" val="3949432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67944" y="285728"/>
            <a:ext cx="4647460" cy="6429420"/>
          </a:xfrm>
        </p:spPr>
        <p:txBody>
          <a:bodyPr>
            <a:normAutofit lnSpcReduction="10000"/>
          </a:bodyPr>
          <a:lstStyle/>
          <a:p>
            <a:pPr algn="ctr">
              <a:spcBef>
                <a:spcPts val="0"/>
              </a:spcBef>
              <a:buNone/>
            </a:pPr>
            <a:r>
              <a:rPr lang="en-US" sz="2800" dirty="0">
                <a:solidFill>
                  <a:srgbClr val="C00000"/>
                </a:solidFill>
              </a:rPr>
              <a:t>Ibn-</a:t>
            </a:r>
            <a:r>
              <a:rPr lang="en-US" sz="2800" dirty="0" err="1">
                <a:solidFill>
                  <a:srgbClr val="C00000"/>
                </a:solidFill>
              </a:rPr>
              <a:t>Rochd</a:t>
            </a:r>
            <a:r>
              <a:rPr lang="en-US" sz="2800" dirty="0">
                <a:solidFill>
                  <a:srgbClr val="C00000"/>
                </a:solidFill>
              </a:rPr>
              <a:t>  (Averroes)</a:t>
            </a:r>
            <a:r>
              <a:rPr lang="en-US" sz="2800" dirty="0"/>
              <a:t>  - thought that matter was not created and it can not disappear.</a:t>
            </a:r>
            <a:endParaRPr lang="ru-RU" sz="2800" dirty="0"/>
          </a:p>
          <a:p>
            <a:pPr algn="ctr">
              <a:spcBef>
                <a:spcPts val="0"/>
              </a:spcBef>
              <a:buNone/>
            </a:pPr>
            <a:r>
              <a:rPr lang="en-US" sz="2800" dirty="0"/>
              <a:t>Recognizing the being of God he considered, that God does not precede matter (it is the same eternal as God) and that the function of God is to turn potential, inner, intrinsic in matter forms into actual.</a:t>
            </a:r>
            <a:endParaRPr lang="ru-RU" sz="2800" dirty="0"/>
          </a:p>
          <a:p>
            <a:pPr algn="ctr">
              <a:spcBef>
                <a:spcPts val="0"/>
              </a:spcBef>
              <a:buNone/>
            </a:pPr>
            <a:r>
              <a:rPr lang="en-US" sz="2800" dirty="0" err="1"/>
              <a:t>Ibn-Rochd</a:t>
            </a:r>
            <a:r>
              <a:rPr lang="en-US" sz="2800" dirty="0"/>
              <a:t> denied the idea of immortality of individual soul.</a:t>
            </a:r>
            <a:endParaRPr lang="ru-RU" sz="2800" dirty="0"/>
          </a:p>
          <a:p>
            <a:pPr>
              <a:buNone/>
            </a:pP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19" y="188640"/>
            <a:ext cx="3517562" cy="4824536"/>
          </a:xfrm>
          <a:prstGeom prst="rect">
            <a:avLst/>
          </a:prstGeom>
        </p:spPr>
      </p:pic>
      <p:sp>
        <p:nvSpPr>
          <p:cNvPr id="4" name="Прямоугольник 3"/>
          <p:cNvSpPr/>
          <p:nvPr/>
        </p:nvSpPr>
        <p:spPr>
          <a:xfrm>
            <a:off x="358903" y="5445224"/>
            <a:ext cx="3497277" cy="954107"/>
          </a:xfrm>
          <a:prstGeom prst="rect">
            <a:avLst/>
          </a:prstGeom>
        </p:spPr>
        <p:txBody>
          <a:bodyPr wrap="square">
            <a:spAutoFit/>
          </a:bodyPr>
          <a:lstStyle/>
          <a:p>
            <a:pPr algn="ctr"/>
            <a:r>
              <a:rPr lang="en-US" sz="2800" dirty="0">
                <a:solidFill>
                  <a:srgbClr val="C00000"/>
                </a:solidFill>
              </a:rPr>
              <a:t>Averroes </a:t>
            </a:r>
          </a:p>
          <a:p>
            <a:pPr algn="ctr"/>
            <a:r>
              <a:rPr lang="en-US" sz="2800" dirty="0">
                <a:solidFill>
                  <a:srgbClr val="C00000"/>
                </a:solidFill>
              </a:rPr>
              <a:t>1126-1198 A.D.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929718" cy="6500858"/>
          </a:xfrm>
        </p:spPr>
        <p:txBody>
          <a:bodyPr>
            <a:noAutofit/>
          </a:bodyPr>
          <a:lstStyle/>
          <a:p>
            <a:pPr algn="ctr">
              <a:spcBef>
                <a:spcPts val="0"/>
              </a:spcBef>
              <a:buNone/>
            </a:pPr>
            <a:r>
              <a:rPr lang="en-US" sz="2800" dirty="0">
                <a:solidFill>
                  <a:schemeClr val="tx1"/>
                </a:solidFill>
              </a:rPr>
              <a:t>Quotation became the method of proof and exegesis (interpretation of text) became the way philosophic reflection. </a:t>
            </a:r>
            <a:r>
              <a:rPr lang="en-US" sz="2800" dirty="0">
                <a:solidFill>
                  <a:srgbClr val="C00000"/>
                </a:solidFill>
              </a:rPr>
              <a:t>Exegesis</a:t>
            </a:r>
            <a:r>
              <a:rPr lang="en-US" sz="2800" dirty="0">
                <a:solidFill>
                  <a:schemeClr val="tx1"/>
                </a:solidFill>
              </a:rPr>
              <a:t> is the search of symbolism of individual words and sentences, the search of hidden, secret meanings and analysis of thoughts, which set forth the author of commenting text Authoritative text became the basis for development of new ideas and philosophic constructions.</a:t>
            </a:r>
            <a:endParaRPr lang="ru-RU" sz="2800" dirty="0">
              <a:solidFill>
                <a:schemeClr val="tx1"/>
              </a:solidFill>
            </a:endParaRPr>
          </a:p>
          <a:p>
            <a:pPr algn="ctr">
              <a:spcBef>
                <a:spcPts val="0"/>
              </a:spcBef>
              <a:buNone/>
            </a:pPr>
            <a:r>
              <a:rPr lang="en-US" sz="2800" dirty="0">
                <a:solidFill>
                  <a:schemeClr val="tx1"/>
                </a:solidFill>
              </a:rPr>
              <a:t>In contradistinction to Ancient philosophy, the style of thinking in middle ages is </a:t>
            </a:r>
            <a:r>
              <a:rPr lang="en-US" sz="2800" dirty="0" err="1">
                <a:solidFill>
                  <a:srgbClr val="C00000"/>
                </a:solidFill>
              </a:rPr>
              <a:t>theocentric</a:t>
            </a:r>
            <a:r>
              <a:rPr lang="en-US" sz="2800" dirty="0">
                <a:solidFill>
                  <a:schemeClr val="tx1"/>
                </a:solidFill>
              </a:rPr>
              <a:t>, that is God is in the basis of universe. Philosophers of the Middle Ages used </a:t>
            </a:r>
            <a:r>
              <a:rPr lang="en-US" sz="2800" dirty="0" err="1">
                <a:solidFill>
                  <a:schemeClr val="tx1"/>
                </a:solidFill>
              </a:rPr>
              <a:t>theologic</a:t>
            </a:r>
            <a:r>
              <a:rPr lang="en-US" sz="2800" dirty="0">
                <a:solidFill>
                  <a:schemeClr val="tx1"/>
                </a:solidFill>
              </a:rPr>
              <a:t> idea. It fulfilled regulating function as idea of space fulfilled in Ancient philosophy.</a:t>
            </a:r>
            <a:endParaRPr lang="ru-RU" sz="2800" dirty="0">
              <a:solidFill>
                <a:schemeClr val="tx1"/>
              </a:solidFill>
            </a:endParaRPr>
          </a:p>
          <a:p>
            <a:pPr marL="3175" indent="-3175" algn="ctr">
              <a:buNone/>
            </a:pPr>
            <a:endParaRPr lang="ru-RU" sz="29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6500858"/>
          </a:xfrm>
        </p:spPr>
        <p:txBody>
          <a:bodyPr>
            <a:noAutofit/>
          </a:bodyPr>
          <a:lstStyle/>
          <a:p>
            <a:pPr algn="ctr">
              <a:buNone/>
            </a:pPr>
            <a:r>
              <a:rPr lang="en-US" sz="2600" dirty="0" err="1">
                <a:solidFill>
                  <a:schemeClr val="accent4">
                    <a:lumMod val="75000"/>
                  </a:schemeClr>
                </a:solidFill>
              </a:rPr>
              <a:t>Theologic</a:t>
            </a:r>
            <a:r>
              <a:rPr lang="en-US" sz="2600" dirty="0">
                <a:solidFill>
                  <a:schemeClr val="accent4">
                    <a:lumMod val="75000"/>
                  </a:schemeClr>
                </a:solidFill>
              </a:rPr>
              <a:t> philosophy based on two main ideas: </a:t>
            </a:r>
            <a:endParaRPr lang="ru-RU" sz="2600" dirty="0">
              <a:solidFill>
                <a:schemeClr val="accent4">
                  <a:lumMod val="75000"/>
                </a:schemeClr>
              </a:solidFill>
            </a:endParaRPr>
          </a:p>
          <a:p>
            <a:pPr marL="550926" indent="-514350" algn="ctr">
              <a:spcBef>
                <a:spcPts val="0"/>
              </a:spcBef>
              <a:buFont typeface="+mj-lt"/>
              <a:buAutoNum type="arabicPeriod"/>
            </a:pPr>
            <a:r>
              <a:rPr lang="en-US" sz="2600" dirty="0">
                <a:solidFill>
                  <a:srgbClr val="C00000"/>
                </a:solidFill>
              </a:rPr>
              <a:t>Teocentrism</a:t>
            </a:r>
            <a:r>
              <a:rPr lang="en-US" sz="2600" dirty="0">
                <a:solidFill>
                  <a:schemeClr val="tx1"/>
                </a:solidFill>
              </a:rPr>
              <a:t> </a:t>
            </a:r>
            <a:r>
              <a:rPr lang="en-US" sz="2600" dirty="0">
                <a:solidFill>
                  <a:schemeClr val="tx1"/>
                </a:solidFill>
                <a:latin typeface="arial" panose="020B0604020202020204" pitchFamily="34" charset="0"/>
              </a:rPr>
              <a:t>is the belief that God is the central aspect to our existence</a:t>
            </a:r>
            <a:r>
              <a:rPr lang="ru-RU" sz="2600" dirty="0">
                <a:solidFill>
                  <a:schemeClr val="tx1"/>
                </a:solidFill>
              </a:rPr>
              <a:t>.</a:t>
            </a:r>
          </a:p>
          <a:p>
            <a:pPr marL="550926" indent="-514350" algn="ctr">
              <a:spcBef>
                <a:spcPts val="0"/>
              </a:spcBef>
              <a:buFont typeface="+mj-lt"/>
              <a:buAutoNum type="arabicPeriod"/>
            </a:pPr>
            <a:r>
              <a:rPr lang="en-US" sz="2600" dirty="0">
                <a:solidFill>
                  <a:srgbClr val="C00000"/>
                </a:solidFill>
              </a:rPr>
              <a:t>Creationism</a:t>
            </a:r>
            <a:r>
              <a:rPr lang="en-US" sz="2600" dirty="0">
                <a:solidFill>
                  <a:schemeClr val="tx1"/>
                </a:solidFill>
              </a:rPr>
              <a:t> - creation of everything by God.</a:t>
            </a:r>
          </a:p>
          <a:p>
            <a:pPr marL="550926" indent="-514350" algn="ctr">
              <a:spcBef>
                <a:spcPts val="0"/>
              </a:spcBef>
              <a:buFont typeface="+mj-lt"/>
              <a:buAutoNum type="arabicPeriod"/>
            </a:pPr>
            <a:r>
              <a:rPr lang="en-US" sz="2600" dirty="0" err="1">
                <a:solidFill>
                  <a:srgbClr val="C00000"/>
                </a:solidFill>
              </a:rPr>
              <a:t>Providentialism</a:t>
            </a:r>
            <a:r>
              <a:rPr lang="en-US" sz="2600" dirty="0">
                <a:solidFill>
                  <a:schemeClr val="tx1"/>
                </a:solidFill>
              </a:rPr>
              <a:t> is the belief that all events on earth are controlled by God.</a:t>
            </a:r>
            <a:endParaRPr lang="ru-RU" sz="2600" dirty="0">
              <a:solidFill>
                <a:schemeClr val="tx1"/>
              </a:solidFill>
            </a:endParaRPr>
          </a:p>
          <a:p>
            <a:pPr algn="ctr">
              <a:spcBef>
                <a:spcPts val="0"/>
              </a:spcBef>
              <a:buNone/>
            </a:pPr>
            <a:r>
              <a:rPr lang="en-US" sz="2600" dirty="0">
                <a:solidFill>
                  <a:schemeClr val="accent4">
                    <a:lumMod val="75000"/>
                  </a:schemeClr>
                </a:solidFill>
              </a:rPr>
              <a:t>Didacticism, edification, teaching </a:t>
            </a:r>
            <a:r>
              <a:rPr lang="en-US" sz="2600" dirty="0">
                <a:solidFill>
                  <a:schemeClr val="tx1"/>
                </a:solidFill>
              </a:rPr>
              <a:t>were important features of </a:t>
            </a:r>
            <a:r>
              <a:rPr lang="en-US" sz="2600" dirty="0" err="1">
                <a:solidFill>
                  <a:schemeClr val="tx1"/>
                </a:solidFill>
              </a:rPr>
              <a:t>Theologic</a:t>
            </a:r>
            <a:r>
              <a:rPr lang="en-US" sz="2600" dirty="0">
                <a:solidFill>
                  <a:schemeClr val="tx1"/>
                </a:solidFill>
              </a:rPr>
              <a:t> philosophy. Dogma about creation of everything told about domination of the supernatural: there is only God. He is the absolute beginning. </a:t>
            </a:r>
            <a:endParaRPr lang="ru-RU" sz="2600" dirty="0">
              <a:solidFill>
                <a:schemeClr val="tx1"/>
              </a:solidFill>
            </a:endParaRPr>
          </a:p>
          <a:p>
            <a:pPr algn="ctr">
              <a:spcBef>
                <a:spcPts val="0"/>
              </a:spcBef>
              <a:buNone/>
            </a:pPr>
            <a:r>
              <a:rPr lang="en-US" sz="2600" dirty="0">
                <a:solidFill>
                  <a:schemeClr val="tx1"/>
                </a:solidFill>
              </a:rPr>
              <a:t>All world and human being are results of his creation. </a:t>
            </a:r>
            <a:r>
              <a:rPr lang="en-US" sz="2600" dirty="0" err="1">
                <a:solidFill>
                  <a:schemeClr val="tx1"/>
                </a:solidFill>
              </a:rPr>
              <a:t>Theologic</a:t>
            </a:r>
            <a:r>
              <a:rPr lang="en-US" sz="2600" dirty="0">
                <a:solidFill>
                  <a:schemeClr val="tx1"/>
                </a:solidFill>
              </a:rPr>
              <a:t> philosophy had scholastic character. The main problem, which was considered in scholasticism, was the problem about correlation </a:t>
            </a:r>
            <a:r>
              <a:rPr lang="en-US" sz="2600" b="1" dirty="0">
                <a:solidFill>
                  <a:srgbClr val="C00000"/>
                </a:solidFill>
              </a:rPr>
              <a:t>knowledge</a:t>
            </a:r>
            <a:r>
              <a:rPr lang="en-US" sz="2600" dirty="0">
                <a:solidFill>
                  <a:schemeClr val="tx1"/>
                </a:solidFill>
              </a:rPr>
              <a:t> and </a:t>
            </a:r>
            <a:r>
              <a:rPr lang="en-US" sz="2600" b="1" dirty="0">
                <a:solidFill>
                  <a:srgbClr val="C00000"/>
                </a:solidFill>
              </a:rPr>
              <a:t>faith.</a:t>
            </a:r>
            <a:endParaRPr lang="ru-RU" sz="2600" b="1" dirty="0">
              <a:solidFill>
                <a:srgbClr val="C00000"/>
              </a:solidFill>
            </a:endParaRPr>
          </a:p>
          <a:p>
            <a:pPr marL="0" indent="0" algn="ctr">
              <a:spcBef>
                <a:spcPts val="0"/>
              </a:spcBef>
              <a:buNone/>
            </a:pPr>
            <a:endParaRPr lang="ru-RU"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43306" y="142852"/>
            <a:ext cx="5500694" cy="6715148"/>
          </a:xfrm>
        </p:spPr>
        <p:txBody>
          <a:bodyPr>
            <a:noAutofit/>
          </a:bodyPr>
          <a:lstStyle/>
          <a:p>
            <a:pPr marL="3175" indent="-3175" algn="ctr">
              <a:spcBef>
                <a:spcPts val="0"/>
              </a:spcBef>
              <a:buNone/>
            </a:pPr>
            <a:r>
              <a:rPr lang="en-US" sz="2600" b="1" u="sng" dirty="0">
                <a:solidFill>
                  <a:srgbClr val="C00000"/>
                </a:solidFill>
              </a:rPr>
              <a:t>Patristics and</a:t>
            </a:r>
            <a:r>
              <a:rPr lang="en-US" sz="2600" u="sng" dirty="0">
                <a:solidFill>
                  <a:srgbClr val="C00000"/>
                </a:solidFill>
              </a:rPr>
              <a:t> </a:t>
            </a:r>
            <a:r>
              <a:rPr lang="en-US" sz="2600" b="1" u="sng" dirty="0">
                <a:solidFill>
                  <a:srgbClr val="C00000"/>
                </a:solidFill>
              </a:rPr>
              <a:t>scholasticism: the main authorities.</a:t>
            </a:r>
            <a:endParaRPr lang="ru-RU" sz="2600" u="sng" dirty="0">
              <a:solidFill>
                <a:srgbClr val="C00000"/>
              </a:solidFill>
            </a:endParaRPr>
          </a:p>
          <a:p>
            <a:pPr algn="ctr">
              <a:spcBef>
                <a:spcPts val="0"/>
              </a:spcBef>
              <a:buNone/>
            </a:pPr>
            <a:r>
              <a:rPr lang="en-US" sz="2600" dirty="0">
                <a:solidFill>
                  <a:schemeClr val="tx1"/>
                </a:solidFill>
              </a:rPr>
              <a:t>The word </a:t>
            </a:r>
            <a:r>
              <a:rPr lang="en-US" sz="2600" i="1" dirty="0">
                <a:solidFill>
                  <a:srgbClr val="7030A0"/>
                </a:solidFill>
              </a:rPr>
              <a:t>«</a:t>
            </a:r>
            <a:r>
              <a:rPr lang="en-US" sz="2600" i="1" dirty="0" err="1">
                <a:solidFill>
                  <a:srgbClr val="7030A0"/>
                </a:solidFill>
              </a:rPr>
              <a:t>patristics</a:t>
            </a:r>
            <a:r>
              <a:rPr lang="en-US" sz="2600" i="1" dirty="0">
                <a:solidFill>
                  <a:srgbClr val="7030A0"/>
                </a:solidFill>
              </a:rPr>
              <a:t>» </a:t>
            </a:r>
            <a:r>
              <a:rPr lang="en-US" sz="2600" dirty="0">
                <a:solidFill>
                  <a:schemeClr val="tx1"/>
                </a:solidFill>
              </a:rPr>
              <a:t>means </a:t>
            </a:r>
            <a:r>
              <a:rPr lang="ru-RU" sz="2600" dirty="0" err="1">
                <a:solidFill>
                  <a:schemeClr val="tx1"/>
                </a:solidFill>
              </a:rPr>
              <a:t>the</a:t>
            </a:r>
            <a:r>
              <a:rPr lang="ru-RU" sz="2600" dirty="0">
                <a:solidFill>
                  <a:schemeClr val="tx1"/>
                </a:solidFill>
              </a:rPr>
              <a:t> </a:t>
            </a:r>
            <a:r>
              <a:rPr lang="ru-RU" sz="2600" dirty="0" err="1">
                <a:solidFill>
                  <a:schemeClr val="tx1"/>
                </a:solidFill>
              </a:rPr>
              <a:t>study</a:t>
            </a:r>
            <a:r>
              <a:rPr lang="ru-RU" sz="2600" dirty="0">
                <a:solidFill>
                  <a:schemeClr val="tx1"/>
                </a:solidFill>
              </a:rPr>
              <a:t> </a:t>
            </a:r>
            <a:r>
              <a:rPr lang="ru-RU" sz="2600" dirty="0" err="1">
                <a:solidFill>
                  <a:schemeClr val="tx1"/>
                </a:solidFill>
              </a:rPr>
              <a:t>of</a:t>
            </a:r>
            <a:r>
              <a:rPr lang="ru-RU" sz="2600" dirty="0">
                <a:solidFill>
                  <a:schemeClr val="tx1"/>
                </a:solidFill>
              </a:rPr>
              <a:t> </a:t>
            </a:r>
            <a:r>
              <a:rPr lang="en-US" sz="2600" dirty="0">
                <a:solidFill>
                  <a:schemeClr val="tx1"/>
                </a:solidFill>
              </a:rPr>
              <a:t>early </a:t>
            </a:r>
            <a:r>
              <a:rPr lang="en-US" sz="2600" dirty="0" err="1">
                <a:solidFill>
                  <a:schemeClr val="tx1"/>
                </a:solidFill>
              </a:rPr>
              <a:t>cristian</a:t>
            </a:r>
            <a:r>
              <a:rPr lang="ru-RU" sz="2600" dirty="0">
                <a:solidFill>
                  <a:schemeClr val="tx1"/>
                </a:solidFill>
              </a:rPr>
              <a:t> </a:t>
            </a:r>
            <a:r>
              <a:rPr lang="ru-RU" sz="2600" dirty="0" err="1">
                <a:solidFill>
                  <a:schemeClr val="tx1"/>
                </a:solidFill>
              </a:rPr>
              <a:t>writers</a:t>
            </a:r>
            <a:r>
              <a:rPr lang="ru-RU" sz="2600" dirty="0">
                <a:solidFill>
                  <a:schemeClr val="tx1"/>
                </a:solidFill>
              </a:rPr>
              <a:t>, </a:t>
            </a:r>
            <a:r>
              <a:rPr lang="ru-RU" sz="2600" dirty="0" err="1">
                <a:solidFill>
                  <a:schemeClr val="tx1"/>
                </a:solidFill>
              </a:rPr>
              <a:t>known</a:t>
            </a:r>
            <a:r>
              <a:rPr lang="ru-RU" sz="2600" dirty="0">
                <a:solidFill>
                  <a:schemeClr val="tx1"/>
                </a:solidFill>
              </a:rPr>
              <a:t> </a:t>
            </a:r>
            <a:r>
              <a:rPr lang="ru-RU" sz="2600" dirty="0" err="1">
                <a:solidFill>
                  <a:schemeClr val="tx1"/>
                </a:solidFill>
              </a:rPr>
              <a:t>as</a:t>
            </a:r>
            <a:r>
              <a:rPr lang="ru-RU" sz="2600" dirty="0">
                <a:solidFill>
                  <a:schemeClr val="tx1"/>
                </a:solidFill>
              </a:rPr>
              <a:t> </a:t>
            </a:r>
            <a:r>
              <a:rPr lang="ru-RU" sz="2600" dirty="0" err="1">
                <a:solidFill>
                  <a:schemeClr val="tx1"/>
                </a:solidFill>
              </a:rPr>
              <a:t>the</a:t>
            </a:r>
            <a:r>
              <a:rPr lang="ru-RU" sz="2600" dirty="0">
                <a:solidFill>
                  <a:schemeClr val="tx1"/>
                </a:solidFill>
              </a:rPr>
              <a:t> </a:t>
            </a:r>
            <a:r>
              <a:rPr lang="ru-RU" sz="2600" dirty="0" err="1">
                <a:solidFill>
                  <a:schemeClr val="tx1"/>
                </a:solidFill>
              </a:rPr>
              <a:t>Church</a:t>
            </a:r>
            <a:r>
              <a:rPr lang="ru-RU" sz="2600" dirty="0">
                <a:solidFill>
                  <a:schemeClr val="tx1"/>
                </a:solidFill>
              </a:rPr>
              <a:t> </a:t>
            </a:r>
            <a:r>
              <a:rPr lang="ru-RU" sz="2600" dirty="0" err="1">
                <a:solidFill>
                  <a:schemeClr val="tx1"/>
                </a:solidFill>
              </a:rPr>
              <a:t>Fathers</a:t>
            </a:r>
            <a:r>
              <a:rPr lang="en-US" sz="2600" dirty="0">
                <a:solidFill>
                  <a:schemeClr val="tx1"/>
                </a:solidFill>
              </a:rPr>
              <a:t>. It is synthesis of religion values and Greek philosophy (philosophy of Plato).</a:t>
            </a:r>
            <a:endParaRPr lang="ru-RU" sz="2600" dirty="0">
              <a:solidFill>
                <a:schemeClr val="tx1"/>
              </a:solidFill>
            </a:endParaRPr>
          </a:p>
          <a:p>
            <a:pPr algn="ctr">
              <a:spcBef>
                <a:spcPts val="0"/>
              </a:spcBef>
              <a:buNone/>
            </a:pPr>
            <a:r>
              <a:rPr lang="en-US" sz="2600" dirty="0">
                <a:solidFill>
                  <a:schemeClr val="tx1"/>
                </a:solidFill>
              </a:rPr>
              <a:t>One of the first authorities was </a:t>
            </a:r>
            <a:r>
              <a:rPr lang="en-US" sz="2600" b="1" dirty="0">
                <a:solidFill>
                  <a:schemeClr val="accent1"/>
                </a:solidFill>
              </a:rPr>
              <a:t>Tertullian</a:t>
            </a:r>
            <a:r>
              <a:rPr lang="en-US" sz="2600" dirty="0">
                <a:solidFill>
                  <a:schemeClr val="tx1"/>
                </a:solidFill>
              </a:rPr>
              <a:t>. He separated knowledge philosophy from faith, from religion. Religion is not based on mind. Divine truths contradict human Tertullian asserted: </a:t>
            </a:r>
            <a:endParaRPr lang="ru-RU" sz="2600" dirty="0">
              <a:solidFill>
                <a:schemeClr val="tx1"/>
              </a:solidFill>
            </a:endParaRPr>
          </a:p>
          <a:p>
            <a:pPr algn="ctr">
              <a:spcBef>
                <a:spcPts val="0"/>
              </a:spcBef>
              <a:buNone/>
            </a:pPr>
            <a:r>
              <a:rPr lang="ru-RU" sz="2600" dirty="0">
                <a:solidFill>
                  <a:srgbClr val="FF0066"/>
                </a:solidFill>
              </a:rPr>
              <a:t>«</a:t>
            </a:r>
            <a:r>
              <a:rPr lang="en-US" sz="2600" dirty="0">
                <a:solidFill>
                  <a:srgbClr val="FF0066"/>
                </a:solidFill>
              </a:rPr>
              <a:t>Believe, because it is absurdly</a:t>
            </a:r>
            <a:r>
              <a:rPr lang="ru-RU" sz="2600" dirty="0">
                <a:solidFill>
                  <a:srgbClr val="FF0066"/>
                </a:solidFill>
              </a:rPr>
              <a:t>»</a:t>
            </a:r>
            <a:r>
              <a:rPr lang="en-US" sz="2600" dirty="0">
                <a:solidFill>
                  <a:srgbClr val="FF0066"/>
                </a:solidFill>
              </a:rPr>
              <a:t>. </a:t>
            </a:r>
            <a:endParaRPr lang="ru-RU" sz="2600" dirty="0">
              <a:solidFill>
                <a:srgbClr val="FF0066"/>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2852"/>
            <a:ext cx="3086361" cy="4150244"/>
          </a:xfrm>
          <a:prstGeom prst="rect">
            <a:avLst/>
          </a:prstGeom>
        </p:spPr>
      </p:pic>
      <p:sp>
        <p:nvSpPr>
          <p:cNvPr id="6" name="Прямоугольник 5"/>
          <p:cNvSpPr/>
          <p:nvPr/>
        </p:nvSpPr>
        <p:spPr>
          <a:xfrm>
            <a:off x="755576" y="5301208"/>
            <a:ext cx="2736304" cy="954107"/>
          </a:xfrm>
          <a:prstGeom prst="rect">
            <a:avLst/>
          </a:prstGeom>
        </p:spPr>
        <p:txBody>
          <a:bodyPr wrap="square">
            <a:spAutoFit/>
          </a:bodyPr>
          <a:lstStyle/>
          <a:p>
            <a:pPr algn="ctr"/>
            <a:r>
              <a:rPr lang="en-US" sz="2800" b="1" dirty="0">
                <a:solidFill>
                  <a:srgbClr val="C00000"/>
                </a:solidFill>
              </a:rPr>
              <a:t>Tertullian (160-220 A.D.)</a:t>
            </a:r>
            <a:endParaRPr lang="ru-RU" sz="2800" b="1" dirty="0">
              <a:solidFill>
                <a:srgbClr val="C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86874" cy="6357982"/>
          </a:xfrm>
        </p:spPr>
        <p:txBody>
          <a:bodyPr>
            <a:normAutofit/>
          </a:bodyPr>
          <a:lstStyle/>
          <a:p>
            <a:pPr algn="ctr">
              <a:spcBef>
                <a:spcPts val="0"/>
              </a:spcBef>
              <a:buNone/>
            </a:pPr>
            <a:r>
              <a:rPr lang="en-US" sz="3300" dirty="0">
                <a:solidFill>
                  <a:schemeClr val="tx1"/>
                </a:solidFill>
              </a:rPr>
              <a:t>Tertullian strictly differentiated between mind and religious consciousness. </a:t>
            </a:r>
          </a:p>
          <a:p>
            <a:pPr algn="ctr">
              <a:spcBef>
                <a:spcPts val="0"/>
              </a:spcBef>
              <a:buNone/>
            </a:pPr>
            <a:r>
              <a:rPr lang="en-US" sz="3300" dirty="0">
                <a:solidFill>
                  <a:srgbClr val="C00000"/>
                </a:solidFill>
              </a:rPr>
              <a:t>Mind</a:t>
            </a:r>
            <a:r>
              <a:rPr lang="en-US" sz="3300" dirty="0">
                <a:solidFill>
                  <a:schemeClr val="tx1"/>
                </a:solidFill>
              </a:rPr>
              <a:t> is connected with nature and human being. Faith is out these limits. </a:t>
            </a:r>
          </a:p>
          <a:p>
            <a:pPr algn="ctr">
              <a:spcBef>
                <a:spcPts val="0"/>
              </a:spcBef>
              <a:buNone/>
            </a:pPr>
            <a:r>
              <a:rPr lang="en-US" sz="3300" dirty="0">
                <a:solidFill>
                  <a:srgbClr val="C00000"/>
                </a:solidFill>
              </a:rPr>
              <a:t>Faith</a:t>
            </a:r>
            <a:r>
              <a:rPr lang="en-US" sz="3300" dirty="0">
                <a:solidFill>
                  <a:schemeClr val="tx1"/>
                </a:solidFill>
              </a:rPr>
              <a:t>, revelation aim at cognition of God. </a:t>
            </a:r>
          </a:p>
          <a:p>
            <a:pPr algn="ctr">
              <a:spcBef>
                <a:spcPts val="0"/>
              </a:spcBef>
              <a:buNone/>
            </a:pPr>
            <a:r>
              <a:rPr lang="en-US" sz="3300" dirty="0">
                <a:solidFill>
                  <a:schemeClr val="tx1"/>
                </a:solidFill>
              </a:rPr>
              <a:t>Tertullian censures philosophic knowledge, because it weakens faith brings doubt, makes weaker power of Church. God, according to Tertullian, never reveals himself completely, but only in accordance with human ability of comprehension as human God, revealed himself in son.</a:t>
            </a:r>
            <a:endParaRPr lang="ru-RU" sz="3300" dirty="0">
              <a:solidFill>
                <a:schemeClr val="tx1"/>
              </a:solidFill>
            </a:endParaRPr>
          </a:p>
          <a:p>
            <a:pPr>
              <a:spcBef>
                <a:spcPts val="0"/>
              </a:spcBef>
              <a:buNone/>
            </a:pPr>
            <a:endParaRPr lang="ru-RU" sz="33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7984" y="285728"/>
            <a:ext cx="4716016" cy="6572272"/>
          </a:xfrm>
        </p:spPr>
        <p:txBody>
          <a:bodyPr>
            <a:normAutofit/>
          </a:bodyPr>
          <a:lstStyle/>
          <a:p>
            <a:pPr algn="ctr">
              <a:spcBef>
                <a:spcPts val="0"/>
              </a:spcBef>
              <a:buNone/>
            </a:pPr>
            <a:r>
              <a:rPr lang="en-US" sz="2400" dirty="0">
                <a:solidFill>
                  <a:schemeClr val="tx1"/>
                </a:solidFill>
              </a:rPr>
              <a:t>The second great authority of </a:t>
            </a:r>
            <a:r>
              <a:rPr lang="en-US" sz="2400" dirty="0" err="1">
                <a:solidFill>
                  <a:schemeClr val="tx1"/>
                </a:solidFill>
              </a:rPr>
              <a:t>theologic</a:t>
            </a:r>
            <a:r>
              <a:rPr lang="en-US" sz="2400" dirty="0">
                <a:solidFill>
                  <a:schemeClr val="tx1"/>
                </a:solidFill>
              </a:rPr>
              <a:t> philosophy is </a:t>
            </a:r>
            <a:r>
              <a:rPr lang="en-US" sz="2400" b="1" dirty="0">
                <a:solidFill>
                  <a:srgbClr val="C00000"/>
                </a:solidFill>
              </a:rPr>
              <a:t>Augustine </a:t>
            </a:r>
            <a:r>
              <a:rPr lang="en-US" sz="2400" dirty="0">
                <a:solidFill>
                  <a:schemeClr val="tx1"/>
                </a:solidFill>
              </a:rPr>
              <a:t>(354-430 A.D). The world outlook of Augustine is deeply theocentric. God is the source of being, clear form, the greatest beauty, the source of good. God constantly creates world once again in order to keep up being of the world.</a:t>
            </a:r>
            <a:endParaRPr lang="ru-RU" sz="2400" dirty="0">
              <a:solidFill>
                <a:schemeClr val="tx1"/>
              </a:solidFill>
            </a:endParaRPr>
          </a:p>
          <a:p>
            <a:pPr algn="ctr">
              <a:spcBef>
                <a:spcPts val="0"/>
              </a:spcBef>
              <a:buNone/>
            </a:pPr>
            <a:r>
              <a:rPr lang="en-US" sz="2400" dirty="0">
                <a:solidFill>
                  <a:schemeClr val="tx1"/>
                </a:solidFill>
              </a:rPr>
              <a:t>The world would have return in nothing if the creative power of God had ceased. Augustine interpreted God as personality, created everything that exists.</a:t>
            </a:r>
            <a:endParaRPr lang="ru-RU" sz="2400" dirty="0">
              <a:solidFill>
                <a:schemeClr val="tx1"/>
              </a:solidFill>
            </a:endParaRPr>
          </a:p>
        </p:txBody>
      </p:sp>
      <p:pic>
        <p:nvPicPr>
          <p:cNvPr id="2" name="Рисунок 1"/>
          <p:cNvPicPr>
            <a:picLocks noChangeAspect="1"/>
          </p:cNvPicPr>
          <p:nvPr/>
        </p:nvPicPr>
        <p:blipFill>
          <a:blip r:embed="rId2"/>
          <a:stretch>
            <a:fillRect/>
          </a:stretch>
        </p:blipFill>
        <p:spPr>
          <a:xfrm>
            <a:off x="323528" y="310942"/>
            <a:ext cx="4032448" cy="58135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572560" cy="6384202"/>
          </a:xfrm>
        </p:spPr>
        <p:txBody>
          <a:bodyPr>
            <a:normAutofit fontScale="92500"/>
          </a:bodyPr>
          <a:lstStyle/>
          <a:p>
            <a:pPr marL="0" indent="0" algn="ctr">
              <a:spcBef>
                <a:spcPts val="0"/>
              </a:spcBef>
              <a:buNone/>
            </a:pPr>
            <a:r>
              <a:rPr lang="en-US" sz="3400" i="1" dirty="0">
                <a:solidFill>
                  <a:schemeClr val="accent4">
                    <a:lumMod val="75000"/>
                  </a:schemeClr>
                </a:solidFill>
              </a:rPr>
              <a:t>Augustine analyzed the idea of God in correlation with human being and human being correlation with God.</a:t>
            </a:r>
            <a:r>
              <a:rPr lang="en-US" sz="3400" dirty="0">
                <a:solidFill>
                  <a:schemeClr val="accent4">
                    <a:lumMod val="75000"/>
                  </a:schemeClr>
                </a:solidFill>
              </a:rPr>
              <a:t> </a:t>
            </a:r>
          </a:p>
          <a:p>
            <a:pPr marL="0" indent="0" algn="ctr">
              <a:spcBef>
                <a:spcPts val="0"/>
              </a:spcBef>
              <a:buNone/>
            </a:pPr>
            <a:r>
              <a:rPr lang="en-US" sz="3400" dirty="0">
                <a:solidFill>
                  <a:schemeClr val="tx1"/>
                </a:solidFill>
              </a:rPr>
              <a:t>Human soul, according to Augustine, is immaterial substance, different from body, but is not simple characteristic of body. </a:t>
            </a:r>
          </a:p>
          <a:p>
            <a:pPr marL="0" indent="0" algn="ctr">
              <a:spcBef>
                <a:spcPts val="0"/>
              </a:spcBef>
              <a:buNone/>
            </a:pPr>
            <a:r>
              <a:rPr lang="en-US" sz="3400" dirty="0">
                <a:solidFill>
                  <a:schemeClr val="tx1"/>
                </a:solidFill>
              </a:rPr>
              <a:t>The soul is immortal. The mind is gaze of soul with which it independently, without help of body, contemplates true. Augustine regarded mind as very important, function of soul. He has not as Tertullian, hard contrast of </a:t>
            </a:r>
            <a:r>
              <a:rPr lang="en-US" sz="3400" i="1" dirty="0">
                <a:solidFill>
                  <a:srgbClr val="C00000"/>
                </a:solidFill>
              </a:rPr>
              <a:t>mind and faith</a:t>
            </a:r>
            <a:r>
              <a:rPr lang="en-US" sz="3400" dirty="0">
                <a:solidFill>
                  <a:schemeClr val="tx1"/>
                </a:solidFill>
              </a:rPr>
              <a:t>. But faith is better, more practical.</a:t>
            </a:r>
            <a:endParaRPr lang="ru-RU" sz="3400" dirty="0">
              <a:solidFill>
                <a:schemeClr val="tx1"/>
              </a:solidFill>
            </a:endParaRPr>
          </a:p>
          <a:p>
            <a:pPr marL="0" lvl="0" indent="0" algn="ctr">
              <a:buNone/>
            </a:pPr>
            <a:endParaRPr lang="ru-RU"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116632"/>
            <a:ext cx="8066856" cy="6408712"/>
          </a:xfrm>
        </p:spPr>
        <p:txBody>
          <a:bodyPr>
            <a:normAutofit/>
          </a:bodyPr>
          <a:lstStyle/>
          <a:p>
            <a:pPr algn="ctr"/>
            <a:r>
              <a:rPr lang="en-US" sz="3200" dirty="0"/>
              <a:t>During the late patristic period, </a:t>
            </a:r>
            <a:r>
              <a:rPr lang="en-US" sz="3200" dirty="0">
                <a:solidFill>
                  <a:srgbClr val="C00000"/>
                </a:solidFill>
              </a:rPr>
              <a:t>Boethius </a:t>
            </a:r>
            <a:r>
              <a:rPr lang="en-US" sz="3200" dirty="0"/>
              <a:t>and </a:t>
            </a:r>
            <a:r>
              <a:rPr lang="en-US" sz="3200" dirty="0">
                <a:solidFill>
                  <a:srgbClr val="C00000"/>
                </a:solidFill>
              </a:rPr>
              <a:t>John Scott </a:t>
            </a:r>
            <a:r>
              <a:rPr lang="en-US" sz="3200" dirty="0" err="1">
                <a:solidFill>
                  <a:srgbClr val="C00000"/>
                </a:solidFill>
              </a:rPr>
              <a:t>Eriugena</a:t>
            </a:r>
            <a:r>
              <a:rPr lang="en-US" sz="3200" dirty="0">
                <a:solidFill>
                  <a:srgbClr val="C00000"/>
                </a:solidFill>
              </a:rPr>
              <a:t> </a:t>
            </a:r>
            <a:r>
              <a:rPr lang="en-US" sz="3200" dirty="0"/>
              <a:t>became famous for commentaries on Bible translations and translations themselves. John Scott </a:t>
            </a:r>
            <a:r>
              <a:rPr lang="en-US" sz="3200" dirty="0" err="1"/>
              <a:t>Eriugena</a:t>
            </a:r>
            <a:r>
              <a:rPr lang="en-US" sz="3200" dirty="0"/>
              <a:t> was engaged in translations and commentaries of Greek and Byzantine philosophers, developed dialectics, understanding it as logic - the science of right thinking, and as a doctrine of the most general principles and properties of life.</a:t>
            </a:r>
            <a:endParaRPr lang="ru-RU" sz="3200" dirty="0"/>
          </a:p>
        </p:txBody>
      </p:sp>
    </p:spTree>
    <p:extLst>
      <p:ext uri="{BB962C8B-B14F-4D97-AF65-F5344CB8AC3E}">
        <p14:creationId xmlns:p14="http://schemas.microsoft.com/office/powerpoint/2010/main" val="2534158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Грань">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688</TotalTime>
  <Words>1712</Words>
  <Application>Microsoft Office PowerPoint</Application>
  <PresentationFormat>Экран (4:3)</PresentationFormat>
  <Paragraphs>58</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arial</vt:lpstr>
      <vt:lpstr>Trebuchet MS</vt:lpstr>
      <vt:lpstr>Wingdings 3</vt:lpstr>
      <vt:lpstr>Грань</vt:lpstr>
      <vt:lpstr> Theme: Theologic philosophy.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solomea</dc:creator>
  <cp:lastModifiedBy>Екатерина Екатерина</cp:lastModifiedBy>
  <cp:revision>113</cp:revision>
  <dcterms:created xsi:type="dcterms:W3CDTF">2012-08-14T13:30:11Z</dcterms:created>
  <dcterms:modified xsi:type="dcterms:W3CDTF">2023-03-13T14:18:42Z</dcterms:modified>
</cp:coreProperties>
</file>