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87" r:id="rId17"/>
    <p:sldId id="288" r:id="rId18"/>
    <p:sldId id="289" r:id="rId19"/>
    <p:sldId id="290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6400800" cy="1752600"/>
          </a:xfrm>
        </p:spPr>
        <p:txBody>
          <a:bodyPr>
            <a:normAutofit fontScale="55000" lnSpcReduction="20000"/>
          </a:bodyPr>
          <a:lstStyle/>
          <a:p>
            <a:endParaRPr lang="ru-RU" sz="4800" b="1" dirty="0" smtClean="0">
              <a:solidFill>
                <a:schemeClr val="tx1"/>
              </a:solidFill>
            </a:endParaRPr>
          </a:p>
          <a:p>
            <a:r>
              <a:rPr lang="ru-RU" sz="4800" b="1" dirty="0" smtClean="0">
                <a:solidFill>
                  <a:schemeClr val="tx1"/>
                </a:solidFill>
              </a:rPr>
              <a:t>ФУНКЦИОНАЛЬНЫЕ </a:t>
            </a:r>
            <a:r>
              <a:rPr lang="ru-RU" sz="4800" b="1" dirty="0" smtClean="0">
                <a:solidFill>
                  <a:schemeClr val="tx1"/>
                </a:solidFill>
              </a:rPr>
              <a:t>СТИЛИ ЛИТЕРАТУРНОГО ЯЗЫКА</a:t>
            </a:r>
          </a:p>
          <a:p>
            <a:r>
              <a:rPr lang="ru-RU" sz="4800" b="1" dirty="0" smtClean="0">
                <a:solidFill>
                  <a:schemeClr val="tx1"/>
                </a:solidFill>
              </a:rPr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- широкое использование терминологии, номенклатурных наименований (юридических, дипломатических, военных, </a:t>
            </a:r>
            <a:r>
              <a:rPr lang="ru-RU" dirty="0" smtClean="0"/>
              <a:t>административных);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-  наличие особой лексики и фразеологии (официальной, канцелярской);</a:t>
            </a:r>
          </a:p>
          <a:p>
            <a:pPr algn="ctr">
              <a:buNone/>
            </a:pPr>
            <a:r>
              <a:rPr lang="ru-RU" dirty="0" smtClean="0"/>
              <a:t>    - включение в текст сложносокращенных слов, аббревиатур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dirty="0" smtClean="0"/>
              <a:t>- использование отглагольных существительных (</a:t>
            </a:r>
            <a:r>
              <a:rPr lang="ru-RU" i="1" dirty="0" smtClean="0"/>
              <a:t>получение, рассмотрение, проявление</a:t>
            </a:r>
            <a:r>
              <a:rPr lang="ru-RU" dirty="0" smtClean="0"/>
              <a:t>);</a:t>
            </a:r>
          </a:p>
          <a:p>
            <a:pPr algn="ctr">
              <a:buNone/>
            </a:pPr>
            <a:r>
              <a:rPr lang="ru-RU" dirty="0" smtClean="0"/>
              <a:t>     - “сухость” изложения, отсутствие выразительных средств, употребление слов в прямом значении.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Параметры публицистического </a:t>
            </a:r>
            <a:r>
              <a:rPr lang="ru-RU" dirty="0" smtClean="0">
                <a:solidFill>
                  <a:srgbClr val="FF0000"/>
                </a:solidFill>
              </a:rPr>
              <a:t>стиля: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dirty="0" smtClean="0"/>
              <a:t>основная цель – оказать воздействие на разум и чувства читателя, слушателя):</a:t>
            </a:r>
          </a:p>
          <a:p>
            <a:pPr algn="ctr">
              <a:buNone/>
            </a:pPr>
            <a:r>
              <a:rPr lang="ru-RU" dirty="0" smtClean="0"/>
              <a:t>     - актуальность содержания, острота и яркость изложения, авторская страстность;</a:t>
            </a:r>
          </a:p>
          <a:p>
            <a:pPr algn="ctr">
              <a:buNone/>
            </a:pPr>
            <a:r>
              <a:rPr lang="ru-RU" dirty="0" smtClean="0"/>
              <a:t>     -  использование разнообразной лексики: терминов литературы и искусства, общелитературные слова, от слов высокой лексики до просторечных элементов, включая жаргонные элементы, клише;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- </a:t>
            </a:r>
            <a:r>
              <a:rPr lang="ru-RU" dirty="0" smtClean="0"/>
              <a:t>активное применение средств речевой выразительности (художественное определение, инверсия);</a:t>
            </a:r>
          </a:p>
          <a:p>
            <a:pPr algn="ctr">
              <a:buNone/>
            </a:pPr>
            <a:r>
              <a:rPr lang="ru-RU" dirty="0" smtClean="0"/>
              <a:t>- преобладание развёрнутых стилистических конструкций, употребление вопросительных и восклицательных предложений.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Параметры разговорно-обиходного стиля: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</a:p>
          <a:p>
            <a:pPr algn="ctr">
              <a:buNone/>
            </a:pPr>
            <a:r>
              <a:rPr lang="ru-RU" dirty="0" smtClean="0"/>
              <a:t>    - использование нейтральной лексики, разговорных слов и фразеологизмов (</a:t>
            </a:r>
            <a:r>
              <a:rPr lang="ru-RU" i="1" dirty="0" smtClean="0"/>
              <a:t>без году неделя, ветер в голове, глядеть в оба, дело в шляпе);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- использование слов с оценочными суффиксами (</a:t>
            </a:r>
            <a:r>
              <a:rPr lang="ru-RU" i="1" dirty="0" smtClean="0"/>
              <a:t>голубчик, неделька, </a:t>
            </a:r>
            <a:r>
              <a:rPr lang="ru-RU" i="1" dirty="0" err="1" smtClean="0"/>
              <a:t>открыточка</a:t>
            </a:r>
            <a:r>
              <a:rPr lang="ru-RU" dirty="0" smtClean="0"/>
              <a:t>), придающих тексту эмоциональный характер;</a:t>
            </a:r>
          </a:p>
          <a:p>
            <a:pPr algn="ctr">
              <a:buNone/>
            </a:pPr>
            <a:r>
              <a:rPr lang="ru-RU" dirty="0" smtClean="0"/>
              <a:t>   - использование глаголов, передающих состояние автора (</a:t>
            </a:r>
            <a:r>
              <a:rPr lang="ru-RU" i="1" dirty="0" smtClean="0"/>
              <a:t>помню, целую, обнимаю, скучаю</a:t>
            </a:r>
            <a:r>
              <a:rPr lang="ru-RU" dirty="0" smtClean="0"/>
              <a:t>);</a:t>
            </a:r>
          </a:p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    - образных средств языка (сравнений: </a:t>
            </a:r>
            <a:r>
              <a:rPr lang="ru-RU" i="1" dirty="0" smtClean="0"/>
              <a:t>в голове как туман, как во сне)</a:t>
            </a:r>
            <a:r>
              <a:rPr lang="ru-RU" dirty="0" smtClean="0"/>
              <a:t>, экспрессивных обращений (</a:t>
            </a:r>
            <a:r>
              <a:rPr lang="ru-RU" i="1" dirty="0" smtClean="0"/>
              <a:t>дорогой, милый</a:t>
            </a:r>
            <a:r>
              <a:rPr lang="ru-RU" dirty="0" smtClean="0"/>
              <a:t>,</a:t>
            </a:r>
            <a:r>
              <a:rPr lang="ru-RU" i="1" dirty="0" smtClean="0"/>
              <a:t> Анечка</a:t>
            </a:r>
            <a:r>
              <a:rPr lang="ru-RU" dirty="0" smtClean="0"/>
              <a:t>);</a:t>
            </a:r>
          </a:p>
          <a:p>
            <a:pPr algn="ctr">
              <a:buNone/>
            </a:pPr>
            <a:r>
              <a:rPr lang="ru-RU" dirty="0" smtClean="0"/>
              <a:t>    -  использование различных типов предложений, свободного порядка слов, предельно кратких предложений, иногда незаконченных </a:t>
            </a:r>
            <a:r>
              <a:rPr lang="ru-RU" i="1" dirty="0" smtClean="0"/>
              <a:t>«Какое там успеем!», «Хорошенькое дело </a:t>
            </a:r>
            <a:r>
              <a:rPr lang="ru-RU" dirty="0" smtClean="0"/>
              <a:t>–</a:t>
            </a:r>
            <a:r>
              <a:rPr lang="ru-RU" i="1" dirty="0" smtClean="0"/>
              <a:t> </a:t>
            </a:r>
            <a:r>
              <a:rPr lang="ru-RU" i="1" dirty="0" smtClean="0"/>
              <a:t>успеем!»);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- непринуждённый и неофициальный характер общения;</a:t>
            </a:r>
          </a:p>
          <a:p>
            <a:pPr algn="ctr">
              <a:buNone/>
            </a:pPr>
            <a:r>
              <a:rPr lang="ru-RU" dirty="0" smtClean="0"/>
              <a:t>  - важность ситуации общения.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4127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Параметры </a:t>
            </a:r>
            <a:r>
              <a:rPr lang="ru-RU" dirty="0" smtClean="0">
                <a:solidFill>
                  <a:srgbClr val="FF0000"/>
                </a:solidFill>
              </a:rPr>
              <a:t>художественного стиля: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- </a:t>
            </a:r>
            <a:r>
              <a:rPr lang="ru-RU" dirty="0" smtClean="0"/>
              <a:t>эмоциональность, экспрессивность, метафоричность;</a:t>
            </a:r>
          </a:p>
          <a:p>
            <a:pPr algn="ctr">
              <a:buNone/>
            </a:pPr>
            <a:r>
              <a:rPr lang="ru-RU" dirty="0" smtClean="0"/>
              <a:t>- авторское конкретно-образное </a:t>
            </a:r>
            <a:r>
              <a:rPr lang="ru-RU" dirty="0" smtClean="0"/>
              <a:t>представление о </a:t>
            </a:r>
            <a:r>
              <a:rPr lang="ru-RU" dirty="0" smtClean="0"/>
              <a:t>жизни, передача личного опыта; </a:t>
            </a:r>
          </a:p>
          <a:p>
            <a:pPr algn="ctr">
              <a:buFontTx/>
              <a:buChar char="-"/>
            </a:pPr>
            <a:r>
              <a:rPr lang="ru-RU" dirty="0" smtClean="0"/>
              <a:t>восприятие </a:t>
            </a:r>
            <a:r>
              <a:rPr lang="ru-RU" dirty="0" smtClean="0"/>
              <a:t>действительности посредством чувств</a:t>
            </a:r>
            <a:r>
              <a:rPr lang="ru-RU" dirty="0" smtClean="0"/>
              <a:t>;</a:t>
            </a:r>
          </a:p>
          <a:p>
            <a:pPr algn="ctr">
              <a:buNone/>
            </a:pPr>
            <a:r>
              <a:rPr lang="ru-RU" dirty="0" smtClean="0"/>
              <a:t>-   использование речевой многозначности слова, разнообразных изобразительных средств из разговорной речи и просторечья;</a:t>
            </a:r>
          </a:p>
          <a:p>
            <a:pPr algn="ctr">
              <a:buNone/>
            </a:pPr>
            <a:r>
              <a:rPr lang="ru-RU" dirty="0" smtClean="0"/>
              <a:t>-   использование инверсии, художественных тропов (метафора, метонимия, синекдоха, оксюморон).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Метафора</a:t>
            </a:r>
            <a:r>
              <a:rPr lang="ru-RU" dirty="0" smtClean="0"/>
              <a:t> – это слова, употребляемые в переносном значении</a:t>
            </a:r>
          </a:p>
          <a:p>
            <a:pPr algn="ctr">
              <a:buNone/>
            </a:pPr>
            <a:endParaRPr lang="ru-RU" dirty="0" smtClean="0"/>
          </a:p>
        </p:txBody>
      </p:sp>
      <p:pic>
        <p:nvPicPr>
          <p:cNvPr id="4" name="Picture 2" descr="C:\Users\rusyaz3417\Desktop\25806549b48ffc4ebd0cb54252c7ef0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63688" y="2492896"/>
            <a:ext cx="5823176" cy="4230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rusyaz3417\Desktop\bc945caf3b5c0bc8b277d2731dab667b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59632" y="1484784"/>
            <a:ext cx="6672914" cy="49981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rusyaz3417\Desktop\45841ba411117211732b03cd7a91fcc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59632" y="1556792"/>
            <a:ext cx="6670630" cy="49964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rusyaz3417\Desktop\34b71cd4eca8c3204851122a0bde611d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31640" y="1556792"/>
            <a:ext cx="6760236" cy="50701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Понятие стиль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Стиль, или функциональный стиль</a:t>
            </a:r>
            <a:r>
              <a:rPr lang="ru-RU" dirty="0" smtClean="0"/>
              <a:t> (от лат. </a:t>
            </a:r>
            <a:r>
              <a:rPr lang="en-US" dirty="0" err="1" smtClean="0"/>
              <a:t>Stilus</a:t>
            </a:r>
            <a:r>
              <a:rPr lang="ru-RU" dirty="0" smtClean="0"/>
              <a:t> – остроконечная палочка для письма, манера письма) – это </a:t>
            </a:r>
            <a:r>
              <a:rPr lang="ru-RU" dirty="0" smtClean="0">
                <a:solidFill>
                  <a:srgbClr val="FF0000"/>
                </a:solidFill>
              </a:rPr>
              <a:t>разновидность литературного языка,</a:t>
            </a:r>
            <a:r>
              <a:rPr lang="ru-RU" dirty="0" smtClean="0"/>
              <a:t> которая традиционно </a:t>
            </a:r>
            <a:r>
              <a:rPr lang="ru-RU" dirty="0" smtClean="0">
                <a:solidFill>
                  <a:srgbClr val="FF0000"/>
                </a:solidFill>
              </a:rPr>
              <a:t>закреплена </a:t>
            </a:r>
            <a:r>
              <a:rPr lang="ru-RU" dirty="0" smtClean="0"/>
              <a:t>в обществе </a:t>
            </a:r>
            <a:r>
              <a:rPr lang="ru-RU" dirty="0" smtClean="0">
                <a:solidFill>
                  <a:srgbClr val="FF0000"/>
                </a:solidFill>
              </a:rPr>
              <a:t>за одной из сфер социальной жизни.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Каждая разновидность обладает определёнными </a:t>
            </a:r>
            <a:r>
              <a:rPr lang="ru-RU" dirty="0" smtClean="0">
                <a:solidFill>
                  <a:srgbClr val="FF0000"/>
                </a:solidFill>
              </a:rPr>
              <a:t>языковыми особенностями </a:t>
            </a:r>
            <a:r>
              <a:rPr lang="ru-RU" dirty="0" smtClean="0"/>
              <a:t>(прежде всего лексикой и грамматикой). Она противопоставлена другим разновидностям литературного языка, которые соотносятся с другими сферами жизни и обладают собственными языковыми особенностями.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544216"/>
          </a:xfrm>
        </p:spPr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600" dirty="0" smtClean="0"/>
              <a:t>Характеристика лексики современного русского литературного языка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русском языке значительная часть лексики</a:t>
            </a:r>
            <a:r>
              <a:rPr lang="ru-RU" b="1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стилистически нейтральна</a:t>
            </a:r>
            <a:r>
              <a:rPr lang="ru-RU" dirty="0" smtClean="0"/>
              <a:t>, т.е. может употребляться в любых видах устной и письменной речи. В словарях эта лексика даётся без </a:t>
            </a:r>
            <a:r>
              <a:rPr lang="ru-RU" dirty="0" smtClean="0">
                <a:solidFill>
                  <a:srgbClr val="FF0000"/>
                </a:solidFill>
              </a:rPr>
              <a:t>помет</a:t>
            </a:r>
            <a:r>
              <a:rPr lang="ru-RU" dirty="0" smtClean="0"/>
              <a:t>. Данные слова образуют фон, на котором выделяется стилистически окрашенная лексика, для которой в толковых словарях даются специальные пометы, указывающие на стилистическую характеристику слова.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Например,  брести (разг.) – идти (</a:t>
            </a:r>
            <a:r>
              <a:rPr lang="ru-RU" dirty="0" err="1" smtClean="0"/>
              <a:t>нейтр</a:t>
            </a:r>
            <a:r>
              <a:rPr lang="ru-RU" dirty="0" smtClean="0"/>
              <a:t>.) – шествовать (</a:t>
            </a:r>
            <a:r>
              <a:rPr lang="ru-RU" dirty="0" err="1" smtClean="0"/>
              <a:t>книж</a:t>
            </a:r>
            <a:r>
              <a:rPr lang="ru-RU" dirty="0" smtClean="0"/>
              <a:t>.); уйма (разг.) – много (</a:t>
            </a:r>
            <a:r>
              <a:rPr lang="ru-RU" dirty="0" err="1" smtClean="0"/>
              <a:t>нейтр</a:t>
            </a:r>
            <a:r>
              <a:rPr lang="ru-RU" dirty="0" smtClean="0"/>
              <a:t>.) – множество (</a:t>
            </a:r>
            <a:r>
              <a:rPr lang="ru-RU" dirty="0" err="1" smtClean="0"/>
              <a:t>книж</a:t>
            </a:r>
            <a:r>
              <a:rPr lang="ru-RU" dirty="0" smtClean="0"/>
              <a:t>.); обличье (разг.) – облик (</a:t>
            </a:r>
            <a:r>
              <a:rPr lang="ru-RU" dirty="0" err="1" smtClean="0"/>
              <a:t>книж</a:t>
            </a:r>
            <a:r>
              <a:rPr lang="ru-RU" dirty="0" smtClean="0"/>
              <a:t>.); нехватка (разг.) – дефицит (</a:t>
            </a:r>
            <a:r>
              <a:rPr lang="ru-RU" dirty="0" err="1" smtClean="0"/>
              <a:t>книж</a:t>
            </a:r>
            <a:r>
              <a:rPr lang="ru-RU" dirty="0" smtClean="0"/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Стилистически окрашенная лексика делится на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- функциональную (пометы: </a:t>
            </a:r>
            <a:r>
              <a:rPr lang="ru-RU" dirty="0" err="1" smtClean="0"/>
              <a:t>книж</a:t>
            </a:r>
            <a:r>
              <a:rPr lang="ru-RU" dirty="0" smtClean="0"/>
              <a:t>. (книжное), спец., разг., </a:t>
            </a:r>
            <a:r>
              <a:rPr lang="ru-RU" dirty="0" err="1" smtClean="0"/>
              <a:t>офиц.-дел</a:t>
            </a:r>
            <a:r>
              <a:rPr lang="ru-RU" dirty="0" smtClean="0"/>
              <a:t>., прост. (просторечное))</a:t>
            </a:r>
          </a:p>
          <a:p>
            <a:pPr>
              <a:buNone/>
            </a:pPr>
            <a:r>
              <a:rPr lang="ru-RU" dirty="0" smtClean="0"/>
              <a:t>   - эмоционально-окрашенную (пометы: </a:t>
            </a:r>
            <a:r>
              <a:rPr lang="ru-RU" dirty="0" err="1" smtClean="0"/>
              <a:t>ласкат</a:t>
            </a:r>
            <a:r>
              <a:rPr lang="ru-RU" dirty="0" smtClean="0"/>
              <a:t>., презрит., пренебр., бран., одобрит., </a:t>
            </a:r>
            <a:r>
              <a:rPr lang="ru-RU" dirty="0" err="1" smtClean="0"/>
              <a:t>неодобрит</a:t>
            </a:r>
            <a:r>
              <a:rPr lang="ru-RU" dirty="0" smtClean="0"/>
              <a:t>., ирон., шутлив.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Вывод: стилистическая окраска слов даётся в словарях с обязательной пометой.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Понятие стилистическая ошибка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Каждый конкретный акт речевой деятельности требует определённых средств выражения. Говорящие должны следить за тем, чтобы </a:t>
            </a:r>
            <a:r>
              <a:rPr lang="ru-RU" dirty="0" smtClean="0">
                <a:solidFill>
                  <a:srgbClr val="FF0000"/>
                </a:solidFill>
              </a:rPr>
              <a:t>слова</a:t>
            </a:r>
            <a:r>
              <a:rPr lang="ru-RU" dirty="0" smtClean="0"/>
              <a:t>, употребляемые ими, </a:t>
            </a:r>
            <a:r>
              <a:rPr lang="ru-RU" dirty="0" smtClean="0">
                <a:solidFill>
                  <a:srgbClr val="FF0000"/>
                </a:solidFill>
              </a:rPr>
              <a:t>были стилистически однородны</a:t>
            </a:r>
            <a:r>
              <a:rPr lang="ru-RU" dirty="0" smtClean="0"/>
              <a:t>, а использование стилистически окрашенных слов было оправдано целью высказывания.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Недопустимо неоправданное смешение в речи </a:t>
            </a:r>
            <a:r>
              <a:rPr lang="ru-RU" dirty="0" err="1" smtClean="0"/>
              <a:t>разностилевой</a:t>
            </a:r>
            <a:r>
              <a:rPr lang="ru-RU" dirty="0" smtClean="0"/>
              <a:t> лексики – разговорной, просторечной, книжной. Немотивированное употребление </a:t>
            </a:r>
            <a:r>
              <a:rPr lang="ru-RU" dirty="0" err="1" smtClean="0"/>
              <a:t>разностилевой</a:t>
            </a:r>
            <a:r>
              <a:rPr lang="ru-RU" dirty="0" smtClean="0"/>
              <a:t> лексики довольно распространённая </a:t>
            </a:r>
            <a:r>
              <a:rPr lang="ru-RU" dirty="0" smtClean="0">
                <a:solidFill>
                  <a:srgbClr val="FF0000"/>
                </a:solidFill>
              </a:rPr>
              <a:t>стилистическая ошибка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Например, </a:t>
            </a:r>
            <a:r>
              <a:rPr lang="ru-RU" i="1" dirty="0" smtClean="0"/>
              <a:t>Я сегодня </a:t>
            </a:r>
            <a:r>
              <a:rPr lang="ru-RU" b="1" i="1" dirty="0" smtClean="0"/>
              <a:t>запрограммировала </a:t>
            </a:r>
            <a:r>
              <a:rPr lang="ru-RU" i="1" dirty="0" smtClean="0"/>
              <a:t>пойти к окулисту. На семейное </a:t>
            </a:r>
            <a:r>
              <a:rPr lang="ru-RU" b="1" i="1" dirty="0" smtClean="0"/>
              <a:t>мероприятие прибыло</a:t>
            </a:r>
            <a:r>
              <a:rPr lang="ru-RU" i="1" dirty="0" smtClean="0"/>
              <a:t> много гостей. </a:t>
            </a:r>
            <a:r>
              <a:rPr lang="ru-RU" b="1" i="1" dirty="0" smtClean="0"/>
              <a:t>В нашем зелёном массиве</a:t>
            </a:r>
            <a:r>
              <a:rPr lang="ru-RU" i="1" dirty="0" smtClean="0"/>
              <a:t> много грибов и ягод. Мы плавали на лодке </a:t>
            </a:r>
            <a:r>
              <a:rPr lang="ru-RU" b="1" i="1" dirty="0" smtClean="0"/>
              <a:t>в акватории </a:t>
            </a:r>
            <a:r>
              <a:rPr lang="ru-RU" i="1" dirty="0" smtClean="0"/>
              <a:t>Мамаева Кургана.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Недопустимо употребление разговорной и просторечной лексики в текстах официально-делового стиля. Например, </a:t>
            </a:r>
            <a:r>
              <a:rPr lang="ru-RU" i="1" dirty="0" smtClean="0"/>
              <a:t>Необходимо выделить сорок человек для погрузки </a:t>
            </a:r>
            <a:r>
              <a:rPr lang="ru-RU" b="1" i="1" dirty="0" smtClean="0"/>
              <a:t>морковки и картошки </a:t>
            </a:r>
            <a:r>
              <a:rPr lang="ru-RU" dirty="0" smtClean="0"/>
              <a:t>(надо: </a:t>
            </a:r>
            <a:r>
              <a:rPr lang="ru-RU" dirty="0" smtClean="0">
                <a:solidFill>
                  <a:srgbClr val="FF0000"/>
                </a:solidFill>
              </a:rPr>
              <a:t>моркови и картофеля</a:t>
            </a:r>
            <a:r>
              <a:rPr lang="ru-RU" dirty="0" smtClean="0"/>
              <a:t>), нельзя использовать слова </a:t>
            </a:r>
            <a:r>
              <a:rPr lang="ru-RU" b="1" i="1" dirty="0" smtClean="0"/>
              <a:t>мама, папа</a:t>
            </a:r>
            <a:r>
              <a:rPr lang="ru-RU" b="1" dirty="0" smtClean="0"/>
              <a:t> </a:t>
            </a:r>
            <a:r>
              <a:rPr lang="ru-RU" dirty="0" smtClean="0"/>
              <a:t>в анкетах, автобиографиях, следует – </a:t>
            </a:r>
            <a:r>
              <a:rPr lang="ru-RU" dirty="0" smtClean="0">
                <a:solidFill>
                  <a:srgbClr val="FF0000"/>
                </a:solidFill>
              </a:rPr>
              <a:t>мать, отец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Необходимо знать и чувствовать </a:t>
            </a:r>
            <a:r>
              <a:rPr lang="ru-RU" dirty="0" smtClean="0">
                <a:solidFill>
                  <a:srgbClr val="FF0000"/>
                </a:solidFill>
              </a:rPr>
              <a:t>специфические особенности каждого функционального стиля.</a:t>
            </a:r>
            <a:r>
              <a:rPr lang="ru-RU" dirty="0" smtClean="0"/>
              <a:t> Если трудно определить, можно ли данное слово употребить в том или ином стиле речи, следует обратиться к словарю или справочнику. Следует отбирать слова и конструкции в соответствии с выбранным стилем, </a:t>
            </a:r>
            <a:r>
              <a:rPr lang="ru-RU" dirty="0" smtClean="0">
                <a:solidFill>
                  <a:srgbClr val="FF0000"/>
                </a:solidFill>
              </a:rPr>
              <a:t>особенно в письменной речи. 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 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Употребление </a:t>
            </a:r>
            <a:r>
              <a:rPr lang="ru-RU" dirty="0" err="1" smtClean="0"/>
              <a:t>разностилевых</a:t>
            </a:r>
            <a:r>
              <a:rPr lang="ru-RU" dirty="0" smtClean="0"/>
              <a:t> языковых средств в рамках одного текста ведёт к появлению </a:t>
            </a:r>
            <a:r>
              <a:rPr lang="ru-RU" dirty="0" smtClean="0">
                <a:solidFill>
                  <a:srgbClr val="FF0000"/>
                </a:solidFill>
              </a:rPr>
              <a:t>стилистических ошибок</a:t>
            </a:r>
            <a:r>
              <a:rPr lang="ru-RU" dirty="0" smtClean="0"/>
              <a:t>. Часто встречаются ошибки, связанные с </a:t>
            </a:r>
            <a:r>
              <a:rPr lang="ru-RU" dirty="0" smtClean="0">
                <a:solidFill>
                  <a:srgbClr val="FF0000"/>
                </a:solidFill>
              </a:rPr>
              <a:t>неуместным употреблением канцеляризмов</a:t>
            </a:r>
            <a:r>
              <a:rPr lang="ru-RU" dirty="0" smtClean="0"/>
              <a:t>, а также </a:t>
            </a:r>
            <a:r>
              <a:rPr lang="ru-RU" dirty="0" smtClean="0">
                <a:solidFill>
                  <a:srgbClr val="FF0000"/>
                </a:solidFill>
              </a:rPr>
              <a:t>злоупотреблением специальными терминами в ненаучном тексте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использованием разговорной и просторечной лексики в книжных текстах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функциональные стили и чем обусловлено их выделение?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стили выделяют в современном русском языке?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основные языковые параметры характерны для каждого стиля?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жанры соответствуют каждому из стилей?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 характеризуется лексика современного русского литературного языка</a:t>
            </a:r>
            <a:r>
              <a:rPr lang="en-US" dirty="0" smtClean="0"/>
              <a:t>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 какие стилистические ошибки следует обращать внимание? 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ru-RU" dirty="0" smtClean="0">
                <a:solidFill>
                  <a:srgbClr val="FF0000"/>
                </a:solidFill>
              </a:rPr>
              <a:t>Стиль исторически изменчив. </a:t>
            </a:r>
          </a:p>
          <a:p>
            <a:pPr algn="ctr">
              <a:buNone/>
            </a:pPr>
            <a:r>
              <a:rPr lang="ru-RU" dirty="0" smtClean="0"/>
              <a:t>     Во времена М.В. Ломоносова можно было говорить только о стилях книжной речи; при этом выделялись три стиля: высокий, средний и </a:t>
            </a:r>
            <a:r>
              <a:rPr lang="ru-RU" dirty="0" smtClean="0"/>
              <a:t>низкий</a:t>
            </a:r>
            <a:r>
              <a:rPr lang="ru-RU" dirty="0" smtClean="0"/>
              <a:t>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настоящее время выделение стиля происходит на основе той функции, которую выполняет язык в каждом конкретном случае. Обычно выделяют следующие стили: </a:t>
            </a:r>
            <a:r>
              <a:rPr lang="ru-RU" dirty="0" smtClean="0">
                <a:solidFill>
                  <a:srgbClr val="FF0000"/>
                </a:solidFill>
              </a:rPr>
              <a:t>научный, официально-деловой, публицистический, художественный  стиль и разговорно-обиходный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Основные языковые параметры стилей (жанры стилей)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1. Ядро каждого стиля образуют присущие именно ему </a:t>
            </a:r>
            <a:r>
              <a:rPr lang="ru-RU" dirty="0" smtClean="0">
                <a:solidFill>
                  <a:srgbClr val="FF0000"/>
                </a:solidFill>
              </a:rPr>
              <a:t>языковые средства </a:t>
            </a:r>
            <a:r>
              <a:rPr lang="ru-RU" dirty="0" smtClean="0"/>
              <a:t>с соответствующей стилистической окраской и едиными нормами употребления.</a:t>
            </a:r>
          </a:p>
          <a:p>
            <a:pPr algn="ctr">
              <a:buNone/>
            </a:pPr>
            <a:r>
              <a:rPr lang="ru-RU" dirty="0" smtClean="0"/>
              <a:t>    2. Каждый функциональный стиль обладает своими </a:t>
            </a:r>
            <a:r>
              <a:rPr lang="ru-RU" dirty="0" smtClean="0">
                <a:solidFill>
                  <a:srgbClr val="FF0000"/>
                </a:solidFill>
              </a:rPr>
              <a:t>особенностями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использования общелитературной нормы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существует как в письменной, так и в устной форме.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3. Каждый стиль представлен </a:t>
            </a:r>
            <a:r>
              <a:rPr lang="ru-RU" dirty="0" smtClean="0">
                <a:solidFill>
                  <a:srgbClr val="FF0000"/>
                </a:solidFill>
              </a:rPr>
              <a:t>произведениями разных жанров,</a:t>
            </a:r>
            <a:r>
              <a:rPr lang="ru-RU" dirty="0" smtClean="0"/>
              <a:t> которые имеют собственные особенности.</a:t>
            </a:r>
          </a:p>
          <a:p>
            <a:pPr algn="ctr">
              <a:buNone/>
            </a:pPr>
            <a:r>
              <a:rPr lang="ru-RU" dirty="0" smtClean="0"/>
              <a:t>    Многообразие жанров создаётся целями общения.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1. Для </a:t>
            </a:r>
            <a:r>
              <a:rPr lang="ru-RU" dirty="0" smtClean="0">
                <a:solidFill>
                  <a:srgbClr val="FF0000"/>
                </a:solidFill>
              </a:rPr>
              <a:t>научного стиля </a:t>
            </a:r>
            <a:r>
              <a:rPr lang="ru-RU" dirty="0" smtClean="0"/>
              <a:t>характерны:  </a:t>
            </a:r>
            <a:r>
              <a:rPr lang="ru-RU" dirty="0" smtClean="0"/>
              <a:t>научная монография, научная статья, </a:t>
            </a:r>
            <a:r>
              <a:rPr lang="ru-RU" dirty="0" smtClean="0"/>
              <a:t>диссертация, учебный текст, аннотация, реферат, доклад, лекция, научная дискуссия, </a:t>
            </a:r>
            <a:r>
              <a:rPr lang="ru-RU" dirty="0" smtClean="0"/>
              <a:t>а также жанры научно-популярной литературы.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2. Для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официально-делового стиля </a:t>
            </a:r>
            <a:r>
              <a:rPr lang="ru-RU" dirty="0" smtClean="0"/>
              <a:t>– устав, закон, приказ, распоряжение, договор, инструкция, жалоба, рецепт, заявление, объяснительная записка, автобиография, доверенность, служебная записка, анкета и т.д.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3. Для </a:t>
            </a:r>
            <a:r>
              <a:rPr lang="ru-RU" dirty="0" smtClean="0">
                <a:solidFill>
                  <a:srgbClr val="FF0000"/>
                </a:solidFill>
              </a:rPr>
              <a:t>газетно-публицистического стиля </a:t>
            </a:r>
            <a:r>
              <a:rPr lang="ru-RU" dirty="0" smtClean="0"/>
              <a:t>– газетные </a:t>
            </a:r>
            <a:r>
              <a:rPr lang="ru-RU" dirty="0" smtClean="0"/>
              <a:t>жанры (передовая </a:t>
            </a:r>
            <a:r>
              <a:rPr lang="ru-RU" dirty="0" smtClean="0"/>
              <a:t>статья, репортаж, очерк, фельетон, памфлет, полемическая </a:t>
            </a:r>
            <a:r>
              <a:rPr lang="ru-RU" dirty="0" smtClean="0"/>
              <a:t>статья), </a:t>
            </a:r>
            <a:r>
              <a:rPr lang="ru-RU" dirty="0" smtClean="0"/>
              <a:t>публицистические статьи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4. Для </a:t>
            </a:r>
            <a:r>
              <a:rPr lang="ru-RU" dirty="0" smtClean="0">
                <a:solidFill>
                  <a:srgbClr val="FF0000"/>
                </a:solidFill>
              </a:rPr>
              <a:t>разговорно-обиходного стиля </a:t>
            </a:r>
            <a:r>
              <a:rPr lang="ru-RU" dirty="0" smtClean="0"/>
              <a:t>– беседа, монолог, диалог. </a:t>
            </a:r>
          </a:p>
          <a:p>
            <a:pPr algn="ctr">
              <a:buNone/>
            </a:pPr>
            <a:r>
              <a:rPr lang="ru-RU" dirty="0" smtClean="0"/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Художественный стиль </a:t>
            </a:r>
            <a:r>
              <a:rPr lang="ru-RU" dirty="0" smtClean="0"/>
              <a:t>реализуется в форме </a:t>
            </a:r>
            <a:r>
              <a:rPr lang="ru-RU" dirty="0" smtClean="0">
                <a:solidFill>
                  <a:srgbClr val="FF0000"/>
                </a:solidFill>
              </a:rPr>
              <a:t>драмы</a:t>
            </a:r>
            <a:r>
              <a:rPr lang="ru-RU" dirty="0" smtClean="0"/>
              <a:t> (трагедия, комедия, драма), </a:t>
            </a:r>
            <a:r>
              <a:rPr lang="ru-RU" dirty="0" smtClean="0">
                <a:solidFill>
                  <a:srgbClr val="FF0000"/>
                </a:solidFill>
              </a:rPr>
              <a:t>прозы</a:t>
            </a:r>
            <a:r>
              <a:rPr lang="ru-RU" dirty="0" smtClean="0"/>
              <a:t> (роман, новелла, повесть) и </a:t>
            </a:r>
            <a:r>
              <a:rPr lang="ru-RU" dirty="0" smtClean="0">
                <a:solidFill>
                  <a:srgbClr val="FF0000"/>
                </a:solidFill>
              </a:rPr>
              <a:t>поэзии </a:t>
            </a:r>
            <a:r>
              <a:rPr lang="ru-RU" dirty="0" smtClean="0"/>
              <a:t>(стихотворение, басня, поэма, романс и другие). </a:t>
            </a:r>
            <a:r>
              <a:rPr lang="ru-RU" dirty="0" smtClean="0">
                <a:solidFill>
                  <a:srgbClr val="FF0000"/>
                </a:solidFill>
              </a:rPr>
              <a:t>Художественный стиль </a:t>
            </a:r>
            <a:r>
              <a:rPr lang="ru-RU" dirty="0" smtClean="0"/>
              <a:t>воздействует на воображение и чувства читателя, передаёт мысли и чувства автора, использует всё богатство лексики, возможности разных стилей, характеризуется образностью, эмоциональностью, конкретностью речи.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Языковые параметры научного стиля: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 - </a:t>
            </a:r>
            <a:r>
              <a:rPr lang="ru-RU" dirty="0" smtClean="0"/>
              <a:t>наличие научной терминологии, преобладание абстрактной лексики (</a:t>
            </a:r>
            <a:r>
              <a:rPr lang="ru-RU" i="1" dirty="0" smtClean="0"/>
              <a:t>перспективы, развитие, точка зрения</a:t>
            </a:r>
            <a:r>
              <a:rPr lang="ru-RU" dirty="0" smtClean="0"/>
              <a:t>);</a:t>
            </a:r>
          </a:p>
          <a:p>
            <a:pPr algn="ctr">
              <a:buNone/>
            </a:pPr>
            <a:r>
              <a:rPr lang="ru-RU" dirty="0" smtClean="0"/>
              <a:t>  - демонстрация отстранённости автора (</a:t>
            </a:r>
            <a:r>
              <a:rPr lang="ru-RU" i="1" dirty="0" smtClean="0"/>
              <a:t>есть основания полагать, считается, известно, представляется возможным, следует подчеркнуть</a:t>
            </a:r>
            <a:r>
              <a:rPr lang="ru-RU" dirty="0" smtClean="0"/>
              <a:t>);</a:t>
            </a:r>
          </a:p>
          <a:p>
            <a:pPr algn="ctr">
              <a:buNone/>
            </a:pPr>
            <a:r>
              <a:rPr lang="ru-RU" dirty="0" smtClean="0"/>
              <a:t>  </a:t>
            </a:r>
            <a:r>
              <a:rPr lang="ru-RU" dirty="0" smtClean="0"/>
              <a:t> - употребление слов в прямом, номинативном значении;</a:t>
            </a:r>
          </a:p>
          <a:p>
            <a:pPr algn="ctr">
              <a:buNone/>
            </a:pPr>
            <a:r>
              <a:rPr lang="ru-RU" dirty="0" smtClean="0"/>
              <a:t>   - отсутствие образных средств языка, эмоциональности;</a:t>
            </a:r>
          </a:p>
          <a:p>
            <a:pPr algn="ctr">
              <a:buNone/>
            </a:pPr>
            <a:r>
              <a:rPr lang="ru-RU" dirty="0" smtClean="0"/>
              <a:t>    - повествовательный характер предложений, прямой   порядок слов.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Параметры официально-делового </a:t>
            </a:r>
            <a:r>
              <a:rPr lang="ru-RU" dirty="0" smtClean="0">
                <a:solidFill>
                  <a:srgbClr val="FF0000"/>
                </a:solidFill>
              </a:rPr>
              <a:t>стиля: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 </a:t>
            </a:r>
            <a:r>
              <a:rPr lang="ru-RU" dirty="0" smtClean="0"/>
              <a:t>(</a:t>
            </a:r>
            <a:r>
              <a:rPr lang="ru-RU" dirty="0" smtClean="0"/>
              <a:t>разного рода документы</a:t>
            </a:r>
            <a:r>
              <a:rPr lang="ru-RU" dirty="0" smtClean="0"/>
              <a:t>):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</a:t>
            </a:r>
            <a:r>
              <a:rPr lang="ru-RU" dirty="0" smtClean="0"/>
              <a:t>- сжатое, компактное изложение;</a:t>
            </a:r>
          </a:p>
          <a:p>
            <a:pPr algn="ctr">
              <a:buNone/>
            </a:pPr>
            <a:r>
              <a:rPr lang="ru-RU" dirty="0" smtClean="0"/>
              <a:t>    - экономное использование языковых средств;</a:t>
            </a:r>
          </a:p>
          <a:p>
            <a:pPr algn="ctr">
              <a:buNone/>
            </a:pPr>
            <a:r>
              <a:rPr lang="ru-RU" dirty="0" smtClean="0"/>
              <a:t>    - использование клишированных выражений (</a:t>
            </a:r>
            <a:r>
              <a:rPr lang="ru-RU" i="1" dirty="0" smtClean="0"/>
              <a:t>с благодарностью подтверждаем, сообщаем, что…, сообщим дополнительно, в связи с этим, довожу до Вашего сведения…</a:t>
            </a:r>
            <a:r>
              <a:rPr lang="ru-RU" dirty="0" smtClean="0"/>
              <a:t>);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139</TotalTime>
  <Words>1283</Words>
  <Application>Microsoft Office PowerPoint</Application>
  <PresentationFormat>Экран (4:3)</PresentationFormat>
  <Paragraphs>94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Официальная</vt:lpstr>
      <vt:lpstr>Слайд 1</vt:lpstr>
      <vt:lpstr> Понятие стиль </vt:lpstr>
      <vt:lpstr>Слайд 3</vt:lpstr>
      <vt:lpstr> Основные языковые параметры стилей (жанры стилей) </vt:lpstr>
      <vt:lpstr>Слайд 5</vt:lpstr>
      <vt:lpstr>Слайд 6</vt:lpstr>
      <vt:lpstr>Слайд 7</vt:lpstr>
      <vt:lpstr>Языковые параметры научного стиля:</vt:lpstr>
      <vt:lpstr>Параметры официально-делового стиля: </vt:lpstr>
      <vt:lpstr>Слайд 10</vt:lpstr>
      <vt:lpstr>Параметры публицистического стиля:</vt:lpstr>
      <vt:lpstr>Слайд 12</vt:lpstr>
      <vt:lpstr>Параметры разговорно-обиходного стиля:</vt:lpstr>
      <vt:lpstr>Слайд 14</vt:lpstr>
      <vt:lpstr>      Параметры художественного стиля: </vt:lpstr>
      <vt:lpstr>Слайд 16</vt:lpstr>
      <vt:lpstr>Слайд 17</vt:lpstr>
      <vt:lpstr>Слайд 18</vt:lpstr>
      <vt:lpstr>Слайд 19</vt:lpstr>
      <vt:lpstr> Характеристика лексики современного русского литературного языка </vt:lpstr>
      <vt:lpstr>Слайд 21</vt:lpstr>
      <vt:lpstr>Слайд 22</vt:lpstr>
      <vt:lpstr>Понятие стилистическая ошибка 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30</cp:revision>
  <dcterms:created xsi:type="dcterms:W3CDTF">2019-01-18T07:17:18Z</dcterms:created>
  <dcterms:modified xsi:type="dcterms:W3CDTF">2019-05-13T13:03:38Z</dcterms:modified>
</cp:coreProperties>
</file>