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3908E70-5CFC-41EA-A152-C947BF5724C2}" type="datetimeFigureOut">
              <a:rPr lang="ru-RU" smtClean="0"/>
              <a:pPr/>
              <a:t>06.06.2025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BDEEC84-5303-48F1-BEA9-CA305155B9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91264" cy="4571999"/>
          </a:xfrm>
        </p:spPr>
        <p:txBody>
          <a:bodyPr/>
          <a:lstStyle/>
          <a:p>
            <a:r>
              <a:rPr lang="ru-RU" sz="2400" dirty="0" smtClean="0"/>
              <a:t>СЛУЧАЙ АСТРОЦИТОМЫ СРЕДНЕГО МОЗГА У РЕБЕНКА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3933056"/>
            <a:ext cx="6858000" cy="914400"/>
          </a:xfrm>
        </p:spPr>
        <p:txBody>
          <a:bodyPr>
            <a:normAutofit/>
          </a:bodyPr>
          <a:lstStyle/>
          <a:p>
            <a:pPr lvl="0" algn="r">
              <a:spcAft>
                <a:spcPts val="0"/>
              </a:spcAft>
              <a:buClr>
                <a:prstClr val="black">
                  <a:lumMod val="50000"/>
                  <a:lumOff val="50000"/>
                </a:prstClr>
              </a:buClr>
            </a:pPr>
            <a:endParaRPr lang="ru-RU" sz="2400" cap="none" spc="0" dirty="0" err="1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954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В 10 лет ребенок вновь получил сильный ушиб головы. После этого его стали беспокоить частые головные боли, тошнота. </a:t>
            </a:r>
            <a:r>
              <a:rPr lang="ru-RU" b="0" u="sng" dirty="0"/>
              <a:t>Неврологический статус</a:t>
            </a:r>
            <a:r>
              <a:rPr lang="ru-RU" b="0" dirty="0"/>
              <a:t>: </a:t>
            </a:r>
            <a:r>
              <a:rPr lang="ru-RU" b="0" dirty="0" err="1"/>
              <a:t>нистагмоид</a:t>
            </a:r>
            <a:r>
              <a:rPr lang="ru-RU" b="0" dirty="0"/>
              <a:t>, атаксическая и </a:t>
            </a:r>
            <a:r>
              <a:rPr lang="ru-RU" b="0" dirty="0" err="1"/>
              <a:t>гемипаретическая</a:t>
            </a:r>
            <a:r>
              <a:rPr lang="ru-RU" b="0" dirty="0"/>
              <a:t> походка, при проведении пальценосовой пробы ребенок промахивался, грубее справа. </a:t>
            </a:r>
            <a:endParaRPr lang="ru-RU" b="0" dirty="0" smtClean="0"/>
          </a:p>
          <a:p>
            <a:r>
              <a:rPr lang="ru-RU" b="0" dirty="0" smtClean="0"/>
              <a:t>Наблюдалось </a:t>
            </a:r>
            <a:r>
              <a:rPr lang="ru-RU" b="0" dirty="0"/>
              <a:t>повышение мышечного тонуса в правой руке и ноге по пирамидному типу, сухожильные рефлексы </a:t>
            </a:r>
            <a:r>
              <a:rPr lang="ru-RU" b="0" dirty="0" err="1"/>
              <a:t>спастичны</a:t>
            </a:r>
            <a:r>
              <a:rPr lang="ru-RU" b="0" dirty="0"/>
              <a:t>, D&gt;S. Консультирован ЛОР-врачом, хирургом — здоров, урологом — </a:t>
            </a:r>
            <a:r>
              <a:rPr lang="ru-RU" b="0" dirty="0" err="1"/>
              <a:t>энурез</a:t>
            </a:r>
            <a:r>
              <a:rPr lang="ru-RU" b="0" dirty="0"/>
              <a:t>. УЗИ почек, </a:t>
            </a:r>
            <a:r>
              <a:rPr lang="ru-RU" b="0" dirty="0" err="1"/>
              <a:t>урофлоуметрия</a:t>
            </a:r>
            <a:r>
              <a:rPr lang="ru-RU" b="0" dirty="0"/>
              <a:t> — без патологии. На ЭХО-КГ выявлены незначительный пролапс митрального клапана, умеренная </a:t>
            </a:r>
            <a:r>
              <a:rPr lang="ru-RU" b="0" dirty="0" err="1"/>
              <a:t>трикуспидальная</a:t>
            </a:r>
            <a:r>
              <a:rPr lang="ru-RU" b="0" dirty="0"/>
              <a:t> </a:t>
            </a:r>
            <a:r>
              <a:rPr lang="ru-RU" b="0" dirty="0" err="1"/>
              <a:t>регургитация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xmlns="" val="4208016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4679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505475"/>
          </a:xfrm>
        </p:spPr>
        <p:txBody>
          <a:bodyPr>
            <a:normAutofit/>
          </a:bodyPr>
          <a:lstStyle/>
          <a:p>
            <a:r>
              <a:rPr lang="ru-RU" b="0" dirty="0"/>
              <a:t>При МРТ исследовании обнаружилось увеличение размеров объемного образования в проекции четверохолмия до 43х30х48 мм с распространением на левую ножку мозга, которое полностью заполняло IV желудочек. Активно </a:t>
            </a:r>
            <a:r>
              <a:rPr lang="ru-RU" b="0" dirty="0" err="1"/>
              <a:t>контрастировались</a:t>
            </a:r>
            <a:r>
              <a:rPr lang="ru-RU" b="0" dirty="0"/>
              <a:t> капсула образования и мягкотканый компонент. Ствол мозга отклонен кпереди. Асимметричное расширение боковых желудочков мозга, III желудочек увеличен в среднем на 3—4 мм. Срединные структуры не смещены. Турецкое седло обычной формы, гипофиз </a:t>
            </a:r>
            <a:r>
              <a:rPr lang="ru-RU" b="0" dirty="0" err="1"/>
              <a:t>интраселлярной</a:t>
            </a:r>
            <a:r>
              <a:rPr lang="ru-RU" b="0" dirty="0"/>
              <a:t> локализации, обычных размеров и структуры. Продолговатый мозг и начальные отделы шейного отдела спинного мозга без патологических изменений. Заключение: продолженный рост опухоли четверохолмия; асимметричная внутренняя гидроцефалия.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5454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2519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b="0" dirty="0"/>
              <a:t>В 10,5 лет симптоматика продолжала прогрессировать. Ребенка беспокоили периодический шум в ушах, атаксия. Он стал часто спотыкаться, промахиваться, </a:t>
            </a:r>
            <a:r>
              <a:rPr lang="ru-RU" b="0" dirty="0" err="1"/>
              <a:t>поперхиваться</a:t>
            </a:r>
            <a:r>
              <a:rPr lang="ru-RU" b="0" dirty="0"/>
              <a:t>. При объективном исследовании отмечался нистагм при крайних отведениях глазных яблок. Походка </a:t>
            </a:r>
            <a:r>
              <a:rPr lang="ru-RU" b="0" dirty="0" err="1"/>
              <a:t>гемипаретическая</a:t>
            </a:r>
            <a:r>
              <a:rPr lang="ru-RU" b="0" dirty="0"/>
              <a:t>, с элементами атаксии. Пальценосовая проба выполнялась нечетко, отмечалась интенция, грубее справа. Мышечный тонус повышен по пирамидному типу в правых конечностях. Сухожильные рефлексы оживлены, справа </a:t>
            </a:r>
            <a:r>
              <a:rPr lang="ru-RU" b="0" dirty="0" err="1"/>
              <a:t>спастичны</a:t>
            </a:r>
            <a:r>
              <a:rPr lang="ru-RU" b="0" dirty="0"/>
              <a:t>, D&gt;S. После лечения (глицерин, </a:t>
            </a:r>
            <a:r>
              <a:rPr lang="ru-RU" b="0" dirty="0" err="1"/>
              <a:t>беллатаминал</a:t>
            </a:r>
            <a:r>
              <a:rPr lang="ru-RU" b="0" dirty="0"/>
              <a:t>, микстура с </a:t>
            </a:r>
            <a:r>
              <a:rPr lang="ru-RU" b="0" dirty="0" err="1"/>
              <a:t>цитралем</a:t>
            </a:r>
            <a:r>
              <a:rPr lang="ru-RU" b="0" dirty="0"/>
              <a:t>) состояние ребенка не улучшилось. Он начал моргать, усилились атаксия, интенция, выраженная утомляемость. При объективном осмотре определялся нистагм в крайних отведениях. Речь замедленная. Ребенок </a:t>
            </a:r>
            <a:r>
              <a:rPr lang="ru-RU" b="0" dirty="0" err="1"/>
              <a:t>поперхивается</a:t>
            </a:r>
            <a:r>
              <a:rPr lang="ru-RU" b="0" dirty="0"/>
              <a:t>. Походка </a:t>
            </a:r>
            <a:r>
              <a:rPr lang="ru-RU" b="0" dirty="0" err="1"/>
              <a:t>гемипаретическая</a:t>
            </a:r>
            <a:r>
              <a:rPr lang="ru-RU" b="0" dirty="0"/>
              <a:t>, с элементами атаксии (</a:t>
            </a:r>
            <a:r>
              <a:rPr lang="ru-RU" b="0" dirty="0" smtClean="0"/>
              <a:t>зано</a:t>
            </a:r>
            <a:r>
              <a:rPr lang="ru-RU" b="0" dirty="0"/>
              <a:t>сит чаще вправо). При проведении пальценосовой пробы регистрировалась грубая интенция. Сухожильные рефлексы </a:t>
            </a:r>
            <a:r>
              <a:rPr lang="ru-RU" b="0" dirty="0" err="1"/>
              <a:t>спастичны</a:t>
            </a:r>
            <a:r>
              <a:rPr lang="ru-RU" b="0" dirty="0"/>
              <a:t>, D&gt;S. При осмотре глазного дна: диски зрительных нервов ярко-розовые, границы отчетливые, кроме верхних, вены нормального калибра, артерии слегка сужены. Макула в норме. По данным МРТ головного мозга, выполненного с контрастным усилением, была выявлена опухоль среднего мозга, больше слева, смешанного характера. Солидная её часть располагалась в проекции левой ножки мозга, интенсивно накапливавшая контраст, с крупной кистой в проекции IV желудочка. Боковые и III желудочки расширены. </a:t>
            </a:r>
          </a:p>
        </p:txBody>
      </p:sp>
    </p:spTree>
    <p:extLst>
      <p:ext uri="{BB962C8B-B14F-4D97-AF65-F5344CB8AC3E}">
        <p14:creationId xmlns:p14="http://schemas.microsoft.com/office/powerpoint/2010/main" xmlns="" val="2628060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32395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577483"/>
          </a:xfrm>
        </p:spPr>
        <p:txBody>
          <a:bodyPr/>
          <a:lstStyle/>
          <a:p>
            <a:r>
              <a:rPr lang="ru-RU" b="0" dirty="0"/>
              <a:t>В 10 лет 10 месяцев больной поступил в НИИ нейрохирургии им. Н.Н. Бурденко. </a:t>
            </a:r>
            <a:endParaRPr lang="ru-RU" b="0" dirty="0" smtClean="0"/>
          </a:p>
          <a:p>
            <a:r>
              <a:rPr lang="ru-RU" b="0" dirty="0" smtClean="0"/>
              <a:t>Объективно </a:t>
            </a:r>
            <a:r>
              <a:rPr lang="ru-RU" b="0" dirty="0"/>
              <a:t>при поступлении: </a:t>
            </a:r>
            <a:r>
              <a:rPr lang="ru-RU" b="0" dirty="0" err="1"/>
              <a:t>гипертензионно-гидроцефальный</a:t>
            </a:r>
            <a:r>
              <a:rPr lang="ru-RU" b="0" dirty="0"/>
              <a:t> синдром (на глазном дне начальные застойные диски зрительных нервов), симптомы поражения оральных отделов ствола очень мягкие: статокинетический тремор в руках, незначительное пошатывание при ходьбе. Выявлялись признаки воздействия процесса (кистозного компонента опухоли, расположенного в IV желудочке) на ядра IX, X черепных нервов в виде выпадения глоточного рефлекса, снижения подвижности мягкого неба с 2 сторон, икоты.</a:t>
            </a:r>
          </a:p>
        </p:txBody>
      </p:sp>
    </p:spTree>
    <p:extLst>
      <p:ext uri="{BB962C8B-B14F-4D97-AF65-F5344CB8AC3E}">
        <p14:creationId xmlns:p14="http://schemas.microsoft.com/office/powerpoint/2010/main" xmlns="" val="2925731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Была проведена операция: опорожнение кисты и удаление опухоли левой ножки мозга. </a:t>
            </a:r>
            <a:endParaRPr lang="ru-RU" b="0" dirty="0" smtClean="0"/>
          </a:p>
          <a:p>
            <a:r>
              <a:rPr lang="ru-RU" b="0" dirty="0" smtClean="0"/>
              <a:t>Гистологический </a:t>
            </a:r>
            <a:r>
              <a:rPr lang="ru-RU" b="0" dirty="0"/>
              <a:t>диагноз: </a:t>
            </a:r>
            <a:r>
              <a:rPr lang="ru-RU" b="0" dirty="0" err="1"/>
              <a:t>астроцитома</a:t>
            </a:r>
            <a:r>
              <a:rPr lang="ru-RU" b="0" dirty="0"/>
              <a:t> </a:t>
            </a:r>
            <a:r>
              <a:rPr lang="ru-RU" b="0" dirty="0" err="1"/>
              <a:t>пилоидная</a:t>
            </a:r>
            <a:r>
              <a:rPr lang="ru-RU" b="0" dirty="0"/>
              <a:t> с полиморфизмом ядер и следами кровоизлияний. При </a:t>
            </a:r>
            <a:r>
              <a:rPr lang="ru-RU" b="0" dirty="0" err="1"/>
              <a:t>люмбальной</a:t>
            </a:r>
            <a:r>
              <a:rPr lang="ru-RU" b="0" dirty="0"/>
              <a:t> пункции получен прозрачный ликвор, который вытекал частыми каплями, выведено около 20 мл. </a:t>
            </a:r>
            <a:r>
              <a:rPr lang="ru-RU" b="0" dirty="0" err="1"/>
              <a:t>Цитоз</a:t>
            </a:r>
            <a:r>
              <a:rPr lang="ru-RU" b="0" dirty="0"/>
              <a:t> — 10/3, </a:t>
            </a:r>
            <a:r>
              <a:rPr lang="ru-RU" b="0" dirty="0" err="1"/>
              <a:t>лимфоцитарный</a:t>
            </a:r>
            <a:r>
              <a:rPr lang="ru-RU" b="0" dirty="0"/>
              <a:t>, белок — 0,52‰. </a:t>
            </a:r>
          </a:p>
        </p:txBody>
      </p:sp>
    </p:spTree>
    <p:extLst>
      <p:ext uri="{BB962C8B-B14F-4D97-AF65-F5344CB8AC3E}">
        <p14:creationId xmlns:p14="http://schemas.microsoft.com/office/powerpoint/2010/main" xmlns="" val="2396574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При выписке из стационара состояние ребенка расценивалось как удовлетворительное, он достаточно активный, в течение дня ходит самостоятельно. Стволовая симптоматика парциально регрессировала (икоты нет). Отмечалась положительная динамика на глазном дне в виде частичного регресса застойных дисков. На контрольных КТ головного мозга: размеры желудочковой системы несколько уменьшились. В проекции верхних отделов IV желудочка и охватывающей цистерны слева выявлялась полость, заполненная ликвором. IV желудочек и охватывающая цистерна расширены и деформированы. Отчетливых признаков патологического накопления контрастного вещества не </a:t>
            </a:r>
            <a:r>
              <a:rPr lang="ru-RU" b="0" dirty="0" smtClean="0"/>
              <a:t>отмечалось.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xmlns="" val="2665915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0" dirty="0"/>
              <a:t>Верифицированный диагноз: опухоль среднего мозга; </a:t>
            </a:r>
            <a:r>
              <a:rPr lang="ru-RU" b="0" dirty="0" err="1"/>
              <a:t>окклюзионная</a:t>
            </a:r>
            <a:r>
              <a:rPr lang="ru-RU" b="0" dirty="0"/>
              <a:t> гидроцефалия; состояние после опорожнения кисты и удаления опухоли левой ножки мозга. Оценка состояния по шкале </a:t>
            </a:r>
            <a:r>
              <a:rPr lang="ru-RU" b="0" dirty="0" err="1"/>
              <a:t>Карновского</a:t>
            </a:r>
            <a:r>
              <a:rPr lang="ru-RU" b="0" dirty="0"/>
              <a:t> — 70. </a:t>
            </a:r>
            <a:endParaRPr lang="ru-RU" b="0" dirty="0" smtClean="0"/>
          </a:p>
          <a:p>
            <a:r>
              <a:rPr lang="ru-RU" b="0" dirty="0" smtClean="0"/>
              <a:t>В </a:t>
            </a:r>
            <a:r>
              <a:rPr lang="ru-RU" b="0" dirty="0"/>
              <a:t>настоящее время ребенку 12 лет. Он жалуется на снижение памяти, периодические головные боли, утомляемость, увеличение массы тела. Обучается на дому. Состояние удовлетворительное. Походка не нарушена, но </a:t>
            </a:r>
            <a:r>
              <a:rPr lang="ru-RU" b="0" dirty="0" smtClean="0"/>
              <a:t>ходит </a:t>
            </a:r>
            <a:r>
              <a:rPr lang="ru-RU" b="0" dirty="0"/>
              <a:t>неуверенно, диффузно снижен мышечный тонус, сухожильные рефлексы оживлены, равны. В позе </a:t>
            </a:r>
            <a:r>
              <a:rPr lang="ru-RU" b="0" dirty="0" err="1"/>
              <a:t>Ромберга</a:t>
            </a:r>
            <a:r>
              <a:rPr lang="ru-RU" b="0" dirty="0"/>
              <a:t> отмечается тремор, больше справа. Речь не изменена. Готовится на повторное МРТ исследование с последующей консультацией в НИИ нейрохирургии им. Н.Н. Бурденко. Представленный случай интересен ранним началом заболевания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229567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7620000" cy="4373563"/>
          </a:xfrm>
        </p:spPr>
        <p:txBody>
          <a:bodyPr>
            <a:normAutofit fontScale="92500" lnSpcReduction="20000"/>
          </a:bodyPr>
          <a:lstStyle/>
          <a:p>
            <a:r>
              <a:rPr lang="ru-RU" b="0" dirty="0" err="1" smtClean="0"/>
              <a:t>Астроцитома</a:t>
            </a:r>
            <a:r>
              <a:rPr lang="ru-RU" b="0" dirty="0" smtClean="0"/>
              <a:t>- глиальная </a:t>
            </a:r>
            <a:r>
              <a:rPr lang="ru-RU" b="0" dirty="0"/>
              <a:t>опухоль головного мозга, возникающая из </a:t>
            </a:r>
            <a:r>
              <a:rPr lang="ru-RU" b="0" dirty="0" err="1" smtClean="0"/>
              <a:t>астроцитов</a:t>
            </a:r>
            <a:r>
              <a:rPr lang="ru-RU" b="0" dirty="0" smtClean="0"/>
              <a:t>. </a:t>
            </a:r>
          </a:p>
          <a:p>
            <a:r>
              <a:rPr lang="ru-RU" b="0" dirty="0"/>
              <a:t>Группа типических </a:t>
            </a:r>
            <a:r>
              <a:rPr lang="ru-RU" b="0" dirty="0" err="1"/>
              <a:t>астроцитом</a:t>
            </a:r>
            <a:r>
              <a:rPr lang="ru-RU" b="0" dirty="0"/>
              <a:t> включает фибриллярные (основной структурный элемент — волокнообразующие </a:t>
            </a:r>
            <a:r>
              <a:rPr lang="ru-RU" b="0" dirty="0" err="1"/>
              <a:t>астроциты</a:t>
            </a:r>
            <a:r>
              <a:rPr lang="ru-RU" b="0" dirty="0"/>
              <a:t>, к ним же относятся </a:t>
            </a:r>
            <a:r>
              <a:rPr lang="ru-RU" b="0" dirty="0" err="1"/>
              <a:t>пилоидные</a:t>
            </a:r>
            <a:r>
              <a:rPr lang="ru-RU" b="0" dirty="0"/>
              <a:t> опухоли), протоплазматические (скопления крупных округлых клеток</a:t>
            </a:r>
            <a:r>
              <a:rPr lang="ru-RU" b="0" dirty="0" smtClean="0"/>
              <a:t>, </a:t>
            </a:r>
            <a:r>
              <a:rPr lang="ru-RU" b="0" dirty="0"/>
              <a:t>богатых протоплазмой) и смешанные клетки. </a:t>
            </a:r>
            <a:endParaRPr lang="ru-RU" b="0" dirty="0" smtClean="0"/>
          </a:p>
          <a:p>
            <a:r>
              <a:rPr lang="ru-RU" b="0" dirty="0" smtClean="0"/>
              <a:t>Особенностью </a:t>
            </a:r>
            <a:r>
              <a:rPr lang="ru-RU" b="0" dirty="0" err="1"/>
              <a:t>астроцитом</a:t>
            </a:r>
            <a:r>
              <a:rPr lang="ru-RU" b="0" dirty="0"/>
              <a:t>, главным образом фибриллярных, является образование кист. </a:t>
            </a:r>
            <a:r>
              <a:rPr lang="ru-RU" b="0" dirty="0" err="1"/>
              <a:t>Астроцитомы</a:t>
            </a:r>
            <a:r>
              <a:rPr lang="ru-RU" b="0" dirty="0"/>
              <a:t> могут проявляться многообразно в зависимости от их локализации и структуры, компенсаторных и реактивных способностей организма. В подавляющем большинстве случаев при типических </a:t>
            </a:r>
            <a:r>
              <a:rPr lang="ru-RU" b="0" dirty="0" err="1"/>
              <a:t>астроцитомах</a:t>
            </a:r>
            <a:r>
              <a:rPr lang="ru-RU" b="0" dirty="0"/>
              <a:t> течение происходит по опухолевому типу и характеризуется подострым началом с </a:t>
            </a:r>
            <a:r>
              <a:rPr lang="ru-RU" b="0" dirty="0" err="1"/>
              <a:t>прогредиентным</a:t>
            </a:r>
            <a:r>
              <a:rPr lang="ru-RU" b="0" dirty="0"/>
              <a:t> нарастанием симптомов — появлением общемозговых расстройств и быстрым присоединением симптомов очагового поражения головного мозга</a:t>
            </a:r>
          </a:p>
        </p:txBody>
      </p:sp>
    </p:spTree>
    <p:extLst>
      <p:ext uri="{BB962C8B-B14F-4D97-AF65-F5344CB8AC3E}">
        <p14:creationId xmlns:p14="http://schemas.microsoft.com/office/powerpoint/2010/main" xmlns="" val="1323979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Клинический случай. Анамнез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М. 12 лет родился от первой беременности, первых срочных родов. Масса тела ребенка при </a:t>
            </a:r>
            <a:r>
              <a:rPr lang="ru-RU" b="0" dirty="0" smtClean="0"/>
              <a:t>рождении составляла </a:t>
            </a:r>
            <a:r>
              <a:rPr lang="ru-RU" b="0" dirty="0"/>
              <a:t>3650 г, длина — 58 см, окружность головы — 34 см, по шкале </a:t>
            </a:r>
            <a:r>
              <a:rPr lang="ru-RU" b="0" dirty="0" err="1"/>
              <a:t>Апгар</a:t>
            </a:r>
            <a:r>
              <a:rPr lang="ru-RU" b="0" dirty="0"/>
              <a:t> — 8 баллов. Беременность и роды протекали без патологии. Ребенок перенес гемолитическую болезнь новорожденных по системе АВ0, желтушную форму, легкое течение и на первом году жизни развивался по возрасту, на естественном вскармливании находился до года. С первого месяца жизни он наблюдался невропатологом по поводу легкой пирамидной недостаточности в ногах. </a:t>
            </a:r>
            <a:endParaRPr lang="ru-RU" b="0" dirty="0" smtClean="0"/>
          </a:p>
          <a:p>
            <a:r>
              <a:rPr lang="ru-RU" b="0" dirty="0" smtClean="0"/>
              <a:t>В </a:t>
            </a:r>
            <a:r>
              <a:rPr lang="ru-RU" b="0" dirty="0"/>
              <a:t>5-месячном возрасте </a:t>
            </a:r>
            <a:r>
              <a:rPr lang="ru-RU" b="0" dirty="0" smtClean="0"/>
              <a:t>реб</a:t>
            </a:r>
            <a:r>
              <a:rPr lang="ru-RU" b="0" dirty="0"/>
              <a:t>енок был снят с учета в связи с выздоровлением</a:t>
            </a:r>
          </a:p>
        </p:txBody>
      </p:sp>
    </p:spTree>
    <p:extLst>
      <p:ext uri="{BB962C8B-B14F-4D97-AF65-F5344CB8AC3E}">
        <p14:creationId xmlns:p14="http://schemas.microsoft.com/office/powerpoint/2010/main" xmlns="" val="418152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Анамнез заболевания.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0" dirty="0"/>
              <a:t>Клинически заболевание у ребенка проявилось с 2,5 лет, когда в течение 2—3 недель у него развился глубокий правосторонний гемипарез. Появились жалобы на затрудненность движений правой ногой, затем правой рукой, а также шеей, которые усиливались в динамике. Консультирован невропатологом: </a:t>
            </a:r>
            <a:r>
              <a:rPr lang="ru-RU" b="0" dirty="0" err="1"/>
              <a:t>проприоцептивные</a:t>
            </a:r>
            <a:r>
              <a:rPr lang="ru-RU" b="0" dirty="0"/>
              <a:t> рефлексы высокие, больше справа (D&gt;S), тонус повышен в дистальных отделах правой ноги. Координация не нарушена. Проведенное лечение оказалось неэффективным (массаж, электрофорез эуфиллина и папаверина на шейный отдел позвоночника поперечно (№ 10), витамин В6 , </a:t>
            </a:r>
            <a:r>
              <a:rPr lang="ru-RU" b="0" dirty="0" err="1"/>
              <a:t>кавинтон</a:t>
            </a:r>
            <a:r>
              <a:rPr lang="ru-RU" b="0" dirty="0"/>
              <a:t>, </a:t>
            </a:r>
            <a:r>
              <a:rPr lang="ru-RU" b="0" dirty="0" err="1"/>
              <a:t>пирацетам</a:t>
            </a:r>
            <a:r>
              <a:rPr lang="ru-RU" b="0" dirty="0"/>
              <a:t>). Для исключения нарастающего объемного процесса головного мозга ребенок был госпитализирован в Детскую республиканскую клиническую </a:t>
            </a:r>
            <a:r>
              <a:rPr lang="ru-RU" b="0" dirty="0" smtClean="0"/>
              <a:t>больницу.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xmlns="" val="107225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 поступлении: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Объективный осмотр: </a:t>
            </a:r>
            <a:r>
              <a:rPr lang="ru-RU" b="0" dirty="0"/>
              <a:t>отмечались правосторонний гемипарез, атаксия, выраженная при ходьбе и в положении </a:t>
            </a:r>
            <a:r>
              <a:rPr lang="ru-RU" b="0" dirty="0" smtClean="0"/>
              <a:t>сидя, </a:t>
            </a:r>
            <a:r>
              <a:rPr lang="ru-RU" b="0" dirty="0"/>
              <a:t>грубая правосторонняя кривошея</a:t>
            </a:r>
            <a:r>
              <a:rPr lang="ru-RU" b="0" dirty="0" smtClean="0"/>
              <a:t>.</a:t>
            </a:r>
          </a:p>
          <a:p>
            <a:r>
              <a:rPr lang="ru-RU" dirty="0" smtClean="0"/>
              <a:t>Инструментальная диагностика</a:t>
            </a:r>
            <a:r>
              <a:rPr lang="ru-RU" b="0" dirty="0" smtClean="0"/>
              <a:t>: </a:t>
            </a:r>
            <a:r>
              <a:rPr lang="ru-RU" b="0" dirty="0"/>
              <a:t>была проведена магнитно-резонансная томография (МРТ) головного мозга. В проекции четверохолмия, IV желудочка визуализировалось объемное образование неоднородной структуры, содержащее жидкостный компонент, активно накапливающее контрастное вещество, размерами 41х21х49 мм, которое оказывало давление на ствол и мозжечок. Срединные образования смещены на 2 мм вправо. Боковые желудочки расширены, III желудочек слегка сдавлен в </a:t>
            </a:r>
            <a:r>
              <a:rPr lang="ru-RU" b="0" dirty="0" smtClean="0"/>
              <a:t>зад</a:t>
            </a:r>
            <a:r>
              <a:rPr lang="ru-RU" b="0" dirty="0"/>
              <a:t>ненижних отделах, IV — сдавлен жидкостной частью образования. Субарахноидальные пространства не расширены. Гипофиз в размерах не увеличен. </a:t>
            </a:r>
          </a:p>
        </p:txBody>
      </p:sp>
    </p:spTree>
    <p:extLst>
      <p:ext uri="{BB962C8B-B14F-4D97-AF65-F5344CB8AC3E}">
        <p14:creationId xmlns:p14="http://schemas.microsoft.com/office/powerpoint/2010/main" xmlns="" val="2310937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Ребенок консультирован окулистом (глазное дно в норме), нейрохирургом</a:t>
            </a:r>
            <a:r>
              <a:rPr lang="ru-RU" b="0" dirty="0" smtClean="0"/>
              <a:t>.</a:t>
            </a:r>
          </a:p>
          <a:p>
            <a:r>
              <a:rPr lang="ru-RU" b="0" dirty="0" smtClean="0"/>
              <a:t> </a:t>
            </a:r>
            <a:r>
              <a:rPr lang="ru-RU" b="0" dirty="0"/>
              <a:t>Был выставлен диагноз: </a:t>
            </a:r>
            <a:r>
              <a:rPr lang="ru-RU" b="0" i="1" dirty="0"/>
              <a:t>опухоль пластинки четверохолмия с кистозным компонентом.</a:t>
            </a:r>
            <a:r>
              <a:rPr lang="ru-RU" b="0" dirty="0"/>
              <a:t> </a:t>
            </a:r>
            <a:endParaRPr lang="ru-RU" b="0" dirty="0" smtClean="0"/>
          </a:p>
          <a:p>
            <a:r>
              <a:rPr lang="ru-RU" b="0" dirty="0" smtClean="0"/>
              <a:t>От </a:t>
            </a:r>
            <a:r>
              <a:rPr lang="ru-RU" b="0" dirty="0"/>
              <a:t>предложенного оперативного вмешательства родители отказались. На фоне лечения (глицерином, </a:t>
            </a:r>
            <a:r>
              <a:rPr lang="ru-RU" b="0" dirty="0" err="1"/>
              <a:t>пирацетамом</a:t>
            </a:r>
            <a:r>
              <a:rPr lang="ru-RU" b="0" dirty="0"/>
              <a:t>, </a:t>
            </a:r>
            <a:r>
              <a:rPr lang="ru-RU" b="0" dirty="0" err="1"/>
              <a:t>циннаризином</a:t>
            </a:r>
            <a:r>
              <a:rPr lang="ru-RU" b="0" dirty="0"/>
              <a:t>, </a:t>
            </a:r>
            <a:r>
              <a:rPr lang="ru-RU" b="0" dirty="0" err="1"/>
              <a:t>дексаметазоном</a:t>
            </a:r>
            <a:r>
              <a:rPr lang="ru-RU" b="0" dirty="0"/>
              <a:t>) отмечалась положительная динамика. </a:t>
            </a:r>
            <a:endParaRPr lang="ru-RU" b="0" dirty="0" smtClean="0"/>
          </a:p>
          <a:p>
            <a:r>
              <a:rPr lang="ru-RU" b="0" dirty="0" smtClean="0"/>
              <a:t>Через </a:t>
            </a:r>
            <a:r>
              <a:rPr lang="ru-RU" b="0" dirty="0"/>
              <a:t>6 месяцев симптоматика полностью регрессировала, что соотносилось с уменьшением размеров кистозного компонента опухоли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5594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4679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433467"/>
          </a:xfrm>
        </p:spPr>
        <p:txBody>
          <a:bodyPr>
            <a:normAutofit lnSpcReduction="10000"/>
          </a:bodyPr>
          <a:lstStyle/>
          <a:p>
            <a:r>
              <a:rPr lang="ru-RU" b="0" dirty="0"/>
              <a:t>В связи с некоторым ухудшением состояния ребенка в 8 лет, возникновением диплопии, объективными признаками проявления </a:t>
            </a:r>
            <a:r>
              <a:rPr lang="ru-RU" b="0" dirty="0" err="1"/>
              <a:t>гипертензионно-гидроцефального</a:t>
            </a:r>
            <a:r>
              <a:rPr lang="ru-RU" b="0" dirty="0"/>
              <a:t> синдрома вновь было проведено МРТ исследование. </a:t>
            </a:r>
            <a:endParaRPr lang="ru-RU" b="0" dirty="0" smtClean="0"/>
          </a:p>
          <a:p>
            <a:r>
              <a:rPr lang="ru-RU" b="0" dirty="0" smtClean="0"/>
              <a:t>Форма </a:t>
            </a:r>
            <a:r>
              <a:rPr lang="ru-RU" b="0" dirty="0"/>
              <a:t>черепа обычная, полушария мозга симметричные. Границы между серым и белым веществом мозга дифференцируются неотчетливо. В больших полушариях очаговых изменений нет, срединные структуры не смещены, желудочки и субарахноидальные цистерны симметрично расширены. Выявлялось утолщение четверохолмия (больше слева) и овальной формы (23х18 мм) объемный процесс с неоднородной структурой (</a:t>
            </a:r>
            <a:r>
              <a:rPr lang="ru-RU" b="0" dirty="0" err="1"/>
              <a:t>кистообразование</a:t>
            </a:r>
            <a:r>
              <a:rPr lang="ru-RU" b="0" dirty="0"/>
              <a:t> — размягчение), который при контрастном усилении </a:t>
            </a:r>
            <a:r>
              <a:rPr lang="ru-RU" b="0" dirty="0" err="1"/>
              <a:t>контрастируется</a:t>
            </a:r>
            <a:r>
              <a:rPr lang="ru-RU" b="0" dirty="0"/>
              <a:t> кольцевидно и быстро. Нижние отделы ствола и мозжечок не изменены. </a:t>
            </a:r>
            <a:endParaRPr lang="ru-RU" b="0" dirty="0" smtClean="0"/>
          </a:p>
          <a:p>
            <a:r>
              <a:rPr lang="ru-RU" b="0" u="sng" dirty="0" smtClean="0"/>
              <a:t>Заключение</a:t>
            </a:r>
            <a:r>
              <a:rPr lang="ru-RU" b="0" dirty="0"/>
              <a:t>: глиома четверохолмия (преимущественно слева).</a:t>
            </a:r>
          </a:p>
        </p:txBody>
      </p:sp>
    </p:spTree>
    <p:extLst>
      <p:ext uri="{BB962C8B-B14F-4D97-AF65-F5344CB8AC3E}">
        <p14:creationId xmlns:p14="http://schemas.microsoft.com/office/powerpoint/2010/main" xmlns="" val="1515523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395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505475"/>
          </a:xfrm>
        </p:spPr>
        <p:txBody>
          <a:bodyPr>
            <a:normAutofit/>
          </a:bodyPr>
          <a:lstStyle/>
          <a:p>
            <a:r>
              <a:rPr lang="ru-RU" b="0" dirty="0"/>
              <a:t>На электроэнцефалограмме в фоновой записи имелись диффузные изменения в виде дезорганизации основного ритма, определялось наличие высокоамплитудной активности. Гипервентиляция привела к синхронизации медленных волн и выявила </a:t>
            </a:r>
            <a:r>
              <a:rPr lang="ru-RU" b="0" dirty="0" err="1"/>
              <a:t>генерализованные</a:t>
            </a:r>
            <a:r>
              <a:rPr lang="ru-RU" b="0" dirty="0"/>
              <a:t> разряды остроконечных дельта-волн, чередующихся с волнами комплексной структуры длительностью до 4 с, амплитудой до 240 МкВ. Разряд клинически сопровождался кратковременной потерей сознания, заведением глазных яблок вверх и тоническим напряжением в кистях рук. Межполушарной </a:t>
            </a:r>
            <a:r>
              <a:rPr lang="ru-RU" b="0" dirty="0" smtClean="0"/>
              <a:t>асимметрии </a:t>
            </a:r>
            <a:r>
              <a:rPr lang="ru-RU" b="0" dirty="0"/>
              <a:t>не выявлено</a:t>
            </a:r>
            <a:r>
              <a:rPr lang="ru-RU" b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6158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395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43346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0" dirty="0">
                <a:solidFill>
                  <a:srgbClr val="000000"/>
                </a:solidFill>
              </a:rPr>
              <a:t>После выписки из стационара в </a:t>
            </a:r>
            <a:r>
              <a:rPr lang="ru-RU" b="0" dirty="0" smtClean="0">
                <a:solidFill>
                  <a:srgbClr val="000000"/>
                </a:solidFill>
              </a:rPr>
              <a:t>дорожно</a:t>
            </a:r>
            <a:r>
              <a:rPr lang="ru-RU" b="0" dirty="0">
                <a:solidFill>
                  <a:srgbClr val="000000"/>
                </a:solidFill>
              </a:rPr>
              <a:t>-</a:t>
            </a:r>
            <a:r>
              <a:rPr lang="ru-RU" b="0" dirty="0" smtClean="0">
                <a:solidFill>
                  <a:srgbClr val="000000"/>
                </a:solidFill>
              </a:rPr>
              <a:t>транспортном </a:t>
            </a:r>
            <a:r>
              <a:rPr lang="ru-RU" b="0" dirty="0">
                <a:solidFill>
                  <a:srgbClr val="000000"/>
                </a:solidFill>
              </a:rPr>
              <a:t>происшествии ребенок получил сотрясение головного мозга, ушиб волосистой части головы, лица. В результате аварии погибла мать мальчика. С этого времени его начали беспокоить периодически возникающие головные боли, появились изменения в речи, затруднения движений, приступы «отключения</a:t>
            </a:r>
            <a:r>
              <a:rPr lang="ru-RU" b="0" dirty="0" smtClean="0">
                <a:solidFill>
                  <a:srgbClr val="000000"/>
                </a:solidFill>
              </a:rPr>
              <a:t>».</a:t>
            </a:r>
            <a:endParaRPr lang="ru-RU" b="0" dirty="0">
              <a:solidFill>
                <a:srgbClr val="000000"/>
              </a:solidFill>
            </a:endParaRPr>
          </a:p>
          <a:p>
            <a:r>
              <a:rPr lang="ru-RU" b="0" dirty="0"/>
              <a:t>В 9,5 лет у ребенка вновь произошел ушиб головы без потери сознания, отмечалась тошнота. В неврологическом статусе: походка и мышечный тонус обычные, дизартрия. Левша. Сухожильные рефлексы оживлены, D&gt;S. </a:t>
            </a:r>
            <a:r>
              <a:rPr lang="ru-RU" b="0" dirty="0" smtClean="0"/>
              <a:t>Болез</a:t>
            </a:r>
            <a:r>
              <a:rPr lang="ru-RU" b="0" dirty="0"/>
              <a:t>ненность при пальпации остистого отростка С-7. </a:t>
            </a:r>
            <a:endParaRPr lang="ru-RU" b="0" dirty="0" smtClean="0"/>
          </a:p>
          <a:p>
            <a:r>
              <a:rPr lang="ru-RU" b="0" dirty="0" smtClean="0"/>
              <a:t>Ребенок </a:t>
            </a:r>
            <a:r>
              <a:rPr lang="ru-RU" b="0" dirty="0"/>
              <a:t>был обследован в стационарных условиях. Консультирован окулистом: глазное дно в пределах нормы, сужение полей зрения левого глаза снизу и снаружи; гиперметропия слабой степени OD и средней степени OS; </a:t>
            </a:r>
            <a:r>
              <a:rPr lang="ru-RU" b="0" dirty="0" err="1"/>
              <a:t>амблиопия</a:t>
            </a:r>
            <a:r>
              <a:rPr lang="ru-RU" b="0" dirty="0"/>
              <a:t> слабой степени ОS. </a:t>
            </a:r>
            <a:endParaRPr lang="ru-RU" b="0" dirty="0" smtClean="0"/>
          </a:p>
          <a:p>
            <a:r>
              <a:rPr lang="ru-RU" b="0" u="sng" dirty="0" smtClean="0"/>
              <a:t>Диагноз </a:t>
            </a:r>
            <a:r>
              <a:rPr lang="ru-RU" b="0" u="sng" dirty="0"/>
              <a:t>при выписке:</a:t>
            </a:r>
            <a:r>
              <a:rPr lang="ru-RU" b="0" dirty="0"/>
              <a:t> глиома четверохолмия с синдромом мозжечковой недостаточности, правостороннего гемипареза, </a:t>
            </a:r>
            <a:r>
              <a:rPr lang="ru-RU" b="0" dirty="0" err="1"/>
              <a:t>интракраниальной</a:t>
            </a:r>
            <a:r>
              <a:rPr lang="ru-RU" b="0" dirty="0"/>
              <a:t> гипертензии.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295780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</TotalTime>
  <Words>1580</Words>
  <Application>Microsoft Office PowerPoint</Application>
  <PresentationFormat>Экран (4:3)</PresentationFormat>
  <Paragraphs>35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Главная</vt:lpstr>
      <vt:lpstr>СЛУЧАЙ АСТРОЦИТОМЫ СРЕДНЕГО МОЗГА У РЕБЕНКА</vt:lpstr>
      <vt:lpstr>Слайд 2</vt:lpstr>
      <vt:lpstr>Клинический случай. Анамнез жизни</vt:lpstr>
      <vt:lpstr>Анамнез заболевания.</vt:lpstr>
      <vt:lpstr>При поступлении: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СЛУЧАЙ АСТРОЦИТОМЫ СРЕДНЕГО МОЗГА У РЕБЕНКА</dc:title>
  <dc:creator>Пользователь</dc:creator>
  <cp:lastModifiedBy>Максим Клиточенко</cp:lastModifiedBy>
  <cp:revision>4</cp:revision>
  <dcterms:created xsi:type="dcterms:W3CDTF">2025-02-28T20:28:54Z</dcterms:created>
  <dcterms:modified xsi:type="dcterms:W3CDTF">2025-06-06T18:23:51Z</dcterms:modified>
</cp:coreProperties>
</file>