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70" r:id="rId2"/>
    <p:sldId id="277" r:id="rId3"/>
    <p:sldId id="278" r:id="rId4"/>
    <p:sldId id="279" r:id="rId5"/>
    <p:sldId id="258" r:id="rId6"/>
    <p:sldId id="281" r:id="rId7"/>
    <p:sldId id="291" r:id="rId8"/>
    <p:sldId id="280" r:id="rId9"/>
    <p:sldId id="282" r:id="rId10"/>
    <p:sldId id="292" r:id="rId11"/>
    <p:sldId id="283" r:id="rId12"/>
    <p:sldId id="284" r:id="rId13"/>
    <p:sldId id="285" r:id="rId14"/>
    <p:sldId id="288" r:id="rId15"/>
    <p:sldId id="287" r:id="rId16"/>
    <p:sldId id="301" r:id="rId17"/>
    <p:sldId id="302" r:id="rId18"/>
    <p:sldId id="303" r:id="rId19"/>
    <p:sldId id="289" r:id="rId20"/>
    <p:sldId id="259" r:id="rId21"/>
    <p:sldId id="260" r:id="rId22"/>
    <p:sldId id="261" r:id="rId23"/>
    <p:sldId id="262" r:id="rId24"/>
    <p:sldId id="293" r:id="rId25"/>
    <p:sldId id="295" r:id="rId26"/>
    <p:sldId id="297" r:id="rId27"/>
    <p:sldId id="296" r:id="rId28"/>
    <p:sldId id="298" r:id="rId29"/>
    <p:sldId id="300" r:id="rId30"/>
    <p:sldId id="299" r:id="rId31"/>
    <p:sldId id="304" r:id="rId32"/>
    <p:sldId id="263" r:id="rId33"/>
    <p:sldId id="264" r:id="rId34"/>
    <p:sldId id="276" r:id="rId35"/>
    <p:sldId id="305" r:id="rId36"/>
    <p:sldId id="306" r:id="rId37"/>
    <p:sldId id="268" r:id="rId38"/>
    <p:sldId id="269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902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24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47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0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08066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43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85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83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4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90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336A7F2-F704-4190-BAA2-0C169934997A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375F91D-ACC4-49D5-B8CA-D01BC4769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935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grammatika-rus.ru/wp-content/uploads/2018/06/rasprostranennye-orfoepicheskie-oshibki.jp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4425" y="704183"/>
            <a:ext cx="7200900" cy="14859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ОРФОЭПИЧЕСКИЕ </a:t>
            </a:r>
            <a:r>
              <a:rPr lang="ru-RU" b="1" dirty="0" smtClean="0">
                <a:solidFill>
                  <a:srgbClr val="FF0000"/>
                </a:solidFill>
              </a:rPr>
              <a:t>НОРМЫ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i="1" dirty="0">
              <a:latin typeface="Franklin Gothic Medium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181" y="260648"/>
            <a:ext cx="4554107" cy="1542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Орфоэпические нормы</a:t>
            </a:r>
            <a:endParaRPr lang="ru-RU" dirty="0"/>
          </a:p>
        </p:txBody>
      </p:sp>
      <p:pic>
        <p:nvPicPr>
          <p:cNvPr id="4" name="Содержимое 3" descr="http://4.bp.blogspot.com/-CKATfDmbFr4/UzMSBzOFYuI/AAAAAAAAAO0/vAynzZXhkso/s1600/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643050"/>
            <a:ext cx="792961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766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             </a:t>
            </a:r>
            <a:r>
              <a:rPr lang="ru-RU" sz="3600" dirty="0" smtClean="0"/>
              <a:t>Важной стороной орфоэпии является </a:t>
            </a:r>
            <a:r>
              <a:rPr lang="ru-RU" sz="3600" b="1" i="1" dirty="0" smtClean="0"/>
              <a:t>ударение</a:t>
            </a:r>
            <a:r>
              <a:rPr lang="ru-RU" sz="3600" dirty="0" smtClean="0"/>
              <a:t>, то есть звуковое выделение одного из слогов слова. Ударение на письме обычно не обозначается, хотя  в отдельных случаях (при обучении русскому языку нерусских) его принято ставить. </a:t>
            </a:r>
            <a:br>
              <a:rPr lang="ru-RU" sz="3600" dirty="0" smtClean="0"/>
            </a:br>
            <a:r>
              <a:rPr lang="ru-RU" sz="3600" dirty="0" smtClean="0"/>
              <a:t>            Отличительные особенности русского ударения - его </a:t>
            </a:r>
            <a:r>
              <a:rPr lang="ru-RU" sz="3600" b="1" dirty="0" err="1" smtClean="0"/>
              <a:t>разноместность</a:t>
            </a:r>
            <a:r>
              <a:rPr lang="ru-RU" sz="3600" b="1" dirty="0" smtClean="0"/>
              <a:t> и подвижность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           </a:t>
            </a:r>
            <a:r>
              <a:rPr lang="ru-RU" sz="3600" dirty="0" err="1" smtClean="0"/>
              <a:t>Разноместность</a:t>
            </a:r>
            <a:r>
              <a:rPr lang="ru-RU" sz="3600" dirty="0" smtClean="0"/>
              <a:t> заключается в том, что ударение в русском языке может быть на любом слоге слова (</a:t>
            </a:r>
            <a:r>
              <a:rPr lang="ru-RU" sz="3600" i="1" dirty="0" smtClean="0"/>
              <a:t>книга, подпись </a:t>
            </a:r>
            <a:r>
              <a:rPr lang="ru-RU" sz="3600" dirty="0" smtClean="0"/>
              <a:t>- на первом слоге; </a:t>
            </a:r>
            <a:r>
              <a:rPr lang="ru-RU" sz="3600" i="1" dirty="0" smtClean="0"/>
              <a:t>фонарь, подполье  </a:t>
            </a:r>
            <a:r>
              <a:rPr lang="ru-RU" sz="3600" dirty="0" smtClean="0"/>
              <a:t>-на втором;  </a:t>
            </a:r>
            <a:r>
              <a:rPr lang="ru-RU" sz="3600" i="1" dirty="0" smtClean="0"/>
              <a:t>ураган, орфоэпия - </a:t>
            </a:r>
            <a:r>
              <a:rPr lang="ru-RU" sz="3600" dirty="0" smtClean="0"/>
              <a:t>на третьем и т. д.). В одних словах ударение фиксировано на опредёленном слоге и не передвигается  при образовании грамматических форм, в других - меняет с место (сравните: </a:t>
            </a:r>
            <a:r>
              <a:rPr lang="ru-RU" sz="3600" i="1" dirty="0" err="1" smtClean="0"/>
              <a:t>тОнна</a:t>
            </a:r>
            <a:r>
              <a:rPr lang="ru-RU" sz="3600" i="1" dirty="0" smtClean="0"/>
              <a:t> - </a:t>
            </a:r>
            <a:r>
              <a:rPr lang="ru-RU" sz="3600" i="1" dirty="0" err="1" smtClean="0"/>
              <a:t>тОнны</a:t>
            </a:r>
            <a:r>
              <a:rPr lang="ru-RU" sz="3600" i="1" dirty="0" smtClean="0"/>
              <a:t> </a:t>
            </a:r>
            <a:r>
              <a:rPr lang="ru-RU" sz="3600" dirty="0" smtClean="0"/>
              <a:t>и </a:t>
            </a:r>
            <a:r>
              <a:rPr lang="ru-RU" sz="3600" i="1" dirty="0" err="1" smtClean="0"/>
              <a:t>стенА</a:t>
            </a:r>
            <a:r>
              <a:rPr lang="ru-RU" sz="3600" i="1" dirty="0" smtClean="0"/>
              <a:t> - </a:t>
            </a:r>
            <a:r>
              <a:rPr lang="ru-RU" sz="3600" i="1" dirty="0" err="1" smtClean="0"/>
              <a:t>стЕну</a:t>
            </a:r>
            <a:r>
              <a:rPr lang="ru-RU" sz="3600" i="1" dirty="0" smtClean="0"/>
              <a:t> </a:t>
            </a:r>
            <a:r>
              <a:rPr lang="ru-RU" sz="3600" dirty="0" smtClean="0"/>
              <a:t>- </a:t>
            </a:r>
            <a:r>
              <a:rPr lang="ru-RU" sz="3600" i="1" dirty="0" err="1" smtClean="0"/>
              <a:t>стЕнам</a:t>
            </a:r>
            <a:r>
              <a:rPr lang="ru-RU" sz="3600" i="1" dirty="0" smtClean="0"/>
              <a:t> </a:t>
            </a:r>
            <a:r>
              <a:rPr lang="ru-RU" sz="3600" dirty="0" smtClean="0"/>
              <a:t>и </a:t>
            </a:r>
            <a:r>
              <a:rPr lang="ru-RU" sz="3600" i="1" dirty="0" err="1" smtClean="0"/>
              <a:t>стенАм</a:t>
            </a:r>
            <a:r>
              <a:rPr lang="ru-RU" sz="36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Трудные случаи произношения в русском языке</a:t>
            </a:r>
            <a:r>
              <a:rPr lang="ru-RU" sz="3100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ударение падает на </a:t>
            </a:r>
            <a:r>
              <a:rPr lang="ru-RU" b="1" dirty="0" smtClean="0">
                <a:solidFill>
                  <a:srgbClr val="FF0000"/>
                </a:solidFill>
              </a:rPr>
              <a:t>первый</a:t>
            </a:r>
            <a:r>
              <a:rPr lang="ru-RU" b="1" dirty="0" smtClean="0"/>
              <a:t> слог</a:t>
            </a:r>
            <a:r>
              <a:rPr lang="ru-RU" dirty="0" smtClean="0"/>
              <a:t>: банты, бармен, (без) умолку, блага, бунгало, вечеря, , генезис, гербовый, жаворонок, заговор, задешево, запертый, знамение, значимость, издавна, маркетинг, менеджмент, наискось, начатый, отрочество, перенятый, плесневеть, свёкла, сливовый, средства, статуя, судей, (кусок) торта, торты, тотчас, туфля, (много) туфель;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048672"/>
          </a:xfrm>
        </p:spPr>
        <p:txBody>
          <a:bodyPr>
            <a:normAutofit fontScale="77500" lnSpcReduction="20000"/>
          </a:bodyPr>
          <a:lstStyle/>
          <a:p>
            <a:r>
              <a:rPr lang="ru-RU" sz="4400" b="1" dirty="0" smtClean="0"/>
              <a:t>ударение падает на </a:t>
            </a:r>
            <a:r>
              <a:rPr lang="ru-RU" sz="4400" b="1" dirty="0" smtClean="0">
                <a:solidFill>
                  <a:srgbClr val="FF0000"/>
                </a:solidFill>
              </a:rPr>
              <a:t>второй</a:t>
            </a:r>
            <a:r>
              <a:rPr lang="ru-RU" sz="4400" b="1" dirty="0" smtClean="0"/>
              <a:t> слог</a:t>
            </a:r>
            <a:r>
              <a:rPr lang="ru-RU" sz="4400" dirty="0" smtClean="0"/>
              <a:t>: аналог, анатом, арест, афера, балованный, безудержный, блокировать, (к) деньгам, досуг, донельзя, дремота, завидно, закупоренный, закупорить, заплесневеть, звонить, зубчатый, изыск, исчерпать, квартал, колледж, красивее, кремень, ломота, ломоть, манёвр, намерение, опека, оптовый, отчасти, платёжеспособный, принудить, сабо, столяр, танцовщица, таможня, уведомленный, факсимиле, феномен, ходатай, ходатайство, шасси, щавель, эксперт;</a:t>
            </a: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ru-RU" b="1" dirty="0" smtClean="0"/>
              <a:t>ударение падает на </a:t>
            </a:r>
            <a:r>
              <a:rPr lang="ru-RU" b="1" dirty="0" smtClean="0">
                <a:solidFill>
                  <a:srgbClr val="FF0000"/>
                </a:solidFill>
              </a:rPr>
              <a:t>третий</a:t>
            </a:r>
            <a:r>
              <a:rPr lang="ru-RU" b="1" dirty="0" smtClean="0"/>
              <a:t> слог</a:t>
            </a:r>
            <a:r>
              <a:rPr lang="ru-RU" dirty="0" smtClean="0"/>
              <a:t>: агрономия, алкоголь, алфавит, апостроф, баловать, бытие, бюрократия, валовой, гастрономия, двоеженец, диоптрия, диспансер, договор, договоры, договорный, дотемна, духовник, еретик, жалюзи, каталог, кладовая, некролог, немота, непочатый, обеспечение, облегчить, ободрить, одолжить, повторим, позвонишь, полчаса, предвосхитить, (не)преминуть, соглядатай, украинский, эпилог;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ru-RU" b="1" dirty="0" smtClean="0"/>
              <a:t>ударение падает на четвертый слог</a:t>
            </a:r>
            <a:r>
              <a:rPr lang="ru-RU" dirty="0" smtClean="0"/>
              <a:t>: аристократия, асимметрия, газировать, газопровод, новорождённый, обетованный, премировать, рассредоточение, сосредоточение, узаконение, усугубить, христианин;</a:t>
            </a:r>
          </a:p>
          <a:p>
            <a:r>
              <a:rPr lang="ru-RU" b="1" dirty="0" smtClean="0"/>
              <a:t>ударение падает на пятый слог</a:t>
            </a:r>
            <a:r>
              <a:rPr lang="ru-RU" dirty="0" smtClean="0"/>
              <a:t>: вероисповедание, договорено.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Имена прилагательные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вернА</a:t>
            </a:r>
            <a:r>
              <a:rPr lang="ru-RU" dirty="0" smtClean="0"/>
              <a:t>, </a:t>
            </a:r>
            <a:r>
              <a:rPr lang="ru-RU" i="1" dirty="0" smtClean="0"/>
              <a:t>краткое </a:t>
            </a:r>
            <a:r>
              <a:rPr lang="ru-RU" i="1" dirty="0" err="1" smtClean="0"/>
              <a:t>прилаг</a:t>
            </a:r>
            <a:r>
              <a:rPr lang="ru-RU" i="1" dirty="0" smtClean="0"/>
              <a:t>. ж.р.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давнИшний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знАчимый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красИвее</a:t>
            </a:r>
            <a:r>
              <a:rPr lang="ru-RU" dirty="0" smtClean="0"/>
              <a:t>, </a:t>
            </a:r>
            <a:r>
              <a:rPr lang="ru-RU" i="1" dirty="0" smtClean="0"/>
              <a:t>прил.</a:t>
            </a:r>
            <a:r>
              <a:rPr lang="ru-RU" dirty="0" smtClean="0"/>
              <a:t>и </a:t>
            </a:r>
            <a:r>
              <a:rPr lang="ru-RU" i="1" dirty="0" smtClean="0"/>
              <a:t>нареч.</a:t>
            </a:r>
            <a:r>
              <a:rPr lang="ru-RU" dirty="0" smtClean="0"/>
              <a:t> </a:t>
            </a:r>
            <a:r>
              <a:rPr lang="ru-RU" i="1" dirty="0" smtClean="0"/>
              <a:t>в сравн.ст.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красИвейший</a:t>
            </a:r>
            <a:r>
              <a:rPr lang="ru-RU" dirty="0" smtClean="0"/>
              <a:t>, </a:t>
            </a:r>
            <a:r>
              <a:rPr lang="ru-RU" i="1" dirty="0" smtClean="0"/>
              <a:t>превосх.ст.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кровоточАщий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кУхонный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ловкА</a:t>
            </a:r>
            <a:r>
              <a:rPr lang="ru-RU" dirty="0" smtClean="0"/>
              <a:t>, </a:t>
            </a:r>
            <a:r>
              <a:rPr lang="ru-RU" i="1" dirty="0" smtClean="0"/>
              <a:t>краткое </a:t>
            </a:r>
            <a:r>
              <a:rPr lang="ru-RU" i="1" dirty="0" err="1" smtClean="0"/>
              <a:t>прилаг</a:t>
            </a:r>
            <a:r>
              <a:rPr lang="ru-RU" i="1" dirty="0" smtClean="0"/>
              <a:t>. ж.р.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мозаИчный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оптОвый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прозорлИва</a:t>
            </a:r>
            <a:r>
              <a:rPr lang="ru-RU" dirty="0" smtClean="0"/>
              <a:t>, </a:t>
            </a:r>
            <a:r>
              <a:rPr lang="ru-RU" i="1" dirty="0" smtClean="0"/>
              <a:t>краткое </a:t>
            </a:r>
            <a:r>
              <a:rPr lang="ru-RU" i="1" dirty="0" err="1" smtClean="0"/>
              <a:t>прилаг</a:t>
            </a:r>
            <a:r>
              <a:rPr lang="ru-RU" i="1" dirty="0" smtClean="0"/>
              <a:t>. ж.р., в одном ряду со словами </a:t>
            </a:r>
            <a:r>
              <a:rPr lang="ru-RU" i="1" dirty="0" err="1" smtClean="0"/>
              <a:t>смазл</a:t>
            </a:r>
            <a:r>
              <a:rPr lang="ru-RU" b="1" i="1" dirty="0" err="1" smtClean="0"/>
              <a:t>И</a:t>
            </a:r>
            <a:r>
              <a:rPr lang="ru-RU" i="1" dirty="0" err="1" smtClean="0"/>
              <a:t>ва</a:t>
            </a:r>
            <a:r>
              <a:rPr lang="ru-RU" i="1" dirty="0" smtClean="0"/>
              <a:t>, </a:t>
            </a:r>
            <a:r>
              <a:rPr lang="ru-RU" i="1" dirty="0" err="1" smtClean="0"/>
              <a:t>суетл</a:t>
            </a:r>
            <a:r>
              <a:rPr lang="ru-RU" b="1" i="1" dirty="0" err="1" smtClean="0"/>
              <a:t>И</a:t>
            </a:r>
            <a:r>
              <a:rPr lang="ru-RU" i="1" dirty="0" err="1" smtClean="0"/>
              <a:t>ва</a:t>
            </a:r>
            <a:r>
              <a:rPr lang="ru-RU" i="1" dirty="0" smtClean="0"/>
              <a:t>, </a:t>
            </a:r>
            <a:r>
              <a:rPr lang="ru-RU" i="1" dirty="0" err="1" smtClean="0"/>
              <a:t>болтл</a:t>
            </a:r>
            <a:r>
              <a:rPr lang="ru-RU" b="1" i="1" dirty="0" err="1" smtClean="0"/>
              <a:t>И</a:t>
            </a:r>
            <a:r>
              <a:rPr lang="ru-RU" i="1" dirty="0" err="1" smtClean="0"/>
              <a:t>ва</a:t>
            </a:r>
            <a:r>
              <a:rPr lang="ru-RU" i="1" dirty="0" smtClean="0"/>
              <a:t>..., но: </a:t>
            </a:r>
            <a:r>
              <a:rPr lang="ru-RU" i="1" dirty="0" err="1" smtClean="0"/>
              <a:t>прож</a:t>
            </a:r>
            <a:r>
              <a:rPr lang="ru-RU" b="1" i="1" dirty="0" err="1" smtClean="0"/>
              <a:t>О</a:t>
            </a:r>
            <a:r>
              <a:rPr lang="ru-RU" i="1" dirty="0" err="1" smtClean="0"/>
              <a:t>рлива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слИвовый</a:t>
            </a:r>
            <a:r>
              <a:rPr lang="ru-RU" dirty="0" smtClean="0"/>
              <a:t>, </a:t>
            </a:r>
            <a:r>
              <a:rPr lang="ru-RU" i="1" dirty="0" smtClean="0"/>
              <a:t>образовано от </a:t>
            </a:r>
            <a:r>
              <a:rPr lang="ru-RU" i="1" dirty="0" err="1" smtClean="0"/>
              <a:t>сл</a:t>
            </a:r>
            <a:r>
              <a:rPr lang="ru-RU" b="1" i="1" dirty="0" err="1" smtClean="0"/>
              <a:t>И</a:t>
            </a:r>
            <a:r>
              <a:rPr lang="ru-RU" i="1" dirty="0" err="1" smtClean="0"/>
              <a:t>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78098"/>
          </a:xfrm>
        </p:spPr>
        <p:txBody>
          <a:bodyPr/>
          <a:lstStyle/>
          <a:p>
            <a:r>
              <a:rPr lang="ru-RU" dirty="0" smtClean="0"/>
              <a:t>Причастия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124744"/>
          <a:ext cx="8136904" cy="527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6584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000" dirty="0" err="1" smtClean="0"/>
                        <a:t>балОванный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включённый-включЁн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i="1" dirty="0" smtClean="0"/>
                        <a:t>см. </a:t>
                      </a:r>
                      <a:r>
                        <a:rPr lang="ru-RU" sz="2000" i="1" dirty="0" err="1" smtClean="0"/>
                        <a:t>низвед</a:t>
                      </a:r>
                      <a:r>
                        <a:rPr lang="ru-RU" sz="2000" b="1" i="1" dirty="0" err="1" smtClean="0"/>
                        <a:t>Ё</a:t>
                      </a:r>
                      <a:r>
                        <a:rPr lang="ru-RU" sz="2000" i="1" dirty="0" err="1" smtClean="0"/>
                        <a:t>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довезЁнный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зАгнутый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зАнятый-занятА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зАпертый-запертА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заселЁнный-заселенА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избалОванный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i="1" dirty="0" smtClean="0"/>
                        <a:t>см. </a:t>
                      </a:r>
                      <a:r>
                        <a:rPr lang="ru-RU" sz="2000" i="1" dirty="0" err="1" smtClean="0"/>
                        <a:t>бал</a:t>
                      </a:r>
                      <a:r>
                        <a:rPr lang="ru-RU" sz="2000" b="1" i="1" dirty="0" err="1" smtClean="0"/>
                        <a:t>О</a:t>
                      </a:r>
                      <a:r>
                        <a:rPr lang="ru-RU" sz="2000" i="1" dirty="0" err="1" smtClean="0"/>
                        <a:t>ванный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кормЯщий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кровоточАщий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молЯщий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нажИвший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нАжитый-нажитА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налИвший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налитА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нанЯвшийся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начАвший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нАчатый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низведЁнный-низведЁн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i="1" dirty="0" smtClean="0"/>
                        <a:t>см. </a:t>
                      </a:r>
                      <a:r>
                        <a:rPr lang="ru-RU" sz="2000" i="1" dirty="0" err="1" smtClean="0"/>
                        <a:t>включ</a:t>
                      </a:r>
                      <a:r>
                        <a:rPr lang="ru-RU" sz="2000" b="1" i="1" dirty="0" err="1" smtClean="0"/>
                        <a:t>Ё</a:t>
                      </a:r>
                      <a:r>
                        <a:rPr lang="ru-RU" sz="2000" i="1" dirty="0" err="1" smtClean="0"/>
                        <a:t>нный</a:t>
                      </a:r>
                      <a:r>
                        <a:rPr lang="ru-RU" sz="2000" i="1" dirty="0" smtClean="0"/>
                        <a:t>…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ободрённый-ободрЁн-ободренА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обострЁнный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определЁнный-определЁн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отключЁнный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повторЁнный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поделЁнный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понЯвший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прИнятый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приручЁнный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прожИвший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снЯтый-снятА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dirty="0" err="1" smtClean="0"/>
                        <a:t>сОгнутый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71600" y="404664"/>
          <a:ext cx="7632848" cy="59504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50416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Деепричастия</a:t>
                      </a:r>
                      <a:r>
                        <a:rPr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балУясь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закУпорив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начАв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начАвшись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отдАв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поднЯв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понЯв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прибЫв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Наречия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вОвремя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добелА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дОверху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донЕльзя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дОнизу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дОсуха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завИдно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значении сказуемого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зАгодя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разговорное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зАсветло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зАтемно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Исстари</a:t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красИвее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прил.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нареч.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сравн.ст.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навЕрх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надОлго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ненадОлго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Приведём некоторые правила орфоэпии в области ударения, которые помогут предупредить соответствующие ошибки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ОРФОЭПИЧЕСКИЕ НОРМЫ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Орфоэпические нормы</a:t>
            </a:r>
            <a:r>
              <a:rPr lang="ru-RU" dirty="0" smtClean="0"/>
              <a:t> – это правила произношения отдельных звуков, сочетаний звуков, грамматических форм.</a:t>
            </a:r>
          </a:p>
          <a:p>
            <a:pPr algn="just">
              <a:buNone/>
            </a:pPr>
            <a:r>
              <a:rPr lang="ru-RU" b="1" dirty="0" smtClean="0"/>
              <a:t>Орфоэпические нормы</a:t>
            </a:r>
            <a:r>
              <a:rPr lang="ru-RU" dirty="0" smtClean="0"/>
              <a:t> регулируют произношение отдельных звуков в разных фонетических позициях, в сочетаниях с другими звуками, а также их про­изношение в определенных грамматических формах, группах слов или в отдельных словах.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180417"/>
            <a:ext cx="1408298" cy="136562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48680"/>
            <a:ext cx="8229600" cy="5477457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ru-RU" u="sng" dirty="0"/>
              <a:t>Некоторые закономерности в постановке ударений</a:t>
            </a:r>
            <a:r>
              <a:rPr lang="ru-RU" dirty="0"/>
              <a:t>:</a:t>
            </a:r>
          </a:p>
          <a:p>
            <a:pPr>
              <a:defRPr/>
            </a:pPr>
            <a:r>
              <a:rPr lang="ru-RU" dirty="0"/>
              <a:t>Существительные мужского рода на </a:t>
            </a:r>
            <a:r>
              <a:rPr lang="ru-RU" i="1" dirty="0"/>
              <a:t>–лог</a:t>
            </a:r>
            <a:r>
              <a:rPr lang="ru-RU" dirty="0"/>
              <a:t>,  называющие неодушевленные предметы, имеют ударение на последнем слоге: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эпилог, каталог, некролог </a:t>
            </a:r>
            <a:r>
              <a:rPr lang="ru-RU" dirty="0"/>
              <a:t>(но : аналог)</a:t>
            </a:r>
          </a:p>
          <a:p>
            <a:pPr>
              <a:defRPr/>
            </a:pPr>
            <a:r>
              <a:rPr lang="ru-RU" dirty="0"/>
              <a:t>Называющие лиц по роду занятий - на среднем слоге, то есть не на части </a:t>
            </a:r>
            <a:r>
              <a:rPr lang="ru-RU" i="1" dirty="0"/>
              <a:t>–лог</a:t>
            </a:r>
            <a:r>
              <a:rPr lang="ru-RU" dirty="0"/>
              <a:t>: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антрополог, физиолог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Орфоэпические нормы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/>
              <a:t>Сложные существительные с частью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sz="2800" i="1" dirty="0">
                <a:solidFill>
                  <a:schemeClr val="accent2">
                    <a:lumMod val="75000"/>
                  </a:schemeClr>
                </a:solidFill>
              </a:rPr>
              <a:t>провод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/>
              <a:t>произносятся с ударением на последнем слоге: </a:t>
            </a:r>
            <a:r>
              <a:rPr lang="ru-RU" sz="2800" i="1" dirty="0">
                <a:solidFill>
                  <a:schemeClr val="accent2">
                    <a:lumMod val="75000"/>
                  </a:schemeClr>
                </a:solidFill>
              </a:rPr>
              <a:t>водопровод, мусоропровод, нефтепровод, трубопровод </a:t>
            </a:r>
          </a:p>
          <a:p>
            <a:pPr>
              <a:defRPr/>
            </a:pPr>
            <a:r>
              <a:rPr lang="ru-RU" sz="2800" dirty="0"/>
              <a:t>Ударение у существительных женского рода на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sz="2800" i="1" dirty="0" err="1">
                <a:solidFill>
                  <a:schemeClr val="accent2">
                    <a:lumMod val="75000"/>
                  </a:schemeClr>
                </a:solidFill>
              </a:rPr>
              <a:t>ота</a:t>
            </a:r>
            <a:r>
              <a:rPr lang="ru-RU" sz="2800" dirty="0"/>
              <a:t> зависит от того, образованы они от прилагательного или от глагола. Если образованы от прилагательных, то имеют ударение на окончании: </a:t>
            </a:r>
            <a:r>
              <a:rPr lang="ru-RU" sz="2800" i="1" dirty="0">
                <a:solidFill>
                  <a:schemeClr val="accent2">
                    <a:lumMod val="75000"/>
                  </a:schemeClr>
                </a:solidFill>
              </a:rPr>
              <a:t>глухота, красота, слепота, немота </a:t>
            </a:r>
            <a:r>
              <a:rPr lang="ru-RU" sz="2800" i="1" dirty="0"/>
              <a:t>.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/>
              <a:t>Если от глаголов – на  основе: </a:t>
            </a:r>
            <a:r>
              <a:rPr lang="ru-RU" sz="2800" i="1" dirty="0">
                <a:solidFill>
                  <a:schemeClr val="accent2">
                    <a:lumMod val="75000"/>
                  </a:schemeClr>
                </a:solidFill>
              </a:rPr>
              <a:t>ломота, дремота, острота, зевота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Орфоэпические нормы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Существительные мужского рода 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анин</a:t>
            </a:r>
            <a:r>
              <a:rPr lang="ru-RU" dirty="0"/>
              <a:t> чаще всего имеют ударение на предпоследнем слоге: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марсианин, англичанин, египтянин, мусульманин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dirty="0"/>
              <a:t>Ударение на последний слог падает в словах старославянского происхождения: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христианин, славянин, мещанин, дворянин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Орфоэпические нормы прилагательных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511256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/>
              <a:t>В кратких прилагательных и причастиях женского </a:t>
            </a:r>
            <a:r>
              <a:rPr lang="ru-RU" dirty="0"/>
              <a:t>рода, а также в глаголах прошедшего времени женского рода принято ставить ударение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последнем слоге</a:t>
            </a:r>
            <a:r>
              <a:rPr lang="ru-RU" dirty="0"/>
              <a:t> :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молода, брала, приняла, принята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/>
              <a:t>(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НО:</a:t>
            </a:r>
            <a:r>
              <a:rPr lang="ru-RU" dirty="0"/>
              <a:t> </a:t>
            </a:r>
            <a:r>
              <a:rPr lang="ru-RU" i="1" dirty="0"/>
              <a:t>крала, клала</a:t>
            </a:r>
            <a:r>
              <a:rPr lang="ru-RU" dirty="0" smtClean="0"/>
              <a:t>)</a:t>
            </a:r>
          </a:p>
          <a:p>
            <a:pPr>
              <a:defRPr/>
            </a:pPr>
            <a:r>
              <a:rPr lang="ru-RU" b="1" dirty="0" smtClean="0"/>
              <a:t>Если ударение в краткой форме женского рода </a:t>
            </a:r>
            <a:r>
              <a:rPr lang="ru-RU" dirty="0" smtClean="0"/>
              <a:t>падает на окончание, то в сравнительной степени оно будет на суффиксе  </a:t>
            </a:r>
            <a:r>
              <a:rPr lang="ru-RU" i="1" dirty="0" smtClean="0"/>
              <a:t>-ее: </a:t>
            </a:r>
            <a:r>
              <a:rPr lang="ru-RU" i="1" dirty="0" err="1" smtClean="0"/>
              <a:t>сильнА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сильнЕе</a:t>
            </a:r>
            <a:r>
              <a:rPr lang="ru-RU" i="1" dirty="0" smtClean="0"/>
              <a:t>,  </a:t>
            </a:r>
            <a:r>
              <a:rPr lang="ru-RU" i="1" dirty="0" err="1" smtClean="0"/>
              <a:t>больнА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больнЕе</a:t>
            </a:r>
            <a:r>
              <a:rPr lang="ru-RU" i="1" dirty="0" smtClean="0"/>
              <a:t>, </a:t>
            </a:r>
            <a:r>
              <a:rPr lang="ru-RU" i="1" dirty="0" err="1" smtClean="0"/>
              <a:t>живА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живЕе</a:t>
            </a:r>
            <a:r>
              <a:rPr lang="ru-RU" i="1" dirty="0" smtClean="0"/>
              <a:t>, </a:t>
            </a:r>
            <a:r>
              <a:rPr lang="ru-RU" i="1" dirty="0" err="1" smtClean="0"/>
              <a:t>стройнА</a:t>
            </a:r>
            <a:r>
              <a:rPr lang="ru-RU" dirty="0" smtClean="0"/>
              <a:t>— </a:t>
            </a:r>
            <a:r>
              <a:rPr lang="ru-RU" i="1" dirty="0" err="1" smtClean="0"/>
              <a:t>стройнЕе</a:t>
            </a:r>
            <a:r>
              <a:rPr lang="ru-RU" i="1" dirty="0" smtClean="0"/>
              <a:t>, </a:t>
            </a:r>
            <a:r>
              <a:rPr lang="ru-RU" i="1" dirty="0" err="1" smtClean="0"/>
              <a:t>правА</a:t>
            </a:r>
            <a:r>
              <a:rPr lang="ru-RU" i="1" dirty="0" smtClean="0"/>
              <a:t> — </a:t>
            </a:r>
            <a:r>
              <a:rPr lang="ru-RU" i="1" dirty="0" err="1" smtClean="0"/>
              <a:t>правЕе</a:t>
            </a:r>
            <a:r>
              <a:rPr lang="ru-RU" i="1" dirty="0" smtClean="0"/>
              <a:t>; </a:t>
            </a:r>
            <a:r>
              <a:rPr lang="ru-RU" dirty="0" smtClean="0"/>
              <a:t>если же ударение в женском роде стоит на основе, то в сравнительной степени оно и сохраняется на основе: </a:t>
            </a:r>
            <a:r>
              <a:rPr lang="ru-RU" i="1" dirty="0" err="1" smtClean="0"/>
              <a:t>красИва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красИвее</a:t>
            </a:r>
            <a:r>
              <a:rPr lang="ru-RU" i="1" dirty="0" smtClean="0"/>
              <a:t>, </a:t>
            </a:r>
            <a:r>
              <a:rPr lang="ru-RU" i="1" dirty="0" err="1" smtClean="0"/>
              <a:t>печАльна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печАльнее</a:t>
            </a:r>
            <a:r>
              <a:rPr lang="ru-RU" i="1" dirty="0" smtClean="0"/>
              <a:t>, </a:t>
            </a:r>
            <a:r>
              <a:rPr lang="ru-RU" i="1" dirty="0" err="1" smtClean="0"/>
              <a:t>протИвна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протИвнее</a:t>
            </a:r>
            <a:r>
              <a:rPr lang="ru-RU" i="1" dirty="0" smtClean="0"/>
              <a:t>.</a:t>
            </a:r>
            <a:r>
              <a:rPr lang="ru-RU" dirty="0" smtClean="0"/>
              <a:t> То же касается и формы превосходной степени.</a:t>
            </a:r>
            <a:br>
              <a:rPr lang="ru-RU" dirty="0" smtClean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/>
              <a:t>Орфоэпические нормы глаголов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84576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Одна из наиболее напряжённых точек ударения в употребительных глаголах - это </a:t>
            </a:r>
            <a:r>
              <a:rPr lang="ru-RU" b="1" u="sng" dirty="0" smtClean="0"/>
              <a:t>формы прошедшего времени.</a:t>
            </a:r>
          </a:p>
          <a:p>
            <a:pPr algn="ctr">
              <a:buNone/>
            </a:pPr>
            <a:endParaRPr lang="ru-RU" b="1" u="sng" dirty="0" smtClean="0"/>
          </a:p>
          <a:p>
            <a:r>
              <a:rPr lang="ru-RU" dirty="0" smtClean="0"/>
              <a:t>Ударение в  прошедшем  времени  обычно  падает  на  тот же </a:t>
            </a:r>
            <a:r>
              <a:rPr lang="ru-RU" i="1" dirty="0" smtClean="0"/>
              <a:t> </a:t>
            </a:r>
            <a:r>
              <a:rPr lang="ru-RU" dirty="0" smtClean="0"/>
              <a:t>слог, что и в инфинитиве:  </a:t>
            </a:r>
            <a:r>
              <a:rPr lang="ru-RU" i="1" dirty="0" err="1" smtClean="0"/>
              <a:t>сидЕть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сидЕла</a:t>
            </a:r>
            <a:r>
              <a:rPr lang="ru-RU" i="1" dirty="0" smtClean="0"/>
              <a:t>, </a:t>
            </a:r>
            <a:r>
              <a:rPr lang="ru-RU" i="1" dirty="0" err="1" smtClean="0"/>
              <a:t>стонАть</a:t>
            </a:r>
            <a:r>
              <a:rPr lang="ru-RU" i="1" dirty="0" smtClean="0"/>
              <a:t> — </a:t>
            </a:r>
            <a:r>
              <a:rPr lang="ru-RU" i="1" dirty="0" err="1" smtClean="0"/>
              <a:t>стонАла</a:t>
            </a:r>
            <a:r>
              <a:rPr lang="ru-RU" i="1" dirty="0" smtClean="0"/>
              <a:t>.  </a:t>
            </a:r>
            <a:r>
              <a:rPr lang="ru-RU" i="1" dirty="0" err="1" smtClean="0"/>
              <a:t>прЯтать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прЯтала</a:t>
            </a:r>
            <a:r>
              <a:rPr lang="ru-RU" i="1" dirty="0" smtClean="0"/>
              <a:t>, </a:t>
            </a:r>
            <a:r>
              <a:rPr lang="ru-RU" i="1" dirty="0" err="1" smtClean="0"/>
              <a:t>начинАть</a:t>
            </a:r>
            <a:r>
              <a:rPr lang="ru-RU" i="1" dirty="0" smtClean="0"/>
              <a:t> — </a:t>
            </a:r>
            <a:r>
              <a:rPr lang="ru-RU" i="1" dirty="0" err="1" smtClean="0"/>
              <a:t>начинАла</a:t>
            </a:r>
            <a:r>
              <a:rPr lang="ru-RU" i="1" dirty="0" smtClean="0"/>
              <a:t>. </a:t>
            </a:r>
            <a:r>
              <a:rPr lang="ru-RU" dirty="0" smtClean="0"/>
              <a:t>  </a:t>
            </a:r>
          </a:p>
          <a:p>
            <a:r>
              <a:rPr lang="ru-RU" dirty="0" smtClean="0"/>
              <a:t>      </a:t>
            </a:r>
            <a:endParaRPr lang="ru-RU" i="1" dirty="0" smtClean="0"/>
          </a:p>
          <a:p>
            <a:r>
              <a:rPr lang="ru-RU" i="1" dirty="0" smtClean="0"/>
              <a:t>У</a:t>
            </a:r>
            <a:r>
              <a:rPr lang="ru-RU" dirty="0" smtClean="0"/>
              <a:t>дарение в форме женского рода переходит на окончание, а в остальных формах остаётся на основе: </a:t>
            </a:r>
            <a:r>
              <a:rPr lang="ru-RU" i="1" dirty="0" smtClean="0"/>
              <a:t>брать. быть, взять, вить, врать, гнать, дать, ждать, жить, звать, лгать,</a:t>
            </a:r>
            <a:r>
              <a:rPr lang="ru-RU" i="1" baseline="-25000" dirty="0" smtClean="0"/>
              <a:t> </a:t>
            </a:r>
            <a:r>
              <a:rPr lang="ru-RU" i="1" dirty="0" smtClean="0"/>
              <a:t>лить, пить, рвать </a:t>
            </a:r>
            <a:r>
              <a:rPr lang="ru-RU" dirty="0" smtClean="0"/>
              <a:t>и др. </a:t>
            </a:r>
          </a:p>
          <a:p>
            <a:endParaRPr lang="ru-RU" dirty="0" smtClean="0"/>
          </a:p>
          <a:p>
            <a:r>
              <a:rPr lang="ru-RU" dirty="0" smtClean="0"/>
              <a:t>Рекомендуется говорить: </a:t>
            </a:r>
            <a:r>
              <a:rPr lang="ru-RU" i="1" dirty="0" smtClean="0"/>
              <a:t>жить </a:t>
            </a:r>
            <a:r>
              <a:rPr lang="ru-RU" dirty="0" smtClean="0"/>
              <a:t>— </a:t>
            </a:r>
            <a:r>
              <a:rPr lang="ru-RU" i="1" dirty="0" smtClean="0"/>
              <a:t>жил </a:t>
            </a:r>
            <a:r>
              <a:rPr lang="ru-RU" dirty="0" smtClean="0"/>
              <a:t>— </a:t>
            </a:r>
            <a:r>
              <a:rPr lang="ru-RU" i="1" dirty="0" err="1" smtClean="0"/>
              <a:t>жИло</a:t>
            </a:r>
            <a:r>
              <a:rPr lang="ru-RU" i="1" dirty="0" smtClean="0"/>
              <a:t> — </a:t>
            </a:r>
            <a:r>
              <a:rPr lang="ru-RU" i="1" dirty="0" err="1" smtClean="0"/>
              <a:t>жИли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жилА</a:t>
            </a:r>
            <a:r>
              <a:rPr lang="ru-RU" i="1" dirty="0" smtClean="0"/>
              <a:t>;   ждать </a:t>
            </a:r>
            <a:r>
              <a:rPr lang="ru-RU" dirty="0" smtClean="0"/>
              <a:t>— </a:t>
            </a:r>
            <a:r>
              <a:rPr lang="ru-RU" i="1" dirty="0" smtClean="0"/>
              <a:t>ждал </a:t>
            </a:r>
            <a:r>
              <a:rPr lang="ru-RU" dirty="0" smtClean="0"/>
              <a:t>— </a:t>
            </a:r>
            <a:r>
              <a:rPr lang="ru-RU" i="1" dirty="0" err="1" smtClean="0"/>
              <a:t>ждАло</a:t>
            </a:r>
            <a:r>
              <a:rPr lang="ru-RU" dirty="0" smtClean="0"/>
              <a:t>— </a:t>
            </a:r>
            <a:r>
              <a:rPr lang="ru-RU" i="1" dirty="0" err="1" smtClean="0"/>
              <a:t>ждАли</a:t>
            </a:r>
            <a:r>
              <a:rPr lang="ru-RU" i="1" dirty="0" smtClean="0"/>
              <a:t> — </a:t>
            </a:r>
            <a:r>
              <a:rPr lang="ru-RU" i="1" dirty="0" err="1" smtClean="0"/>
              <a:t>ждалА</a:t>
            </a:r>
            <a:r>
              <a:rPr lang="ru-RU" i="1" dirty="0" smtClean="0"/>
              <a:t>; лить — лил </a:t>
            </a:r>
            <a:r>
              <a:rPr lang="ru-RU" dirty="0" smtClean="0"/>
              <a:t>— </a:t>
            </a:r>
            <a:r>
              <a:rPr lang="ru-RU" i="1" dirty="0" err="1" smtClean="0"/>
              <a:t>лИло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лИли</a:t>
            </a:r>
            <a:r>
              <a:rPr lang="ru-RU" dirty="0" smtClean="0"/>
              <a:t>— </a:t>
            </a:r>
            <a:r>
              <a:rPr lang="ru-RU" i="1" dirty="0" err="1" smtClean="0"/>
              <a:t>лилА</a:t>
            </a:r>
            <a:r>
              <a:rPr lang="ru-RU" i="1" dirty="0" smtClean="0"/>
              <a:t>. 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Орфоэпические нормы глаголов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472608"/>
          </a:xfrm>
        </p:spPr>
        <p:txBody>
          <a:bodyPr>
            <a:normAutofit fontScale="77500" lnSpcReduction="20000"/>
          </a:bodyPr>
          <a:lstStyle/>
          <a:p>
            <a:r>
              <a:rPr lang="ru-RU" sz="3600" dirty="0" smtClean="0"/>
              <a:t>Исключение составляют </a:t>
            </a:r>
            <a:r>
              <a:rPr lang="ru-RU" sz="3600" b="1" dirty="0" smtClean="0"/>
              <a:t>слова с приставкой </a:t>
            </a:r>
            <a:r>
              <a:rPr lang="ru-RU" sz="3600" b="1" i="1" dirty="0" smtClean="0"/>
              <a:t>вы-</a:t>
            </a:r>
            <a:r>
              <a:rPr lang="ru-RU" sz="3600" i="1" dirty="0" smtClean="0"/>
              <a:t>, </a:t>
            </a:r>
            <a:r>
              <a:rPr lang="ru-RU" sz="3600" dirty="0" smtClean="0"/>
              <a:t>которая принимает ударение на себя: </a:t>
            </a:r>
            <a:r>
              <a:rPr lang="ru-RU" sz="3600" i="1" dirty="0" err="1" smtClean="0"/>
              <a:t>вЫжить</a:t>
            </a:r>
            <a:r>
              <a:rPr lang="ru-RU" sz="3600" i="1" dirty="0" smtClean="0"/>
              <a:t> </a:t>
            </a:r>
            <a:r>
              <a:rPr lang="ru-RU" sz="3600" dirty="0" smtClean="0"/>
              <a:t>— </a:t>
            </a:r>
            <a:r>
              <a:rPr lang="ru-RU" sz="3600" i="1" dirty="0" err="1" smtClean="0"/>
              <a:t>вЫжила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вЫлить</a:t>
            </a:r>
            <a:r>
              <a:rPr lang="ru-RU" sz="3600" i="1" dirty="0" smtClean="0"/>
              <a:t> — </a:t>
            </a:r>
            <a:r>
              <a:rPr lang="ru-RU" sz="3600" i="1" dirty="0" err="1" smtClean="0"/>
              <a:t>вЫлила</a:t>
            </a:r>
            <a:r>
              <a:rPr lang="ru-RU" sz="3600" i="1" dirty="0" smtClean="0"/>
              <a:t>,  </a:t>
            </a:r>
            <a:r>
              <a:rPr lang="ru-RU" sz="3600" i="1" dirty="0" err="1" smtClean="0"/>
              <a:t>вЫзвать</a:t>
            </a:r>
            <a:r>
              <a:rPr lang="ru-RU" sz="3600" i="1" dirty="0" smtClean="0"/>
              <a:t> </a:t>
            </a:r>
            <a:r>
              <a:rPr lang="ru-RU" sz="3600" dirty="0" smtClean="0"/>
              <a:t>— </a:t>
            </a:r>
            <a:r>
              <a:rPr lang="ru-RU" sz="3600" i="1" dirty="0" err="1" smtClean="0"/>
              <a:t>вЫзвала</a:t>
            </a:r>
            <a:r>
              <a:rPr lang="ru-RU" sz="3600" i="1" dirty="0" smtClean="0"/>
              <a:t>.</a:t>
            </a:r>
          </a:p>
          <a:p>
            <a:endParaRPr lang="ru-RU" sz="3600" i="1" dirty="0" smtClean="0"/>
          </a:p>
          <a:p>
            <a:r>
              <a:rPr lang="ru-RU" sz="3600" dirty="0" smtClean="0"/>
              <a:t>У глаголов </a:t>
            </a:r>
            <a:r>
              <a:rPr lang="ru-RU" sz="3600" b="1" i="1" dirty="0" smtClean="0"/>
              <a:t>класть, красть, слать, послать </a:t>
            </a:r>
            <a:r>
              <a:rPr lang="ru-RU" sz="3600" dirty="0" smtClean="0"/>
              <a:t>ударение в форме </a:t>
            </a:r>
            <a:r>
              <a:rPr lang="ru-RU" sz="3600" b="1" dirty="0" smtClean="0"/>
              <a:t>женского рода прошедшего времени </a:t>
            </a:r>
            <a:r>
              <a:rPr lang="ru-RU" sz="3600" dirty="0" smtClean="0"/>
              <a:t>остаётся на основе: </a:t>
            </a:r>
            <a:r>
              <a:rPr lang="ru-RU" sz="3600" i="1" dirty="0" smtClean="0"/>
              <a:t> </a:t>
            </a:r>
            <a:r>
              <a:rPr lang="ru-RU" sz="3600" i="1" dirty="0" err="1" smtClean="0"/>
              <a:t>крАла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слАла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послАла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стлАла</a:t>
            </a:r>
            <a:r>
              <a:rPr lang="ru-RU" sz="3600" i="1" dirty="0" smtClean="0"/>
              <a:t>.</a:t>
            </a:r>
          </a:p>
          <a:p>
            <a:pPr>
              <a:buNone/>
            </a:pPr>
            <a:endParaRPr lang="ru-RU" sz="3600" i="1" dirty="0" smtClean="0"/>
          </a:p>
          <a:p>
            <a:r>
              <a:rPr lang="ru-RU" sz="3600" b="1" dirty="0" smtClean="0"/>
              <a:t>В возвратных глаголах  </a:t>
            </a:r>
            <a:r>
              <a:rPr lang="ru-RU" sz="3600" dirty="0" smtClean="0"/>
              <a:t>ударение в форме прошедшего времени переходит на окончание: </a:t>
            </a:r>
            <a:r>
              <a:rPr lang="ru-RU" sz="3600" i="1" dirty="0" err="1" smtClean="0"/>
              <a:t>начАться</a:t>
            </a:r>
            <a:r>
              <a:rPr lang="ru-RU" sz="3600" dirty="0" smtClean="0"/>
              <a:t>— </a:t>
            </a:r>
            <a:r>
              <a:rPr lang="ru-RU" sz="3600" i="1" dirty="0" err="1" smtClean="0"/>
              <a:t>началсяЯ</a:t>
            </a:r>
            <a:r>
              <a:rPr lang="ru-RU" sz="3600" i="1" dirty="0" smtClean="0"/>
              <a:t>,  </a:t>
            </a:r>
            <a:r>
              <a:rPr lang="ru-RU" sz="3600" i="1" dirty="0" err="1" smtClean="0"/>
              <a:t>началАсь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началОсь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началИсь</a:t>
            </a:r>
            <a:r>
              <a:rPr lang="ru-RU" sz="3600" i="1" dirty="0" smtClean="0"/>
              <a:t>; </a:t>
            </a:r>
            <a:r>
              <a:rPr lang="ru-RU" sz="3600" i="1" dirty="0" err="1" smtClean="0"/>
              <a:t>принЯться</a:t>
            </a:r>
            <a:r>
              <a:rPr lang="ru-RU" sz="3600" i="1" dirty="0" smtClean="0"/>
              <a:t> — </a:t>
            </a:r>
            <a:r>
              <a:rPr lang="ru-RU" sz="3600" i="1" dirty="0" err="1" smtClean="0"/>
              <a:t>принялсЯ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принялАсь</a:t>
            </a:r>
            <a:r>
              <a:rPr lang="ru-RU" sz="3600" dirty="0" smtClean="0"/>
              <a:t>,  </a:t>
            </a:r>
            <a:r>
              <a:rPr lang="ru-RU" sz="3600" i="1" dirty="0" err="1" smtClean="0"/>
              <a:t>принялОсь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принялИсь</a:t>
            </a:r>
            <a:r>
              <a:rPr lang="ru-RU" sz="3600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Орфоэпические нормы глаголов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У глаголов на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ировать</a:t>
            </a:r>
            <a:r>
              <a:rPr lang="ru-RU" dirty="0" smtClean="0"/>
              <a:t> существует тенденция к переносу ударения с последнего слога на третий от конца: блок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ровать, коп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ровать, экспорт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ровать, делег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ровать.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НО</a:t>
            </a:r>
            <a:r>
              <a:rPr lang="ru-RU" dirty="0" smtClean="0"/>
              <a:t>: премиров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ть, пломбиров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ть, маркиров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О произношении глагола </a:t>
            </a:r>
            <a:r>
              <a:rPr lang="ru-RU" b="1" i="1" dirty="0" smtClean="0">
                <a:solidFill>
                  <a:srgbClr val="FF0000"/>
                </a:solidFill>
              </a:rPr>
              <a:t>звонить</a:t>
            </a:r>
            <a:r>
              <a:rPr lang="ru-RU" b="1" i="1" dirty="0" smtClean="0"/>
              <a:t> </a:t>
            </a:r>
            <a:r>
              <a:rPr lang="ru-RU" b="1" dirty="0" smtClean="0"/>
              <a:t>в спрягаемой форме</a:t>
            </a:r>
          </a:p>
          <a:p>
            <a:pPr algn="ctr">
              <a:buNone/>
            </a:pPr>
            <a:r>
              <a:rPr lang="ru-RU" dirty="0" smtClean="0"/>
              <a:t>Орфоэпические словари последнего времени совершенно обоснованно продолжают рекомендовать ударение на окончании:</a:t>
            </a:r>
            <a:r>
              <a:rPr lang="ru-RU" i="1" dirty="0" smtClean="0"/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звонИшь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звонИт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звонИм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звонИте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звонЯт</a:t>
            </a:r>
            <a:r>
              <a:rPr lang="ru-RU" i="1" dirty="0" smtClean="0"/>
              <a:t>. </a:t>
            </a:r>
            <a:r>
              <a:rPr lang="ru-RU" dirty="0" smtClean="0"/>
              <a:t>Эта традиция опирается</a:t>
            </a:r>
            <a:r>
              <a:rPr lang="ru-RU" i="1" dirty="0" smtClean="0"/>
              <a:t> </a:t>
            </a:r>
            <a:r>
              <a:rPr lang="ru-RU" dirty="0" smtClean="0"/>
              <a:t>на классическую литературу (прежде всего поэзию), речевую практику авторитетных носителей языка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Орфоэпические нормы причастий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ударение в полной форме находится на суффиксе </a:t>
            </a:r>
            <a:r>
              <a:rPr lang="ru-RU" i="1" dirty="0" smtClean="0"/>
              <a:t>-</a:t>
            </a:r>
            <a:r>
              <a:rPr lang="ru-RU" i="1" dirty="0" err="1" smtClean="0"/>
              <a:t>ённ</a:t>
            </a:r>
            <a:r>
              <a:rPr lang="ru-RU" i="1" dirty="0" smtClean="0"/>
              <a:t>-</a:t>
            </a:r>
            <a:r>
              <a:rPr lang="ru-RU" dirty="0" smtClean="0"/>
              <a:t>  ,то оно остаётся на нём только в форме мужского рода, в остальных формах переходит на окончание: </a:t>
            </a:r>
            <a:r>
              <a:rPr lang="ru-RU" i="1" dirty="0" smtClean="0"/>
              <a:t>проведённый</a:t>
            </a:r>
            <a:r>
              <a:rPr lang="ru-RU" dirty="0" smtClean="0"/>
              <a:t>— </a:t>
            </a:r>
            <a:r>
              <a:rPr lang="ru-RU" i="1" dirty="0" smtClean="0"/>
              <a:t>проведён, </a:t>
            </a:r>
            <a:r>
              <a:rPr lang="ru-RU" i="1" dirty="0" err="1" smtClean="0"/>
              <a:t>проведенА</a:t>
            </a:r>
            <a:r>
              <a:rPr lang="ru-RU" i="1" dirty="0" smtClean="0"/>
              <a:t>, </a:t>
            </a:r>
            <a:r>
              <a:rPr lang="ru-RU" i="1" dirty="0" err="1" smtClean="0"/>
              <a:t>проведенО</a:t>
            </a:r>
            <a:r>
              <a:rPr lang="ru-RU" i="1" dirty="0" smtClean="0"/>
              <a:t>, </a:t>
            </a:r>
            <a:r>
              <a:rPr lang="ru-RU" i="1" dirty="0" err="1" smtClean="0"/>
              <a:t>проведенЫ</a:t>
            </a:r>
            <a:r>
              <a:rPr lang="ru-RU" i="1" dirty="0" smtClean="0"/>
              <a:t>; завезённый </a:t>
            </a:r>
            <a:r>
              <a:rPr lang="ru-RU" dirty="0" smtClean="0"/>
              <a:t>— </a:t>
            </a:r>
            <a:r>
              <a:rPr lang="ru-RU" i="1" dirty="0" smtClean="0"/>
              <a:t>завезён, </a:t>
            </a:r>
            <a:r>
              <a:rPr lang="ru-RU" i="1" dirty="0" err="1" smtClean="0"/>
              <a:t>завезенА</a:t>
            </a:r>
            <a:r>
              <a:rPr lang="ru-RU" i="1" dirty="0" smtClean="0"/>
              <a:t>, </a:t>
            </a:r>
            <a:r>
              <a:rPr lang="ru-RU" i="1" dirty="0" err="1" smtClean="0"/>
              <a:t>завезенО</a:t>
            </a:r>
            <a:r>
              <a:rPr lang="ru-RU" i="1" dirty="0" smtClean="0"/>
              <a:t>, </a:t>
            </a:r>
            <a:r>
              <a:rPr lang="ru-RU" i="1" dirty="0" err="1" smtClean="0"/>
              <a:t>завезенЫ</a:t>
            </a:r>
            <a:r>
              <a:rPr lang="ru-RU" i="1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640960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   Несколько замечаний о произношении </a:t>
            </a:r>
            <a:r>
              <a:rPr lang="ru-RU" b="1" u="sng" dirty="0" smtClean="0"/>
              <a:t>полных причастий с суффиксом </a:t>
            </a:r>
            <a:r>
              <a:rPr lang="ru-RU" b="1" i="1" u="sng" dirty="0" smtClean="0"/>
              <a:t>-т-</a:t>
            </a:r>
            <a:r>
              <a:rPr lang="ru-RU" i="1" u="sng" dirty="0" smtClean="0"/>
              <a:t>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 </a:t>
            </a:r>
          </a:p>
          <a:p>
            <a:pPr>
              <a:buNone/>
            </a:pPr>
            <a:r>
              <a:rPr lang="ru-RU" dirty="0" smtClean="0"/>
              <a:t>   Если суффиксы неопределённой формы </a:t>
            </a:r>
            <a:r>
              <a:rPr lang="ru-RU" i="1" dirty="0" smtClean="0"/>
              <a:t>-о-, -ну- </a:t>
            </a:r>
            <a:r>
              <a:rPr lang="ru-RU" dirty="0" smtClean="0"/>
              <a:t>имеют на себе ударение, то в причастиях оно перейдёт на один слог вперед: </a:t>
            </a:r>
            <a:r>
              <a:rPr lang="ru-RU" i="1" dirty="0" err="1" smtClean="0"/>
              <a:t>полОть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пОлотый</a:t>
            </a:r>
            <a:r>
              <a:rPr lang="ru-RU" i="1" dirty="0" smtClean="0"/>
              <a:t>, </a:t>
            </a:r>
            <a:r>
              <a:rPr lang="ru-RU" i="1" dirty="0" err="1" smtClean="0"/>
              <a:t>колОть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кОлотый</a:t>
            </a:r>
            <a:r>
              <a:rPr lang="ru-RU" i="1" dirty="0" smtClean="0"/>
              <a:t>, </a:t>
            </a:r>
            <a:r>
              <a:rPr lang="ru-RU" i="1" dirty="0" err="1" smtClean="0"/>
              <a:t>согнУть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err="1" smtClean="0"/>
              <a:t>сОгнутый</a:t>
            </a:r>
            <a:r>
              <a:rPr lang="ru-RU" i="1" dirty="0" smtClean="0"/>
              <a:t>, </a:t>
            </a:r>
            <a:r>
              <a:rPr lang="ru-RU" i="1" dirty="0" err="1" smtClean="0"/>
              <a:t>завернУть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smtClean="0"/>
              <a:t>завёрнутый.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      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b="1" dirty="0" smtClean="0"/>
              <a:t>Орфоэпические ошибки</a:t>
            </a:r>
            <a:r>
              <a:rPr lang="ru-RU" dirty="0" smtClean="0"/>
              <a:t> влияют на восприятие речи слушателем: они отвлекают его внимание от сути изложения, могут вызывать непонимание, негодование и раздражение. Произношение, которое соответству­ет орфоэпическим нормам, значительно облегчает и ускоряет процесс общения.</a:t>
            </a:r>
          </a:p>
          <a:p>
            <a:r>
              <a:rPr lang="ru-RU" b="1" dirty="0" smtClean="0"/>
              <a:t>Орфоэпические нормы </a:t>
            </a:r>
            <a:r>
              <a:rPr lang="ru-RU" dirty="0" smtClean="0"/>
              <a:t>определяются фонетической системой русского языка. В каждом языке действуют свои фонетические законы, которые регулируют произношение слов.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Орфоэпические нормы деепричастий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Деепричастия</a:t>
            </a:r>
            <a:r>
              <a:rPr lang="ru-RU" dirty="0" smtClean="0"/>
              <a:t> часто имеют ударение на том же слоге, что и в неопределённой форме соответствующего глагола: </a:t>
            </a:r>
            <a:r>
              <a:rPr lang="ru-RU" i="1" dirty="0" err="1" smtClean="0"/>
              <a:t>вложИв</a:t>
            </a:r>
            <a:r>
              <a:rPr lang="ru-RU" i="1" dirty="0" smtClean="0"/>
              <a:t>, </a:t>
            </a:r>
            <a:r>
              <a:rPr lang="ru-RU" i="1" dirty="0" err="1" smtClean="0"/>
              <a:t>задАв</a:t>
            </a:r>
            <a:r>
              <a:rPr lang="ru-RU" i="1" dirty="0" smtClean="0"/>
              <a:t>, </a:t>
            </a:r>
            <a:r>
              <a:rPr lang="ru-RU" i="1" dirty="0" err="1" smtClean="0"/>
              <a:t>залИв</a:t>
            </a:r>
            <a:r>
              <a:rPr lang="ru-RU" i="1" dirty="0" smtClean="0"/>
              <a:t>, </a:t>
            </a:r>
            <a:r>
              <a:rPr lang="ru-RU" i="1" dirty="0" err="1" smtClean="0"/>
              <a:t>занЯв</a:t>
            </a:r>
            <a:r>
              <a:rPr lang="ru-RU" i="1" dirty="0" smtClean="0"/>
              <a:t>, </a:t>
            </a:r>
            <a:r>
              <a:rPr lang="ru-RU" i="1" dirty="0" err="1" smtClean="0"/>
              <a:t>запИв</a:t>
            </a:r>
            <a:r>
              <a:rPr lang="ru-RU" i="1" dirty="0" smtClean="0"/>
              <a:t>, </a:t>
            </a:r>
            <a:r>
              <a:rPr lang="ru-RU" i="1" dirty="0" err="1" smtClean="0"/>
              <a:t>исчЕрпав</a:t>
            </a:r>
            <a:r>
              <a:rPr lang="ru-RU" i="1" dirty="0" smtClean="0"/>
              <a:t> </a:t>
            </a:r>
            <a:r>
              <a:rPr lang="ru-RU" dirty="0" smtClean="0"/>
              <a:t>(НЕЛЬЗЯ: </a:t>
            </a:r>
            <a:r>
              <a:rPr lang="ru-RU" dirty="0" err="1" smtClean="0"/>
              <a:t>исчерпАв</a:t>
            </a:r>
            <a:r>
              <a:rPr lang="ru-RU" dirty="0" smtClean="0"/>
              <a:t>)</a:t>
            </a:r>
            <a:r>
              <a:rPr lang="ru-RU" i="1" dirty="0" smtClean="0"/>
              <a:t>, </a:t>
            </a:r>
            <a:r>
              <a:rPr lang="ru-RU" i="1" dirty="0" err="1" smtClean="0"/>
              <a:t>начАв</a:t>
            </a:r>
            <a:r>
              <a:rPr lang="ru-RU" i="1" dirty="0" smtClean="0"/>
              <a:t>, </a:t>
            </a:r>
            <a:r>
              <a:rPr lang="ru-RU" i="1" dirty="0" err="1" smtClean="0"/>
              <a:t>поднЯв</a:t>
            </a:r>
            <a:r>
              <a:rPr lang="ru-RU" i="1" dirty="0" smtClean="0"/>
              <a:t>, </a:t>
            </a:r>
            <a:r>
              <a:rPr lang="ru-RU" i="1" dirty="0" err="1" smtClean="0"/>
              <a:t>пожИв</a:t>
            </a:r>
            <a:r>
              <a:rPr lang="ru-RU" i="1" dirty="0" smtClean="0"/>
              <a:t>, </a:t>
            </a:r>
            <a:r>
              <a:rPr lang="ru-RU" i="1" dirty="0" err="1" smtClean="0"/>
              <a:t>полИв</a:t>
            </a:r>
            <a:r>
              <a:rPr lang="ru-RU" i="1" dirty="0" smtClean="0"/>
              <a:t>, </a:t>
            </a:r>
            <a:r>
              <a:rPr lang="ru-RU" i="1" dirty="0" err="1" smtClean="0"/>
              <a:t>положИв</a:t>
            </a:r>
            <a:r>
              <a:rPr lang="ru-RU" i="1" dirty="0" smtClean="0"/>
              <a:t>, </a:t>
            </a:r>
            <a:r>
              <a:rPr lang="ru-RU" i="1" dirty="0" err="1" smtClean="0"/>
              <a:t>понЯв</a:t>
            </a:r>
            <a:r>
              <a:rPr lang="ru-RU" i="1" dirty="0" smtClean="0"/>
              <a:t>, </a:t>
            </a:r>
            <a:r>
              <a:rPr lang="ru-RU" i="1" dirty="0" err="1" smtClean="0"/>
              <a:t>предАв</a:t>
            </a:r>
            <a:r>
              <a:rPr lang="ru-RU" i="1" dirty="0" smtClean="0"/>
              <a:t>, </a:t>
            </a:r>
            <a:r>
              <a:rPr lang="ru-RU" i="1" dirty="0" err="1" smtClean="0"/>
              <a:t>предпринЯв</a:t>
            </a:r>
            <a:r>
              <a:rPr lang="ru-RU" i="1" dirty="0" smtClean="0"/>
              <a:t>, </a:t>
            </a:r>
            <a:r>
              <a:rPr lang="ru-RU" i="1" dirty="0" err="1" smtClean="0"/>
              <a:t>прибЫв</a:t>
            </a:r>
            <a:r>
              <a:rPr lang="ru-RU" i="1" dirty="0" smtClean="0"/>
              <a:t>, </a:t>
            </a:r>
            <a:r>
              <a:rPr lang="ru-RU" i="1" dirty="0" err="1" smtClean="0"/>
              <a:t>принЯв</a:t>
            </a:r>
            <a:r>
              <a:rPr lang="ru-RU" i="1" dirty="0" smtClean="0"/>
              <a:t>, </a:t>
            </a:r>
            <a:r>
              <a:rPr lang="ru-RU" i="1" dirty="0" err="1" smtClean="0"/>
              <a:t>продАв</a:t>
            </a:r>
            <a:r>
              <a:rPr lang="ru-RU" i="1" dirty="0" smtClean="0"/>
              <a:t>, </a:t>
            </a:r>
            <a:r>
              <a:rPr lang="ru-RU" i="1" dirty="0" err="1" smtClean="0"/>
              <a:t>проклЯв</a:t>
            </a:r>
            <a:r>
              <a:rPr lang="ru-RU" i="1" dirty="0" smtClean="0"/>
              <a:t>, </a:t>
            </a:r>
            <a:r>
              <a:rPr lang="ru-RU" i="1" dirty="0" err="1" smtClean="0"/>
              <a:t>пролИв</a:t>
            </a:r>
            <a:r>
              <a:rPr lang="ru-RU" i="1" dirty="0" smtClean="0"/>
              <a:t>, </a:t>
            </a:r>
            <a:r>
              <a:rPr lang="ru-RU" i="1" dirty="0" err="1" smtClean="0"/>
              <a:t>пронЯв</a:t>
            </a:r>
            <a:r>
              <a:rPr lang="ru-RU" i="1" dirty="0" smtClean="0"/>
              <a:t>, </a:t>
            </a:r>
            <a:r>
              <a:rPr lang="ru-RU" i="1" dirty="0" err="1" smtClean="0"/>
              <a:t>пропИв</a:t>
            </a:r>
            <a:r>
              <a:rPr lang="ru-RU" i="1" dirty="0" smtClean="0"/>
              <a:t>, </a:t>
            </a:r>
            <a:r>
              <a:rPr lang="ru-RU" i="1" dirty="0" err="1" smtClean="0"/>
              <a:t>создАв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grammatika-rus.ru/wp-content/uploads/2018/06/rasprostranennye-orfoepicheskie-oshibki-1024x828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Расставьте ударения в словах: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Средства, свекла, красивее, завидно, досуг, баловать, договор, позвонит, оптовый, приняли, добыча, брала, сливовый, квартал, начать, начал, закупорить, туфля, щавель, симметрия, эксперт, каталог, звонят, бензопровод, облегчить, торты, ходатайство, принудить, мышление, банты, жалюзи, включит, танцовщица, мастерски, мельком, христианин.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Проверьте свои 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	Ср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дства, св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кла, крас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вее, зав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дно, дос</a:t>
            </a:r>
            <a:r>
              <a:rPr lang="ru-RU" dirty="0" smtClean="0">
                <a:solidFill>
                  <a:srgbClr val="C00000"/>
                </a:solidFill>
              </a:rPr>
              <a:t>у</a:t>
            </a:r>
            <a:r>
              <a:rPr lang="ru-RU" dirty="0" smtClean="0"/>
              <a:t>г, балов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ть, догов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р, позвон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т, опт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вый, пр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няли, доб</a:t>
            </a:r>
            <a:r>
              <a:rPr lang="ru-RU" dirty="0" smtClean="0">
                <a:solidFill>
                  <a:srgbClr val="C00000"/>
                </a:solidFill>
              </a:rPr>
              <a:t>ы</a:t>
            </a:r>
            <a:r>
              <a:rPr lang="ru-RU" dirty="0" smtClean="0"/>
              <a:t>ча, брал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, сл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вовый, кварт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л, нач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ть, н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чал, зак</a:t>
            </a:r>
            <a:r>
              <a:rPr lang="ru-RU" dirty="0" smtClean="0">
                <a:solidFill>
                  <a:srgbClr val="C00000"/>
                </a:solidFill>
              </a:rPr>
              <a:t>у</a:t>
            </a:r>
            <a:r>
              <a:rPr lang="ru-RU" dirty="0" smtClean="0"/>
              <a:t>порить, т</a:t>
            </a:r>
            <a:r>
              <a:rPr lang="ru-RU" dirty="0" smtClean="0">
                <a:solidFill>
                  <a:srgbClr val="C00000"/>
                </a:solidFill>
              </a:rPr>
              <a:t>у</a:t>
            </a:r>
            <a:r>
              <a:rPr lang="ru-RU" dirty="0" smtClean="0"/>
              <a:t>фля, щав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ль, симм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трия, эксп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рт, катал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г, звон</a:t>
            </a:r>
            <a:r>
              <a:rPr lang="ru-RU" dirty="0" smtClean="0">
                <a:solidFill>
                  <a:srgbClr val="C00000"/>
                </a:solidFill>
              </a:rPr>
              <a:t>я</a:t>
            </a:r>
            <a:r>
              <a:rPr lang="ru-RU" dirty="0" smtClean="0"/>
              <a:t>т, бензопров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д, облегч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ть, т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рты, ход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тайство, прин</a:t>
            </a:r>
            <a:r>
              <a:rPr lang="ru-RU" dirty="0" smtClean="0">
                <a:solidFill>
                  <a:srgbClr val="C00000"/>
                </a:solidFill>
              </a:rPr>
              <a:t>у</a:t>
            </a:r>
            <a:r>
              <a:rPr lang="ru-RU" dirty="0" smtClean="0"/>
              <a:t>дить, мышл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ние, б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/>
              <a:t>нты, жалюз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, включ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т, танц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вщица, кр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мы, мастерск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, м</a:t>
            </a:r>
            <a:r>
              <a:rPr lang="ru-RU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льком, христиан</a:t>
            </a:r>
            <a:r>
              <a:rPr lang="ru-RU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Определите значения слов, составьте с ними предложения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Атлáс</a:t>
            </a:r>
            <a:r>
              <a:rPr lang="ru-RU" dirty="0" smtClean="0"/>
              <a:t> – </a:t>
            </a:r>
            <a:r>
              <a:rPr lang="ru-RU" dirty="0" err="1" smtClean="0"/>
              <a:t>áтлас</a:t>
            </a:r>
            <a:r>
              <a:rPr lang="ru-RU" dirty="0" smtClean="0"/>
              <a:t>, </a:t>
            </a:r>
            <a:r>
              <a:rPr lang="ru-RU" dirty="0" err="1" smtClean="0"/>
              <a:t>брóня</a:t>
            </a:r>
            <a:r>
              <a:rPr lang="ru-RU" dirty="0" smtClean="0"/>
              <a:t> – броня, </a:t>
            </a:r>
            <a:r>
              <a:rPr lang="ru-RU" dirty="0" err="1" smtClean="0"/>
              <a:t>запáсник</a:t>
            </a:r>
            <a:r>
              <a:rPr lang="ru-RU" dirty="0" smtClean="0"/>
              <a:t> – </a:t>
            </a:r>
            <a:r>
              <a:rPr lang="ru-RU" dirty="0" err="1" smtClean="0"/>
              <a:t>запаснúк</a:t>
            </a:r>
            <a:r>
              <a:rPr lang="ru-RU" dirty="0" smtClean="0"/>
              <a:t>, </a:t>
            </a:r>
            <a:r>
              <a:rPr lang="ru-RU" dirty="0" err="1" smtClean="0"/>
              <a:t>крýгом</a:t>
            </a:r>
            <a:r>
              <a:rPr lang="ru-RU" dirty="0" smtClean="0"/>
              <a:t> – </a:t>
            </a:r>
            <a:r>
              <a:rPr lang="ru-RU" dirty="0" err="1" smtClean="0"/>
              <a:t>кругóм</a:t>
            </a:r>
            <a:r>
              <a:rPr lang="ru-RU" dirty="0" smtClean="0"/>
              <a:t>, </a:t>
            </a:r>
            <a:r>
              <a:rPr lang="ru-RU" dirty="0" err="1" smtClean="0"/>
              <a:t>подвúжный</a:t>
            </a:r>
            <a:r>
              <a:rPr lang="ru-RU" dirty="0" smtClean="0"/>
              <a:t> – </a:t>
            </a:r>
            <a:r>
              <a:rPr lang="ru-RU" dirty="0" err="1" smtClean="0"/>
              <a:t>подвижнóй</a:t>
            </a:r>
            <a:r>
              <a:rPr lang="ru-RU" dirty="0" smtClean="0"/>
              <a:t>, </a:t>
            </a:r>
            <a:r>
              <a:rPr lang="ru-RU" dirty="0" err="1" smtClean="0"/>
              <a:t>зáнятый</a:t>
            </a:r>
            <a:r>
              <a:rPr lang="ru-RU" dirty="0" smtClean="0"/>
              <a:t> – </a:t>
            </a:r>
            <a:r>
              <a:rPr lang="ru-RU" dirty="0" err="1" smtClean="0"/>
              <a:t>занятóй</a:t>
            </a:r>
            <a:r>
              <a:rPr lang="ru-RU" dirty="0" smtClean="0"/>
              <a:t>, </a:t>
            </a:r>
            <a:r>
              <a:rPr lang="ru-RU" dirty="0" err="1" smtClean="0"/>
              <a:t>безóбразный</a:t>
            </a:r>
            <a:r>
              <a:rPr lang="ru-RU" dirty="0" smtClean="0"/>
              <a:t> – </a:t>
            </a:r>
            <a:r>
              <a:rPr lang="ru-RU" dirty="0" err="1" smtClean="0"/>
              <a:t>безобрáзный</a:t>
            </a:r>
            <a:r>
              <a:rPr lang="ru-RU" dirty="0" smtClean="0"/>
              <a:t>, </a:t>
            </a:r>
            <a:r>
              <a:rPr lang="ru-RU" dirty="0" err="1" smtClean="0"/>
              <a:t>вúдение</a:t>
            </a:r>
            <a:r>
              <a:rPr lang="ru-RU" dirty="0" smtClean="0"/>
              <a:t> – </a:t>
            </a:r>
            <a:r>
              <a:rPr lang="ru-RU" dirty="0" err="1" smtClean="0"/>
              <a:t>видéние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/>
              <a:t>Проверочная работа </a:t>
            </a:r>
            <a:r>
              <a:rPr lang="ru-RU" sz="2700" b="1" dirty="0" smtClean="0"/>
              <a:t>№1 «Орфоэпические нормы»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i="1" dirty="0" smtClean="0"/>
              <a:t>Вариант 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3285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Тест 1. </a:t>
            </a:r>
            <a:r>
              <a:rPr lang="ru-RU" dirty="0" smtClean="0"/>
              <a:t>Отметьте нарушения норм ударения. Исправьте ошибки:</a:t>
            </a:r>
          </a:p>
          <a:p>
            <a:pPr lvl="0">
              <a:buNone/>
            </a:pPr>
            <a:r>
              <a:rPr lang="ru-RU" dirty="0" smtClean="0"/>
              <a:t>        1)</a:t>
            </a:r>
            <a:r>
              <a:rPr lang="ru-RU" dirty="0" err="1" smtClean="0"/>
              <a:t>бармéн</a:t>
            </a:r>
            <a:r>
              <a:rPr lang="ru-RU" dirty="0" smtClean="0"/>
              <a:t>                  6) </a:t>
            </a:r>
            <a:r>
              <a:rPr lang="ru-RU" dirty="0" err="1" smtClean="0"/>
              <a:t>принудúть</a:t>
            </a:r>
            <a:r>
              <a:rPr lang="ru-RU" dirty="0" smtClean="0"/>
              <a:t>             11) </a:t>
            </a:r>
            <a:r>
              <a:rPr lang="ru-RU" dirty="0" err="1" smtClean="0"/>
              <a:t>случáй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    2)</a:t>
            </a:r>
            <a:r>
              <a:rPr lang="ru-RU" dirty="0" err="1" smtClean="0"/>
              <a:t>алкогóль</a:t>
            </a:r>
            <a:r>
              <a:rPr lang="ru-RU" dirty="0" smtClean="0"/>
              <a:t>               7) </a:t>
            </a:r>
            <a:r>
              <a:rPr lang="ru-RU" dirty="0" err="1" smtClean="0"/>
              <a:t>допризы´вник</a:t>
            </a:r>
            <a:r>
              <a:rPr lang="ru-RU" dirty="0" smtClean="0"/>
              <a:t>       12) </a:t>
            </a:r>
            <a:r>
              <a:rPr lang="ru-RU" dirty="0" err="1" smtClean="0"/>
              <a:t>добы´ча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    3) </a:t>
            </a:r>
            <a:r>
              <a:rPr lang="ru-RU" dirty="0" err="1" smtClean="0"/>
              <a:t>ходатáйство</a:t>
            </a:r>
            <a:r>
              <a:rPr lang="ru-RU" dirty="0" smtClean="0"/>
              <a:t>          8) </a:t>
            </a:r>
            <a:r>
              <a:rPr lang="ru-RU" dirty="0" err="1" smtClean="0"/>
              <a:t>намерéние</a:t>
            </a:r>
            <a:r>
              <a:rPr lang="ru-RU" dirty="0" smtClean="0"/>
              <a:t>           13) </a:t>
            </a:r>
            <a:r>
              <a:rPr lang="ru-RU" dirty="0" err="1" smtClean="0"/>
              <a:t>звонúшь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    4) </a:t>
            </a:r>
            <a:r>
              <a:rPr lang="ru-RU" dirty="0" err="1" smtClean="0"/>
              <a:t>углубúть</a:t>
            </a:r>
            <a:r>
              <a:rPr lang="ru-RU" dirty="0" smtClean="0"/>
              <a:t>               9) </a:t>
            </a:r>
            <a:r>
              <a:rPr lang="ru-RU" dirty="0" err="1" smtClean="0"/>
              <a:t>каталóг</a:t>
            </a:r>
            <a:r>
              <a:rPr lang="ru-RU" dirty="0" smtClean="0"/>
              <a:t>                14) </a:t>
            </a:r>
            <a:r>
              <a:rPr lang="ru-RU" dirty="0" err="1" smtClean="0"/>
              <a:t>осýжденный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    5)</a:t>
            </a:r>
            <a:r>
              <a:rPr lang="ru-RU" dirty="0" err="1" smtClean="0"/>
              <a:t>красúвее</a:t>
            </a:r>
            <a:r>
              <a:rPr lang="ru-RU" dirty="0" smtClean="0"/>
              <a:t>              10)</a:t>
            </a:r>
            <a:r>
              <a:rPr lang="ru-RU" dirty="0" err="1" smtClean="0"/>
              <a:t>арахúс</a:t>
            </a:r>
            <a:r>
              <a:rPr lang="ru-RU" dirty="0" smtClean="0"/>
              <a:t>                  15) </a:t>
            </a:r>
            <a:r>
              <a:rPr lang="ru-RU" dirty="0" err="1" smtClean="0"/>
              <a:t>экспéрт</a:t>
            </a:r>
            <a:endParaRPr lang="ru-RU" dirty="0" smtClean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Тест 2.</a:t>
            </a:r>
            <a:r>
              <a:rPr lang="ru-RU" i="1" dirty="0" smtClean="0"/>
              <a:t> </a:t>
            </a:r>
            <a:r>
              <a:rPr lang="ru-RU" dirty="0" smtClean="0"/>
              <a:t>Отметьте нарушения орфоэпических и орфографических норм:</a:t>
            </a:r>
            <a:br>
              <a:rPr lang="ru-RU" dirty="0" smtClean="0"/>
            </a:br>
            <a:r>
              <a:rPr lang="ru-RU" dirty="0" smtClean="0"/>
              <a:t> 1) </a:t>
            </a:r>
            <a:r>
              <a:rPr lang="ru-RU" dirty="0" err="1" smtClean="0"/>
              <a:t>му</a:t>
            </a:r>
            <a:r>
              <a:rPr lang="ru-RU" dirty="0" smtClean="0"/>
              <a:t>[</a:t>
            </a:r>
            <a:r>
              <a:rPr lang="ru-RU" dirty="0" err="1" smtClean="0"/>
              <a:t>ш'ш</a:t>
            </a:r>
            <a:r>
              <a:rPr lang="ru-RU" dirty="0" smtClean="0"/>
              <a:t>']</a:t>
            </a:r>
            <a:r>
              <a:rPr lang="ru-RU" dirty="0" err="1" smtClean="0"/>
              <a:t>ина</a:t>
            </a:r>
            <a:r>
              <a:rPr lang="ru-RU" dirty="0" smtClean="0"/>
              <a:t>        6)</a:t>
            </a:r>
            <a:r>
              <a:rPr lang="ru-RU" dirty="0" err="1" smtClean="0"/>
              <a:t>профаши</a:t>
            </a:r>
            <a:r>
              <a:rPr lang="ru-RU" dirty="0" smtClean="0"/>
              <a:t>[</a:t>
            </a:r>
            <a:r>
              <a:rPr lang="ru-RU" dirty="0" err="1" smtClean="0"/>
              <a:t>стс</a:t>
            </a:r>
            <a:r>
              <a:rPr lang="ru-RU" dirty="0" smtClean="0"/>
              <a:t>]кий               11) </a:t>
            </a:r>
            <a:r>
              <a:rPr lang="ru-RU" dirty="0" err="1" smtClean="0"/>
              <a:t>наро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]но</a:t>
            </a:r>
          </a:p>
          <a:p>
            <a:pPr>
              <a:buNone/>
            </a:pPr>
            <a:r>
              <a:rPr lang="ru-RU" dirty="0" smtClean="0"/>
              <a:t>      2) </a:t>
            </a:r>
            <a:r>
              <a:rPr lang="ru-RU" dirty="0" err="1" smtClean="0"/>
              <a:t>экскорт</a:t>
            </a:r>
            <a:r>
              <a:rPr lang="ru-RU" dirty="0" smtClean="0"/>
              <a:t>                7) </a:t>
            </a:r>
            <a:r>
              <a:rPr lang="ru-RU" dirty="0" err="1" smtClean="0"/>
              <a:t>гренад</a:t>
            </a:r>
            <a:r>
              <a:rPr lang="ru-RU" dirty="0" smtClean="0"/>
              <a:t>[э]</a:t>
            </a:r>
            <a:r>
              <a:rPr lang="ru-RU" dirty="0" err="1" smtClean="0"/>
              <a:t>р</a:t>
            </a:r>
            <a:r>
              <a:rPr lang="ru-RU" dirty="0" smtClean="0"/>
              <a:t>                          12) </a:t>
            </a:r>
            <a:r>
              <a:rPr lang="ru-RU" dirty="0" err="1" smtClean="0"/>
              <a:t>надсмешка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3) </a:t>
            </a:r>
            <a:r>
              <a:rPr lang="ru-RU" dirty="0" err="1" smtClean="0"/>
              <a:t>ску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]но             8) </a:t>
            </a:r>
            <a:r>
              <a:rPr lang="ru-RU" dirty="0" err="1" smtClean="0"/>
              <a:t>ло</a:t>
            </a:r>
            <a:r>
              <a:rPr lang="ru-RU" dirty="0" smtClean="0"/>
              <a:t>[т']</a:t>
            </a:r>
            <a:r>
              <a:rPr lang="ru-RU" dirty="0" err="1" smtClean="0"/>
              <a:t>ерея</a:t>
            </a:r>
            <a:r>
              <a:rPr lang="ru-RU" dirty="0" smtClean="0"/>
              <a:t>                            13) [</a:t>
            </a:r>
            <a:r>
              <a:rPr lang="ru-RU" dirty="0" err="1" smtClean="0"/>
              <a:t>дэ</a:t>
            </a:r>
            <a:r>
              <a:rPr lang="ru-RU" dirty="0" smtClean="0"/>
              <a:t>]</a:t>
            </a:r>
            <a:r>
              <a:rPr lang="ru-RU" dirty="0" err="1" smtClean="0"/>
              <a:t>фект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4) [т']</a:t>
            </a:r>
            <a:r>
              <a:rPr lang="ru-RU" dirty="0" err="1" smtClean="0"/>
              <a:t>ермос</a:t>
            </a:r>
            <a:r>
              <a:rPr lang="ru-RU" dirty="0" smtClean="0"/>
              <a:t>              9) </a:t>
            </a:r>
            <a:r>
              <a:rPr lang="ru-RU" dirty="0" err="1" smtClean="0"/>
              <a:t>задолжность</a:t>
            </a:r>
            <a:r>
              <a:rPr lang="ru-RU" dirty="0" smtClean="0"/>
              <a:t>                       14) </a:t>
            </a:r>
            <a:r>
              <a:rPr lang="ru-RU" dirty="0" err="1" smtClean="0"/>
              <a:t>протвень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5) </a:t>
            </a:r>
            <a:r>
              <a:rPr lang="ru-RU" dirty="0" err="1" smtClean="0"/>
              <a:t>дермантин</a:t>
            </a:r>
            <a:r>
              <a:rPr lang="ru-RU" dirty="0" smtClean="0"/>
              <a:t>          10) </a:t>
            </a:r>
            <a:r>
              <a:rPr lang="ru-RU" dirty="0" err="1" smtClean="0"/>
              <a:t>улыбал</a:t>
            </a:r>
            <a:r>
              <a:rPr lang="ru-RU" dirty="0" smtClean="0"/>
              <a:t>[с]я                         15) </a:t>
            </a:r>
            <a:r>
              <a:rPr lang="ru-RU" dirty="0" err="1" smtClean="0"/>
              <a:t>факульте</a:t>
            </a:r>
            <a:r>
              <a:rPr lang="ru-RU" dirty="0" smtClean="0"/>
              <a:t>[</a:t>
            </a:r>
            <a:r>
              <a:rPr lang="ru-RU" dirty="0" err="1" smtClean="0"/>
              <a:t>ц</a:t>
            </a:r>
            <a:r>
              <a:rPr lang="ru-RU" dirty="0" smtClean="0"/>
              <a:t>]кий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/>
              <a:t>Проверочная работа </a:t>
            </a:r>
            <a:r>
              <a:rPr lang="ru-RU" sz="2700" b="1" dirty="0" smtClean="0"/>
              <a:t>№1 «Орфоэпические нормы»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i="1" dirty="0" smtClean="0"/>
              <a:t>Вариант 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3285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Тест 1.</a:t>
            </a:r>
            <a:r>
              <a:rPr lang="ru-RU" i="1" dirty="0" smtClean="0"/>
              <a:t> </a:t>
            </a:r>
            <a:r>
              <a:rPr lang="ru-RU" dirty="0" smtClean="0"/>
              <a:t>Отметьте нарушения норм ударения. Исправьте ошибки:</a:t>
            </a:r>
            <a:endParaRPr lang="ru-RU" sz="2800" dirty="0" smtClean="0"/>
          </a:p>
          <a:p>
            <a:pPr lvl="2">
              <a:buNone/>
            </a:pPr>
            <a:r>
              <a:rPr lang="ru-RU" sz="2900" dirty="0" smtClean="0"/>
              <a:t>1) </a:t>
            </a:r>
            <a:r>
              <a:rPr lang="ru-RU" sz="2900" dirty="0" err="1" smtClean="0"/>
              <a:t>партéр</a:t>
            </a:r>
            <a:r>
              <a:rPr lang="ru-RU" sz="2900" dirty="0" smtClean="0"/>
              <a:t>                         6) </a:t>
            </a:r>
            <a:r>
              <a:rPr lang="ru-RU" sz="2900" dirty="0" err="1" smtClean="0"/>
              <a:t>дóсуг</a:t>
            </a:r>
            <a:r>
              <a:rPr lang="ru-RU" sz="2900" dirty="0" smtClean="0"/>
              <a:t>                                 11) </a:t>
            </a:r>
            <a:r>
              <a:rPr lang="ru-RU" sz="2900" dirty="0" err="1" smtClean="0"/>
              <a:t>оптóвый</a:t>
            </a:r>
            <a:endParaRPr lang="ru-RU" sz="2900" dirty="0" smtClean="0"/>
          </a:p>
          <a:p>
            <a:pPr lvl="2">
              <a:buNone/>
            </a:pPr>
            <a:r>
              <a:rPr lang="ru-RU" sz="2900" dirty="0" smtClean="0"/>
              <a:t>2) </a:t>
            </a:r>
            <a:r>
              <a:rPr lang="ru-RU" sz="2900" dirty="0" err="1" smtClean="0"/>
              <a:t>стогрáммовый</a:t>
            </a:r>
            <a:r>
              <a:rPr lang="ru-RU" sz="2900" dirty="0" smtClean="0"/>
              <a:t>          7) </a:t>
            </a:r>
            <a:r>
              <a:rPr lang="ru-RU" sz="2900" dirty="0" err="1" smtClean="0"/>
              <a:t>гéнезис</a:t>
            </a:r>
            <a:r>
              <a:rPr lang="ru-RU" sz="2900" dirty="0" smtClean="0"/>
              <a:t>                             12) </a:t>
            </a:r>
            <a:r>
              <a:rPr lang="ru-RU" sz="2900" dirty="0" err="1" smtClean="0"/>
              <a:t>крéмень</a:t>
            </a:r>
            <a:endParaRPr lang="ru-RU" sz="2900" dirty="0" smtClean="0"/>
          </a:p>
          <a:p>
            <a:pPr lvl="2">
              <a:buNone/>
            </a:pPr>
            <a:r>
              <a:rPr lang="ru-RU" sz="2900" dirty="0" smtClean="0"/>
              <a:t>3) </a:t>
            </a:r>
            <a:r>
              <a:rPr lang="ru-RU" sz="2900" dirty="0" err="1" smtClean="0"/>
              <a:t>облегчúшь</a:t>
            </a:r>
            <a:r>
              <a:rPr lang="ru-RU" sz="2900" dirty="0" smtClean="0"/>
              <a:t>                 8) </a:t>
            </a:r>
            <a:r>
              <a:rPr lang="ru-RU" sz="2900" dirty="0" err="1" smtClean="0"/>
              <a:t>ведомостéй</a:t>
            </a:r>
            <a:r>
              <a:rPr lang="ru-RU" sz="2900" dirty="0" smtClean="0"/>
              <a:t>                      13) </a:t>
            </a:r>
            <a:r>
              <a:rPr lang="ru-RU" sz="2900" dirty="0" err="1" smtClean="0"/>
              <a:t>баловáть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                4) </a:t>
            </a:r>
            <a:r>
              <a:rPr lang="ru-RU" sz="2900" dirty="0" err="1" smtClean="0"/>
              <a:t>мáстерски</a:t>
            </a:r>
            <a:r>
              <a:rPr lang="ru-RU" sz="2900" dirty="0" smtClean="0"/>
              <a:t>                  9) </a:t>
            </a:r>
            <a:r>
              <a:rPr lang="ru-RU" sz="2900" dirty="0" err="1" smtClean="0"/>
              <a:t>новорóжденный</a:t>
            </a:r>
            <a:r>
              <a:rPr lang="ru-RU" sz="2900" dirty="0" smtClean="0"/>
              <a:t>            14) </a:t>
            </a:r>
            <a:r>
              <a:rPr lang="ru-RU" sz="2900" dirty="0" err="1" smtClean="0"/>
              <a:t>приобрéтение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                5) </a:t>
            </a:r>
            <a:r>
              <a:rPr lang="ru-RU" sz="2900" dirty="0" err="1" smtClean="0"/>
              <a:t>тотчáс</a:t>
            </a:r>
            <a:r>
              <a:rPr lang="ru-RU" sz="2900" dirty="0" smtClean="0"/>
              <a:t>                         10) </a:t>
            </a:r>
            <a:r>
              <a:rPr lang="ru-RU" sz="2900" dirty="0" err="1" smtClean="0"/>
              <a:t>испокóн</a:t>
            </a:r>
            <a:r>
              <a:rPr lang="ru-RU" sz="2900" dirty="0" smtClean="0"/>
              <a:t>                           15) </a:t>
            </a:r>
            <a:r>
              <a:rPr lang="ru-RU" sz="2900" dirty="0" err="1" smtClean="0"/>
              <a:t>сóзыв</a:t>
            </a:r>
            <a:endParaRPr lang="ru-RU" sz="2900" dirty="0" smtClean="0"/>
          </a:p>
          <a:p>
            <a:pPr>
              <a:buNone/>
            </a:pPr>
            <a:r>
              <a:rPr lang="ru-RU" b="1" i="1" dirty="0" smtClean="0"/>
              <a:t> </a:t>
            </a:r>
            <a:endParaRPr lang="ru-RU" sz="2800" dirty="0" smtClean="0"/>
          </a:p>
          <a:p>
            <a:pPr>
              <a:buNone/>
            </a:pPr>
            <a:r>
              <a:rPr lang="ru-RU" b="1" i="1" dirty="0" smtClean="0"/>
              <a:t>Тест 2.</a:t>
            </a:r>
            <a:r>
              <a:rPr lang="ru-RU" i="1" dirty="0" smtClean="0"/>
              <a:t> </a:t>
            </a:r>
            <a:r>
              <a:rPr lang="ru-RU" dirty="0" smtClean="0"/>
              <a:t>Отметьте нарушения орфоэпических и орфографических норм:</a:t>
            </a:r>
            <a:br>
              <a:rPr lang="ru-RU" dirty="0" smtClean="0"/>
            </a:br>
            <a:r>
              <a:rPr lang="ru-RU" dirty="0" smtClean="0"/>
              <a:t>   </a:t>
            </a:r>
            <a:r>
              <a:rPr lang="ru-RU" sz="2900" dirty="0" smtClean="0"/>
              <a:t>1) </a:t>
            </a:r>
            <a:r>
              <a:rPr lang="ru-RU" sz="2900" dirty="0" err="1" smtClean="0"/>
              <a:t>яи</a:t>
            </a:r>
            <a:r>
              <a:rPr lang="ru-RU" sz="2900" dirty="0" smtClean="0"/>
              <a:t>[</a:t>
            </a:r>
            <a:r>
              <a:rPr lang="ru-RU" sz="2900" dirty="0" err="1" smtClean="0"/>
              <a:t>ш</a:t>
            </a:r>
            <a:r>
              <a:rPr lang="ru-RU" sz="2900" dirty="0" smtClean="0"/>
              <a:t>]</a:t>
            </a:r>
            <a:r>
              <a:rPr lang="ru-RU" sz="2900" dirty="0" err="1" smtClean="0"/>
              <a:t>ница</a:t>
            </a:r>
            <a:r>
              <a:rPr lang="ru-RU" sz="2900" dirty="0" smtClean="0"/>
              <a:t>              6) </a:t>
            </a:r>
            <a:r>
              <a:rPr lang="ru-RU" sz="2900" dirty="0" err="1" smtClean="0"/>
              <a:t>подскользнулся</a:t>
            </a:r>
            <a:r>
              <a:rPr lang="ru-RU" sz="2900" dirty="0" smtClean="0"/>
              <a:t>                 11) </a:t>
            </a:r>
            <a:r>
              <a:rPr lang="ru-RU" sz="2900" dirty="0" err="1" smtClean="0"/>
              <a:t>изнеможденный</a:t>
            </a:r>
            <a:endParaRPr lang="ru-RU" sz="2900" dirty="0" smtClean="0"/>
          </a:p>
          <a:p>
            <a:pPr lvl="1">
              <a:buNone/>
            </a:pPr>
            <a:r>
              <a:rPr lang="ru-RU" sz="2900" dirty="0" smtClean="0"/>
              <a:t>2) гравёр                       7) э[</a:t>
            </a:r>
            <a:r>
              <a:rPr lang="ru-RU" sz="2900" dirty="0" err="1" smtClean="0"/>
              <a:t>н</a:t>
            </a:r>
            <a:r>
              <a:rPr lang="ru-RU" sz="2900" dirty="0" smtClean="0"/>
              <a:t>']</a:t>
            </a:r>
            <a:r>
              <a:rPr lang="ru-RU" sz="2900" dirty="0" err="1" smtClean="0"/>
              <a:t>ергия</a:t>
            </a:r>
            <a:r>
              <a:rPr lang="ru-RU" sz="2900" dirty="0" smtClean="0"/>
              <a:t>                            12) дик[</a:t>
            </a:r>
            <a:r>
              <a:rPr lang="ru-RU" sz="2900" dirty="0" err="1" smtClean="0"/>
              <a:t>аа</a:t>
            </a:r>
            <a:r>
              <a:rPr lang="ru-RU" sz="2900" dirty="0" smtClean="0"/>
              <a:t>]</a:t>
            </a:r>
            <a:r>
              <a:rPr lang="ru-RU" sz="2900" dirty="0" err="1" smtClean="0"/>
              <a:t>браз</a:t>
            </a:r>
            <a:endParaRPr lang="ru-RU" sz="2900" dirty="0" smtClean="0"/>
          </a:p>
          <a:p>
            <a:pPr lvl="1">
              <a:buNone/>
            </a:pPr>
            <a:r>
              <a:rPr lang="ru-RU" sz="2900" dirty="0" smtClean="0"/>
              <a:t>3) </a:t>
            </a:r>
            <a:r>
              <a:rPr lang="ru-RU" sz="2900" dirty="0" err="1" smtClean="0"/>
              <a:t>сле</a:t>
            </a:r>
            <a:r>
              <a:rPr lang="ru-RU" sz="2900" dirty="0" smtClean="0"/>
              <a:t>[</a:t>
            </a:r>
            <a:r>
              <a:rPr lang="ru-RU" sz="2900" dirty="0" err="1" smtClean="0"/>
              <a:t>ц</a:t>
            </a:r>
            <a:r>
              <a:rPr lang="ru-RU" sz="2900" dirty="0" smtClean="0"/>
              <a:t>]</a:t>
            </a:r>
            <a:r>
              <a:rPr lang="ru-RU" sz="2900" dirty="0" err="1" smtClean="0"/>
              <a:t>твие</a:t>
            </a:r>
            <a:r>
              <a:rPr lang="ru-RU" sz="2900" dirty="0" smtClean="0"/>
              <a:t>                 8) оп[э]</a:t>
            </a:r>
            <a:r>
              <a:rPr lang="ru-RU" sz="2900" dirty="0" err="1" smtClean="0"/>
              <a:t>ка</a:t>
            </a:r>
            <a:r>
              <a:rPr lang="ru-RU" sz="2900" dirty="0" smtClean="0"/>
              <a:t>                                13) [</a:t>
            </a:r>
            <a:r>
              <a:rPr lang="ru-RU" sz="2900" dirty="0" err="1" smtClean="0"/>
              <a:t>дэтэ</a:t>
            </a:r>
            <a:r>
              <a:rPr lang="ru-RU" sz="2900" dirty="0" smtClean="0"/>
              <a:t>]</a:t>
            </a:r>
            <a:r>
              <a:rPr lang="ru-RU" sz="2900" dirty="0" err="1" smtClean="0"/>
              <a:t>ктив</a:t>
            </a:r>
            <a:endParaRPr lang="ru-RU" sz="2900" dirty="0" smtClean="0"/>
          </a:p>
          <a:p>
            <a:pPr lvl="1">
              <a:buNone/>
            </a:pPr>
            <a:r>
              <a:rPr lang="ru-RU" sz="2900" dirty="0" smtClean="0"/>
              <a:t>4) </a:t>
            </a:r>
            <a:r>
              <a:rPr lang="ru-RU" sz="2900" dirty="0" err="1" smtClean="0"/>
              <a:t>друшлаг</a:t>
            </a:r>
            <a:r>
              <a:rPr lang="ru-RU" sz="2900" dirty="0" smtClean="0"/>
              <a:t>                     9) ко[</a:t>
            </a:r>
            <a:r>
              <a:rPr lang="ru-RU" sz="2900" dirty="0" err="1" smtClean="0"/>
              <a:t>фэ</a:t>
            </a:r>
            <a:r>
              <a:rPr lang="ru-RU" sz="2900" dirty="0" smtClean="0"/>
              <a:t>]                                  14) наци[</a:t>
            </a:r>
            <a:r>
              <a:rPr lang="ru-RU" sz="2900" dirty="0" err="1" smtClean="0"/>
              <a:t>сц</a:t>
            </a:r>
            <a:r>
              <a:rPr lang="ru-RU" sz="2900" dirty="0" smtClean="0"/>
              <a:t>]кий</a:t>
            </a:r>
          </a:p>
          <a:p>
            <a:pPr lvl="1">
              <a:buNone/>
            </a:pPr>
            <a:r>
              <a:rPr lang="ru-RU" sz="2900" dirty="0" smtClean="0"/>
              <a:t>5) </a:t>
            </a:r>
            <a:r>
              <a:rPr lang="ru-RU" sz="2900" dirty="0" err="1" smtClean="0"/>
              <a:t>дребе</a:t>
            </a:r>
            <a:r>
              <a:rPr lang="ru-RU" sz="2900" dirty="0" smtClean="0"/>
              <a:t>[</a:t>
            </a:r>
            <a:r>
              <a:rPr lang="ru-RU" sz="2900" dirty="0" err="1" smtClean="0"/>
              <a:t>зж</a:t>
            </a:r>
            <a:r>
              <a:rPr lang="ru-RU" sz="2900" dirty="0" smtClean="0"/>
              <a:t>]</a:t>
            </a:r>
            <a:r>
              <a:rPr lang="ru-RU" sz="2900" dirty="0" err="1" smtClean="0"/>
              <a:t>ание</a:t>
            </a:r>
            <a:r>
              <a:rPr lang="ru-RU" sz="2900" dirty="0" smtClean="0"/>
              <a:t>          10) </a:t>
            </a:r>
            <a:r>
              <a:rPr lang="ru-RU" sz="2900" dirty="0" err="1" smtClean="0"/>
              <a:t>резетка</a:t>
            </a:r>
            <a:r>
              <a:rPr lang="ru-RU" sz="2900" dirty="0" smtClean="0"/>
              <a:t>                           15) до[</a:t>
            </a:r>
            <a:r>
              <a:rPr lang="ru-RU" sz="2900" dirty="0" err="1" smtClean="0"/>
              <a:t>ж'ж</a:t>
            </a:r>
            <a:r>
              <a:rPr lang="ru-RU" sz="2900" dirty="0" smtClean="0"/>
              <a:t>']и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6600" dirty="0" smtClean="0">
                <a:latin typeface="Gungsuh" pitchFamily="18" charset="-127"/>
                <a:ea typeface="Gungsuh" pitchFamily="18" charset="-127"/>
              </a:rPr>
              <a:t> Успешный человек должен быть грамотным!</a:t>
            </a:r>
            <a:endParaRPr lang="ru-RU" sz="6600" dirty="0">
              <a:latin typeface="Gungsuh" pitchFamily="18" charset="-127"/>
              <a:ea typeface="Gungsuh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b="1" i="1" dirty="0" smtClean="0">
                <a:solidFill>
                  <a:srgbClr val="FF0000"/>
                </a:solidFill>
                <a:latin typeface="Arial Narrow" pitchFamily="34" charset="0"/>
                <a:cs typeface="David" pitchFamily="34" charset="-79"/>
              </a:rPr>
              <a:t>Спасибо за внимание!</a:t>
            </a:r>
            <a:endParaRPr lang="ru-RU" sz="6600" b="1" i="1" dirty="0">
              <a:solidFill>
                <a:srgbClr val="FF0000"/>
              </a:solidFill>
              <a:latin typeface="Arial Narrow" pitchFamily="34" charset="0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dirty="0" smtClean="0"/>
              <a:t>В основе русского литературного языка, а значит и литературного произношения, лежит </a:t>
            </a:r>
            <a:r>
              <a:rPr lang="ru-RU" b="1" u="sng" dirty="0" smtClean="0"/>
              <a:t>московское наречие</a:t>
            </a:r>
            <a:r>
              <a:rPr lang="ru-RU" u="sng" dirty="0" smtClean="0"/>
              <a:t>.</a:t>
            </a:r>
            <a:endParaRPr lang="ru-RU" dirty="0" smtClean="0"/>
          </a:p>
          <a:p>
            <a:r>
              <a:rPr lang="ru-RU" dirty="0" smtClean="0"/>
              <a:t>В русской орфоэпии принято разграничивать </a:t>
            </a:r>
            <a:r>
              <a:rPr lang="ru-RU" b="1" dirty="0" smtClean="0"/>
              <a:t>«старшую» и «младшую» нормы. «Старшая» норма </a:t>
            </a:r>
            <a:r>
              <a:rPr lang="ru-RU" dirty="0" smtClean="0"/>
              <a:t>сохраняет особенности старомосковского произношения отдельных звуков, звукосочетаний, слов и их форм. </a:t>
            </a:r>
            <a:r>
              <a:rPr lang="ru-RU" b="1" dirty="0" smtClean="0"/>
              <a:t>«Младшая» норма </a:t>
            </a:r>
            <a:r>
              <a:rPr lang="ru-RU" dirty="0" smtClean="0"/>
              <a:t>отражает особенности современного литературного произношения.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 smtClean="0"/>
              <a:t>После твердых шипящих </a:t>
            </a:r>
            <a:r>
              <a:rPr lang="ru-RU" sz="3400" dirty="0" smtClean="0"/>
              <a:t>(ж) и (</a:t>
            </a:r>
            <a:r>
              <a:rPr lang="ru-RU" sz="3400" dirty="0" err="1" smtClean="0"/>
              <a:t>ш</a:t>
            </a:r>
            <a:r>
              <a:rPr lang="ru-RU" sz="3400" dirty="0" smtClean="0"/>
              <a:t>) гласный (а) в первом предударном слове произносится как (а), например жаргон, шагать, но перед мягкими согласными произносится звук, средний между (и) </a:t>
            </a:r>
            <a:r>
              <a:rPr lang="ru-RU" sz="3400" dirty="0" err="1" smtClean="0"/>
              <a:t>и</a:t>
            </a:r>
            <a:r>
              <a:rPr lang="ru-RU" sz="3400" dirty="0" smtClean="0"/>
              <a:t> (э), например </a:t>
            </a:r>
            <a:r>
              <a:rPr lang="ru-RU" sz="3400" i="1" dirty="0" smtClean="0"/>
              <a:t>жалеть, лошадей</a:t>
            </a:r>
            <a:r>
              <a:rPr lang="ru-RU" sz="3400" dirty="0" smtClean="0"/>
              <a:t>.</a:t>
            </a:r>
          </a:p>
          <a:p>
            <a:r>
              <a:rPr lang="ru-RU" sz="3400" b="1" dirty="0" smtClean="0"/>
              <a:t>После мягких согласных </a:t>
            </a:r>
            <a:r>
              <a:rPr lang="ru-RU" sz="3400" dirty="0" smtClean="0"/>
              <a:t>в первом предударном слоге на месте букв Е и Я произносится звук, средний между (и) </a:t>
            </a:r>
            <a:r>
              <a:rPr lang="ru-RU" sz="3400" dirty="0" err="1" smtClean="0"/>
              <a:t>и</a:t>
            </a:r>
            <a:r>
              <a:rPr lang="ru-RU" sz="3400" dirty="0" smtClean="0"/>
              <a:t> (э), например </a:t>
            </a:r>
            <a:r>
              <a:rPr lang="ru-RU" sz="3400" i="1" dirty="0" smtClean="0"/>
              <a:t>весна, часы</a:t>
            </a:r>
            <a:r>
              <a:rPr lang="ru-RU" sz="3400" dirty="0" smtClean="0"/>
              <a:t>.</a:t>
            </a:r>
          </a:p>
          <a:p>
            <a:r>
              <a:rPr lang="ru-RU" sz="3400" dirty="0" smtClean="0"/>
              <a:t>В </a:t>
            </a:r>
            <a:r>
              <a:rPr lang="ru-RU" sz="3400" b="1" dirty="0" smtClean="0"/>
              <a:t>остальных безударных слогах </a:t>
            </a:r>
            <a:r>
              <a:rPr lang="ru-RU" sz="3400" dirty="0" smtClean="0"/>
              <a:t>на месте букв Е и Я произносится очень краткий (и), например, </a:t>
            </a:r>
            <a:r>
              <a:rPr lang="ru-RU" sz="3400" i="1" dirty="0" smtClean="0"/>
              <a:t>великан, пятачок, вынести.</a:t>
            </a:r>
          </a:p>
          <a:p>
            <a:r>
              <a:rPr lang="ru-RU" sz="3400" b="1" dirty="0" smtClean="0"/>
              <a:t>Гласный [и] </a:t>
            </a:r>
            <a:r>
              <a:rPr lang="ru-RU" sz="3400" dirty="0" smtClean="0"/>
              <a:t>после твердого согласного, предлога или при слитном произношении слова с предыдущим произ­носится как</a:t>
            </a:r>
            <a:r>
              <a:rPr lang="ru-RU" sz="3400" b="1" dirty="0" smtClean="0"/>
              <a:t> [</a:t>
            </a:r>
            <a:r>
              <a:rPr lang="ru-RU" sz="3400" b="1" dirty="0" err="1" smtClean="0"/>
              <a:t>ы</a:t>
            </a:r>
            <a:r>
              <a:rPr lang="ru-RU" sz="3400" b="1" dirty="0" smtClean="0"/>
              <a:t>]:</a:t>
            </a:r>
            <a:r>
              <a:rPr lang="ru-RU" sz="3400" dirty="0" smtClean="0"/>
              <a:t> </a:t>
            </a:r>
            <a:r>
              <a:rPr lang="ru-RU" sz="3400" i="1" dirty="0" smtClean="0"/>
              <a:t>пединститут – </a:t>
            </a:r>
            <a:r>
              <a:rPr lang="ru-RU" sz="3400" i="1" dirty="0" err="1" smtClean="0"/>
              <a:t>пед</a:t>
            </a:r>
            <a:r>
              <a:rPr lang="ru-RU" sz="3400" i="1" dirty="0" smtClean="0"/>
              <a:t>[</a:t>
            </a:r>
            <a:r>
              <a:rPr lang="ru-RU" sz="3400" i="1" dirty="0" err="1" smtClean="0"/>
              <a:t>ы</a:t>
            </a:r>
            <a:r>
              <a:rPr lang="ru-RU" sz="3400" i="1" dirty="0" smtClean="0"/>
              <a:t>]</a:t>
            </a:r>
            <a:r>
              <a:rPr lang="ru-RU" sz="3400" i="1" dirty="0" err="1" smtClean="0"/>
              <a:t>нститут</a:t>
            </a:r>
            <a:r>
              <a:rPr lang="ru-RU" sz="3400" i="1" dirty="0" smtClean="0"/>
              <a:t>, к Ивану – к[</a:t>
            </a:r>
            <a:r>
              <a:rPr lang="ru-RU" sz="3400" i="1" dirty="0" err="1" smtClean="0"/>
              <a:t>ы</a:t>
            </a:r>
            <a:r>
              <a:rPr lang="ru-RU" sz="3400" i="1" dirty="0" smtClean="0"/>
              <a:t>]</a:t>
            </a:r>
            <a:r>
              <a:rPr lang="ru-RU" sz="3400" i="1" dirty="0" err="1" smtClean="0"/>
              <a:t>вану</a:t>
            </a:r>
            <a:r>
              <a:rPr lang="ru-RU" sz="3400" i="1" dirty="0" smtClean="0"/>
              <a:t>, смех и слёзы – смех [</a:t>
            </a:r>
            <a:r>
              <a:rPr lang="ru-RU" sz="3400" i="1" dirty="0" err="1" smtClean="0"/>
              <a:t>ы</a:t>
            </a:r>
            <a:r>
              <a:rPr lang="ru-RU" sz="3400" i="1" dirty="0" smtClean="0"/>
              <a:t>] слёзы. При нали­чии паузы [и] не переходит в [</a:t>
            </a:r>
            <a:r>
              <a:rPr lang="ru-RU" sz="3400" i="1" dirty="0" err="1" smtClean="0"/>
              <a:t>ы</a:t>
            </a:r>
            <a:r>
              <a:rPr lang="ru-RU" sz="3400" i="1" dirty="0" smtClean="0"/>
              <a:t>]: смех и слёзы</a:t>
            </a:r>
            <a:r>
              <a:rPr lang="ru-RU" sz="3400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332656"/>
            <a:ext cx="64710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ПРОИЗНОШЕНИЕ ГЛАСНЫХ ЗВУКОВ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ПРОИЗНОШЕНИЕ СОГЛАСНЫХ ЗВУКОВ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для русского языка характерно оглушение звонких согласных на конце слова (например, в слове дуб, вместо звука Д произносится П);</a:t>
            </a:r>
          </a:p>
          <a:p>
            <a:r>
              <a:rPr lang="ru-RU" dirty="0" smtClean="0"/>
              <a:t>оглушение звонких согласных перед глухими (например, в слове дорожка вместо звука Ж произносится Ш);</a:t>
            </a:r>
          </a:p>
          <a:p>
            <a:r>
              <a:rPr lang="ru-RU" dirty="0" smtClean="0"/>
              <a:t>озвончение глухих согласных перед звонкими (например, в слове просьба вместо звука С произносится З);</a:t>
            </a:r>
          </a:p>
          <a:p>
            <a:r>
              <a:rPr lang="ru-RU" dirty="0" smtClean="0"/>
              <a:t>твёрдый согласный, стоящий перед мягким, обычно (но не всегда!) смягчается</a:t>
            </a:r>
          </a:p>
          <a:p>
            <a:r>
              <a:rPr lang="ru-RU" dirty="0" smtClean="0"/>
              <a:t>(например, в слове казнь звук З произносится мягко);</a:t>
            </a:r>
          </a:p>
          <a:p>
            <a:r>
              <a:rPr lang="ru-RU" dirty="0" smtClean="0"/>
              <a:t>в произношении слов с сочетанием </a:t>
            </a:r>
            <a:r>
              <a:rPr lang="ru-RU" dirty="0" err="1" smtClean="0"/>
              <a:t>чн</a:t>
            </a:r>
            <a:r>
              <a:rPr lang="ru-RU" dirty="0" smtClean="0"/>
              <a:t> наблюдается колебание, что связано с изменением правил старого московского про­изношения. Согласно нормам современного русского литературного язы­ка, сочетание</a:t>
            </a:r>
            <a:r>
              <a:rPr lang="ru-RU" b="1" dirty="0" smtClean="0"/>
              <a:t> </a:t>
            </a:r>
            <a:r>
              <a:rPr lang="ru-RU" b="1" dirty="0" err="1" smtClean="0"/>
              <a:t>чн</a:t>
            </a:r>
            <a:r>
              <a:rPr lang="ru-RU" dirty="0" smtClean="0"/>
              <a:t> обычно так и произносится </a:t>
            </a:r>
            <a:r>
              <a:rPr lang="ru-RU" b="1" dirty="0" smtClean="0"/>
              <a:t>[</a:t>
            </a:r>
            <a:r>
              <a:rPr lang="ru-RU" b="1" dirty="0" err="1" smtClean="0"/>
              <a:t>чн</a:t>
            </a:r>
            <a:r>
              <a:rPr lang="ru-RU" b="1" dirty="0" smtClean="0"/>
              <a:t>],</a:t>
            </a:r>
            <a:r>
              <a:rPr lang="ru-RU" dirty="0" smtClean="0"/>
              <a:t> особен­но это относится к словам книжного происхождения (</a:t>
            </a:r>
            <a:r>
              <a:rPr lang="ru-RU" i="1" dirty="0" smtClean="0"/>
              <a:t>бесконечный, беспечный</a:t>
            </a:r>
            <a:r>
              <a:rPr lang="ru-RU" dirty="0" smtClean="0"/>
              <a:t>), а также к относительно новым словам (</a:t>
            </a:r>
            <a:r>
              <a:rPr lang="ru-RU" i="1" dirty="0" smtClean="0"/>
              <a:t>маскировочный, посадочный</a:t>
            </a:r>
            <a:r>
              <a:rPr lang="ru-RU" dirty="0" smtClean="0"/>
              <a:t>). Сочетание </a:t>
            </a:r>
            <a:r>
              <a:rPr lang="ru-RU" b="1" dirty="0" err="1" smtClean="0"/>
              <a:t>чн</a:t>
            </a:r>
            <a:r>
              <a:rPr lang="ru-RU" dirty="0" smtClean="0"/>
              <a:t> произносится как </a:t>
            </a:r>
            <a:r>
              <a:rPr lang="ru-RU" b="1" dirty="0" smtClean="0"/>
              <a:t>[</a:t>
            </a:r>
            <a:r>
              <a:rPr lang="ru-RU" b="1" dirty="0" err="1" smtClean="0"/>
              <a:t>шн</a:t>
            </a:r>
            <a:r>
              <a:rPr lang="ru-RU" b="1" dirty="0" smtClean="0"/>
              <a:t>] </a:t>
            </a:r>
            <a:r>
              <a:rPr lang="ru-RU" dirty="0" smtClean="0"/>
              <a:t>в женских отчествах на -</a:t>
            </a:r>
            <a:r>
              <a:rPr lang="ru-RU" b="1" i="1" dirty="0" err="1" smtClean="0"/>
              <a:t>ична</a:t>
            </a:r>
            <a:r>
              <a:rPr lang="ru-RU" dirty="0" smtClean="0"/>
              <a:t>: </a:t>
            </a:r>
            <a:r>
              <a:rPr lang="ru-RU" dirty="0" err="1" smtClean="0"/>
              <a:t>Кузьмини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]а, </a:t>
            </a:r>
            <a:r>
              <a:rPr lang="ru-RU" dirty="0" err="1" smtClean="0"/>
              <a:t>Лукини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]а, </a:t>
            </a:r>
            <a:r>
              <a:rPr lang="ru-RU" dirty="0" err="1" smtClean="0"/>
              <a:t>Ильини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]а, а также сохра­няется в отдельных словах: коне[</a:t>
            </a:r>
            <a:r>
              <a:rPr lang="ru-RU" dirty="0" err="1" smtClean="0"/>
              <a:t>шн</a:t>
            </a:r>
            <a:r>
              <a:rPr lang="ru-RU" dirty="0" smtClean="0"/>
              <a:t>]о, </a:t>
            </a:r>
            <a:r>
              <a:rPr lang="ru-RU" dirty="0" err="1" smtClean="0"/>
              <a:t>ску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]но, пере[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, </a:t>
            </a:r>
            <a:r>
              <a:rPr lang="ru-RU" dirty="0" err="1" smtClean="0"/>
              <a:t>яи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, </a:t>
            </a:r>
            <a:r>
              <a:rPr lang="ru-RU" dirty="0" err="1" smtClean="0"/>
              <a:t>скворе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ик</a:t>
            </a:r>
            <a:r>
              <a:rPr lang="ru-RU" dirty="0" smtClean="0"/>
              <a:t> и др.;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Произноси правильно</a:t>
            </a:r>
            <a:endParaRPr lang="ru-RU" dirty="0"/>
          </a:p>
        </p:txBody>
      </p:sp>
      <p:pic>
        <p:nvPicPr>
          <p:cNvPr id="4" name="Содержимое 3" descr="орфоэпические нормы русского литературного языка 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19212" y="2886075"/>
            <a:ext cx="66198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ПРОИЗНОШЕНИЕ СОГЛАСНЫХ ЗВУКОВ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dirty="0" smtClean="0"/>
              <a:t>некоторые слова с сочетанием </a:t>
            </a:r>
            <a:r>
              <a:rPr lang="ru-RU" dirty="0" err="1" smtClean="0"/>
              <a:t>чн</a:t>
            </a:r>
            <a:r>
              <a:rPr lang="ru-RU" dirty="0" smtClean="0"/>
              <a:t> в соответствии с нор­мой имеют двоякое произношение: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]о и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]о и др.;</a:t>
            </a:r>
          </a:p>
          <a:p>
            <a:r>
              <a:rPr lang="ru-RU" dirty="0" smtClean="0"/>
              <a:t>в некоторых словах вместо</a:t>
            </a:r>
            <a:r>
              <a:rPr lang="ru-RU" b="1" dirty="0" smtClean="0"/>
              <a:t> ч </a:t>
            </a:r>
            <a:r>
              <a:rPr lang="ru-RU" dirty="0" smtClean="0"/>
              <a:t>произноситься </a:t>
            </a:r>
            <a:r>
              <a:rPr lang="ru-RU" b="1" dirty="0" smtClean="0"/>
              <a:t>[</a:t>
            </a:r>
            <a:r>
              <a:rPr lang="ru-RU" b="1" dirty="0" err="1" smtClean="0"/>
              <a:t>ш</a:t>
            </a:r>
            <a:r>
              <a:rPr lang="ru-RU" b="1" dirty="0" smtClean="0"/>
              <a:t>]</a:t>
            </a:r>
            <a:r>
              <a:rPr lang="ru-RU" dirty="0" smtClean="0"/>
              <a:t>: [</a:t>
            </a:r>
            <a:r>
              <a:rPr lang="ru-RU" dirty="0" err="1" smtClean="0"/>
              <a:t>ш</a:t>
            </a:r>
            <a:r>
              <a:rPr lang="ru-RU" dirty="0" smtClean="0"/>
              <a:t>]то-то, [</a:t>
            </a:r>
            <a:r>
              <a:rPr lang="ru-RU" dirty="0" err="1" smtClean="0"/>
              <a:t>ш</a:t>
            </a:r>
            <a:r>
              <a:rPr lang="ru-RU" dirty="0" smtClean="0"/>
              <a:t>]то и т.п.;</a:t>
            </a:r>
          </a:p>
          <a:p>
            <a:r>
              <a:rPr lang="ru-RU" dirty="0" smtClean="0"/>
              <a:t>буква г в окончаниях </a:t>
            </a:r>
            <a:r>
              <a:rPr lang="ru-RU" b="1" dirty="0" smtClean="0"/>
              <a:t>-ого-, -его- </a:t>
            </a:r>
            <a:r>
              <a:rPr lang="ru-RU" dirty="0" smtClean="0"/>
              <a:t>читается как </a:t>
            </a:r>
            <a:r>
              <a:rPr lang="ru-RU" b="1" dirty="0" smtClean="0"/>
              <a:t>[в]</a:t>
            </a:r>
            <a:r>
              <a:rPr lang="ru-RU" dirty="0" smtClean="0"/>
              <a:t>: </a:t>
            </a:r>
            <a:r>
              <a:rPr lang="ru-RU" dirty="0" err="1" smtClean="0"/>
              <a:t>нико</a:t>
            </a:r>
            <a:r>
              <a:rPr lang="ru-RU" dirty="0" smtClean="0"/>
              <a:t>[</a:t>
            </a:r>
            <a:r>
              <a:rPr lang="ru-RU" dirty="0" err="1" smtClean="0"/>
              <a:t>в</a:t>
            </a:r>
            <a:r>
              <a:rPr lang="ru-RU" dirty="0" smtClean="0"/>
              <a:t>]о – никого, мое[в]о –  моего;</a:t>
            </a:r>
          </a:p>
          <a:p>
            <a:r>
              <a:rPr lang="ru-RU" dirty="0" smtClean="0"/>
              <a:t>конечные </a:t>
            </a:r>
            <a:r>
              <a:rPr lang="ru-RU" b="1" dirty="0" smtClean="0"/>
              <a:t>-</a:t>
            </a:r>
            <a:r>
              <a:rPr lang="ru-RU" b="1" dirty="0" err="1" smtClean="0"/>
              <a:t>тся</a:t>
            </a:r>
            <a:r>
              <a:rPr lang="ru-RU" b="1" dirty="0" smtClean="0"/>
              <a:t> и -</a:t>
            </a:r>
            <a:r>
              <a:rPr lang="ru-RU" b="1" dirty="0" err="1" smtClean="0"/>
              <a:t>ться</a:t>
            </a:r>
            <a:r>
              <a:rPr lang="ru-RU" b="1" dirty="0" smtClean="0"/>
              <a:t> </a:t>
            </a:r>
            <a:r>
              <a:rPr lang="ru-RU" dirty="0" smtClean="0"/>
              <a:t>в глаголах произносятся как </a:t>
            </a:r>
            <a:r>
              <a:rPr lang="ru-RU" b="1" dirty="0" smtClean="0"/>
              <a:t>[</a:t>
            </a:r>
            <a:r>
              <a:rPr lang="ru-RU" b="1" dirty="0" err="1" smtClean="0"/>
              <a:t>цца</a:t>
            </a:r>
            <a:r>
              <a:rPr lang="ru-RU" b="1" dirty="0" smtClean="0"/>
              <a:t>]: </a:t>
            </a:r>
            <a:r>
              <a:rPr lang="ru-RU" dirty="0" err="1" smtClean="0"/>
              <a:t>улыбае</a:t>
            </a:r>
            <a:r>
              <a:rPr lang="ru-RU" dirty="0" smtClean="0"/>
              <a:t>[</a:t>
            </a:r>
            <a:r>
              <a:rPr lang="ru-RU" dirty="0" err="1" smtClean="0"/>
              <a:t>цца</a:t>
            </a:r>
            <a:r>
              <a:rPr lang="ru-RU" dirty="0" smtClean="0"/>
              <a:t>] – улыбается;</a:t>
            </a:r>
          </a:p>
          <a:p>
            <a:r>
              <a:rPr lang="ru-RU" dirty="0" smtClean="0"/>
              <a:t>сочетание звуков ЧТ произносится так же, как и пишется. Исключения составляют слова что, чтобы, ничто, что-то;</a:t>
            </a:r>
          </a:p>
          <a:p>
            <a:r>
              <a:rPr lang="ru-RU" dirty="0" smtClean="0"/>
              <a:t>в русском языке существует такое явление, как непроизносимые согласные. К их числу относятся сочетания следующих звуков: СТН (например, счастливый), ЗДН (праздник), РДЦ (сердце), ВСТВ (чувствовать).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ПРОИЗНОШЕНИЕ ЗАИМСТВОВАННЫХ СЛОВ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 smtClean="0"/>
              <a:t>в некоторых безударных слогах на месте буквы О произносится звук О : </a:t>
            </a:r>
            <a:r>
              <a:rPr lang="ru-RU" sz="3800" dirty="0" err="1" smtClean="0"/>
              <a:t>радиО</a:t>
            </a:r>
            <a:r>
              <a:rPr lang="ru-RU" sz="3800" dirty="0" smtClean="0"/>
              <a:t>, </a:t>
            </a:r>
            <a:r>
              <a:rPr lang="ru-RU" sz="3800" dirty="0" err="1" smtClean="0"/>
              <a:t>хаОс</a:t>
            </a:r>
            <a:r>
              <a:rPr lang="ru-RU" sz="3800" dirty="0" smtClean="0"/>
              <a:t> и т.д.;</a:t>
            </a:r>
          </a:p>
          <a:p>
            <a:r>
              <a:rPr lang="ru-RU" sz="3800" dirty="0" smtClean="0"/>
              <a:t>в отличие от исконно русских слов, в которых перед буквой Е согласные традиционно смягчаются, заимствованные слова могут произносится по-разному:</a:t>
            </a:r>
          </a:p>
          <a:p>
            <a:r>
              <a:rPr lang="ru-RU" sz="3800" dirty="0" smtClean="0"/>
              <a:t>1) одни сохраняют твёрдое произношение перед Е:</a:t>
            </a:r>
          </a:p>
          <a:p>
            <a:r>
              <a:rPr lang="ru-RU" sz="3800" dirty="0" smtClean="0"/>
              <a:t>адаптер, адекватный, альтернатива, анестезия, антенна, антитеза, астероид, атеист, ателье, бутерброд, дельта, детектив, диспансер, идентичный, индекс, кашне, кодекс, коттедж, кузен, кюре, менеджер, нонсенс, панель, партер, патетический, пюре, регби, реквием, сервис, сессия, сонет, темп, тембр, теннис, термос, экспресс;</a:t>
            </a:r>
          </a:p>
          <a:p>
            <a:r>
              <a:rPr lang="ru-RU" sz="3800" dirty="0" smtClean="0"/>
              <a:t>2)согласные, стоящие перед Е, смягчаются:</a:t>
            </a:r>
          </a:p>
          <a:p>
            <a:r>
              <a:rPr lang="ru-RU" sz="3800" dirty="0" smtClean="0"/>
              <a:t>агент, агрессия, академия, газель, дебаты, дефис, кинескоп, компетентный, крем, музей, патент, пресса, претензия, прогресс, рейд, сейф, терапевт, термин, термоядерный, террор, фанера, шинель;</a:t>
            </a:r>
          </a:p>
          <a:p>
            <a:r>
              <a:rPr lang="ru-RU" sz="3800" dirty="0" smtClean="0"/>
              <a:t>3)допускается вариативное произношение:</a:t>
            </a:r>
          </a:p>
          <a:p>
            <a:r>
              <a:rPr lang="ru-RU" sz="3800" dirty="0" smtClean="0"/>
              <a:t>бандероль, бассейн, декан, декадент, депрессия, кредо, трек.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351</TotalTime>
  <Words>1729</Words>
  <Application>Microsoft Office PowerPoint</Application>
  <PresentationFormat>Экран (4:3)</PresentationFormat>
  <Paragraphs>130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 Narrow</vt:lpstr>
      <vt:lpstr>David</vt:lpstr>
      <vt:lpstr>Franklin Gothic Book</vt:lpstr>
      <vt:lpstr>Franklin Gothic Medium</vt:lpstr>
      <vt:lpstr>Gungsuh</vt:lpstr>
      <vt:lpstr>Crop</vt:lpstr>
      <vt:lpstr>  ОРФОЭПИЧЕСКИЕ НОРМЫ</vt:lpstr>
      <vt:lpstr>ОРФОЭПИЧЕСКИЕ НОРМЫ</vt:lpstr>
      <vt:lpstr>Презентация PowerPoint</vt:lpstr>
      <vt:lpstr>Презентация PowerPoint</vt:lpstr>
      <vt:lpstr>Презентация PowerPoint</vt:lpstr>
      <vt:lpstr>ПРОИЗНОШЕНИЕ СОГЛАСНЫХ ЗВУКОВ</vt:lpstr>
      <vt:lpstr>Произноси правильно</vt:lpstr>
      <vt:lpstr>ПРОИЗНОШЕНИЕ СОГЛАСНЫХ ЗВУКОВ</vt:lpstr>
      <vt:lpstr>ПРОИЗНОШЕНИЕ ЗАИМСТВОВАННЫХ СЛОВ</vt:lpstr>
      <vt:lpstr>Орфоэпические нормы</vt:lpstr>
      <vt:lpstr>Презентация PowerPoint</vt:lpstr>
      <vt:lpstr>Трудные случаи произношения в русском языке: </vt:lpstr>
      <vt:lpstr>Презентация PowerPoint</vt:lpstr>
      <vt:lpstr>Презентация PowerPoint</vt:lpstr>
      <vt:lpstr>Презентация PowerPoint</vt:lpstr>
      <vt:lpstr>Имена прилагательные</vt:lpstr>
      <vt:lpstr>Причастия</vt:lpstr>
      <vt:lpstr>Презентация PowerPoint</vt:lpstr>
      <vt:lpstr>Презентация PowerPoint</vt:lpstr>
      <vt:lpstr>Презентация PowerPoint</vt:lpstr>
      <vt:lpstr>Орфоэпические нормы</vt:lpstr>
      <vt:lpstr>Орфоэпические нормы</vt:lpstr>
      <vt:lpstr>Орфоэпические нормы прилагательных </vt:lpstr>
      <vt:lpstr>Орфоэпические нормы глаголов</vt:lpstr>
      <vt:lpstr>Орфоэпические нормы глаголов</vt:lpstr>
      <vt:lpstr>Орфоэпические нормы глаголов</vt:lpstr>
      <vt:lpstr>Презентация PowerPoint</vt:lpstr>
      <vt:lpstr>Орфоэпические нормы причастий</vt:lpstr>
      <vt:lpstr>Презентация PowerPoint</vt:lpstr>
      <vt:lpstr>Орфоэпические нормы деепричастий</vt:lpstr>
      <vt:lpstr>Презентация PowerPoint</vt:lpstr>
      <vt:lpstr>Расставьте ударения в словах:</vt:lpstr>
      <vt:lpstr>Проверьте свои ответы:</vt:lpstr>
      <vt:lpstr>Определите значения слов, составьте с ними предложения </vt:lpstr>
      <vt:lpstr>Проверочная работа №1 «Орфоэпические нормы» Вариант 1 </vt:lpstr>
      <vt:lpstr>Проверочная работа №1 «Орфоэпические нормы» Вариант 2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Нормы современного русского языка</dc:title>
  <dc:creator>kva</dc:creator>
  <cp:lastModifiedBy>HP</cp:lastModifiedBy>
  <cp:revision>28</cp:revision>
  <dcterms:created xsi:type="dcterms:W3CDTF">2014-11-24T05:55:24Z</dcterms:created>
  <dcterms:modified xsi:type="dcterms:W3CDTF">2025-05-02T08:17:54Z</dcterms:modified>
</cp:coreProperties>
</file>