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44" autoAdjust="0"/>
  </p:normalViewPr>
  <p:slideViewPr>
    <p:cSldViewPr snapToGrid="0">
      <p:cViewPr varScale="1">
        <p:scale>
          <a:sx n="74" d="100"/>
          <a:sy n="74" d="100"/>
        </p:scale>
        <p:origin x="2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07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56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253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841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0834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1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15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5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82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61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4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8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0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60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2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29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29EDD-2E72-4289-B5A4-16B617AEE0F6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E21684-902F-412A-8DA6-52871FB16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21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Выражение модальности в профессиональных </a:t>
            </a:r>
            <a:r>
              <a:rPr lang="ru-RU" dirty="0" smtClean="0"/>
              <a:t>текстах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33" y="2092628"/>
            <a:ext cx="5635547" cy="3881437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 rot="10800000" flipV="1">
            <a:off x="6570481" y="6136293"/>
            <a:ext cx="2799357" cy="4624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dirty="0" smtClean="0">
                <a:solidFill>
                  <a:srgbClr val="00B0F0"/>
                </a:solidFill>
              </a:rPr>
              <a:t>Доцент Третьяк С.В.</a:t>
            </a:r>
            <a:endParaRPr lang="ru-RU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5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Раздел 1. Модальные глаголы, их </a:t>
            </a:r>
            <a:r>
              <a:rPr lang="ru-RU" dirty="0" smtClean="0"/>
              <a:t>значение </a:t>
            </a:r>
            <a:r>
              <a:rPr lang="ru-RU" dirty="0"/>
              <a:t>и грамматические формы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4377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отличие от </a:t>
            </a:r>
            <a:r>
              <a:rPr lang="ru-RU" dirty="0"/>
              <a:t>большинства глаголов, обозначающих действие или состояние, модальные глаголы обозначают отношение к действию — </a:t>
            </a:r>
            <a:r>
              <a:rPr lang="ru-RU" dirty="0" smtClean="0"/>
              <a:t> возможность</a:t>
            </a:r>
            <a:r>
              <a:rPr lang="ru-RU" dirty="0"/>
              <a:t>, вероятность, способность или необходимость его совершения. </a:t>
            </a:r>
            <a:r>
              <a:rPr lang="ru-RU" dirty="0" smtClean="0"/>
              <a:t>Сравните </a:t>
            </a:r>
            <a:r>
              <a:rPr lang="ru-RU" dirty="0"/>
              <a:t>на примерах:</a:t>
            </a:r>
          </a:p>
          <a:p>
            <a:r>
              <a:rPr lang="ru-RU" dirty="0"/>
              <a:t>I </a:t>
            </a:r>
            <a:r>
              <a:rPr lang="ru-RU" dirty="0" err="1"/>
              <a:t>treat</a:t>
            </a:r>
            <a:r>
              <a:rPr lang="ru-RU" dirty="0"/>
              <a:t> </a:t>
            </a:r>
            <a:r>
              <a:rPr lang="ru-RU" dirty="0" err="1"/>
              <a:t>patients</a:t>
            </a:r>
            <a:r>
              <a:rPr lang="ru-RU" dirty="0"/>
              <a:t>. — Я лечу пациентов. </a:t>
            </a:r>
            <a:endParaRPr lang="ru-RU" dirty="0" smtClean="0"/>
          </a:p>
          <a:p>
            <a:r>
              <a:rPr lang="ru-RU" dirty="0" smtClean="0"/>
              <a:t>I </a:t>
            </a:r>
            <a:r>
              <a:rPr lang="ru-RU" dirty="0" err="1"/>
              <a:t>can</a:t>
            </a:r>
            <a:r>
              <a:rPr lang="ru-RU" dirty="0"/>
              <a:t> </a:t>
            </a:r>
            <a:r>
              <a:rPr lang="ru-RU" dirty="0" err="1"/>
              <a:t>treat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/>
              <a:t>. — Я умею лечить людей. </a:t>
            </a:r>
            <a:endParaRPr lang="ru-RU" dirty="0" smtClean="0"/>
          </a:p>
          <a:p>
            <a:r>
              <a:rPr lang="ru-RU" dirty="0" smtClean="0"/>
              <a:t>I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treat</a:t>
            </a:r>
            <a:r>
              <a:rPr lang="ru-RU" dirty="0"/>
              <a:t> </a:t>
            </a:r>
            <a:r>
              <a:rPr lang="ru-RU" dirty="0" err="1"/>
              <a:t>patients</a:t>
            </a:r>
            <a:r>
              <a:rPr lang="ru-RU" dirty="0"/>
              <a:t>. </a:t>
            </a:r>
            <a:r>
              <a:rPr lang="ru-RU" dirty="0" smtClean="0"/>
              <a:t>— </a:t>
            </a:r>
            <a:r>
              <a:rPr lang="ru-RU" dirty="0"/>
              <a:t>Я должна лечить пациентов. </a:t>
            </a:r>
          </a:p>
          <a:p>
            <a:r>
              <a:rPr lang="ru-RU" dirty="0" smtClean="0"/>
              <a:t>Существуют также глаголы, </a:t>
            </a:r>
            <a:r>
              <a:rPr lang="ru-RU" dirty="0"/>
              <a:t>которые </a:t>
            </a:r>
            <a:r>
              <a:rPr lang="ru-RU" dirty="0" smtClean="0"/>
              <a:t>не являются модальными, но способны выражать </a:t>
            </a:r>
            <a:r>
              <a:rPr lang="ru-RU" dirty="0"/>
              <a:t>модальное значение и </a:t>
            </a:r>
            <a:r>
              <a:rPr lang="ru-RU" dirty="0" smtClean="0"/>
              <a:t>многофункциональные глаголы, также отражающие </a:t>
            </a:r>
            <a:r>
              <a:rPr lang="ru-RU" dirty="0"/>
              <a:t>модальность, например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able</a:t>
            </a:r>
            <a:r>
              <a:rPr lang="ru-RU" dirty="0"/>
              <a:t>,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allowed</a:t>
            </a:r>
            <a:r>
              <a:rPr lang="ru-RU" dirty="0"/>
              <a:t>, </a:t>
            </a:r>
            <a:r>
              <a:rPr lang="ru-RU" dirty="0" err="1"/>
              <a:t>have</a:t>
            </a:r>
            <a:r>
              <a:rPr lang="ru-RU" dirty="0"/>
              <a:t>, </a:t>
            </a:r>
            <a:r>
              <a:rPr lang="ru-RU" dirty="0" err="1"/>
              <a:t>shall</a:t>
            </a:r>
            <a:r>
              <a:rPr lang="ru-RU" dirty="0"/>
              <a:t>, </a:t>
            </a:r>
            <a:r>
              <a:rPr lang="ru-RU" dirty="0" err="1"/>
              <a:t>will</a:t>
            </a:r>
            <a:r>
              <a:rPr lang="ru-RU" dirty="0"/>
              <a:t>, и </a:t>
            </a:r>
            <a:r>
              <a:rPr lang="ru-RU" dirty="0" err="1" smtClean="0"/>
              <a:t>други</a:t>
            </a:r>
            <a:r>
              <a:rPr lang="en-US" smtClean="0"/>
              <a:t>t</a:t>
            </a:r>
            <a:r>
              <a:rPr lang="ru-RU" smtClean="0"/>
              <a:t>. </a:t>
            </a:r>
            <a:r>
              <a:rPr lang="ru-RU" dirty="0"/>
              <a:t>О них пойдет речь в следующих разделах нашего учебного курса.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в этом разделе мы вспомним глаголы </a:t>
            </a:r>
            <a:r>
              <a:rPr lang="ru-RU" dirty="0" err="1"/>
              <a:t>can</a:t>
            </a:r>
            <a:r>
              <a:rPr lang="ru-RU" dirty="0"/>
              <a:t> (</a:t>
            </a:r>
            <a:r>
              <a:rPr lang="ru-RU" dirty="0" smtClean="0"/>
              <a:t>умение или возможность что-то </a:t>
            </a:r>
            <a:r>
              <a:rPr lang="ru-RU" dirty="0"/>
              <a:t>сделать), </a:t>
            </a:r>
            <a:r>
              <a:rPr lang="ru-RU" dirty="0" err="1"/>
              <a:t>may</a:t>
            </a:r>
            <a:r>
              <a:rPr lang="ru-RU" dirty="0"/>
              <a:t> (разрешение, позволение), </a:t>
            </a:r>
            <a:r>
              <a:rPr lang="ru-RU" dirty="0" err="1"/>
              <a:t>must</a:t>
            </a:r>
            <a:r>
              <a:rPr lang="ru-RU" dirty="0"/>
              <a:t> (</a:t>
            </a:r>
            <a:r>
              <a:rPr lang="ru-RU" dirty="0" smtClean="0"/>
              <a:t>долженствование), </a:t>
            </a:r>
            <a:r>
              <a:rPr lang="ru-RU" dirty="0" err="1" smtClean="0"/>
              <a:t>should</a:t>
            </a:r>
            <a:r>
              <a:rPr lang="ru-RU" dirty="0" smtClean="0"/>
              <a:t> (совет, рекомендация).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37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492" y="2532667"/>
            <a:ext cx="9465907" cy="4188643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1)	Не изменяются по лицам и числам. I </a:t>
            </a:r>
            <a:r>
              <a:rPr lang="ru-RU" sz="2000" dirty="0" err="1">
                <a:solidFill>
                  <a:schemeClr val="tx1"/>
                </a:solidFill>
              </a:rPr>
              <a:t>must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study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He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must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study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2)	Все модальные глаголы не имеют формы будущего времени, а глаголы </a:t>
            </a:r>
            <a:r>
              <a:rPr lang="ru-RU" sz="2000" dirty="0" err="1">
                <a:solidFill>
                  <a:schemeClr val="tx1"/>
                </a:solidFill>
              </a:rPr>
              <a:t>must</a:t>
            </a:r>
            <a:r>
              <a:rPr lang="ru-RU" sz="2000" dirty="0">
                <a:solidFill>
                  <a:schemeClr val="tx1"/>
                </a:solidFill>
              </a:rPr>
              <a:t> и </a:t>
            </a:r>
            <a:r>
              <a:rPr lang="ru-RU" sz="2000" dirty="0" err="1">
                <a:solidFill>
                  <a:schemeClr val="tx1"/>
                </a:solidFill>
              </a:rPr>
              <a:t>should</a:t>
            </a:r>
            <a:r>
              <a:rPr lang="ru-RU" sz="2000" dirty="0">
                <a:solidFill>
                  <a:schemeClr val="tx1"/>
                </a:solidFill>
              </a:rPr>
              <a:t>– и формы прошедшего времени.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3</a:t>
            </a:r>
            <a:r>
              <a:rPr lang="ru-RU" sz="2000" dirty="0">
                <a:solidFill>
                  <a:schemeClr val="tx1"/>
                </a:solidFill>
              </a:rPr>
              <a:t>)	Вопросительные и отрицательные формы образуются без вспомогательного глагола. В вопросе модальный глагол ставится перед подлежащим. – Сравним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I d</a:t>
            </a:r>
            <a:r>
              <a:rPr lang="en-US" sz="2000" dirty="0" smtClean="0">
                <a:solidFill>
                  <a:schemeClr val="tx1"/>
                </a:solidFill>
              </a:rPr>
              <a:t>id</a:t>
            </a:r>
            <a:r>
              <a:rPr lang="ru-RU" sz="2000" dirty="0" err="1" smtClean="0">
                <a:solidFill>
                  <a:schemeClr val="tx1"/>
                </a:solidFill>
              </a:rPr>
              <a:t>n’t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study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Chemistry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Did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you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study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Chemistry</a:t>
            </a:r>
            <a:r>
              <a:rPr lang="ru-RU" sz="2000" dirty="0">
                <a:solidFill>
                  <a:schemeClr val="tx1"/>
                </a:solidFill>
              </a:rPr>
              <a:t>? И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I </a:t>
            </a:r>
            <a:r>
              <a:rPr lang="ru-RU" sz="2000" dirty="0" err="1">
                <a:solidFill>
                  <a:schemeClr val="tx1"/>
                </a:solidFill>
              </a:rPr>
              <a:t>can’t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make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injections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an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you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make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injections</a:t>
            </a:r>
            <a:r>
              <a:rPr lang="ru-RU" sz="2000" dirty="0" smtClean="0">
                <a:solidFill>
                  <a:schemeClr val="tx1"/>
                </a:solidFill>
              </a:rPr>
              <a:t>?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4)	не образуют форму </a:t>
            </a:r>
            <a:r>
              <a:rPr lang="ru-RU" sz="2000" dirty="0" err="1">
                <a:solidFill>
                  <a:schemeClr val="tx1"/>
                </a:solidFill>
              </a:rPr>
              <a:t>Passive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Voice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5)	не имеют форм длительного и перфектного времен.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6)	Не имеют неличных форм причастия, герундия. Следующие за ними глаголы в форме инфинитива употребляются без «</a:t>
            </a:r>
            <a:r>
              <a:rPr lang="ru-RU" sz="2000" dirty="0" err="1">
                <a:solidFill>
                  <a:schemeClr val="tx1"/>
                </a:solidFill>
              </a:rPr>
              <a:t>to</a:t>
            </a:r>
            <a:r>
              <a:rPr lang="ru-RU" sz="2000" dirty="0">
                <a:solidFill>
                  <a:schemeClr val="tx1"/>
                </a:solidFill>
              </a:rPr>
              <a:t>». </a:t>
            </a:r>
            <a:r>
              <a:rPr lang="ru-RU" sz="2000" dirty="0" smtClean="0">
                <a:solidFill>
                  <a:schemeClr val="tx1"/>
                </a:solidFill>
              </a:rPr>
              <a:t>Сравним: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I </a:t>
            </a:r>
            <a:r>
              <a:rPr lang="ru-RU" sz="2000" dirty="0" err="1">
                <a:solidFill>
                  <a:schemeClr val="tx1"/>
                </a:solidFill>
              </a:rPr>
              <a:t>like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to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read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Children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should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read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more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028849"/>
              </p:ext>
            </p:extLst>
          </p:nvPr>
        </p:nvGraphicFramePr>
        <p:xfrm>
          <a:off x="1616479" y="301658"/>
          <a:ext cx="7282424" cy="2149311"/>
        </p:xfrm>
        <a:graphic>
          <a:graphicData uri="http://schemas.openxmlformats.org/drawingml/2006/table">
            <a:tbl>
              <a:tblPr firstRow="1" firstCol="1" bandRow="1"/>
              <a:tblGrid>
                <a:gridCol w="1362643">
                  <a:extLst>
                    <a:ext uri="{9D8B030D-6E8A-4147-A177-3AD203B41FA5}">
                      <a16:colId xmlns:a16="http://schemas.microsoft.com/office/drawing/2014/main" val="4223433038"/>
                    </a:ext>
                  </a:extLst>
                </a:gridCol>
                <a:gridCol w="2275355">
                  <a:extLst>
                    <a:ext uri="{9D8B030D-6E8A-4147-A177-3AD203B41FA5}">
                      <a16:colId xmlns:a16="http://schemas.microsoft.com/office/drawing/2014/main" val="3944918958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4218969728"/>
                    </a:ext>
                  </a:extLst>
                </a:gridCol>
                <a:gridCol w="1079026">
                  <a:extLst>
                    <a:ext uri="{9D8B030D-6E8A-4147-A177-3AD203B41FA5}">
                      <a16:colId xmlns:a16="http://schemas.microsoft.com/office/drawing/2014/main" val="399736284"/>
                    </a:ext>
                  </a:extLst>
                </a:gridCol>
              </a:tblGrid>
              <a:tr h="620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Модальный глагол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Simple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 Simple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Simple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33640"/>
                  </a:ext>
                </a:extLst>
              </a:tr>
              <a:tr h="3025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can, cannot/</a:t>
                      </a:r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can’t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could, could not/ couldn’t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717339"/>
                  </a:ext>
                </a:extLst>
              </a:tr>
              <a:tr h="3025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may, may not/ </a:t>
                      </a:r>
                      <a:r>
                        <a:rPr lang="en-US" sz="18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mayn</a:t>
                      </a:r>
                      <a:r>
                        <a:rPr lang="ru-RU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might, might not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83807"/>
                  </a:ext>
                </a:extLst>
              </a:tr>
              <a:tr h="3025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must, must not/mustn’t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11763"/>
                  </a:ext>
                </a:extLst>
              </a:tr>
              <a:tr h="6208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should, should not/ shouldn’t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12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8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708" y="339436"/>
            <a:ext cx="8484293" cy="50222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483890"/>
              </p:ext>
            </p:extLst>
          </p:nvPr>
        </p:nvGraphicFramePr>
        <p:xfrm>
          <a:off x="1108229" y="1023198"/>
          <a:ext cx="8285153" cy="5692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0580">
                  <a:extLst>
                    <a:ext uri="{9D8B030D-6E8A-4147-A177-3AD203B41FA5}">
                      <a16:colId xmlns:a16="http://schemas.microsoft.com/office/drawing/2014/main" val="1908575212"/>
                    </a:ext>
                  </a:extLst>
                </a:gridCol>
                <a:gridCol w="4474573">
                  <a:extLst>
                    <a:ext uri="{9D8B030D-6E8A-4147-A177-3AD203B41FA5}">
                      <a16:colId xmlns:a16="http://schemas.microsoft.com/office/drawing/2014/main" val="27202576"/>
                    </a:ext>
                  </a:extLst>
                </a:gridCol>
              </a:tblGrid>
              <a:tr h="236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2703890819"/>
                  </a:ext>
                </a:extLst>
              </a:tr>
              <a:tr h="11811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Физическая, умственная,</a:t>
                      </a:r>
                      <a:b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объективная возможность</a:t>
                      </a:r>
                      <a:b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совершения действия</a:t>
                      </a:r>
                      <a:b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mental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circumstantial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ability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can’t walk much as my leg aches.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can answer the most difficult questions.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Eating fish and raw vegetables can help you to keep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slim.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830899595"/>
                  </a:ext>
                </a:extLst>
              </a:tr>
              <a:tr h="7086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совершения</a:t>
                      </a:r>
                      <a:b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probability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There could be another rise in grippe incidence next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month.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I’m free today. We could meet somewhere.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217303029"/>
                  </a:ext>
                </a:extLst>
              </a:tr>
              <a:tr h="4724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Просьба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request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 could discuss it later, couldn’t we?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 I have my chest X-ray made immediately?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519853990"/>
                  </a:ext>
                </a:extLst>
              </a:tr>
              <a:tr h="4724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permission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can apply this cream for 5 minutes daily.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can borrow the books for a month.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2269123001"/>
                  </a:ext>
                </a:extLst>
              </a:tr>
              <a:tr h="4724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prohibition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cannot practice medicine without being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licensed.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3028717097"/>
                  </a:ext>
                </a:extLst>
              </a:tr>
              <a:tr h="1066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Сомнение, удивление, отсутствие возможности или вероятности совершения действия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Doubt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astonishment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lack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probability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can’t have made so many mistakes. She is a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brilliant student.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couldn’t have so many mistakes. She consulted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 tutor.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629841137"/>
                  </a:ext>
                </a:extLst>
              </a:tr>
              <a:tr h="10480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Нереализованные возможности (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lost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opportunity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could tell me you are not going to attend this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course. Eating 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 and raw vegetables could prevent you</a:t>
                      </a:r>
                      <a:b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gaining 20 extra </a:t>
                      </a:r>
                      <a:r>
                        <a:rPr lang="en-US" sz="15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pounds.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8" marR="44848" marT="0" marB="0" anchor="ctr"/>
                </a:tc>
                <a:extLst>
                  <a:ext uri="{0D108BD9-81ED-4DB2-BD59-A6C34878D82A}">
                    <a16:rowId xmlns:a16="http://schemas.microsoft.com/office/drawing/2014/main" val="1770313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28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15637"/>
            <a:ext cx="8596668" cy="4779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MAY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8343"/>
              </p:ext>
            </p:extLst>
          </p:nvPr>
        </p:nvGraphicFramePr>
        <p:xfrm>
          <a:off x="571501" y="1070264"/>
          <a:ext cx="8395854" cy="5237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1625">
                  <a:extLst>
                    <a:ext uri="{9D8B030D-6E8A-4147-A177-3AD203B41FA5}">
                      <a16:colId xmlns:a16="http://schemas.microsoft.com/office/drawing/2014/main" val="598542303"/>
                    </a:ext>
                  </a:extLst>
                </a:gridCol>
                <a:gridCol w="5314229">
                  <a:extLst>
                    <a:ext uri="{9D8B030D-6E8A-4147-A177-3AD203B41FA5}">
                      <a16:colId xmlns:a16="http://schemas.microsoft.com/office/drawing/2014/main" val="795753727"/>
                    </a:ext>
                  </a:extLst>
                </a:gridCol>
              </a:tblGrid>
              <a:tr h="275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Значение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Примеры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1335347837"/>
                  </a:ext>
                </a:extLst>
              </a:tr>
              <a:tr h="11025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(ask / give per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May I be late for the classes tomorrow? I have to</a:t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to the dean’s office. – Yes, you may.</a:t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 were allowed to go home when our duty was</a:t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3431956383"/>
                  </a:ext>
                </a:extLst>
              </a:tr>
              <a:tr h="11025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совершения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probability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diet may help you to slim down.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степень уверенности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Vegetable diet might help you to slim down.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(Средняя – низкая степень уверенности).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2746429433"/>
                  </a:ext>
                </a:extLst>
              </a:tr>
              <a:tr h="8268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Объективная возможность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совершения действия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possibility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may see him any day you like. He is always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here.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may go home now that the classes are over.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742292007"/>
                  </a:ext>
                </a:extLst>
              </a:tr>
              <a:tr h="8268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Выражение неуверенности,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сомнения (uncertainty) =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сould в этом же значении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may not say that in any case.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might not be a good mother as she is a bad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daughter.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3820080537"/>
                  </a:ext>
                </a:extLst>
              </a:tr>
              <a:tr h="11025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Упрёк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сожаление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(reproach, regret). 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зуется только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might 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Perfect Infinitive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might have reminded me about this procedure.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It’s your duty as a nurse.</a:t>
                      </a: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might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predicted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consequences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71" marR="61371" marT="0" marB="0" anchor="ctr"/>
                </a:tc>
                <a:extLst>
                  <a:ext uri="{0D108BD9-81ED-4DB2-BD59-A6C34878D82A}">
                    <a16:rowId xmlns:a16="http://schemas.microsoft.com/office/drawing/2014/main" val="846415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66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64128"/>
            <a:ext cx="8596668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MUST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108242"/>
              </p:ext>
            </p:extLst>
          </p:nvPr>
        </p:nvGraphicFramePr>
        <p:xfrm>
          <a:off x="852055" y="1496292"/>
          <a:ext cx="7897090" cy="4716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3527">
                  <a:extLst>
                    <a:ext uri="{9D8B030D-6E8A-4147-A177-3AD203B41FA5}">
                      <a16:colId xmlns:a16="http://schemas.microsoft.com/office/drawing/2014/main" val="3205337119"/>
                    </a:ext>
                  </a:extLst>
                </a:gridCol>
                <a:gridCol w="4613563">
                  <a:extLst>
                    <a:ext uri="{9D8B030D-6E8A-4147-A177-3AD203B41FA5}">
                      <a16:colId xmlns:a16="http://schemas.microsoft.com/office/drawing/2014/main" val="412302109"/>
                    </a:ext>
                  </a:extLst>
                </a:gridCol>
              </a:tblGrid>
              <a:tr h="2844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Значение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Примеры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1057191"/>
                  </a:ext>
                </a:extLst>
              </a:tr>
              <a:tr h="8834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Обязательство, необходимость (</a:t>
                      </a:r>
                      <a:r>
                        <a:rPr lang="ru-RU" sz="1600" dirty="0" err="1">
                          <a:effectLst/>
                        </a:rPr>
                        <a:t>obligation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necessity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is 9 o’clock. We are to start right now.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I must go to this lecture. It is delivered by my </a:t>
                      </a:r>
                      <a:r>
                        <a:rPr lang="en-US" sz="1600" dirty="0" err="1">
                          <a:effectLst/>
                        </a:rPr>
                        <a:t>favourite</a:t>
                      </a:r>
                      <a:r>
                        <a:rPr lang="en-US" sz="1600" dirty="0">
                          <a:effectLst/>
                        </a:rPr>
                        <a:t> lecturer.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2913673"/>
                  </a:ext>
                </a:extLst>
              </a:tr>
              <a:tr h="1182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Приказ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неотложная просьба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(command, urgent request)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You must stop smoking or you’ll develop complications.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You must stay in bed as you’ve got a fever.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0218130"/>
                  </a:ext>
                </a:extLst>
              </a:tr>
              <a:tr h="8834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Запрет (prohibition)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You mustn’t speak to a patient in Latin. He will be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embarrassed and worried.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1994881"/>
                  </a:ext>
                </a:extLst>
              </a:tr>
              <a:tr h="1482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Предположение с высокой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степенью вероятности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(supposition implying high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probability)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Look at her. She must be suffering.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205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47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36864"/>
            <a:ext cx="8596668" cy="4502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SHOULD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674939"/>
              </p:ext>
            </p:extLst>
          </p:nvPr>
        </p:nvGraphicFramePr>
        <p:xfrm>
          <a:off x="976745" y="1745673"/>
          <a:ext cx="8208819" cy="3080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7891">
                  <a:extLst>
                    <a:ext uri="{9D8B030D-6E8A-4147-A177-3AD203B41FA5}">
                      <a16:colId xmlns:a16="http://schemas.microsoft.com/office/drawing/2014/main" val="2787612066"/>
                    </a:ext>
                  </a:extLst>
                </a:gridCol>
                <a:gridCol w="5340928">
                  <a:extLst>
                    <a:ext uri="{9D8B030D-6E8A-4147-A177-3AD203B41FA5}">
                      <a16:colId xmlns:a16="http://schemas.microsoft.com/office/drawing/2014/main" val="220241915"/>
                    </a:ext>
                  </a:extLst>
                </a:gridCol>
              </a:tblGrid>
              <a:tr h="525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9608851"/>
                  </a:ext>
                </a:extLst>
              </a:tr>
              <a:tr h="502941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(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advice)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should tell him the truth.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0860658"/>
                  </a:ext>
                </a:extLst>
              </a:tr>
              <a:tr h="1026197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Желаемое действие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 hospitals should be better staffed and equipped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0091420"/>
                  </a:ext>
                </a:extLst>
              </a:tr>
              <a:tr h="1026197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should shake this solution before taking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1537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4146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495</Words>
  <Application>Microsoft Office PowerPoint</Application>
  <PresentationFormat>Широкоэкранный</PresentationFormat>
  <Paragraphs>82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Выражение модальности в профессиональных текстах </vt:lpstr>
      <vt:lpstr>Раздел 1. Модальные глаголы, их значение и грамматические формы </vt:lpstr>
      <vt:lpstr>1) Не изменяются по лицам и числам. I must study. He must study. 2) Все модальные глаголы не имеют формы будущего времени, а глаголы must и should– и формы прошедшего времени.  3) Вопросительные и отрицательные формы образуются без вспомогательного глагола. В вопросе модальный глагол ставится перед подлежащим. – Сравним: I didn’t study Chemistry. Did you study Chemistry? И  I can’t make injections. Can you make injections? 4) не образуют форму Passive Voice; 5) не имеют форм длительного и перфектного времен.  6) Не имеют неличных форм причастия, герундия. Следующие за ними глаголы в форме инфинитива употребляются без «to». Сравним: I like to read. Children should read more. </vt:lpstr>
      <vt:lpstr>CAN </vt:lpstr>
      <vt:lpstr>MAY </vt:lpstr>
      <vt:lpstr>MUST</vt:lpstr>
      <vt:lpstr>SHOULD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Выражение модальности в профессиональных текстах </dc:title>
  <dc:creator>Третьяк</dc:creator>
  <cp:lastModifiedBy>Третьяк</cp:lastModifiedBy>
  <cp:revision>16</cp:revision>
  <dcterms:created xsi:type="dcterms:W3CDTF">2025-08-26T10:02:05Z</dcterms:created>
  <dcterms:modified xsi:type="dcterms:W3CDTF">2025-08-26T10:32:49Z</dcterms:modified>
</cp:coreProperties>
</file>