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1"/>
  </p:notesMasterIdLst>
  <p:handoutMasterIdLst>
    <p:handoutMasterId r:id="rId56"/>
  </p:handoutMasterIdLst>
  <p:sldIdLst>
    <p:sldId id="391" r:id="rId3"/>
    <p:sldId id="392" r:id="rId4"/>
    <p:sldId id="393" r:id="rId5"/>
    <p:sldId id="394" r:id="rId6"/>
    <p:sldId id="396" r:id="rId7"/>
    <p:sldId id="397" r:id="rId8"/>
    <p:sldId id="398" r:id="rId9"/>
    <p:sldId id="399" r:id="rId10"/>
    <p:sldId id="400" r:id="rId11"/>
    <p:sldId id="422" r:id="rId12"/>
    <p:sldId id="442" r:id="rId13"/>
    <p:sldId id="401" r:id="rId14"/>
    <p:sldId id="443" r:id="rId15"/>
    <p:sldId id="402" r:id="rId16"/>
    <p:sldId id="444" r:id="rId17"/>
    <p:sldId id="403" r:id="rId18"/>
    <p:sldId id="395" r:id="rId19"/>
    <p:sldId id="404" r:id="rId20"/>
    <p:sldId id="423" r:id="rId21"/>
    <p:sldId id="405" r:id="rId22"/>
    <p:sldId id="415" r:id="rId23"/>
    <p:sldId id="406" r:id="rId24"/>
    <p:sldId id="417" r:id="rId25"/>
    <p:sldId id="407" r:id="rId26"/>
    <p:sldId id="418" r:id="rId27"/>
    <p:sldId id="408" r:id="rId28"/>
    <p:sldId id="419" r:id="rId29"/>
    <p:sldId id="409" r:id="rId30"/>
    <p:sldId id="410" r:id="rId32"/>
    <p:sldId id="420" r:id="rId33"/>
    <p:sldId id="411" r:id="rId34"/>
    <p:sldId id="412" r:id="rId35"/>
    <p:sldId id="421" r:id="rId36"/>
    <p:sldId id="430" r:id="rId37"/>
    <p:sldId id="431" r:id="rId38"/>
    <p:sldId id="432" r:id="rId39"/>
    <p:sldId id="433" r:id="rId40"/>
    <p:sldId id="434" r:id="rId41"/>
    <p:sldId id="436" r:id="rId42"/>
    <p:sldId id="437" r:id="rId43"/>
    <p:sldId id="438" r:id="rId44"/>
    <p:sldId id="439" r:id="rId45"/>
    <p:sldId id="440" r:id="rId46"/>
    <p:sldId id="441" r:id="rId47"/>
    <p:sldId id="424" r:id="rId48"/>
    <p:sldId id="425" r:id="rId49"/>
    <p:sldId id="426" r:id="rId50"/>
    <p:sldId id="427" r:id="rId51"/>
    <p:sldId id="428" r:id="rId52"/>
    <p:sldId id="429" r:id="rId53"/>
    <p:sldId id="413" r:id="rId54"/>
    <p:sldId id="414" r:id="rId55"/>
  </p:sldIdLst>
  <p:sldSz cx="12192000" cy="6858000"/>
  <p:notesSz cx="9820275" cy="6669405"/>
  <p:defaultTextStyle>
    <a:defPPr>
      <a:defRPr lang="ru-RU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1" i="0" u="none" kern="1200" baseline="0">
        <a:solidFill>
          <a:schemeClr val="tx1"/>
        </a:solidFill>
        <a:latin typeface="Tahoma" panose="020B0604030504040204" pitchFamily="34" charset="0"/>
        <a:ea typeface="+mn-ea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1" i="0" u="none" kern="1200" baseline="0">
        <a:solidFill>
          <a:schemeClr val="tx1"/>
        </a:solidFill>
        <a:latin typeface="Tahoma" panose="020B0604030504040204" pitchFamily="34" charset="0"/>
        <a:ea typeface="+mn-ea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1" i="0" u="none" kern="1200" baseline="0">
        <a:solidFill>
          <a:schemeClr val="tx1"/>
        </a:solidFill>
        <a:latin typeface="Tahoma" panose="020B0604030504040204" pitchFamily="34" charset="0"/>
        <a:ea typeface="+mn-ea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1" i="0" u="none" kern="1200" baseline="0">
        <a:solidFill>
          <a:schemeClr val="tx1"/>
        </a:solidFill>
        <a:latin typeface="Tahoma" panose="020B0604030504040204" pitchFamily="34" charset="0"/>
        <a:ea typeface="+mn-ea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1" i="0" u="none" kern="1200" baseline="0">
        <a:solidFill>
          <a:schemeClr val="tx1"/>
        </a:solidFill>
        <a:latin typeface="Tahoma" panose="020B0604030504040204" pitchFamily="34" charset="0"/>
        <a:ea typeface="+mn-ea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1" i="0" u="none" kern="1200" baseline="0">
        <a:solidFill>
          <a:schemeClr val="tx1"/>
        </a:solidFill>
        <a:latin typeface="Tahoma" panose="020B0604030504040204" pitchFamily="34" charset="0"/>
        <a:ea typeface="+mn-ea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1" i="0" u="none" kern="1200" baseline="0">
        <a:solidFill>
          <a:schemeClr val="tx1"/>
        </a:solidFill>
        <a:latin typeface="Tahoma" panose="020B0604030504040204" pitchFamily="34" charset="0"/>
        <a:ea typeface="+mn-ea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1" i="0" u="none" kern="1200" baseline="0">
        <a:solidFill>
          <a:schemeClr val="tx1"/>
        </a:solidFill>
        <a:latin typeface="Tahoma" panose="020B0604030504040204" pitchFamily="34" charset="0"/>
        <a:ea typeface="+mn-ea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1" i="0" u="none" kern="1200" baseline="0">
        <a:solidFill>
          <a:schemeClr val="tx1"/>
        </a:solidFill>
        <a:latin typeface="Tahom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99"/>
    <a:srgbClr val="078877"/>
    <a:srgbClr val="FFFFFF"/>
    <a:srgbClr val="FFFF00"/>
    <a:srgbClr val="FF0000"/>
    <a:srgbClr val="CCFFCC"/>
    <a:srgbClr val="00FF00"/>
    <a:srgbClr val="99FF33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15618"/>
    <p:restoredTop sz="94666"/>
  </p:normalViewPr>
  <p:slideViewPr>
    <p:cSldViewPr showGuides="1">
      <p:cViewPr varScale="1">
        <p:scale>
          <a:sx n="106" d="100"/>
          <a:sy n="106" d="100"/>
        </p:scale>
        <p:origin x="636" y="90"/>
      </p:cViewPr>
      <p:guideLst>
        <p:guide orient="horz" pos="2154"/>
        <p:guide pos="3840"/>
      </p:guideLst>
    </p:cSldViewPr>
  </p:slideViewPr>
  <p:outlineViewPr>
    <p:cViewPr>
      <p:scale>
        <a:sx n="33" d="100"/>
        <a:sy n="33" d="100"/>
      </p:scale>
      <p:origin x="48" y="11184"/>
    </p:cViewPr>
  </p:outlin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90" d="100"/>
        <a:sy n="9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9" Type="http://schemas.openxmlformats.org/officeDocument/2006/relationships/tableStyles" Target="tableStyles.xml"/><Relationship Id="rId58" Type="http://schemas.openxmlformats.org/officeDocument/2006/relationships/viewProps" Target="viewProps.xml"/><Relationship Id="rId57" Type="http://schemas.openxmlformats.org/officeDocument/2006/relationships/presProps" Target="presProps.xml"/><Relationship Id="rId56" Type="http://schemas.openxmlformats.org/officeDocument/2006/relationships/handoutMaster" Target="handoutMasters/handoutMaster1.xml"/><Relationship Id="rId55" Type="http://schemas.openxmlformats.org/officeDocument/2006/relationships/slide" Target="slides/slide52.xml"/><Relationship Id="rId54" Type="http://schemas.openxmlformats.org/officeDocument/2006/relationships/slide" Target="slides/slide51.xml"/><Relationship Id="rId53" Type="http://schemas.openxmlformats.org/officeDocument/2006/relationships/slide" Target="slides/slide50.xml"/><Relationship Id="rId52" Type="http://schemas.openxmlformats.org/officeDocument/2006/relationships/slide" Target="slides/slide49.xml"/><Relationship Id="rId51" Type="http://schemas.openxmlformats.org/officeDocument/2006/relationships/slide" Target="slides/slide48.xml"/><Relationship Id="rId50" Type="http://schemas.openxmlformats.org/officeDocument/2006/relationships/slide" Target="slides/slide47.xml"/><Relationship Id="rId5" Type="http://schemas.openxmlformats.org/officeDocument/2006/relationships/slide" Target="slides/slide3.xml"/><Relationship Id="rId49" Type="http://schemas.openxmlformats.org/officeDocument/2006/relationships/slide" Target="slides/slide46.xml"/><Relationship Id="rId48" Type="http://schemas.openxmlformats.org/officeDocument/2006/relationships/slide" Target="slides/slide45.xml"/><Relationship Id="rId47" Type="http://schemas.openxmlformats.org/officeDocument/2006/relationships/slide" Target="slides/slide44.xml"/><Relationship Id="rId46" Type="http://schemas.openxmlformats.org/officeDocument/2006/relationships/slide" Target="slides/slide43.xml"/><Relationship Id="rId45" Type="http://schemas.openxmlformats.org/officeDocument/2006/relationships/slide" Target="slides/slide42.xml"/><Relationship Id="rId44" Type="http://schemas.openxmlformats.org/officeDocument/2006/relationships/slide" Target="slides/slide41.xml"/><Relationship Id="rId43" Type="http://schemas.openxmlformats.org/officeDocument/2006/relationships/slide" Target="slides/slide40.xml"/><Relationship Id="rId42" Type="http://schemas.openxmlformats.org/officeDocument/2006/relationships/slide" Target="slides/slide39.xml"/><Relationship Id="rId41" Type="http://schemas.openxmlformats.org/officeDocument/2006/relationships/slide" Target="slides/slide38.xml"/><Relationship Id="rId40" Type="http://schemas.openxmlformats.org/officeDocument/2006/relationships/slide" Target="slides/slide37.xml"/><Relationship Id="rId4" Type="http://schemas.openxmlformats.org/officeDocument/2006/relationships/slide" Target="slides/slide2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notesMaster" Target="notesMasters/notesMaster1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634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256088" cy="3333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200" b="0">
                <a:effectLst/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562600" y="0"/>
            <a:ext cx="4256088" cy="3333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200" b="0">
                <a:effectLst/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34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334125"/>
            <a:ext cx="4256088" cy="3333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defRPr sz="1200" b="0">
                <a:effectLst/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34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562600" y="6334125"/>
            <a:ext cx="4256088" cy="3333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 b="0"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EFD8634-DFF4-41C7-AEA7-5B9C0103953C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604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256088" cy="3333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200" b="0">
                <a:effectLst/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562600" y="0"/>
            <a:ext cx="4256088" cy="3333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200" b="0">
                <a:effectLst/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076" name="Rectangle 4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2688608" y="500063"/>
            <a:ext cx="4447822" cy="25019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604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82663" y="3168650"/>
            <a:ext cx="7854950" cy="30003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Образец текста</a:t>
            </a:r>
            <a:endParaRPr kumimoji="0" lang="ru-RU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Второй уровень</a:t>
            </a:r>
            <a:endParaRPr kumimoji="0" lang="ru-RU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Третий уровень</a:t>
            </a:r>
            <a:endParaRPr kumimoji="0" lang="ru-RU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Четвертый уровень</a:t>
            </a:r>
            <a:endParaRPr kumimoji="0" lang="ru-RU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Пятый уровень</a:t>
            </a:r>
            <a:endParaRPr kumimoji="0" lang="ru-RU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04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334125"/>
            <a:ext cx="4256088" cy="3333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defRPr sz="1200" b="0">
                <a:effectLst/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04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562600" y="6334125"/>
            <a:ext cx="4256088" cy="3333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 b="0"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76D9FBC-5852-432C-87E0-27A408846129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 anchorCtr="0"/>
          <a:p>
            <a:pPr lvl="0"/>
            <a:endParaRPr dirty="0"/>
          </a:p>
        </p:txBody>
      </p:sp>
      <p:sp>
        <p:nvSpPr>
          <p:cNvPr id="33796" name="Номер слайда 3"/>
          <p:cNvSpPr txBox="1">
            <a:spLocks noGrp="1"/>
          </p:cNvSpPr>
          <p:nvPr>
            <p:ph type="sldNum" sz="quarter"/>
          </p:nvPr>
        </p:nvSpPr>
        <p:spPr>
          <a:xfrm>
            <a:off x="5562600" y="6334125"/>
            <a:ext cx="4256088" cy="33337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>
              <a:spcBef>
                <a:spcPct val="0"/>
              </a:spcBef>
            </a:pPr>
            <a:fld id="{9A0DB2DC-4C9A-4742-B13C-FB6460FD3503}" type="slidenum">
              <a:rPr lang="ru-RU" dirty="0"/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/>
          <p:nvPr userDrawn="1"/>
        </p:nvGrpSpPr>
        <p:grpSpPr>
          <a:xfrm>
            <a:off x="-241300" y="-1323975"/>
            <a:ext cx="12429067" cy="8181975"/>
            <a:chOff x="0" y="4"/>
            <a:chExt cx="5758" cy="4316"/>
          </a:xfrm>
        </p:grpSpPr>
        <p:grpSp>
          <p:nvGrpSpPr>
            <p:cNvPr id="2054" name="Group 3"/>
            <p:cNvGrpSpPr/>
            <p:nvPr userDrawn="1"/>
          </p:nvGrpSpPr>
          <p:grpSpPr>
            <a:xfrm>
              <a:off x="0" y="1161"/>
              <a:ext cx="5758" cy="3159"/>
              <a:chOff x="0" y="1161"/>
              <a:chExt cx="5758" cy="3159"/>
            </a:xfrm>
          </p:grpSpPr>
          <p:sp>
            <p:nvSpPr>
              <p:cNvPr id="32" name="Freeform 4"/>
              <p:cNvSpPr/>
              <p:nvPr/>
            </p:nvSpPr>
            <p:spPr bwMode="hidden">
              <a:xfrm>
                <a:off x="558" y="1161"/>
                <a:ext cx="5200" cy="3159"/>
              </a:xfrm>
              <a:custGeom>
                <a:avLst/>
                <a:gdLst/>
                <a:ahLst/>
                <a:cxnLst>
                  <a:cxn ang="0">
                    <a:pos x="0" y="3159"/>
                  </a:cxn>
                  <a:cxn ang="0">
                    <a:pos x="5184" y="3159"/>
                  </a:cxn>
                  <a:cxn ang="0">
                    <a:pos x="5184" y="0"/>
                  </a:cxn>
                  <a:cxn ang="0">
                    <a:pos x="0" y="0"/>
                  </a:cxn>
                  <a:cxn ang="0">
                    <a:pos x="0" y="3159"/>
                  </a:cxn>
                  <a:cxn ang="0">
                    <a:pos x="0" y="3159"/>
                  </a:cxn>
                </a:cxnLst>
                <a:rect l="0" t="0" r="r" b="b"/>
                <a:pathLst>
                  <a:path w="5184" h="3159">
                    <a:moveTo>
                      <a:pt x="0" y="3159"/>
                    </a:moveTo>
                    <a:lnTo>
                      <a:pt x="5184" y="3159"/>
                    </a:lnTo>
                    <a:lnTo>
                      <a:pt x="5184" y="0"/>
                    </a:lnTo>
                    <a:lnTo>
                      <a:pt x="0" y="0"/>
                    </a:lnTo>
                    <a:lnTo>
                      <a:pt x="0" y="3159"/>
                    </a:lnTo>
                    <a:lnTo>
                      <a:pt x="0" y="3159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0066">
                      <a:gamma/>
                      <a:shade val="46275"/>
                      <a:invGamma/>
                    </a:srgbClr>
                  </a:gs>
                  <a:gs pos="100000">
                    <a:srgbClr val="000066"/>
                  </a:gs>
                </a:gsLst>
                <a:lin ang="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ru-RU" sz="24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ahoma" panose="020B060403050404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3" name="Freeform 5"/>
              <p:cNvSpPr/>
              <p:nvPr/>
            </p:nvSpPr>
            <p:spPr bwMode="hidden">
              <a:xfrm>
                <a:off x="0" y="1161"/>
                <a:ext cx="558" cy="315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159"/>
                  </a:cxn>
                  <a:cxn ang="0">
                    <a:pos x="556" y="3159"/>
                  </a:cxn>
                  <a:cxn ang="0">
                    <a:pos x="556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556" h="3159">
                    <a:moveTo>
                      <a:pt x="0" y="0"/>
                    </a:moveTo>
                    <a:lnTo>
                      <a:pt x="0" y="3159"/>
                    </a:lnTo>
                    <a:lnTo>
                      <a:pt x="556" y="3159"/>
                    </a:lnTo>
                    <a:lnTo>
                      <a:pt x="556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ru-RU" sz="24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ahoma" panose="020B060403050404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22" name="Freeform 6"/>
            <p:cNvSpPr/>
            <p:nvPr/>
          </p:nvSpPr>
          <p:spPr bwMode="ltGray">
            <a:xfrm>
              <a:off x="552" y="951"/>
              <a:ext cx="12" cy="4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20"/>
                </a:cxn>
                <a:cxn ang="0">
                  <a:pos x="12" y="42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" h="420">
                  <a:moveTo>
                    <a:pt x="0" y="0"/>
                  </a:moveTo>
                  <a:lnTo>
                    <a:pt x="0" y="420"/>
                  </a:lnTo>
                  <a:lnTo>
                    <a:pt x="12" y="42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ru-RU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+mn-ea"/>
                <a:cs typeface="+mn-cs"/>
              </a:endParaRPr>
            </a:p>
          </p:txBody>
        </p:sp>
        <p:sp>
          <p:nvSpPr>
            <p:cNvPr id="23" name="Freeform 7"/>
            <p:cNvSpPr/>
            <p:nvPr/>
          </p:nvSpPr>
          <p:spPr bwMode="ltGray">
            <a:xfrm>
              <a:off x="767" y="1155"/>
              <a:ext cx="252" cy="13"/>
            </a:xfrm>
            <a:custGeom>
              <a:avLst/>
              <a:gdLst/>
              <a:ahLst/>
              <a:cxnLst>
                <a:cxn ang="0">
                  <a:pos x="251" y="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51" y="12"/>
                </a:cxn>
                <a:cxn ang="0">
                  <a:pos x="251" y="0"/>
                </a:cxn>
                <a:cxn ang="0">
                  <a:pos x="251" y="0"/>
                </a:cxn>
              </a:cxnLst>
              <a:rect l="0" t="0" r="r" b="b"/>
              <a:pathLst>
                <a:path w="251" h="12">
                  <a:moveTo>
                    <a:pt x="251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25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ru-RU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+mn-ea"/>
                <a:cs typeface="+mn-cs"/>
              </a:endParaRPr>
            </a:p>
          </p:txBody>
        </p:sp>
        <p:sp>
          <p:nvSpPr>
            <p:cNvPr id="24" name="Freeform 8"/>
            <p:cNvSpPr/>
            <p:nvPr/>
          </p:nvSpPr>
          <p:spPr bwMode="ltGray">
            <a:xfrm>
              <a:off x="0" y="1155"/>
              <a:ext cx="351" cy="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51" y="12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" h="12">
                  <a:moveTo>
                    <a:pt x="0" y="0"/>
                  </a:move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ru-RU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+mn-ea"/>
                <a:cs typeface="+mn-cs"/>
              </a:endParaRPr>
            </a:p>
          </p:txBody>
        </p:sp>
        <p:grpSp>
          <p:nvGrpSpPr>
            <p:cNvPr id="2058" name="Group 9"/>
            <p:cNvGrpSpPr/>
            <p:nvPr userDrawn="1"/>
          </p:nvGrpSpPr>
          <p:grpSpPr>
            <a:xfrm>
              <a:off x="348" y="4"/>
              <a:ext cx="5410" cy="4316"/>
              <a:chOff x="348" y="4"/>
              <a:chExt cx="5410" cy="4316"/>
            </a:xfrm>
          </p:grpSpPr>
          <p:sp>
            <p:nvSpPr>
              <p:cNvPr id="26" name="Freeform 10"/>
              <p:cNvSpPr/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695"/>
                  </a:cxn>
                  <a:cxn ang="0">
                    <a:pos x="12" y="695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ru-RU" sz="24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ahoma" panose="020B060403050404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7" name="Freeform 11"/>
              <p:cNvSpPr/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/>
                <a:ahLst/>
                <a:cxnLst>
                  <a:cxn ang="0">
                    <a:pos x="0" y="2697"/>
                  </a:cxn>
                  <a:cxn ang="0">
                    <a:pos x="12" y="2697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697"/>
                  </a:cxn>
                  <a:cxn ang="0">
                    <a:pos x="0" y="2697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ru-RU" sz="24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ahoma" panose="020B060403050404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8" name="Freeform 12"/>
              <p:cNvSpPr/>
              <p:nvPr/>
            </p:nvSpPr>
            <p:spPr bwMode="ltGray">
              <a:xfrm>
                <a:off x="1019" y="1155"/>
                <a:ext cx="4739" cy="13"/>
              </a:xfrm>
              <a:custGeom>
                <a:avLst/>
                <a:gdLst/>
                <a:ahLst/>
                <a:cxnLst>
                  <a:cxn ang="0">
                    <a:pos x="4724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4724" y="12"/>
                  </a:cxn>
                  <a:cxn ang="0">
                    <a:pos x="4724" y="0"/>
                  </a:cxn>
                  <a:cxn ang="0">
                    <a:pos x="4724" y="0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ru-RU" sz="24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ahoma" panose="020B060403050404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9" name="Freeform 13"/>
              <p:cNvSpPr/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/>
                <a:ahLst/>
                <a:cxnLst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0" y="252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ru-RU" sz="24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ahoma" panose="020B060403050404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0" name="Freeform 14"/>
              <p:cNvSpPr/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ru-RU" sz="24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ahoma" panose="020B060403050404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1" name="Freeform 15"/>
              <p:cNvSpPr/>
              <p:nvPr/>
            </p:nvSpPr>
            <p:spPr bwMode="ltGray">
              <a:xfrm>
                <a:off x="348" y="1155"/>
                <a:ext cx="419" cy="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ru-RU" sz="24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ahoma" panose="020B0604030504040204" pitchFamily="34" charset="0"/>
                  <a:ea typeface="+mn-ea"/>
                  <a:cs typeface="+mn-cs"/>
                </a:endParaRPr>
              </a:p>
            </p:txBody>
          </p:sp>
        </p:grpSp>
      </p:grpSp>
      <p:sp>
        <p:nvSpPr>
          <p:cNvPr id="14352" name="Rectangle 16"/>
          <p:cNvSpPr>
            <a:spLocks noGrp="1" noChangeArrowheads="1"/>
          </p:cNvSpPr>
          <p:nvPr>
            <p:ph type="ctrTitle" sz="quarter"/>
          </p:nvPr>
        </p:nvSpPr>
        <p:spPr>
          <a:xfrm>
            <a:off x="1422400" y="1997075"/>
            <a:ext cx="9448800" cy="1431925"/>
          </a:xfrm>
        </p:spPr>
        <p:txBody>
          <a:bodyPr anchor="b"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14353" name="Rectangle 1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422400" y="3886200"/>
            <a:ext cx="8534400" cy="1752600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34" name="Rectangle 2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34433" y="6524625"/>
            <a:ext cx="584200" cy="33337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 sz="1200" b="1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D5F2BAB-04E6-4AFC-A878-AE15B5392972}" type="slidenum">
              <a:rPr kumimoji="0" lang="ru-RU" sz="12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</a:fld>
            <a:endParaRPr kumimoji="0" lang="ru-RU" sz="12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 showMasterSp="0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52A3371-3D44-4541-872C-739756E9DA2C}" type="slidenum">
              <a:rPr kumimoji="0" lang="ru-RU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</a:fld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Sp="0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966200" y="304800"/>
            <a:ext cx="2514600" cy="5791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422400" y="304800"/>
            <a:ext cx="7340600" cy="5791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52A3371-3D44-4541-872C-739756E9DA2C}" type="slidenum">
              <a:rPr kumimoji="0" lang="ru-RU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</a:fld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 showMasterSp="0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2400" y="304800"/>
            <a:ext cx="10058400" cy="14319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422400" y="1981200"/>
            <a:ext cx="4927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553200" y="1981200"/>
            <a:ext cx="4927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Замещающая дата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6" name="Замещающий 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7" name="Замещающий 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52A3371-3D44-4541-872C-739756E9DA2C}" type="slidenum">
              <a:rPr kumimoji="0" lang="ru-RU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</a:fld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52A3371-3D44-4541-872C-739756E9DA2C}" type="slidenum">
              <a:rPr kumimoji="0" lang="ru-RU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</a:fld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52A3371-3D44-4541-872C-739756E9DA2C}" type="slidenum">
              <a:rPr kumimoji="0" lang="ru-RU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</a:fld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 showMasterSp="0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22400" y="1981200"/>
            <a:ext cx="4927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553200" y="1981200"/>
            <a:ext cx="4927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Замещающая дата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6" name="Замещающий 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7" name="Замещающий 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52A3371-3D44-4541-872C-739756E9DA2C}" type="slidenum">
              <a:rPr kumimoji="0" lang="ru-RU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</a:fld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 showMasterSp="0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Замещающая дата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8" name="Замещающий 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9" name="Замещающий 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52A3371-3D44-4541-872C-739756E9DA2C}" type="slidenum">
              <a:rPr kumimoji="0" lang="ru-RU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</a:fld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 showMasterSp="0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Замещающая дата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4" name="Замещающий 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5" name="Замещающий 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52A3371-3D44-4541-872C-739756E9DA2C}" type="slidenum">
              <a:rPr kumimoji="0" lang="ru-RU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</a:fld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мещающая дата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3" name="Замещающий 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4" name="Замещающий 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52A3371-3D44-4541-872C-739756E9DA2C}" type="slidenum">
              <a:rPr kumimoji="0" lang="ru-RU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</a:fld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Замещающая дата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6" name="Замещающий 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7" name="Замещающий 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52A3371-3D44-4541-872C-739756E9DA2C}" type="slidenum">
              <a:rPr kumimoji="0" lang="ru-RU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</a:fld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None/>
              <a:defRPr/>
            </a:pPr>
            <a:endParaRPr kumimoji="0" lang="ru-RU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Замещающая дата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6" name="Замещающий 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7" name="Замещающий 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52A3371-3D44-4541-872C-739756E9DA2C}" type="slidenum">
              <a:rPr kumimoji="0" lang="ru-RU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</a:fld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tx1"/>
            </a:gs>
            <a:gs pos="70000">
              <a:srgbClr val="FFFFFF">
                <a:alpha val="100000"/>
              </a:srgbClr>
            </a:gs>
            <a:gs pos="37000">
              <a:srgbClr val="FFFFFF"/>
            </a:gs>
            <a:gs pos="96000">
              <a:srgbClr val="4BE7C8"/>
            </a:gs>
            <a:gs pos="100000">
              <a:srgbClr val="4BE7C8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/>
      <p:grpSp>
        <p:nvGrpSpPr>
          <p:cNvPr id="1026" name="Group 2"/>
          <p:cNvGrpSpPr/>
          <p:nvPr/>
        </p:nvGrpSpPr>
        <p:grpSpPr>
          <a:xfrm>
            <a:off x="0" y="6350"/>
            <a:ext cx="12187767" cy="6851650"/>
            <a:chOff x="0" y="4"/>
            <a:chExt cx="5758" cy="4316"/>
          </a:xfrm>
        </p:grpSpPr>
        <p:sp>
          <p:nvSpPr>
            <p:cNvPr id="13315" name="Freeform 3"/>
            <p:cNvSpPr/>
            <p:nvPr/>
          </p:nvSpPr>
          <p:spPr bwMode="hidden">
            <a:xfrm>
              <a:off x="558" y="1161"/>
              <a:ext cx="5200" cy="3159"/>
            </a:xfrm>
            <a:custGeom>
              <a:avLst/>
              <a:gdLst/>
              <a:ahLst/>
              <a:cxnLst>
                <a:cxn ang="0">
                  <a:pos x="0" y="3159"/>
                </a:cxn>
                <a:cxn ang="0">
                  <a:pos x="5184" y="3159"/>
                </a:cxn>
                <a:cxn ang="0">
                  <a:pos x="5184" y="0"/>
                </a:cxn>
                <a:cxn ang="0">
                  <a:pos x="0" y="0"/>
                </a:cxn>
                <a:cxn ang="0">
                  <a:pos x="0" y="3159"/>
                </a:cxn>
                <a:cxn ang="0">
                  <a:pos x="0" y="3159"/>
                </a:cxn>
              </a:cxnLst>
              <a:rect l="0" t="0" r="r" b="b"/>
              <a:pathLst>
                <a:path w="5184" h="3159">
                  <a:moveTo>
                    <a:pt x="0" y="3159"/>
                  </a:moveTo>
                  <a:lnTo>
                    <a:pt x="5184" y="3159"/>
                  </a:lnTo>
                  <a:lnTo>
                    <a:pt x="5184" y="0"/>
                  </a:lnTo>
                  <a:lnTo>
                    <a:pt x="0" y="0"/>
                  </a:lnTo>
                  <a:lnTo>
                    <a:pt x="0" y="3159"/>
                  </a:lnTo>
                  <a:lnTo>
                    <a:pt x="0" y="315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ru-RU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+mn-ea"/>
                <a:cs typeface="+mn-cs"/>
              </a:endParaRPr>
            </a:p>
          </p:txBody>
        </p:sp>
        <p:sp>
          <p:nvSpPr>
            <p:cNvPr id="13316" name="Freeform 4"/>
            <p:cNvSpPr/>
            <p:nvPr/>
          </p:nvSpPr>
          <p:spPr bwMode="hidden">
            <a:xfrm>
              <a:off x="0" y="1161"/>
              <a:ext cx="558" cy="315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159"/>
                </a:cxn>
                <a:cxn ang="0">
                  <a:pos x="556" y="3159"/>
                </a:cxn>
                <a:cxn ang="0">
                  <a:pos x="55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56" h="3159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ru-RU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+mn-ea"/>
                <a:cs typeface="+mn-cs"/>
              </a:endParaRPr>
            </a:p>
          </p:txBody>
        </p:sp>
        <p:grpSp>
          <p:nvGrpSpPr>
            <p:cNvPr id="1034" name="Group 5"/>
            <p:cNvGrpSpPr/>
            <p:nvPr userDrawn="1"/>
          </p:nvGrpSpPr>
          <p:grpSpPr>
            <a:xfrm>
              <a:off x="0" y="4"/>
              <a:ext cx="5758" cy="4316"/>
              <a:chOff x="0" y="4"/>
              <a:chExt cx="5758" cy="4316"/>
            </a:xfrm>
          </p:grpSpPr>
          <p:sp>
            <p:nvSpPr>
              <p:cNvPr id="13318" name="Freeform 6"/>
              <p:cNvSpPr/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695"/>
                  </a:cxn>
                  <a:cxn ang="0">
                    <a:pos x="12" y="695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ru-RU" sz="24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ahoma" panose="020B060403050404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3319" name="Freeform 7"/>
              <p:cNvSpPr/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/>
                <a:ahLst/>
                <a:cxnLst>
                  <a:cxn ang="0">
                    <a:pos x="0" y="2697"/>
                  </a:cxn>
                  <a:cxn ang="0">
                    <a:pos x="12" y="2697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697"/>
                  </a:cxn>
                  <a:cxn ang="0">
                    <a:pos x="0" y="2697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ru-RU" sz="24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ahoma" panose="020B060403050404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3320" name="Freeform 8"/>
              <p:cNvSpPr/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/>
                <a:ahLst/>
                <a:cxnLst>
                  <a:cxn ang="0">
                    <a:pos x="4724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4724" y="12"/>
                  </a:cxn>
                  <a:cxn ang="0">
                    <a:pos x="4724" y="0"/>
                  </a:cxn>
                  <a:cxn ang="0">
                    <a:pos x="4724" y="0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ru-RU" sz="24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ahoma" panose="020B060403050404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3321" name="Freeform 9"/>
              <p:cNvSpPr/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/>
                <a:ahLst/>
                <a:cxnLst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0" y="252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ru-RU" sz="24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ahoma" panose="020B060403050404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3322" name="Freeform 10"/>
              <p:cNvSpPr/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ru-RU" sz="24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ahoma" panose="020B060403050404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3323" name="Freeform 11"/>
              <p:cNvSpPr/>
              <p:nvPr/>
            </p:nvSpPr>
            <p:spPr bwMode="ltGray">
              <a:xfrm>
                <a:off x="552" y="951"/>
                <a:ext cx="12" cy="4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420"/>
                  </a:cxn>
                  <a:cxn ang="0">
                    <a:pos x="12" y="42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2" h="420">
                    <a:moveTo>
                      <a:pt x="0" y="0"/>
                    </a:moveTo>
                    <a:lnTo>
                      <a:pt x="0" y="420"/>
                    </a:lnTo>
                    <a:lnTo>
                      <a:pt x="12" y="42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ru-RU" sz="24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ahoma" panose="020B060403050404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3324" name="Freeform 12"/>
              <p:cNvSpPr/>
              <p:nvPr/>
            </p:nvSpPr>
            <p:spPr bwMode="ltGray">
              <a:xfrm>
                <a:off x="0" y="1155"/>
                <a:ext cx="351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251" y="12"/>
                  </a:cxn>
                  <a:cxn ang="0">
                    <a:pos x="251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51" h="12">
                    <a:moveTo>
                      <a:pt x="0" y="0"/>
                    </a:move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ru-RU" sz="24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ahoma" panose="020B060403050404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3325" name="Freeform 13"/>
              <p:cNvSpPr/>
              <p:nvPr/>
            </p:nvSpPr>
            <p:spPr bwMode="ltGray">
              <a:xfrm>
                <a:off x="767" y="1155"/>
                <a:ext cx="252" cy="12"/>
              </a:xfrm>
              <a:custGeom>
                <a:avLst/>
                <a:gdLst/>
                <a:ahLst/>
                <a:cxnLst>
                  <a:cxn ang="0">
                    <a:pos x="251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251" y="12"/>
                  </a:cxn>
                  <a:cxn ang="0">
                    <a:pos x="251" y="0"/>
                  </a:cxn>
                  <a:cxn ang="0">
                    <a:pos x="251" y="0"/>
                  </a:cxn>
                </a:cxnLst>
                <a:rect l="0" t="0" r="r" b="b"/>
                <a:pathLst>
                  <a:path w="251" h="12">
                    <a:moveTo>
                      <a:pt x="25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25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ru-RU" sz="24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ahoma" panose="020B060403050404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3326" name="Freeform 14"/>
              <p:cNvSpPr/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ru-RU" sz="24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ahoma" panose="020B0604030504040204" pitchFamily="34" charset="0"/>
                  <a:ea typeface="+mn-ea"/>
                  <a:cs typeface="+mn-cs"/>
                </a:endParaRPr>
              </a:p>
            </p:txBody>
          </p:sp>
        </p:grpSp>
      </p:grpSp>
      <p:sp>
        <p:nvSpPr>
          <p:cNvPr id="13327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1422400" y="304800"/>
            <a:ext cx="10058400" cy="14319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ru-RU" dirty="0" smtClean="0"/>
              <a:t>Образец заголовка</a:t>
            </a:r>
            <a:endParaRPr lang="ru-RU" dirty="0" smtClean="0"/>
          </a:p>
        </p:txBody>
      </p:sp>
      <p:sp>
        <p:nvSpPr>
          <p:cNvPr id="13328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22400" y="1981200"/>
            <a:ext cx="10058400" cy="4114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ru-RU" dirty="0" smtClean="0"/>
              <a:t>Образец текста</a:t>
            </a:r>
            <a:endParaRPr lang="ru-RU" dirty="0" smtClean="0"/>
          </a:p>
          <a:p>
            <a:pPr lvl="1"/>
            <a:r>
              <a:rPr lang="ru-RU" dirty="0" smtClean="0"/>
              <a:t>Второй уровень</a:t>
            </a:r>
            <a:endParaRPr lang="ru-RU" dirty="0" smtClean="0"/>
          </a:p>
          <a:p>
            <a:pPr lvl="2"/>
            <a:r>
              <a:rPr lang="ru-RU" dirty="0" smtClean="0"/>
              <a:t>Третий уровень</a:t>
            </a:r>
            <a:endParaRPr lang="ru-RU" dirty="0" smtClean="0"/>
          </a:p>
          <a:p>
            <a:pPr lvl="3"/>
            <a:r>
              <a:rPr lang="ru-RU" dirty="0" smtClean="0"/>
              <a:t>Четвертый уровень</a:t>
            </a:r>
            <a:endParaRPr lang="ru-RU" dirty="0" smtClean="0"/>
          </a:p>
          <a:p>
            <a:pPr lvl="4"/>
            <a:r>
              <a:rPr lang="ru-RU" dirty="0" smtClean="0"/>
              <a:t>Пятый уровень</a:t>
            </a:r>
            <a:endParaRPr lang="ru-RU" dirty="0" smtClean="0"/>
          </a:p>
        </p:txBody>
      </p:sp>
      <p:sp>
        <p:nvSpPr>
          <p:cNvPr id="13329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422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000" b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13330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720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000" b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13331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9408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000" b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52A3371-3D44-4541-872C-739756E9DA2C}" type="slidenum">
              <a:rPr kumimoji="0" lang="ru-RU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</a:fld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3.png"/><Relationship Id="rId1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3.png"/><Relationship Id="rId1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3.png"/><Relationship Id="rId1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9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0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1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2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3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3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3.png"/><Relationship Id="rId1" Type="http://schemas.openxmlformats.org/officeDocument/2006/relationships/image" Target="../media/image15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3.png"/><Relationship Id="rId1" Type="http://schemas.openxmlformats.org/officeDocument/2006/relationships/image" Target="../media/image16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3.png"/><Relationship Id="rId1" Type="http://schemas.openxmlformats.org/officeDocument/2006/relationships/image" Target="../media/image17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3.png"/><Relationship Id="rId1" Type="http://schemas.openxmlformats.org/officeDocument/2006/relationships/image" Target="../media/image18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3.png"/><Relationship Id="rId1" Type="http://schemas.openxmlformats.org/officeDocument/2006/relationships/image" Target="../media/image19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1"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6" name="Номер слайда 6"/>
          <p:cNvSpPr txBox="1">
            <a:spLocks noGrp="1"/>
          </p:cNvSpPr>
          <p:nvPr>
            <p:ph type="sldNum" sz="quarter" idx="12"/>
          </p:nvPr>
        </p:nvSpPr>
        <p:spPr bwMode="auto">
          <a:xfrm>
            <a:off x="8667750" y="6381750"/>
            <a:ext cx="2540000" cy="1320800"/>
          </a:xfrm>
          <a:ln/>
        </p:spPr>
        <p:txBody>
          <a:bodyPr vert="horz" wrap="square" lIns="121920" tIns="60960" rIns="121920" bIns="60960" numCol="1" anchor="t" anchorCtr="0" compatLnSpc="1"/>
          <a:lstStyle>
            <a:lvl1pPr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E393974-088F-4120-8326-B1167E1A001C}" type="slidenum">
              <a:rPr kumimoji="0" lang="ru-RU" sz="1335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</a:fld>
            <a:endParaRPr kumimoji="0" lang="ru-RU" sz="1335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390151" name="Rectangle 7"/>
          <p:cNvSpPr>
            <a:spLocks noChangeArrowheads="1"/>
          </p:cNvSpPr>
          <p:nvPr/>
        </p:nvSpPr>
        <p:spPr bwMode="auto">
          <a:xfrm>
            <a:off x="767715" y="2348865"/>
            <a:ext cx="10953750" cy="139255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anchor="b"/>
          <a:p>
            <a:pPr algn="ctr" eaLnBrk="1" hangingPunct="1">
              <a:lnSpc>
                <a:spcPct val="120000"/>
              </a:lnSpc>
              <a:buNone/>
            </a:pPr>
            <a:endParaRPr sz="4400" b="1" dirty="0">
              <a:solidFill>
                <a:srgbClr val="FFCC99"/>
              </a:solidFill>
            </a:endParaRPr>
          </a:p>
          <a:p>
            <a:pPr algn="ctr" eaLnBrk="1" hangingPunct="1">
              <a:lnSpc>
                <a:spcPct val="120000"/>
              </a:lnSpc>
              <a:buNone/>
            </a:pPr>
            <a:endParaRPr sz="4400" dirty="0">
              <a:solidFill>
                <a:srgbClr val="FFCC99"/>
              </a:solidFill>
              <a:effectLst>
                <a:outerShdw blurRad="38100" dist="38100" dir="2700000">
                  <a:srgbClr val="000000"/>
                </a:outerShdw>
              </a:effectLst>
              <a:latin typeface="Tahoma" panose="020B0604030504040204" pitchFamily="34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120000"/>
              </a:lnSpc>
              <a:buNone/>
            </a:pPr>
            <a:r>
              <a:rPr sz="4400" dirty="0">
                <a:solidFill>
                  <a:srgbClr val="FFCC99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ahoma" panose="020B0604030504040204" pitchFamily="34" charset="0"/>
                <a:cs typeface="Times New Roman" panose="02020603050405020304" pitchFamily="18" charset="0"/>
              </a:rPr>
              <a:t>Филогенез кровеносной системы</a:t>
            </a:r>
            <a:r>
              <a:rPr lang="ru-RU" sz="4400" dirty="0">
                <a:solidFill>
                  <a:srgbClr val="FFCC99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ahoma" panose="020B0604030504040204" pitchFamily="34" charset="0"/>
                <a:cs typeface="Times New Roman" panose="02020603050405020304" pitchFamily="18" charset="0"/>
              </a:rPr>
              <a:t> </a:t>
            </a:r>
            <a:endParaRPr lang="ru-RU" sz="4400" dirty="0">
              <a:solidFill>
                <a:srgbClr val="FFCC99"/>
              </a:solidFill>
              <a:effectLst>
                <a:outerShdw blurRad="38100" dist="38100" dir="2700000">
                  <a:srgbClr val="000000"/>
                </a:outerShdw>
              </a:effectLst>
              <a:latin typeface="Tahom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6" name="TextBox 7"/>
          <p:cNvSpPr txBox="1"/>
          <p:nvPr/>
        </p:nvSpPr>
        <p:spPr>
          <a:xfrm>
            <a:off x="7048500" y="6858000"/>
            <a:ext cx="309880" cy="4603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 b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effectLst/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effectLst/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effectLst/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/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endParaRPr sz="2400" b="1" dirty="0"/>
          </a:p>
        </p:txBody>
      </p:sp>
      <p:pic>
        <p:nvPicPr>
          <p:cNvPr id="8195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8" y="207963"/>
            <a:ext cx="3676650" cy="139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6"/>
          <p:cNvSpPr>
            <a:spLocks noChangeArrowheads="1"/>
          </p:cNvSpPr>
          <p:nvPr/>
        </p:nvSpPr>
        <p:spPr bwMode="auto">
          <a:xfrm>
            <a:off x="335537" y="4580890"/>
            <a:ext cx="5885234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algn="r" eaLnBrk="1" hangingPunct="1">
              <a:defRPr/>
            </a:pPr>
            <a:r>
              <a:rPr lang="ru-RU" sz="2000" dirty="0">
                <a:solidFill>
                  <a:srgbClr val="E5C78C"/>
                </a:solidFill>
              </a:rPr>
              <a:t>Лектор – доцент кафедры биологии,</a:t>
            </a:r>
            <a:endParaRPr lang="ru-RU" sz="2000" dirty="0">
              <a:solidFill>
                <a:srgbClr val="E5C78C"/>
              </a:solidFill>
            </a:endParaRPr>
          </a:p>
          <a:p>
            <a:pPr lvl="0" algn="r" eaLnBrk="1" hangingPunct="1">
              <a:defRPr/>
            </a:pPr>
            <a:r>
              <a:rPr lang="ru-RU" sz="2000" dirty="0" err="1">
                <a:solidFill>
                  <a:srgbClr val="E5C78C"/>
                </a:solidFill>
              </a:rPr>
              <a:t>к.м.н</a:t>
            </a:r>
            <a:r>
              <a:rPr lang="ru-RU" sz="2000" dirty="0">
                <a:solidFill>
                  <a:srgbClr val="E5C78C"/>
                </a:solidFill>
              </a:rPr>
              <a:t> Сахарова Элина Юрьевна</a:t>
            </a:r>
            <a:endParaRPr lang="ru-RU" sz="2000" dirty="0">
              <a:solidFill>
                <a:srgbClr val="E5C78C"/>
              </a:solidFill>
            </a:endParaRPr>
          </a:p>
          <a:p>
            <a:pPr lvl="0" algn="r" eaLnBrk="1" hangingPunct="1">
              <a:defRPr/>
            </a:pPr>
            <a:endParaRPr lang="ru-RU" sz="2000" dirty="0">
              <a:solidFill>
                <a:srgbClr val="E5C78C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2" name="Номер слайда 1"/>
          <p:cNvSpPr txBox="1">
            <a:spLocks noGrp="1"/>
          </p:cNvSpPr>
          <p:nvPr>
            <p:ph type="sldNum" sz="quarter" idx="12"/>
          </p:nvPr>
        </p:nvSpPr>
        <p:spPr bwMode="auto">
          <a:ln/>
        </p:spPr>
        <p:txBody>
          <a:bodyPr vert="horz" wrap="square" lIns="121920" tIns="60960" rIns="121920" bIns="60960" numCol="1" anchor="t" anchorCtr="0" compatLnSpc="1"/>
          <a:lstStyle>
            <a:lvl1pPr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B4430D8-A225-4722-9749-013BB02312C2}" type="slidenum">
              <a:rPr kumimoji="0" lang="ru-RU" sz="1335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</a:fld>
            <a:endParaRPr kumimoji="0" lang="ru-RU" sz="1335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335280" y="1196975"/>
            <a:ext cx="11239500" cy="7080250"/>
          </a:xfrm>
        </p:spPr>
        <p:txBody>
          <a:bodyPr wrap="square" lIns="121920" tIns="60960" rIns="121920" bIns="60960" numCol="1" anchor="t" anchorCtr="0" compatLnSpc="1"/>
          <a:lstStyle/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/>
            </a:pPr>
            <a:r>
              <a:rPr kumimoji="0" lang="ru-RU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Кровеносная система аннелид</a:t>
            </a:r>
            <a:r>
              <a:rPr kumimoji="0" lang="ru-RU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замкнутая</a:t>
            </a:r>
            <a:r>
              <a:rPr kumimoji="0" lang="ru-RU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, т. е. кровь течет только внутри сосудов. </a:t>
            </a:r>
            <a:endParaRPr kumimoji="0" lang="ru-RU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/>
            </a:pPr>
            <a:r>
              <a:rPr kumimoji="0" lang="ru-RU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Имеется</a:t>
            </a:r>
            <a:r>
              <a:rPr kumimoji="0" lang="ru-RU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спинной и брюшной сосуды,</a:t>
            </a:r>
            <a:r>
              <a:rPr kumimoji="0" lang="ru-RU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которые соединяются на концах тела и, кроме того, в каждом сегменте. </a:t>
            </a:r>
            <a:endParaRPr kumimoji="0" lang="ru-RU" b="1" i="0" u="none" strike="noStrike" kern="0" cap="none" spc="0" normalizeH="0" baseline="0" noProof="0" dirty="0" smtClean="0">
              <a:ln>
                <a:noFill/>
              </a:ln>
              <a:solidFill>
                <a:schemeClr val="accent4">
                  <a:lumMod val="1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/>
            </a:pPr>
            <a:r>
              <a:rPr kumimoji="0" lang="ru-RU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Сердца нет</a:t>
            </a:r>
            <a:r>
              <a:rPr kumimoji="0" lang="ru-RU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, его роль выполняют участки спинного и циркулярных сосудов, содержащие</a:t>
            </a:r>
            <a:r>
              <a:rPr kumimoji="0" lang="ru-RU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сократительные элементы</a:t>
            </a:r>
            <a:r>
              <a:rPr kumimoji="0" lang="ru-RU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.</a:t>
            </a:r>
            <a:endParaRPr kumimoji="0" lang="ru-RU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/>
            </a:pPr>
            <a:endParaRPr kumimoji="0" lang="ru-RU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775460" y="332740"/>
            <a:ext cx="9538970" cy="1069975"/>
          </a:xfrm>
          <a:prstGeom prst="roundRect">
            <a:avLst/>
          </a:prstGeom>
          <a:solidFill>
            <a:srgbClr val="078877"/>
          </a:solidFill>
        </p:spPr>
        <p:txBody>
          <a:bodyPr vert="horz" wrap="square" lIns="121920" tIns="60960" rIns="121920" bIns="60960" numCol="1" anchor="ctr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Кровеносная система кольчатых червей</a:t>
            </a:r>
            <a:endParaRPr kumimoji="0" lang="ru-RU" sz="3200" b="1" i="0" u="none" strike="noStrike" kern="0" cap="none" spc="0" normalizeH="0" baseline="0" noProof="0" dirty="0" smtClean="0">
              <a:ln>
                <a:noFill/>
              </a:ln>
              <a:solidFill>
                <a:srgbClr val="FFCC99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Номер слайда 3"/>
          <p:cNvSpPr txBox="1">
            <a:spLocks noGrp="1"/>
          </p:cNvSpPr>
          <p:nvPr>
            <p:ph type="sldNum" sz="quarter" idx="12"/>
          </p:nvPr>
        </p:nvSpPr>
        <p:spPr bwMode="auto">
          <a:ln/>
        </p:spPr>
        <p:txBody>
          <a:bodyPr vert="horz" wrap="square" lIns="121920" tIns="60960" rIns="121920" bIns="60960" numCol="1" anchor="t" anchorCtr="0" compatLnSpc="1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69B8ADE-8AA7-4729-BF0F-876AF7829575}" type="slidenum">
              <a:rPr kumimoji="0" lang="ru-RU" sz="1335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</a:fld>
            <a:endParaRPr kumimoji="0" lang="ru-RU" sz="1335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pic>
        <p:nvPicPr>
          <p:cNvPr id="15364" name="Рисунок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03500" y="2254251"/>
            <a:ext cx="6985000" cy="2349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941"/>
          <a:stretch>
            <a:fillRect/>
          </a:stretch>
        </p:blipFill>
        <p:spPr bwMode="auto">
          <a:xfrm>
            <a:off x="407670" y="260350"/>
            <a:ext cx="1231265" cy="1198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2" name="Номер слайда 1"/>
          <p:cNvSpPr txBox="1">
            <a:spLocks noGrp="1"/>
          </p:cNvSpPr>
          <p:nvPr>
            <p:ph type="sldNum" sz="quarter" idx="12"/>
          </p:nvPr>
        </p:nvSpPr>
        <p:spPr bwMode="auto">
          <a:ln/>
        </p:spPr>
        <p:txBody>
          <a:bodyPr vert="horz" wrap="square" lIns="121920" tIns="60960" rIns="121920" bIns="60960" numCol="1" anchor="t" anchorCtr="0" compatLnSpc="1"/>
          <a:lstStyle>
            <a:lvl1pPr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3EE5DA2-E4D7-43BB-90E6-662F403F7025}" type="slidenum">
              <a:rPr kumimoji="0" lang="ru-RU" sz="1335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</a:fld>
            <a:endParaRPr kumimoji="0" lang="ru-RU" sz="1335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695325" y="836930"/>
            <a:ext cx="10477500" cy="7270750"/>
          </a:xfrm>
        </p:spPr>
        <p:txBody>
          <a:bodyPr wrap="square" lIns="121920" tIns="60960" rIns="121920" bIns="60960" numCol="1" anchor="t" anchorCtr="0" compatLnSpc="1"/>
          <a:lstStyle/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/>
            </a:pP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Для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моллюсков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характерна 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незамкнутая кровеносная система. </a:t>
            </a:r>
            <a:endParaRPr kumimoji="0" lang="ru-RU" sz="2800" b="1" i="0" u="none" strike="noStrike" kern="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/>
            </a:pP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Камерное сердце состоит из 1-2 предсердий и одного желудочка.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ru-RU" sz="2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/>
            </a:pP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На границе предсердий и желудочка находятся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полулунные клапаны. </a:t>
            </a:r>
            <a:endParaRPr kumimoji="0" lang="ru-RU" sz="2800" b="1" i="0" u="none" strike="noStrike" kern="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/>
            </a:pP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Из желудочка </a:t>
            </a:r>
            <a:r>
              <a:rPr kumimoji="0" lang="ru-RU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гемолимфа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попадает в сосуды, которые делятся. </a:t>
            </a:r>
            <a:endParaRPr kumimoji="0" lang="ru-RU" sz="2800" b="1" i="0" u="none" strike="noStrike" kern="0" cap="none" spc="0" normalizeH="0" baseline="0" noProof="0" dirty="0" smtClean="0">
              <a:ln>
                <a:noFill/>
              </a:ln>
              <a:solidFill>
                <a:schemeClr val="accent4">
                  <a:lumMod val="1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/>
            </a:pP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Затем </a:t>
            </a:r>
            <a:r>
              <a:rPr kumimoji="0" lang="ru-RU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гемолимфа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изливается в пространства между органами. </a:t>
            </a:r>
            <a:endParaRPr kumimoji="0" lang="ru-RU" sz="2800" b="1" i="0" u="none" strike="noStrike" kern="0" cap="none" spc="0" normalizeH="0" baseline="0" noProof="0" dirty="0" smtClean="0">
              <a:ln>
                <a:noFill/>
              </a:ln>
              <a:solidFill>
                <a:schemeClr val="accent4">
                  <a:lumMod val="1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014220" y="548640"/>
            <a:ext cx="8299450" cy="955675"/>
          </a:xfrm>
          <a:prstGeom prst="roundRect">
            <a:avLst/>
          </a:prstGeom>
          <a:solidFill>
            <a:srgbClr val="078877"/>
          </a:solidFill>
        </p:spPr>
        <p:txBody>
          <a:bodyPr vert="horz" wrap="square" lIns="121920" tIns="60960" rIns="121920" bIns="60960" numCol="1" anchor="ctr" anchorCtr="0" compatLnSpc="1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3200" b="1" i="0" u="none" strike="noStrike" kern="0" cap="none" spc="0" normalizeH="0" baseline="0" noProof="0" dirty="0">
                <a:ln>
                  <a:noFill/>
                </a:ln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Кровеносная система </a:t>
            </a: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моллюсков</a:t>
            </a:r>
            <a:endParaRPr kumimoji="0" lang="ru-RU" sz="3200" b="1" i="0" u="none" strike="noStrike" kern="0" cap="none" spc="0" normalizeH="0" baseline="0" noProof="0" dirty="0" smtClean="0">
              <a:ln>
                <a:noFill/>
              </a:ln>
              <a:solidFill>
                <a:srgbClr val="FFCC99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Номер слайда 1"/>
          <p:cNvSpPr txBox="1">
            <a:spLocks noGrp="1"/>
          </p:cNvSpPr>
          <p:nvPr>
            <p:ph type="sldNum" sz="quarter" idx="12"/>
          </p:nvPr>
        </p:nvSpPr>
        <p:spPr bwMode="auto">
          <a:ln/>
        </p:spPr>
        <p:txBody>
          <a:bodyPr vert="horz" wrap="square" lIns="121920" tIns="60960" rIns="121920" bIns="60960" numCol="1" anchor="t" anchorCtr="0" compatLnSpc="1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4B69AAA-9A15-42F0-B293-2A9662ED7C51}" type="slidenum">
              <a:rPr kumimoji="0" lang="ru-RU" sz="1335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</a:fld>
            <a:endParaRPr kumimoji="0" lang="ru-RU" sz="1335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pic>
        <p:nvPicPr>
          <p:cNvPr id="17412" name="Рисунок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34733" y="1989667"/>
            <a:ext cx="6502400" cy="4876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941"/>
          <a:stretch>
            <a:fillRect/>
          </a:stretch>
        </p:blipFill>
        <p:spPr bwMode="auto">
          <a:xfrm>
            <a:off x="407670" y="260350"/>
            <a:ext cx="1231265" cy="1198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2" name="Номер слайда 1"/>
          <p:cNvSpPr txBox="1">
            <a:spLocks noGrp="1"/>
          </p:cNvSpPr>
          <p:nvPr>
            <p:ph type="sldNum" sz="quarter" idx="12"/>
          </p:nvPr>
        </p:nvSpPr>
        <p:spPr bwMode="auto">
          <a:ln/>
        </p:spPr>
        <p:txBody>
          <a:bodyPr vert="horz" wrap="square" lIns="121920" tIns="60960" rIns="121920" bIns="60960" numCol="1" anchor="t" anchorCtr="0" compatLnSpc="1"/>
          <a:lstStyle>
            <a:lvl1pPr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80E5863-0AA6-40ED-B986-5BC8BF34EA7C}" type="slidenum">
              <a:rPr kumimoji="0" lang="ru-RU" sz="1335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</a:fld>
            <a:endParaRPr kumimoji="0" lang="ru-RU" sz="1335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762000" y="476250"/>
            <a:ext cx="10858500" cy="6966585"/>
          </a:xfrm>
        </p:spPr>
        <p:txBody>
          <a:bodyPr wrap="square" lIns="121920" tIns="60960" rIns="121920" bIns="60960" numCol="1" anchor="t" anchorCtr="0" compatLnSpc="1"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/>
            </a:pP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Для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членистоногих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характерна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незамкнутая кровеносная система. В ней выделяют сердце. Кровеносные сосуды и специальные полости (лакуны и синусы).</a:t>
            </a:r>
            <a:endParaRPr kumimoji="0" lang="ru-RU" sz="2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/>
            </a:pP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Сердце трубкообразное, расположенное на спинной стороне. </a:t>
            </a:r>
            <a:endParaRPr kumimoji="0" lang="ru-RU" sz="2800" b="1" i="0" u="none" strike="noStrike" kern="0" cap="none" spc="0" normalizeH="0" baseline="0" noProof="0" dirty="0" smtClean="0">
              <a:ln>
                <a:noFill/>
              </a:ln>
              <a:solidFill>
                <a:schemeClr val="accent4">
                  <a:lumMod val="1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/>
            </a:pPr>
            <a:endParaRPr kumimoji="0" lang="ru-RU" sz="2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/>
            </a:pP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Между камерами сердца имеются клапаны. </a:t>
            </a:r>
            <a:endParaRPr kumimoji="0" lang="ru-RU" sz="2800" b="1" i="0" u="none" strike="noStrike" kern="0" cap="none" spc="0" normalizeH="0" baseline="0" noProof="0" dirty="0" smtClean="0">
              <a:ln>
                <a:noFill/>
              </a:ln>
              <a:solidFill>
                <a:schemeClr val="accent4">
                  <a:lumMod val="1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/>
            </a:pPr>
            <a:endParaRPr kumimoji="0" lang="ru-RU" sz="2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/>
            </a:pP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При сокращении сердце выталкивает </a:t>
            </a:r>
            <a:r>
              <a:rPr kumimoji="0" lang="ru-RU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гемолимфу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в синусы, где она отдает кислород.</a:t>
            </a:r>
            <a:endParaRPr kumimoji="0" lang="ru-RU" sz="2800" b="1" i="0" u="none" strike="noStrike" kern="0" cap="none" spc="0" normalizeH="0" baseline="0" noProof="0" dirty="0" smtClean="0">
              <a:ln>
                <a:noFill/>
              </a:ln>
              <a:solidFill>
                <a:schemeClr val="accent4">
                  <a:lumMod val="1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/>
            </a:pP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В органах дыхания кровь окисляется вновь.</a:t>
            </a:r>
            <a:endParaRPr kumimoji="0" lang="ru-RU" sz="2800" b="1" i="0" u="none" strike="noStrike" kern="0" cap="none" spc="0" normalizeH="0" baseline="0" noProof="0" dirty="0" smtClean="0">
              <a:ln>
                <a:noFill/>
              </a:ln>
              <a:solidFill>
                <a:schemeClr val="accent4">
                  <a:lumMod val="1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951990" y="428625"/>
            <a:ext cx="8681085" cy="956945"/>
          </a:xfrm>
          <a:prstGeom prst="roundRect">
            <a:avLst/>
          </a:prstGeom>
          <a:solidFill>
            <a:srgbClr val="078877"/>
          </a:solidFill>
        </p:spPr>
        <p:txBody>
          <a:bodyPr vert="horz" wrap="square" lIns="121920" tIns="60960" rIns="121920" bIns="60960" numCol="1" anchor="ctr" anchorCtr="0" compatLnSpc="1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3200" b="1" i="0" u="none" strike="noStrike" kern="0" cap="none" spc="0" normalizeH="0" baseline="0" noProof="0" dirty="0">
                <a:ln>
                  <a:noFill/>
                </a:ln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Кровеносная система </a:t>
            </a: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членистоногих</a:t>
            </a:r>
            <a:endParaRPr kumimoji="0" lang="ru-RU" sz="3200" b="1" i="0" u="none" strike="noStrike" kern="0" cap="none" spc="0" normalizeH="0" baseline="0" noProof="0" dirty="0" smtClean="0">
              <a:ln>
                <a:noFill/>
              </a:ln>
              <a:solidFill>
                <a:srgbClr val="FFCC99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Номер слайда 1"/>
          <p:cNvSpPr txBox="1">
            <a:spLocks noGrp="1"/>
          </p:cNvSpPr>
          <p:nvPr>
            <p:ph type="sldNum" sz="quarter" idx="12"/>
          </p:nvPr>
        </p:nvSpPr>
        <p:spPr bwMode="auto">
          <a:ln/>
        </p:spPr>
        <p:txBody>
          <a:bodyPr vert="horz" wrap="square" lIns="121920" tIns="60960" rIns="121920" bIns="60960" numCol="1" anchor="t" anchorCtr="0" compatLnSpc="1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4B69AAA-9A15-42F0-B293-2A9662ED7C51}" type="slidenum">
              <a:rPr kumimoji="0" lang="ru-RU" sz="1335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</a:fld>
            <a:endParaRPr kumimoji="0" lang="ru-RU" sz="1335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pic>
        <p:nvPicPr>
          <p:cNvPr id="19460" name="Рисунок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59000" y="1797051"/>
            <a:ext cx="8128000" cy="5080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941"/>
          <a:stretch>
            <a:fillRect/>
          </a:stretch>
        </p:blipFill>
        <p:spPr bwMode="auto">
          <a:xfrm>
            <a:off x="407670" y="260350"/>
            <a:ext cx="1231265" cy="1198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951990" y="499110"/>
            <a:ext cx="9227820" cy="894080"/>
          </a:xfrm>
          <a:prstGeom prst="roundRect">
            <a:avLst/>
          </a:prstGeom>
          <a:solidFill>
            <a:srgbClr val="078877"/>
          </a:solidFill>
        </p:spPr>
        <p:txBody>
          <a:bodyPr vert="horz" wrap="square" lIns="121920" tIns="60960" rIns="121920" bIns="60960" numCol="1" anchor="ctr" anchorCtr="0" compatLnSpc="1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Кровеносная система позвоночных</a:t>
            </a:r>
            <a:endParaRPr kumimoji="0" lang="ru-RU" sz="3600" b="1" i="0" u="none" strike="noStrike" kern="0" cap="none" spc="0" normalizeH="0" baseline="0" noProof="0" dirty="0" smtClean="0">
              <a:ln>
                <a:noFill/>
              </a:ln>
              <a:solidFill>
                <a:srgbClr val="FFCC99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1055370" y="1988820"/>
            <a:ext cx="10058400" cy="4114800"/>
          </a:xfrm>
        </p:spPr>
        <p:txBody>
          <a:bodyPr vert="horz" wrap="square" lIns="121920" tIns="60960" rIns="121920" bIns="60960" numCol="1" anchor="t" anchorCtr="0" compatLnSpc="1"/>
          <a:lstStyle/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/>
            </a:pPr>
            <a:r>
              <a:rPr kumimoji="0" lang="ru-RU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Кровеносная система хордовых закладывается в боковых пластинках мезодермы на брюшной стороне зародыша. </a:t>
            </a:r>
            <a:endParaRPr kumimoji="0" lang="ru-RU" b="1" i="0" u="none" strike="noStrike" kern="0" cap="none" spc="0" normalizeH="0" baseline="0" noProof="0" dirty="0" smtClean="0">
              <a:ln>
                <a:noFill/>
              </a:ln>
              <a:solidFill>
                <a:schemeClr val="accent4">
                  <a:lumMod val="1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/>
            </a:pPr>
            <a:r>
              <a:rPr kumimoji="0" lang="ru-RU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Тип Хордовые характеризуется замкнутой кровеносной системой. </a:t>
            </a:r>
            <a:endParaRPr kumimoji="0" lang="ru-RU" b="1" i="0" u="none" strike="noStrike" kern="0" cap="none" spc="0" normalizeH="0" baseline="0" noProof="0" dirty="0" smtClean="0">
              <a:ln>
                <a:noFill/>
              </a:ln>
              <a:solidFill>
                <a:schemeClr val="accent4">
                  <a:lumMod val="1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/>
            </a:pPr>
            <a:r>
              <a:rPr kumimoji="0" lang="ru-RU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Представителей подтипа Позвоночные отличает наличие сердца.</a:t>
            </a:r>
            <a:endParaRPr kumimoji="0" lang="ru-RU" b="1" i="0" u="none" strike="noStrike" kern="0" cap="none" spc="0" normalizeH="0" baseline="0" noProof="0" dirty="0" smtClean="0">
              <a:ln>
                <a:noFill/>
              </a:ln>
              <a:solidFill>
                <a:schemeClr val="accent4">
                  <a:lumMod val="1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Номер слайда 1"/>
          <p:cNvSpPr txBox="1">
            <a:spLocks noGrp="1"/>
          </p:cNvSpPr>
          <p:nvPr>
            <p:ph type="sldNum" sz="quarter" idx="12"/>
          </p:nvPr>
        </p:nvSpPr>
        <p:spPr bwMode="auto">
          <a:ln/>
        </p:spPr>
        <p:txBody>
          <a:bodyPr vert="horz" wrap="square" lIns="121920" tIns="60960" rIns="121920" bIns="60960" numCol="1" anchor="t" anchorCtr="0" compatLnSpc="1"/>
          <a:lstStyle>
            <a:lvl1pPr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B848023-E5CE-43A4-8F26-DFFBEC9D3ED2}" type="slidenum">
              <a:rPr kumimoji="0" lang="ru-RU" sz="1335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</a:fld>
            <a:endParaRPr kumimoji="0" lang="ru-RU" sz="1335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pic>
        <p:nvPicPr>
          <p:cNvPr id="7" name="Рисунок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941"/>
          <a:stretch>
            <a:fillRect/>
          </a:stretch>
        </p:blipFill>
        <p:spPr bwMode="auto">
          <a:xfrm>
            <a:off x="407670" y="260350"/>
            <a:ext cx="1231265" cy="1198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03705" y="404495"/>
            <a:ext cx="10262235" cy="847090"/>
          </a:xfrm>
          <a:prstGeom prst="roundRect">
            <a:avLst/>
          </a:prstGeom>
          <a:solidFill>
            <a:srgbClr val="078877"/>
          </a:solidFill>
        </p:spPr>
        <p:txBody>
          <a:bodyPr vert="horz" wrap="square" lIns="121920" tIns="60960" rIns="121920" bIns="60960" numCol="1" anchor="ctr" anchorCtr="0" compatLnSpc="1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Основные направления  эволюции:</a:t>
            </a:r>
            <a:endParaRPr kumimoji="0" lang="ru-RU" sz="4000" b="1" i="0" u="none" strike="noStrike" kern="0" cap="none" spc="0" normalizeH="0" baseline="0" noProof="0" dirty="0" smtClean="0">
              <a:ln>
                <a:noFill/>
              </a:ln>
              <a:solidFill>
                <a:srgbClr val="FFCC99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9270" y="1917065"/>
            <a:ext cx="11173460" cy="4114800"/>
          </a:xfrm>
        </p:spPr>
        <p:txBody>
          <a:bodyPr vert="horz" wrap="square" lIns="121920" tIns="60960" rIns="121920" bIns="60960" numCol="1" anchor="t" anchorCtr="0" compatLnSpc="1"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/>
            </a:pP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Закладка и дифференцировка сердца (от 2-х к 4-х камерному). </a:t>
            </a:r>
            <a:endParaRPr kumimoji="0" lang="ru-RU" sz="2800" b="1" i="0" u="none" strike="noStrike" kern="0" cap="none" spc="0" normalizeH="0" baseline="0" noProof="0" dirty="0" smtClean="0">
              <a:ln>
                <a:noFill/>
              </a:ln>
              <a:solidFill>
                <a:schemeClr val="accent4">
                  <a:lumMod val="1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/>
            </a:pPr>
            <a:endParaRPr kumimoji="0" lang="ru-RU" sz="2800" b="1" i="0" u="none" strike="noStrike" kern="0" cap="none" spc="0" normalizeH="0" baseline="0" noProof="0" dirty="0" smtClean="0">
              <a:ln>
                <a:noFill/>
              </a:ln>
              <a:solidFill>
                <a:schemeClr val="accent4">
                  <a:lumMod val="1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/>
            </a:pP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Развитие второго (малого) круга кровообращения и полное разделение артериальной и венозной крови.</a:t>
            </a:r>
            <a:endParaRPr kumimoji="0" lang="ru-RU" sz="2800" b="1" i="0" u="none" strike="noStrike" kern="0" cap="none" spc="0" normalizeH="0" baseline="0" noProof="0" dirty="0" smtClean="0">
              <a:ln>
                <a:noFill/>
              </a:ln>
              <a:solidFill>
                <a:schemeClr val="accent4">
                  <a:lumMod val="1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/>
            </a:pPr>
            <a:endParaRPr kumimoji="0" lang="ru-RU" sz="2800" b="1" i="0" u="none" strike="noStrike" kern="0" cap="none" spc="0" normalizeH="0" baseline="0" noProof="0" dirty="0" smtClean="0">
              <a:ln>
                <a:noFill/>
              </a:ln>
              <a:solidFill>
                <a:schemeClr val="accent4">
                  <a:lumMod val="1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/>
            </a:pP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Преобразование жаберных артерий (артериальных дуг) и дифференцировка сосудов. </a:t>
            </a:r>
            <a:endParaRPr kumimoji="0" lang="ru-RU" sz="2800" b="1" i="0" u="none" strike="noStrike" kern="0" cap="none" spc="0" normalizeH="0" baseline="0" noProof="0" dirty="0" smtClean="0">
              <a:ln>
                <a:noFill/>
              </a:ln>
              <a:solidFill>
                <a:schemeClr val="accent4">
                  <a:lumMod val="1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/>
            </a:pPr>
            <a:endParaRPr kumimoji="0" lang="ru-RU" sz="2800" b="1" i="0" u="none" strike="noStrike" kern="0" cap="none" spc="0" normalizeH="0" baseline="0" noProof="0" dirty="0" smtClean="0">
              <a:ln>
                <a:noFill/>
              </a:ln>
              <a:solidFill>
                <a:schemeClr val="accent4">
                  <a:lumMod val="1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 txBox="1">
            <a:spLocks noGrp="1"/>
          </p:cNvSpPr>
          <p:nvPr>
            <p:ph type="sldNum" sz="quarter" idx="12"/>
          </p:nvPr>
        </p:nvSpPr>
        <p:spPr bwMode="auto">
          <a:ln/>
        </p:spPr>
        <p:txBody>
          <a:bodyPr vert="horz" wrap="square" lIns="121920" tIns="60960" rIns="121920" bIns="60960" numCol="1" anchor="t" anchorCtr="0" compatLnSpc="1"/>
          <a:lstStyle>
            <a:lvl1pPr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F3FD39E-A3CC-4565-8F26-529807C6E36D}" type="slidenum">
              <a:rPr kumimoji="0" lang="ru-RU" sz="1335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</a:fld>
            <a:endParaRPr kumimoji="0" lang="ru-RU" sz="1335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pic>
        <p:nvPicPr>
          <p:cNvPr id="7" name="Рисунок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941"/>
          <a:stretch>
            <a:fillRect/>
          </a:stretch>
        </p:blipFill>
        <p:spPr bwMode="auto">
          <a:xfrm>
            <a:off x="407670" y="260350"/>
            <a:ext cx="1231265" cy="1198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59785" y="476885"/>
            <a:ext cx="6205220" cy="1082675"/>
          </a:xfrm>
          <a:prstGeom prst="roundRect">
            <a:avLst/>
          </a:prstGeom>
          <a:solidFill>
            <a:srgbClr val="078877"/>
          </a:solidFill>
        </p:spPr>
        <p:txBody>
          <a:bodyPr vert="horz" wrap="square" lIns="121920" tIns="60960" rIns="121920" bIns="60960" numCol="1" anchor="ctr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5865" b="1" i="0" u="none" strike="noStrike" kern="0" cap="none" spc="0" normalizeH="0" baseline="0" noProof="0" dirty="0" smtClean="0">
                <a:ln>
                  <a:noFill/>
                </a:ln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  Ланцетник</a:t>
            </a:r>
            <a:endParaRPr kumimoji="0" lang="ru-RU" sz="5865" b="1" i="0" u="none" strike="noStrike" kern="0" cap="none" spc="0" normalizeH="0" baseline="0" noProof="0" dirty="0" smtClean="0">
              <a:ln>
                <a:noFill/>
              </a:ln>
              <a:solidFill>
                <a:srgbClr val="FFCC99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9470" y="1988820"/>
            <a:ext cx="10783570" cy="4114800"/>
          </a:xfrm>
        </p:spPr>
        <p:txBody>
          <a:bodyPr vert="horz" wrap="square" lIns="121920" tIns="60960" rIns="121920" bIns="60960" numCol="1" anchor="t" anchorCtr="0" compatLnSpc="1"/>
          <a:lstStyle/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/>
            </a:pP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Кровеносная система замкнутая. </a:t>
            </a:r>
            <a:endParaRPr kumimoji="0" lang="ru-RU" sz="2800" b="1" i="0" u="none" strike="noStrike" kern="0" cap="none" spc="0" normalizeH="0" baseline="0" noProof="0" dirty="0" smtClean="0">
              <a:ln>
                <a:noFill/>
              </a:ln>
              <a:solidFill>
                <a:schemeClr val="accent4">
                  <a:lumMod val="1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/>
            </a:pPr>
            <a:r>
              <a:rPr kumimoji="0" lang="ru-RU" sz="2800" b="1" i="0" u="none" strike="noStrike" kern="0" cap="none" spc="0" normalizeH="0" baseline="0" noProof="0" smtClean="0">
                <a:ln>
                  <a:noFill/>
                </a:ln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Сердца 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нет, его функцию выполняет брюшная аорта и основания приносящих жаберных артерий.</a:t>
            </a:r>
            <a:endParaRPr kumimoji="0" lang="ru-RU" sz="2800" b="1" i="0" u="none" strike="noStrike" kern="0" cap="none" spc="0" normalizeH="0" baseline="0" noProof="0" dirty="0" smtClean="0">
              <a:ln>
                <a:noFill/>
              </a:ln>
              <a:solidFill>
                <a:schemeClr val="accent4">
                  <a:lumMod val="1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/>
            </a:pP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Брюшная аорта несет кровь к переднему концу тела. От нее отходят 150 пар приносящих жаберных артерий, которые несут кровь к жаберным щелям, где между кровью и водной средой происходит газообмен.</a:t>
            </a:r>
            <a:endParaRPr kumimoji="0" lang="ru-RU" sz="2800" b="1" i="0" u="none" strike="noStrike" kern="0" cap="none" spc="0" normalizeH="0" baseline="0" noProof="0" dirty="0" smtClean="0">
              <a:ln>
                <a:noFill/>
              </a:ln>
              <a:solidFill>
                <a:schemeClr val="accent4">
                  <a:lumMod val="1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 txBox="1">
            <a:spLocks noGrp="1"/>
          </p:cNvSpPr>
          <p:nvPr>
            <p:ph type="sldNum" sz="quarter" idx="12"/>
          </p:nvPr>
        </p:nvSpPr>
        <p:spPr bwMode="auto">
          <a:ln/>
        </p:spPr>
        <p:txBody>
          <a:bodyPr vert="horz" wrap="square" lIns="121920" tIns="60960" rIns="121920" bIns="60960" numCol="1" anchor="t" anchorCtr="0" compatLnSpc="1"/>
          <a:lstStyle>
            <a:lvl1pPr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C09138-ABF6-4727-84F5-14E49765CFD6}" type="slidenum">
              <a:rPr kumimoji="0" lang="ru-RU" sz="1335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</a:fld>
            <a:endParaRPr kumimoji="0" lang="ru-RU" sz="1335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pic>
        <p:nvPicPr>
          <p:cNvPr id="7" name="Рисунок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941"/>
          <a:stretch>
            <a:fillRect/>
          </a:stretch>
        </p:blipFill>
        <p:spPr bwMode="auto">
          <a:xfrm>
            <a:off x="479425" y="404495"/>
            <a:ext cx="1231265" cy="1198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4" name="Номер слайда 3"/>
          <p:cNvSpPr txBox="1">
            <a:spLocks noGrp="1"/>
          </p:cNvSpPr>
          <p:nvPr>
            <p:ph type="sldNum" sz="quarter" idx="12"/>
          </p:nvPr>
        </p:nvSpPr>
        <p:spPr bwMode="auto">
          <a:ln/>
        </p:spPr>
        <p:txBody>
          <a:bodyPr vert="horz" wrap="square" lIns="121920" tIns="60960" rIns="121920" bIns="60960" numCol="1" anchor="t" anchorCtr="0" compatLnSpc="1"/>
          <a:lstStyle>
            <a:lvl1pPr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D562576-978F-406E-A185-77FF27AAD770}" type="slidenum">
              <a:rPr kumimoji="0" lang="ru-RU" sz="1335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</a:fld>
            <a:endParaRPr kumimoji="0" lang="ru-RU" sz="1335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pic>
        <p:nvPicPr>
          <p:cNvPr id="23555" name="Picture 2" descr="C:\Users\зайка\Pictures\кровеносная система ланцетника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19830" y="332740"/>
            <a:ext cx="5039995" cy="615505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5" name="Номер слайда 4"/>
          <p:cNvSpPr txBox="1">
            <a:spLocks noGrp="1"/>
          </p:cNvSpPr>
          <p:nvPr>
            <p:ph type="sldNum" sz="quarter" idx="12"/>
          </p:nvPr>
        </p:nvSpPr>
        <p:spPr bwMode="auto">
          <a:ln/>
        </p:spPr>
        <p:txBody>
          <a:bodyPr vert="horz" wrap="square" lIns="121920" tIns="60960" rIns="121920" bIns="60960" numCol="1" anchor="t" anchorCtr="0" compatLnSpc="1"/>
          <a:lstStyle>
            <a:lvl1pPr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2D4F757-F297-4FCA-8B26-C39F7C1A60D5}" type="slidenum">
              <a:rPr kumimoji="0" lang="ru-RU" sz="1335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</a:fld>
            <a:endParaRPr kumimoji="0" lang="ru-RU" sz="1335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263525" y="1052830"/>
            <a:ext cx="11863705" cy="7366000"/>
          </a:xfrm>
        </p:spPr>
        <p:txBody>
          <a:bodyPr wrap="square" lIns="121920" tIns="60960" rIns="121920" bIns="60960" numCol="1" anchor="t" anchorCtr="0" compatLnSpc="1"/>
          <a:lstStyle/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/>
            </a:pP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Кровеносной системой</a:t>
            </a: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называется система сосудов и полостей, по которым происходит циркуляция крови. </a:t>
            </a:r>
            <a:endParaRPr kumimoji="0" lang="ru-RU" sz="2800" b="0" i="0" u="none" strike="noStrike" kern="0" cap="none" spc="0" normalizeH="0" baseline="0" noProof="0" dirty="0" smtClean="0">
              <a:ln>
                <a:noFill/>
              </a:ln>
              <a:solidFill>
                <a:schemeClr val="accent4">
                  <a:lumMod val="1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/>
            </a:pPr>
            <a:endParaRPr kumimoji="0" lang="ru-RU" sz="2800" b="0" i="0" u="none" strike="noStrike" kern="0" cap="none" spc="0" normalizeH="0" baseline="0" noProof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/>
            </a:pP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Посредством кровеносной системы клетки и ткани организма снабжаются питательными веществами и кислородом и освобождаются от продуктов обмена веществ. </a:t>
            </a:r>
            <a:endParaRPr kumimoji="0" lang="ru-RU" sz="2800" b="0" i="0" u="none" strike="noStrike" kern="0" cap="none" spc="0" normalizeH="0" baseline="0" noProof="0" dirty="0" smtClean="0">
              <a:ln>
                <a:noFill/>
              </a:ln>
              <a:solidFill>
                <a:schemeClr val="accent4">
                  <a:lumMod val="1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/>
            </a:pPr>
            <a:endParaRPr kumimoji="0" lang="ru-RU" sz="2800" b="0" i="0" u="none" strike="noStrike" kern="0" cap="none" spc="0" normalizeH="0" baseline="0" noProof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/>
            </a:pP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Кровеносная система имеет </a:t>
            </a:r>
            <a:r>
              <a:rPr kumimoji="0" lang="ru-RU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мезодермальное</a:t>
            </a: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происхождение. </a:t>
            </a:r>
            <a:endParaRPr kumimoji="0" lang="ru-RU" sz="2800" b="0" i="0" u="none" strike="noStrike" kern="0" cap="none" spc="0" normalizeH="0" baseline="0" noProof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/>
            </a:pPr>
            <a:endParaRPr kumimoji="0" lang="ru-RU" sz="2800" b="0" i="0" u="none" strike="noStrike" kern="0" cap="none" spc="0" normalizeH="0" baseline="0" noProof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9605" y="476885"/>
            <a:ext cx="8467090" cy="977900"/>
          </a:xfrm>
          <a:prstGeom prst="roundRect">
            <a:avLst/>
          </a:prstGeom>
          <a:solidFill>
            <a:srgbClr val="078877"/>
          </a:solidFill>
        </p:spPr>
        <p:txBody>
          <a:bodyPr vert="horz" wrap="square" lIns="121920" tIns="60960" rIns="121920" bIns="60960" numCol="1" anchor="ctr" anchorCtr="0" compatLnSpc="1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Надкласс Рыбы</a:t>
            </a:r>
            <a:endParaRPr kumimoji="0" lang="ru-RU" sz="4800" b="1" i="0" u="none" strike="noStrike" kern="0" cap="none" spc="0" normalizeH="0" baseline="0" noProof="0" dirty="0" smtClean="0">
              <a:ln>
                <a:noFill/>
              </a:ln>
              <a:solidFill>
                <a:srgbClr val="FFCC99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3570" y="1844675"/>
            <a:ext cx="11004550" cy="3622040"/>
          </a:xfrm>
        </p:spPr>
        <p:txBody>
          <a:bodyPr vert="horz" wrap="square" lIns="121920" tIns="60960" rIns="121920" bIns="60960" numCol="1" anchor="t" anchorCtr="0" compatLnSpc="1"/>
          <a:lstStyle/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/>
            </a:pP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У большинства рыб</a:t>
            </a: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один круг кровообращения</a:t>
            </a: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/>
            </a:pP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Сердце состоит</a:t>
            </a: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из двух камер (предсердия и желудочка)</a:t>
            </a: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 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/>
            </a:pP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Сердце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содержит венозную кровь</a:t>
            </a:r>
            <a:endParaRPr kumimoji="0" lang="ru-RU" sz="2800" b="0" i="0" u="none" strike="noStrike" kern="0" cap="none" spc="0" normalizeH="0" baseline="0" noProof="0" dirty="0" smtClean="0">
              <a:ln>
                <a:noFill/>
              </a:ln>
              <a:solidFill>
                <a:schemeClr val="accent4">
                  <a:lumMod val="1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/>
            </a:pP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К предсердию примыкает</a:t>
            </a: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венозный синус</a:t>
            </a: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, от</a:t>
            </a: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желудочка отходит</a:t>
            </a: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артериальный конус</a:t>
            </a: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, который переходит в брюшную аорту. </a:t>
            </a:r>
            <a:endParaRPr kumimoji="0" lang="ru-RU" sz="2800" b="0" i="0" u="none" strike="noStrike" kern="0" cap="none" spc="0" normalizeH="0" baseline="0" noProof="0" dirty="0" smtClean="0">
              <a:ln>
                <a:noFill/>
              </a:ln>
              <a:solidFill>
                <a:schemeClr val="accent4">
                  <a:lumMod val="1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/>
            </a:pP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Во время эмбриогенеза закладываются 5-7 пар жаберных артерий, затем 1, 2 и 7-я – редуцируются, а 3-6 пары остаются функционировать.   </a:t>
            </a:r>
            <a:endParaRPr kumimoji="0" lang="ru-RU" sz="2800" b="0" i="0" u="none" strike="noStrike" kern="0" cap="none" spc="0" normalizeH="0" baseline="0" noProof="0" dirty="0" smtClean="0">
              <a:ln>
                <a:noFill/>
              </a:ln>
              <a:solidFill>
                <a:schemeClr val="accent4">
                  <a:lumMod val="1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/>
            </a:pPr>
            <a:endParaRPr kumimoji="0" lang="ru-RU" sz="2800" b="0" i="0" u="none" strike="noStrike" kern="0" cap="none" spc="0" normalizeH="0" baseline="0" noProof="0" dirty="0" smtClean="0">
              <a:ln>
                <a:noFill/>
              </a:ln>
              <a:solidFill>
                <a:schemeClr val="accent4">
                  <a:lumMod val="1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 txBox="1">
            <a:spLocks noGrp="1"/>
          </p:cNvSpPr>
          <p:nvPr>
            <p:ph type="sldNum" sz="quarter" idx="12"/>
          </p:nvPr>
        </p:nvSpPr>
        <p:spPr bwMode="auto">
          <a:ln/>
        </p:spPr>
        <p:txBody>
          <a:bodyPr vert="horz" wrap="square" lIns="121920" tIns="60960" rIns="121920" bIns="60960" numCol="1" anchor="t" anchorCtr="0" compatLnSpc="1"/>
          <a:lstStyle>
            <a:lvl1pPr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B2CCFB6-436B-4A7C-9CC6-BF8BCDCAD3A0}" type="slidenum">
              <a:rPr kumimoji="0" lang="ru-RU" sz="1335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</a:fld>
            <a:endParaRPr kumimoji="0" lang="ru-RU" sz="1335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pic>
        <p:nvPicPr>
          <p:cNvPr id="7" name="Рисунок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941"/>
          <a:stretch>
            <a:fillRect/>
          </a:stretch>
        </p:blipFill>
        <p:spPr bwMode="auto">
          <a:xfrm>
            <a:off x="407670" y="260350"/>
            <a:ext cx="1231265" cy="1198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4" name="Номер слайда 3"/>
          <p:cNvSpPr txBox="1">
            <a:spLocks noGrp="1"/>
          </p:cNvSpPr>
          <p:nvPr>
            <p:ph type="sldNum" sz="quarter" idx="12"/>
          </p:nvPr>
        </p:nvSpPr>
        <p:spPr bwMode="auto">
          <a:ln/>
        </p:spPr>
        <p:txBody>
          <a:bodyPr vert="horz" wrap="square" lIns="121920" tIns="60960" rIns="121920" bIns="60960" numCol="1" anchor="t" anchorCtr="0" compatLnSpc="1"/>
          <a:lstStyle>
            <a:lvl1pPr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28A0DC-49BF-4DDA-A066-912A9FD0C22B}" type="slidenum">
              <a:rPr kumimoji="0" lang="ru-RU" sz="1335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</a:fld>
            <a:endParaRPr kumimoji="0" lang="ru-RU" sz="1335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pic>
        <p:nvPicPr>
          <p:cNvPr id="25603" name="Picture 3" descr="C:\Users\OEM\Pictures\1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19605" y="260985"/>
            <a:ext cx="8646160" cy="615505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83840" y="304800"/>
            <a:ext cx="6996430" cy="1022350"/>
          </a:xfrm>
          <a:prstGeom prst="roundRect">
            <a:avLst/>
          </a:prstGeom>
          <a:solidFill>
            <a:srgbClr val="078877"/>
          </a:solidFill>
        </p:spPr>
        <p:txBody>
          <a:bodyPr vert="horz" wrap="square" lIns="121920" tIns="60960" rIns="121920" bIns="60960" numCol="1" anchor="ctr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5865" b="1" i="0" u="none" strike="noStrike" kern="0" cap="none" spc="0" normalizeH="0" baseline="0" noProof="0" dirty="0" smtClean="0">
                <a:ln>
                  <a:noFill/>
                </a:ln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      Амфибии</a:t>
            </a:r>
            <a:endParaRPr kumimoji="0" lang="ru-RU" sz="5865" b="1" i="0" u="none" strike="noStrike" kern="0" cap="none" spc="0" normalizeH="0" baseline="0" noProof="0" dirty="0" smtClean="0">
              <a:ln>
                <a:noFill/>
              </a:ln>
              <a:solidFill>
                <a:srgbClr val="FFCC99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95325" y="1498600"/>
            <a:ext cx="11135360" cy="5835650"/>
          </a:xfrm>
        </p:spPr>
        <p:txBody>
          <a:bodyPr vert="horz" wrap="square" lIns="121920" tIns="60960" rIns="121920" bIns="60960" numCol="1" anchor="t" anchorCtr="0" compatLnSpc="1"/>
          <a:lstStyle/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/>
            </a:pPr>
            <a:r>
              <a:rPr kumimoji="0" lang="ru-RU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В связи с появлением легких у амфибий развивается второй круг кровообращения</a:t>
            </a:r>
            <a:r>
              <a:rPr kumimoji="0" lang="ru-RU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. </a:t>
            </a:r>
            <a:endParaRPr kumimoji="0" lang="ru-RU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/>
            </a:pPr>
            <a:r>
              <a:rPr kumimoji="0" lang="ru-RU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Сердце расположено рядом с легкими и состоит из </a:t>
            </a:r>
            <a:r>
              <a:rPr kumimoji="0" lang="ru-RU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двух предсердий и одного желудочка</a:t>
            </a:r>
            <a:r>
              <a:rPr kumimoji="0" lang="ru-RU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. </a:t>
            </a:r>
            <a:endParaRPr kumimoji="0" lang="ru-RU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/>
            </a:pPr>
            <a:r>
              <a:rPr kumimoji="0" lang="ru-RU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К правому предсердию примыкает венозный синус, от желудочка отходит артериальный конус. </a:t>
            </a:r>
            <a:endParaRPr kumimoji="0" lang="ru-RU" b="0" i="0" u="none" strike="noStrike" kern="0" cap="none" spc="0" normalizeH="0" baseline="0" noProof="0" dirty="0" smtClean="0">
              <a:ln>
                <a:noFill/>
              </a:ln>
              <a:solidFill>
                <a:schemeClr val="accent4">
                  <a:lumMod val="1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/>
            </a:pPr>
            <a:r>
              <a:rPr kumimoji="0" lang="ru-RU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Оба предсердия открываются одним общим отверстием: в желудочек из правого предсердия поступает венозная кровь, из левого – артериальная. </a:t>
            </a:r>
            <a:endParaRPr kumimoji="0" lang="ru-RU" b="0" i="0" u="none" strike="noStrike" kern="0" cap="none" spc="0" normalizeH="0" baseline="0" noProof="0" dirty="0" smtClean="0">
              <a:ln>
                <a:noFill/>
              </a:ln>
              <a:solidFill>
                <a:schemeClr val="accent4">
                  <a:lumMod val="1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/>
            </a:pPr>
            <a:endParaRPr kumimoji="0" lang="ru-RU" b="0" i="0" u="none" strike="noStrike" kern="0" cap="none" spc="0" normalizeH="0" baseline="0" noProof="0" dirty="0" smtClean="0">
              <a:ln>
                <a:noFill/>
              </a:ln>
              <a:solidFill>
                <a:schemeClr val="accent4">
                  <a:lumMod val="1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 txBox="1">
            <a:spLocks noGrp="1"/>
          </p:cNvSpPr>
          <p:nvPr>
            <p:ph type="sldNum" sz="quarter" idx="12"/>
          </p:nvPr>
        </p:nvSpPr>
        <p:spPr bwMode="auto">
          <a:ln/>
        </p:spPr>
        <p:txBody>
          <a:bodyPr vert="horz" wrap="square" lIns="121920" tIns="60960" rIns="121920" bIns="60960" numCol="1" anchor="t" anchorCtr="0" compatLnSpc="1"/>
          <a:lstStyle>
            <a:lvl1pPr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65DD9E5-73AA-4197-8CC2-3F5F66E904C7}" type="slidenum">
              <a:rPr kumimoji="0" lang="ru-RU" sz="1335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</a:fld>
            <a:endParaRPr kumimoji="0" lang="ru-RU" sz="1335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pic>
        <p:nvPicPr>
          <p:cNvPr id="7" name="Рисунок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941"/>
          <a:stretch>
            <a:fillRect/>
          </a:stretch>
        </p:blipFill>
        <p:spPr bwMode="auto">
          <a:xfrm>
            <a:off x="407670" y="260350"/>
            <a:ext cx="1231265" cy="1198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4" name="Номер слайда 3"/>
          <p:cNvSpPr txBox="1">
            <a:spLocks noGrp="1"/>
          </p:cNvSpPr>
          <p:nvPr>
            <p:ph type="sldNum" sz="quarter" idx="12"/>
          </p:nvPr>
        </p:nvSpPr>
        <p:spPr bwMode="auto">
          <a:ln/>
        </p:spPr>
        <p:txBody>
          <a:bodyPr vert="horz" wrap="square" lIns="121920" tIns="60960" rIns="121920" bIns="60960" numCol="1" anchor="t" anchorCtr="0" compatLnSpc="1"/>
          <a:lstStyle>
            <a:lvl1pPr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0B4E094-9D23-43D3-A478-6EFEF0EFAD6A}" type="slidenum">
              <a:rPr kumimoji="0" lang="ru-RU" sz="1335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</a:fld>
            <a:endParaRPr kumimoji="0" lang="ru-RU" sz="1335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pic>
        <p:nvPicPr>
          <p:cNvPr id="27651" name="Picture 2" descr="C:\Users\OEM\Pictures\2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31415" y="260985"/>
            <a:ext cx="7329170" cy="633539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4" name="Номер слайда 3"/>
          <p:cNvSpPr txBox="1">
            <a:spLocks noGrp="1"/>
          </p:cNvSpPr>
          <p:nvPr>
            <p:ph type="sldNum" sz="quarter" idx="12"/>
          </p:nvPr>
        </p:nvSpPr>
        <p:spPr bwMode="auto">
          <a:ln/>
        </p:spPr>
        <p:txBody>
          <a:bodyPr vert="horz" wrap="square" lIns="121920" tIns="60960" rIns="121920" bIns="60960" numCol="1" anchor="t" anchorCtr="0" compatLnSpc="1"/>
          <a:lstStyle>
            <a:lvl1pPr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A57B9CE-D3BC-490A-ADC0-215DFCFC8520}" type="slidenum">
              <a:rPr kumimoji="0" lang="ru-RU" sz="1335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</a:fld>
            <a:endParaRPr kumimoji="0" lang="ru-RU" sz="1335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55370" y="1628775"/>
            <a:ext cx="9697085" cy="4636135"/>
          </a:xfrm>
        </p:spPr>
        <p:txBody>
          <a:bodyPr wrap="square" lIns="121920" tIns="60960" rIns="121920" bIns="60960" numCol="1" anchor="t" anchorCtr="0" compatLnSpc="1"/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None/>
              <a:defRPr/>
            </a:pPr>
            <a:endParaRPr kumimoji="0" lang="ru-RU" sz="3600" b="1" i="0" u="none" strike="noStrike" kern="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/>
            </a:pPr>
            <a:r>
              <a:rPr kumimoji="0" 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в правой части </a:t>
            </a:r>
            <a:r>
              <a:rPr kumimoji="0" 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желудочка кровь </a:t>
            </a:r>
            <a:r>
              <a:rPr kumimoji="0" lang="ru-RU" sz="3600" b="1" i="0" u="sng" strike="noStrike" kern="0" cap="none" spc="0" normalizeH="0" baseline="0" noProof="0" dirty="0" smtClean="0">
                <a:ln>
                  <a:noFill/>
                </a:ln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венозная</a:t>
            </a:r>
            <a:r>
              <a:rPr kumimoji="0" 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,</a:t>
            </a:r>
            <a:endParaRPr kumimoji="0" lang="ru-RU" sz="3600" b="1" i="0" u="none" strike="noStrike" kern="0" cap="none" spc="0" normalizeH="0" baseline="0" noProof="0" dirty="0" smtClean="0">
              <a:ln>
                <a:noFill/>
              </a:ln>
              <a:solidFill>
                <a:schemeClr val="accent4">
                  <a:lumMod val="1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/>
            </a:pPr>
            <a:r>
              <a:rPr kumimoji="0" 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в центре – </a:t>
            </a:r>
            <a:r>
              <a:rPr kumimoji="0" lang="ru-RU" sz="3600" b="1" i="0" u="sng" strike="noStrike" kern="0" cap="none" spc="0" normalizeH="0" baseline="0" noProof="0" dirty="0" smtClean="0">
                <a:ln>
                  <a:noFill/>
                </a:ln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смешанная</a:t>
            </a:r>
            <a:r>
              <a:rPr kumimoji="0" 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, </a:t>
            </a:r>
            <a:endParaRPr kumimoji="0" lang="ru-RU" sz="36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/>
            </a:pPr>
            <a:r>
              <a:rPr kumimoji="0" 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в левой части желудочка – </a:t>
            </a:r>
            <a:r>
              <a:rPr kumimoji="0" lang="ru-RU" sz="3600" b="1" i="0" u="sng" strike="noStrike" kern="0" cap="none" spc="0" normalizeH="0" baseline="0" noProof="0" dirty="0" smtClean="0">
                <a:ln>
                  <a:noFill/>
                </a:ln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артериальная</a:t>
            </a:r>
            <a:r>
              <a:rPr kumimoji="0" 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. </a:t>
            </a:r>
            <a:endParaRPr kumimoji="0" lang="ru-RU" sz="3600" b="1" i="0" u="none" strike="noStrike" kern="0" cap="none" spc="0" normalizeH="0" baseline="0" noProof="0" dirty="0" smtClean="0">
              <a:ln>
                <a:noFill/>
              </a:ln>
              <a:solidFill>
                <a:schemeClr val="accent4">
                  <a:lumMod val="1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Текстовое поле 1"/>
          <p:cNvSpPr txBox="1"/>
          <p:nvPr/>
        </p:nvSpPr>
        <p:spPr>
          <a:xfrm>
            <a:off x="1991360" y="569595"/>
            <a:ext cx="8306435" cy="775755"/>
          </a:xfrm>
          <a:prstGeom prst="roundRect">
            <a:avLst/>
          </a:prstGeom>
          <a:solidFill>
            <a:srgbClr val="078877"/>
          </a:solidFill>
        </p:spPr>
        <p:txBody>
          <a:bodyPr wrap="square" rtlCol="0" anchor="t">
            <a:spAutoFit/>
          </a:bodyPr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None/>
              <a:defRPr/>
            </a:pPr>
            <a:r>
              <a:rPr lang="ru-RU" sz="4000" kern="0" noProof="0" dirty="0" smtClean="0">
                <a:ln>
                  <a:noFill/>
                </a:ln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sym typeface="+mn-ea"/>
              </a:rPr>
              <a:t>Кровообращение амфибий. </a:t>
            </a:r>
            <a:endParaRPr lang="ru-RU" altLang="en-US" sz="4000" kern="0" noProof="0" dirty="0" smtClean="0">
              <a:ln>
                <a:noFill/>
              </a:ln>
              <a:solidFill>
                <a:srgbClr val="FFCC99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sym typeface="+mn-ea"/>
            </a:endParaRPr>
          </a:p>
        </p:txBody>
      </p:sp>
      <p:pic>
        <p:nvPicPr>
          <p:cNvPr id="7" name="Рисунок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941"/>
          <a:stretch>
            <a:fillRect/>
          </a:stretch>
        </p:blipFill>
        <p:spPr bwMode="auto">
          <a:xfrm>
            <a:off x="407670" y="404495"/>
            <a:ext cx="1231265" cy="1198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2" name="Номер слайда 1"/>
          <p:cNvSpPr txBox="1">
            <a:spLocks noGrp="1"/>
          </p:cNvSpPr>
          <p:nvPr>
            <p:ph type="sldNum" sz="quarter" idx="12"/>
          </p:nvPr>
        </p:nvSpPr>
        <p:spPr bwMode="auto">
          <a:ln/>
        </p:spPr>
        <p:txBody>
          <a:bodyPr vert="horz" wrap="square" lIns="121920" tIns="60960" rIns="121920" bIns="60960" numCol="1" anchor="t" anchorCtr="0" compatLnSpc="1"/>
          <a:lstStyle>
            <a:lvl1pPr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307EFD1-43F6-4339-BAC1-8161E89D8E72}" type="slidenum">
              <a:rPr kumimoji="0" lang="ru-RU" sz="1335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</a:fld>
            <a:endParaRPr kumimoji="0" lang="ru-RU" sz="1335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29699" name="Прямоугольник 2"/>
          <p:cNvSpPr/>
          <p:nvPr/>
        </p:nvSpPr>
        <p:spPr>
          <a:xfrm>
            <a:off x="622300" y="1124585"/>
            <a:ext cx="10858500" cy="4641850"/>
          </a:xfrm>
          <a:prstGeom prst="rect">
            <a:avLst/>
          </a:prstGeom>
          <a:noFill/>
          <a:ln w="9525">
            <a:noFill/>
          </a:ln>
        </p:spPr>
        <p:txBody>
          <a:bodyPr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 b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effectLst/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effectLst/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effectLst/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/>
                <a:latin typeface="+mn-lt"/>
              </a:defRPr>
            </a:lvl5pPr>
          </a:lstStyle>
          <a:p>
            <a:pPr lvl="0" algn="just" eaLnBrk="1" hangingPunct="1">
              <a:spcBef>
                <a:spcPct val="0"/>
              </a:spcBef>
              <a:buClrTx/>
              <a:buSzTx/>
            </a:pPr>
            <a:r>
              <a:rPr sz="2800" b="1" dirty="0">
                <a:solidFill>
                  <a:schemeClr val="accent4">
                    <a:lumMod val="10000"/>
                  </a:schemeClr>
                </a:solidFill>
              </a:rPr>
              <a:t>Кровь через артериальный конус распределяется</a:t>
            </a:r>
            <a:r>
              <a:rPr sz="2800" b="1" dirty="0"/>
              <a:t> </a:t>
            </a:r>
            <a:r>
              <a:rPr sz="2800" b="1" dirty="0">
                <a:solidFill>
                  <a:srgbClr val="FFFF00"/>
                </a:solidFill>
              </a:rPr>
              <a:t>по трем парам </a:t>
            </a:r>
            <a:r>
              <a:rPr sz="2800" b="1" dirty="0">
                <a:solidFill>
                  <a:schemeClr val="accent4">
                    <a:lumMod val="10000"/>
                  </a:schemeClr>
                </a:solidFill>
              </a:rPr>
              <a:t>сосудов:</a:t>
            </a:r>
            <a:endParaRPr sz="2800" b="1" dirty="0"/>
          </a:p>
          <a:p>
            <a:pPr lvl="0" algn="just" eaLnBrk="1" hangingPunct="1">
              <a:spcBef>
                <a:spcPct val="0"/>
              </a:spcBef>
              <a:buClrTx/>
              <a:buSzTx/>
            </a:pPr>
            <a:endParaRPr sz="2800" b="1" dirty="0"/>
          </a:p>
          <a:p>
            <a:pPr lvl="0" algn="just" eaLnBrk="1" hangingPunct="1">
              <a:spcBef>
                <a:spcPct val="0"/>
              </a:spcBef>
              <a:buClrTx/>
              <a:buSzTx/>
            </a:pPr>
            <a:r>
              <a:rPr sz="2800" b="1" dirty="0">
                <a:solidFill>
                  <a:srgbClr val="FFFF00"/>
                </a:solidFill>
              </a:rPr>
              <a:t>венозная кровь </a:t>
            </a:r>
            <a:r>
              <a:rPr sz="2800" b="1" dirty="0">
                <a:solidFill>
                  <a:schemeClr val="accent4">
                    <a:lumMod val="10000"/>
                  </a:schemeClr>
                </a:solidFill>
              </a:rPr>
              <a:t>по кожно-легочным артериям идет к коже и легким;</a:t>
            </a:r>
            <a:endParaRPr sz="2800" b="1" dirty="0">
              <a:solidFill>
                <a:schemeClr val="accent4">
                  <a:lumMod val="10000"/>
                </a:schemeClr>
              </a:solidFill>
            </a:endParaRPr>
          </a:p>
          <a:p>
            <a:pPr lvl="0" algn="just" eaLnBrk="1" hangingPunct="1">
              <a:spcBef>
                <a:spcPct val="0"/>
              </a:spcBef>
              <a:buClrTx/>
              <a:buSzTx/>
            </a:pPr>
            <a:endParaRPr sz="2800" b="1" dirty="0"/>
          </a:p>
          <a:p>
            <a:pPr lvl="0" algn="just" eaLnBrk="1" hangingPunct="1">
              <a:spcBef>
                <a:spcPct val="0"/>
              </a:spcBef>
              <a:buClrTx/>
              <a:buSzTx/>
            </a:pPr>
            <a:r>
              <a:rPr sz="2800" b="1" dirty="0">
                <a:solidFill>
                  <a:srgbClr val="FFFF00"/>
                </a:solidFill>
              </a:rPr>
              <a:t>смешанная кровь </a:t>
            </a:r>
            <a:r>
              <a:rPr sz="2800" b="1" dirty="0">
                <a:solidFill>
                  <a:schemeClr val="accent4">
                    <a:lumMod val="10000"/>
                  </a:schemeClr>
                </a:solidFill>
              </a:rPr>
              <a:t>– по дугам аорты ко всем органам и тканям </a:t>
            </a:r>
            <a:endParaRPr sz="2800" b="1" dirty="0"/>
          </a:p>
          <a:p>
            <a:pPr lvl="0" algn="just" eaLnBrk="1" hangingPunct="1">
              <a:spcBef>
                <a:spcPct val="0"/>
              </a:spcBef>
              <a:buClrTx/>
              <a:buSzTx/>
            </a:pPr>
            <a:endParaRPr sz="2800" b="1" dirty="0"/>
          </a:p>
          <a:p>
            <a:pPr lvl="0" algn="just" eaLnBrk="1" hangingPunct="1">
              <a:spcBef>
                <a:spcPct val="0"/>
              </a:spcBef>
              <a:buClrTx/>
              <a:buSzTx/>
            </a:pPr>
            <a:r>
              <a:rPr sz="2800" b="1" dirty="0">
                <a:solidFill>
                  <a:srgbClr val="FFFF00"/>
                </a:solidFill>
              </a:rPr>
              <a:t>артериальная кровь </a:t>
            </a:r>
            <a:r>
              <a:rPr sz="2800" b="1" dirty="0">
                <a:solidFill>
                  <a:schemeClr val="accent4">
                    <a:lumMod val="10000"/>
                  </a:schemeClr>
                </a:solidFill>
              </a:rPr>
              <a:t>– по сонным артериям – к головному мозгу. </a:t>
            </a:r>
            <a:endParaRPr sz="2800" b="1" dirty="0">
              <a:solidFill>
                <a:schemeClr val="accent4">
                  <a:lumMod val="1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359785" y="260985"/>
            <a:ext cx="5515610" cy="920115"/>
          </a:xfrm>
          <a:prstGeom prst="roundRect">
            <a:avLst/>
          </a:prstGeom>
          <a:solidFill>
            <a:srgbClr val="078877"/>
          </a:solidFill>
        </p:spPr>
        <p:txBody>
          <a:bodyPr vert="horz" wrap="square" lIns="121920" tIns="60960" rIns="121920" bIns="60960" numCol="1" anchor="ctr" anchorCtr="0" compatLnSpc="1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Рептилии</a:t>
            </a:r>
            <a:endParaRPr kumimoji="0" lang="ru-RU" sz="4800" b="1" i="0" u="none" strike="noStrike" kern="0" cap="none" spc="0" normalizeH="0" baseline="0" noProof="0" dirty="0" smtClean="0">
              <a:ln>
                <a:noFill/>
              </a:ln>
              <a:solidFill>
                <a:srgbClr val="FFCC99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551180" y="1484630"/>
            <a:ext cx="10909300" cy="5513705"/>
          </a:xfrm>
        </p:spPr>
        <p:txBody>
          <a:bodyPr vert="horz" wrap="square" lIns="121920" tIns="60960" rIns="121920" bIns="60960" numCol="1" anchor="t" anchorCtr="0" compatLnSpc="1"/>
          <a:lstStyle/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/>
            </a:pP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У рептилий сердце состоит из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3 камер, в желудочке появляется неполная перегородка (</a:t>
            </a:r>
            <a:r>
              <a:rPr kumimoji="0" lang="ru-RU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искл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. крокодилы – 4 камеры и 2 круга). </a:t>
            </a:r>
            <a:endParaRPr kumimoji="0" lang="ru-RU" sz="2800" b="1" i="0" u="none" strike="noStrike" kern="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/>
            </a:pPr>
            <a:endParaRPr kumimoji="0" lang="ru-RU" sz="2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/>
            </a:pP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Атрофируется артериальный конус, и сосуды двух кругов кровообращения имеют самостоятельный выход. </a:t>
            </a:r>
            <a:endParaRPr kumimoji="0" lang="ru-RU" sz="2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/>
            </a:pPr>
            <a:endParaRPr kumimoji="0" lang="ru-RU" sz="2800" b="1" i="0" u="none" strike="noStrike" kern="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/>
            </a:pP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В сердце 3 типа крови: венозная, смешанная и артериальная.</a:t>
            </a:r>
            <a:endParaRPr kumimoji="0" lang="ru-RU" sz="28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Номер слайда 1"/>
          <p:cNvSpPr txBox="1">
            <a:spLocks noGrp="1"/>
          </p:cNvSpPr>
          <p:nvPr>
            <p:ph type="sldNum" sz="quarter" idx="12"/>
          </p:nvPr>
        </p:nvSpPr>
        <p:spPr bwMode="auto">
          <a:ln/>
        </p:spPr>
        <p:txBody>
          <a:bodyPr vert="horz" wrap="square" lIns="121920" tIns="60960" rIns="121920" bIns="60960" numCol="1" anchor="t" anchorCtr="0" compatLnSpc="1"/>
          <a:lstStyle>
            <a:lvl1pPr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E816466-777C-4D5A-88BE-202D26926A18}" type="slidenum">
              <a:rPr kumimoji="0" lang="ru-RU" sz="1335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</a:fld>
            <a:endParaRPr kumimoji="0" lang="ru-RU" sz="1335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pic>
        <p:nvPicPr>
          <p:cNvPr id="7" name="Рисунок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941"/>
          <a:stretch>
            <a:fillRect/>
          </a:stretch>
        </p:blipFill>
        <p:spPr bwMode="auto">
          <a:xfrm>
            <a:off x="407670" y="121920"/>
            <a:ext cx="1231265" cy="1198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2" name="Номер слайда 1"/>
          <p:cNvSpPr txBox="1">
            <a:spLocks noGrp="1"/>
          </p:cNvSpPr>
          <p:nvPr>
            <p:ph type="sldNum" sz="quarter" idx="12"/>
          </p:nvPr>
        </p:nvSpPr>
        <p:spPr bwMode="auto">
          <a:ln/>
        </p:spPr>
        <p:txBody>
          <a:bodyPr vert="horz" wrap="square" lIns="121920" tIns="60960" rIns="121920" bIns="60960" numCol="1" anchor="t" anchorCtr="0" compatLnSpc="1"/>
          <a:lstStyle>
            <a:lvl1pPr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816B762-369E-4452-BD64-58927EAD134F}" type="slidenum">
              <a:rPr kumimoji="0" lang="ru-RU" sz="1335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</a:fld>
            <a:endParaRPr kumimoji="0" lang="ru-RU" sz="1335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pic>
        <p:nvPicPr>
          <p:cNvPr id="31747" name="Picture 2" descr="C:\Users\OEM\Pictures\2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26733" y="35984"/>
            <a:ext cx="7738533" cy="678603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4" name="Номер слайда 3"/>
          <p:cNvSpPr txBox="1">
            <a:spLocks noGrp="1"/>
          </p:cNvSpPr>
          <p:nvPr>
            <p:ph type="sldNum" sz="quarter" idx="12"/>
          </p:nvPr>
        </p:nvSpPr>
        <p:spPr bwMode="auto">
          <a:ln/>
        </p:spPr>
        <p:txBody>
          <a:bodyPr vert="horz" wrap="square" lIns="121920" tIns="60960" rIns="121920" bIns="60960" numCol="1" anchor="t" anchorCtr="0" compatLnSpc="1"/>
          <a:lstStyle>
            <a:lvl1pPr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4001BFF-B680-46A3-9B05-F8C5C8887A47}" type="slidenum">
              <a:rPr kumimoji="0" lang="ru-RU" sz="1335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</a:fld>
            <a:endParaRPr kumimoji="0" lang="ru-RU" sz="1335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9425" y="692785"/>
            <a:ext cx="11049000" cy="7080250"/>
          </a:xfrm>
        </p:spPr>
        <p:txBody>
          <a:bodyPr wrap="square" lIns="121920" tIns="60960" rIns="121920" bIns="60960" numCol="1" anchor="t" anchorCtr="0" compatLnSpc="1"/>
          <a:lstStyle/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/>
            </a:pP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От правой половины желудочка 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отходит легочная артерия, которая несет венозную кровь к легким. </a:t>
            </a:r>
            <a:endParaRPr kumimoji="0" lang="ru-RU" sz="2800" b="1" i="0" u="none" strike="noStrike" kern="0" cap="none" spc="0" normalizeH="0" baseline="0" noProof="0" dirty="0" smtClean="0">
              <a:ln>
                <a:noFill/>
              </a:ln>
              <a:solidFill>
                <a:schemeClr val="accent4">
                  <a:lumMod val="1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/>
            </a:pP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От левой половины 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– правая дуга аорты, которая несет артериальную кровь. От этой дуги отходят сонные и подключичные артерии, поэтому головной мозг и передние конечности снабжаются артериальной кровью. </a:t>
            </a:r>
            <a:endParaRPr kumimoji="0" lang="ru-RU" sz="2800" b="1" i="0" u="none" strike="noStrike" kern="0" cap="none" spc="0" normalizeH="0" baseline="0" noProof="0" dirty="0" smtClean="0">
              <a:ln>
                <a:noFill/>
              </a:ln>
              <a:solidFill>
                <a:schemeClr val="accent4">
                  <a:lumMod val="1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/>
            </a:pP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От середины желудочка 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отходит левая дуга аорты, которая несет смешанную кровь. </a:t>
            </a:r>
            <a:endParaRPr kumimoji="0" lang="ru-RU" sz="2800" b="1" i="0" u="none" strike="noStrike" kern="0" cap="none" spc="0" normalizeH="0" baseline="0" noProof="0" dirty="0" smtClean="0">
              <a:ln>
                <a:noFill/>
              </a:ln>
              <a:solidFill>
                <a:schemeClr val="accent4">
                  <a:lumMod val="1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/>
            </a:pP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Позади сердца 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две дуги аорты соединяются в один сосуд и несут ко всем органам смешанную кровь.</a:t>
            </a:r>
            <a:endParaRPr kumimoji="0" lang="ru-RU" sz="2800" b="1" i="0" u="none" strike="noStrike" kern="0" cap="none" spc="0" normalizeH="0" baseline="0" noProof="0" dirty="0" smtClean="0">
              <a:ln>
                <a:noFill/>
              </a:ln>
              <a:solidFill>
                <a:schemeClr val="accent4">
                  <a:lumMod val="1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017520" y="260985"/>
            <a:ext cx="6156960" cy="925830"/>
          </a:xfrm>
          <a:prstGeom prst="roundRect">
            <a:avLst/>
          </a:prstGeom>
          <a:solidFill>
            <a:srgbClr val="078877"/>
          </a:solidFill>
        </p:spPr>
        <p:txBody>
          <a:bodyPr vert="horz" wrap="square" lIns="121920" tIns="60960" rIns="121920" bIns="60960" numCol="1" anchor="ctr" anchorCtr="0" compatLnSpc="1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5865" b="1" i="0" u="none" strike="noStrike" kern="0" cap="none" spc="0" normalizeH="0" baseline="0" noProof="0" dirty="0" smtClean="0">
                <a:ln>
                  <a:noFill/>
                </a:ln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Птицы</a:t>
            </a:r>
            <a:endParaRPr kumimoji="0" lang="ru-RU" sz="5865" b="1" i="0" u="none" strike="noStrike" kern="0" cap="none" spc="0" normalizeH="0" baseline="0" noProof="0" dirty="0" smtClean="0">
              <a:ln>
                <a:noFill/>
              </a:ln>
              <a:solidFill>
                <a:srgbClr val="FFCC99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76250" y="1498600"/>
            <a:ext cx="11004550" cy="5486400"/>
          </a:xfrm>
        </p:spPr>
        <p:txBody>
          <a:bodyPr vert="horz" wrap="square" lIns="121920" tIns="60960" rIns="121920" bIns="60960" numCol="1" anchor="t" anchorCtr="0" compatLnSpc="1"/>
          <a:lstStyle/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/>
            </a:pPr>
            <a:r>
              <a:rPr kumimoji="0" lang="ru-RU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Для птиц характерно</a:t>
            </a:r>
            <a:r>
              <a:rPr kumimoji="0" lang="ru-RU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два полных круга кровообращения – малого и большого. </a:t>
            </a:r>
            <a:endParaRPr kumimoji="0" lang="ru-RU" b="1" i="0" u="none" strike="noStrike" kern="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/>
            </a:pPr>
            <a:r>
              <a:rPr kumimoji="0" lang="ru-RU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Сердце взрослых птиц 4-х камерное</a:t>
            </a:r>
            <a:r>
              <a:rPr kumimoji="0" lang="ru-RU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: два предсердия и два желудочка. </a:t>
            </a:r>
            <a:endParaRPr kumimoji="0" lang="ru-RU" b="0" i="0" u="none" strike="noStrike" kern="0" cap="none" spc="0" normalizeH="0" baseline="0" noProof="0" dirty="0" smtClean="0">
              <a:ln>
                <a:noFill/>
              </a:ln>
              <a:solidFill>
                <a:schemeClr val="accent4">
                  <a:lumMod val="1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/>
            </a:pPr>
            <a:r>
              <a:rPr kumimoji="0" lang="ru-RU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В правом предсердии и желудочке кровь венозная, в левом предсердии и желудочке – артериальная. </a:t>
            </a:r>
            <a:endParaRPr kumimoji="0" lang="ru-RU" b="0" i="0" u="none" strike="noStrike" kern="0" cap="none" spc="0" normalizeH="0" baseline="0" noProof="0" dirty="0" smtClean="0">
              <a:ln>
                <a:noFill/>
              </a:ln>
              <a:solidFill>
                <a:schemeClr val="accent4">
                  <a:lumMod val="1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/>
            </a:pPr>
            <a:r>
              <a:rPr kumimoji="0" lang="ru-RU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От сердца отходят два самостоятельных сосуда: легочный ствол и правая дуга аорты.</a:t>
            </a:r>
            <a:endParaRPr kumimoji="0" lang="ru-RU" b="0" i="0" u="none" strike="noStrike" kern="0" cap="none" spc="0" normalizeH="0" baseline="0" noProof="0" dirty="0" smtClean="0">
              <a:ln>
                <a:noFill/>
              </a:ln>
              <a:solidFill>
                <a:schemeClr val="accent4">
                  <a:lumMod val="1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Номер слайда 1"/>
          <p:cNvSpPr txBox="1">
            <a:spLocks noGrp="1"/>
          </p:cNvSpPr>
          <p:nvPr>
            <p:ph type="sldNum" sz="quarter" idx="12"/>
          </p:nvPr>
        </p:nvSpPr>
        <p:spPr bwMode="auto">
          <a:ln/>
        </p:spPr>
        <p:txBody>
          <a:bodyPr vert="horz" wrap="square" lIns="121920" tIns="60960" rIns="121920" bIns="60960" numCol="1" anchor="t" anchorCtr="0" compatLnSpc="1"/>
          <a:lstStyle>
            <a:lvl1pPr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458732D-B2CC-4BD7-ACEB-5ACBDE8C430F}" type="slidenum">
              <a:rPr kumimoji="0" lang="ru-RU" sz="1335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</a:fld>
            <a:endParaRPr kumimoji="0" lang="ru-RU" sz="1335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pic>
        <p:nvPicPr>
          <p:cNvPr id="7" name="Рисунок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941"/>
          <a:stretch>
            <a:fillRect/>
          </a:stretch>
        </p:blipFill>
        <p:spPr bwMode="auto">
          <a:xfrm>
            <a:off x="695325" y="188595"/>
            <a:ext cx="1231265" cy="1198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071495" y="260985"/>
            <a:ext cx="6148070" cy="942975"/>
          </a:xfrm>
          <a:prstGeom prst="roundRect">
            <a:avLst>
              <a:gd name="adj" fmla="val 16700"/>
            </a:avLst>
          </a:prstGeom>
          <a:solidFill>
            <a:srgbClr val="078877"/>
          </a:solidFill>
        </p:spPr>
        <p:style>
          <a:lnRef idx="0">
            <a:srgbClr val="FFFFFF"/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vert="horz" wrap="square" lIns="121920" tIns="60960" rIns="121920" bIns="60960" numCol="1" anchor="ctr" anchorCtr="0" compatLnSpc="1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Функции</a:t>
            </a:r>
            <a:endParaRPr kumimoji="0" lang="ru-RU" sz="4800" b="1" i="0" u="none" strike="noStrike" kern="0" cap="none" spc="0" normalizeH="0" baseline="0" noProof="0" dirty="0" smtClean="0">
              <a:ln>
                <a:noFill/>
              </a:ln>
              <a:solidFill>
                <a:srgbClr val="FFCC99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381000" y="1498600"/>
            <a:ext cx="11099800" cy="5486400"/>
          </a:xfrm>
        </p:spPr>
        <p:txBody>
          <a:bodyPr vert="horz" wrap="square" lIns="121920" tIns="60960" rIns="121920" bIns="60960" numCol="1" anchor="t" anchorCtr="0" compatLnSpc="1"/>
          <a:lstStyle/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/>
            </a:pPr>
            <a:r>
              <a:rPr kumimoji="0" lang="ru-RU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дыхательная</a:t>
            </a:r>
            <a:r>
              <a:rPr kumimoji="0" lang="ru-RU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– перенос от органов дыхания к тканям кислорода и обратно – углекислого газа; </a:t>
            </a:r>
            <a:endParaRPr kumimoji="0" lang="ru-RU" b="0" i="0" u="none" strike="noStrike" kern="0" cap="none" spc="0" normalizeH="0" baseline="0" noProof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/>
            </a:pPr>
            <a:r>
              <a:rPr kumimoji="0" lang="ru-RU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трофическая</a:t>
            </a:r>
            <a:r>
              <a:rPr kumimoji="0" lang="ru-RU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– перенос питательных веществ от пищеварительной системы к тканям; </a:t>
            </a:r>
            <a:endParaRPr kumimoji="0" lang="ru-RU" b="0" i="0" u="none" strike="noStrike" kern="0" cap="none" spc="0" normalizeH="0" baseline="0" noProof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/>
            </a:pPr>
            <a:r>
              <a:rPr kumimoji="0" lang="ru-RU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выделительная</a:t>
            </a:r>
            <a:r>
              <a:rPr kumimoji="0" lang="ru-RU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– перенос конечных продуктов диссимиляции к органам выделения; </a:t>
            </a:r>
            <a:endParaRPr kumimoji="0" lang="ru-RU" b="0" i="0" u="none" strike="noStrike" kern="0" cap="none" spc="0" normalizeH="0" baseline="0" noProof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/>
            </a:pPr>
            <a:r>
              <a:rPr kumimoji="0" lang="ru-RU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регуляторная</a:t>
            </a:r>
            <a:r>
              <a:rPr kumimoji="0" lang="ru-RU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– перенос гормонов и других биологически активных веществ к тканям;</a:t>
            </a:r>
            <a:r>
              <a:rPr kumimoji="0" lang="ru-RU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ru-RU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/>
            </a:pPr>
            <a:endParaRPr kumimoji="0" lang="ru-RU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Номер слайда 1"/>
          <p:cNvSpPr txBox="1">
            <a:spLocks noGrp="1"/>
          </p:cNvSpPr>
          <p:nvPr>
            <p:ph type="sldNum" sz="quarter" idx="12"/>
          </p:nvPr>
        </p:nvSpPr>
        <p:spPr bwMode="auto">
          <a:ln/>
        </p:spPr>
        <p:txBody>
          <a:bodyPr vert="horz" wrap="square" lIns="121920" tIns="60960" rIns="121920" bIns="60960" numCol="1" anchor="t" anchorCtr="0" compatLnSpc="1"/>
          <a:lstStyle>
            <a:lvl1pPr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5EB94A6-872C-493A-9584-7A3BFC6E0EEA}" type="slidenum">
              <a:rPr kumimoji="0" lang="ru-RU" sz="1335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</a:fld>
            <a:endParaRPr kumimoji="0" lang="ru-RU" sz="1335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pic>
        <p:nvPicPr>
          <p:cNvPr id="7" name="Рисунок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941"/>
          <a:stretch>
            <a:fillRect/>
          </a:stretch>
        </p:blipFill>
        <p:spPr bwMode="auto">
          <a:xfrm>
            <a:off x="407670" y="260350"/>
            <a:ext cx="1231265" cy="1198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4" name="Номер слайда 3"/>
          <p:cNvSpPr txBox="1">
            <a:spLocks noGrp="1"/>
          </p:cNvSpPr>
          <p:nvPr>
            <p:ph type="sldNum" sz="quarter" idx="12"/>
          </p:nvPr>
        </p:nvSpPr>
        <p:spPr bwMode="auto">
          <a:ln/>
        </p:spPr>
        <p:txBody>
          <a:bodyPr vert="horz" wrap="square" lIns="121920" tIns="60960" rIns="121920" bIns="60960" numCol="1" anchor="t" anchorCtr="0" compatLnSpc="1"/>
          <a:lstStyle>
            <a:lvl1pPr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72C0B29-C527-4BD3-B6B2-6F0C094A9BD5}" type="slidenum">
              <a:rPr kumimoji="0" lang="ru-RU" sz="1335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</a:fld>
            <a:endParaRPr kumimoji="0" lang="ru-RU" sz="1335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pic>
        <p:nvPicPr>
          <p:cNvPr id="35843" name="Picture 2" descr="C:\Users\OEM\Pictures\3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09851" y="38100"/>
            <a:ext cx="6972300" cy="67818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02485" y="332740"/>
            <a:ext cx="7986395" cy="821690"/>
          </a:xfrm>
          <a:prstGeom prst="roundRect">
            <a:avLst/>
          </a:prstGeom>
          <a:solidFill>
            <a:srgbClr val="078877"/>
          </a:solidFill>
        </p:spPr>
        <p:txBody>
          <a:bodyPr vert="horz" wrap="square" lIns="121920" tIns="60960" rIns="121920" bIns="60960" numCol="1" anchor="ctr" anchorCtr="0" compatLnSpc="1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Млекопитающие</a:t>
            </a:r>
            <a:endParaRPr kumimoji="0" lang="ru-RU" sz="4800" b="1" i="0" u="none" strike="noStrike" kern="0" cap="none" spc="0" normalizeH="0" baseline="0" noProof="0" dirty="0" smtClean="0">
              <a:ln>
                <a:noFill/>
              </a:ln>
              <a:solidFill>
                <a:srgbClr val="FFCC99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51180" y="1628775"/>
            <a:ext cx="11430000" cy="6032500"/>
          </a:xfrm>
        </p:spPr>
        <p:txBody>
          <a:bodyPr vert="horz" wrap="square" lIns="121920" tIns="60960" rIns="121920" bIns="60960" numCol="1" anchor="t" anchorCtr="0" compatLnSpc="1"/>
          <a:lstStyle/>
          <a:p>
            <a:pPr algn="just"/>
            <a:r>
              <a:rPr b="1" dirty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>
                    <a:srgbClr val="000000"/>
                  </a:outerShdw>
                </a:effectLst>
                <a:cs typeface="Tahoma" panose="020B0604030504040204" pitchFamily="34" charset="0"/>
              </a:rPr>
              <a:t>У млекопитающих наблюдается:</a:t>
            </a:r>
            <a:endParaRPr b="1" dirty="0">
              <a:solidFill>
                <a:schemeClr val="accent4">
                  <a:lumMod val="10000"/>
                </a:schemeClr>
              </a:solidFill>
              <a:effectLst>
                <a:outerShdw blurRad="38100" dist="38100" dir="2700000">
                  <a:srgbClr val="000000"/>
                </a:outerShdw>
              </a:effectLst>
              <a:cs typeface="Tahoma" panose="020B0604030504040204" pitchFamily="34" charset="0"/>
            </a:endParaRPr>
          </a:p>
          <a:p>
            <a:pPr algn="just"/>
            <a:r>
              <a:rPr b="1" dirty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>
                    <a:srgbClr val="000000"/>
                  </a:outerShdw>
                </a:effectLst>
                <a:cs typeface="Tahoma" panose="020B0604030504040204" pitchFamily="34" charset="0"/>
              </a:rPr>
              <a:t>полное разделение сердца на </a:t>
            </a:r>
            <a:r>
              <a:rPr b="1" dirty="0">
                <a:solidFill>
                  <a:srgbClr val="FFFF00"/>
                </a:solidFill>
                <a:effectLst>
                  <a:outerShdw blurRad="38100" dist="38100" dir="2700000">
                    <a:srgbClr val="000000"/>
                  </a:outerShdw>
                </a:effectLst>
                <a:cs typeface="Tahoma" panose="020B0604030504040204" pitchFamily="34" charset="0"/>
              </a:rPr>
              <a:t>правую и левую половину</a:t>
            </a:r>
            <a:r>
              <a:rPr b="1" dirty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>
                    <a:srgbClr val="000000"/>
                  </a:outerShdw>
                </a:effectLst>
                <a:cs typeface="Tahoma" panose="020B0604030504040204" pitchFamily="34" charset="0"/>
              </a:rPr>
              <a:t>, </a:t>
            </a:r>
            <a:endParaRPr b="1" dirty="0">
              <a:solidFill>
                <a:schemeClr val="accent4">
                  <a:lumMod val="10000"/>
                </a:schemeClr>
              </a:solidFill>
              <a:effectLst>
                <a:outerShdw blurRad="38100" dist="38100" dir="2700000">
                  <a:srgbClr val="000000"/>
                </a:outerShdw>
              </a:effectLst>
              <a:cs typeface="Tahoma" panose="020B0604030504040204" pitchFamily="34" charset="0"/>
            </a:endParaRPr>
          </a:p>
          <a:p>
            <a:pPr algn="just"/>
            <a:r>
              <a:rPr b="1" dirty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>
                    <a:srgbClr val="000000"/>
                  </a:outerShdw>
                </a:effectLst>
                <a:cs typeface="Tahoma" panose="020B0604030504040204" pitchFamily="34" charset="0"/>
              </a:rPr>
              <a:t>полное разделение крови на</a:t>
            </a:r>
            <a:r>
              <a:rPr b="1" dirty="0">
                <a:effectLst>
                  <a:outerShdw blurRad="38100" dist="38100" dir="2700000">
                    <a:srgbClr val="000000"/>
                  </a:outerShdw>
                </a:effectLst>
                <a:cs typeface="Tahoma" panose="020B0604030504040204" pitchFamily="34" charset="0"/>
              </a:rPr>
              <a:t> </a:t>
            </a:r>
            <a:r>
              <a:rPr b="1" dirty="0">
                <a:solidFill>
                  <a:srgbClr val="FFFF00"/>
                </a:solidFill>
                <a:effectLst>
                  <a:outerShdw blurRad="38100" dist="38100" dir="2700000">
                    <a:srgbClr val="000000"/>
                  </a:outerShdw>
                </a:effectLst>
                <a:cs typeface="Tahoma" panose="020B0604030504040204" pitchFamily="34" charset="0"/>
              </a:rPr>
              <a:t>артериальную и венозную</a:t>
            </a:r>
            <a:r>
              <a:rPr b="1" dirty="0">
                <a:effectLst>
                  <a:outerShdw blurRad="38100" dist="38100" dir="2700000">
                    <a:srgbClr val="000000"/>
                  </a:outerShdw>
                </a:effectLst>
                <a:cs typeface="Tahoma" panose="020B0604030504040204" pitchFamily="34" charset="0"/>
              </a:rPr>
              <a:t> </a:t>
            </a:r>
            <a:endParaRPr b="1" dirty="0">
              <a:effectLst>
                <a:outerShdw blurRad="38100" dist="38100" dir="2700000">
                  <a:srgbClr val="000000"/>
                </a:outerShdw>
              </a:effectLst>
              <a:cs typeface="Tahoma" panose="020B0604030504040204" pitchFamily="34" charset="0"/>
            </a:endParaRPr>
          </a:p>
          <a:p>
            <a:pPr algn="just"/>
            <a:r>
              <a:rPr b="1" dirty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>
                    <a:srgbClr val="000000"/>
                  </a:outerShdw>
                </a:effectLst>
                <a:cs typeface="Tahoma" panose="020B0604030504040204" pitchFamily="34" charset="0"/>
              </a:rPr>
              <a:t>Правая половина сердца содержит только венозную кровь, левая – только артериальную кровь. </a:t>
            </a:r>
            <a:endParaRPr b="1" dirty="0">
              <a:solidFill>
                <a:schemeClr val="accent4">
                  <a:lumMod val="10000"/>
                </a:schemeClr>
              </a:solidFill>
              <a:effectLst>
                <a:outerShdw blurRad="38100" dist="38100" dir="2700000">
                  <a:srgbClr val="000000"/>
                </a:outerShdw>
              </a:effectLst>
              <a:cs typeface="Tahoma" panose="020B0604030504040204" pitchFamily="34" charset="0"/>
            </a:endParaRPr>
          </a:p>
        </p:txBody>
      </p:sp>
      <p:sp>
        <p:nvSpPr>
          <p:cNvPr id="4" name="Номер слайда 3"/>
          <p:cNvSpPr txBox="1">
            <a:spLocks noGrp="1"/>
          </p:cNvSpPr>
          <p:nvPr>
            <p:ph type="sldNum" sz="quarter" idx="12"/>
          </p:nvPr>
        </p:nvSpPr>
        <p:spPr bwMode="auto">
          <a:ln/>
        </p:spPr>
        <p:txBody>
          <a:bodyPr vert="horz" wrap="square" lIns="121920" tIns="60960" rIns="121920" bIns="60960" numCol="1" anchor="t" anchorCtr="0" compatLnSpc="1"/>
          <a:lstStyle>
            <a:lvl1pPr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3DEA1C3-E2BD-41EF-8871-295B1350C789}" type="slidenum">
              <a:rPr kumimoji="0" lang="ru-RU" sz="1335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</a:fld>
            <a:endParaRPr kumimoji="0" lang="ru-RU" sz="1335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pic>
        <p:nvPicPr>
          <p:cNvPr id="7" name="Рисунок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941"/>
          <a:stretch>
            <a:fillRect/>
          </a:stretch>
        </p:blipFill>
        <p:spPr bwMode="auto">
          <a:xfrm>
            <a:off x="407670" y="260350"/>
            <a:ext cx="1231265" cy="1198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9425" y="1988820"/>
            <a:ext cx="11004550" cy="6223000"/>
          </a:xfrm>
        </p:spPr>
        <p:txBody>
          <a:bodyPr vert="horz" wrap="square" lIns="121920" tIns="60960" rIns="121920" bIns="60960" numCol="1" anchor="t" anchorCtr="0" compatLnSpc="1"/>
          <a:lstStyle/>
          <a:p>
            <a:pPr algn="just"/>
            <a:r>
              <a:rPr b="1" dirty="0">
                <a:solidFill>
                  <a:srgbClr val="FFFF00"/>
                </a:solidFill>
                <a:effectLst>
                  <a:outerShdw blurRad="38100" dist="38100" dir="2700000">
                    <a:srgbClr val="000000"/>
                  </a:outerShdw>
                </a:effectLst>
                <a:cs typeface="Tahoma" panose="020B0604030504040204" pitchFamily="34" charset="0"/>
              </a:rPr>
              <a:t>Малый круг </a:t>
            </a:r>
            <a:r>
              <a:rPr b="1" dirty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>
                    <a:srgbClr val="000000"/>
                  </a:outerShdw>
                </a:effectLst>
                <a:cs typeface="Tahoma" panose="020B0604030504040204" pitchFamily="34" charset="0"/>
              </a:rPr>
              <a:t>кровообращения начинается от правого желудочка легочными артериями и заканчивается в левом предсердии легочными венами. </a:t>
            </a:r>
            <a:endParaRPr b="1" dirty="0">
              <a:solidFill>
                <a:schemeClr val="accent4">
                  <a:lumMod val="10000"/>
                </a:schemeClr>
              </a:solidFill>
              <a:effectLst>
                <a:outerShdw blurRad="38100" dist="38100" dir="2700000">
                  <a:srgbClr val="000000"/>
                </a:outerShdw>
              </a:effectLst>
              <a:cs typeface="Tahoma" panose="020B0604030504040204" pitchFamily="34" charset="0"/>
            </a:endParaRPr>
          </a:p>
          <a:p>
            <a:pPr algn="just"/>
            <a:r>
              <a:rPr b="1" dirty="0">
                <a:solidFill>
                  <a:srgbClr val="FFFF00"/>
                </a:solidFill>
                <a:effectLst>
                  <a:outerShdw blurRad="38100" dist="38100" dir="2700000">
                    <a:srgbClr val="000000"/>
                  </a:outerShdw>
                </a:effectLst>
                <a:cs typeface="Tahoma" panose="020B0604030504040204" pitchFamily="34" charset="0"/>
              </a:rPr>
              <a:t>Большой круг </a:t>
            </a:r>
            <a:r>
              <a:rPr b="1" dirty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>
                    <a:srgbClr val="000000"/>
                  </a:outerShdw>
                </a:effectLst>
                <a:cs typeface="Tahoma" panose="020B0604030504040204" pitchFamily="34" charset="0"/>
              </a:rPr>
              <a:t>начинается от левого желудочка левой дугой аорты и заканчивается в правом предсердии полыми венами.</a:t>
            </a:r>
            <a:endParaRPr b="1" dirty="0">
              <a:solidFill>
                <a:schemeClr val="accent4">
                  <a:lumMod val="10000"/>
                </a:schemeClr>
              </a:solidFill>
              <a:effectLst>
                <a:outerShdw blurRad="38100" dist="38100" dir="2700000">
                  <a:srgbClr val="000000"/>
                </a:outerShdw>
              </a:effectLst>
              <a:cs typeface="Tahoma" panose="020B0604030504040204" pitchFamily="34" charset="0"/>
            </a:endParaRPr>
          </a:p>
          <a:p>
            <a:endParaRPr b="1" dirty="0">
              <a:solidFill>
                <a:schemeClr val="accent4">
                  <a:lumMod val="10000"/>
                </a:schemeClr>
              </a:solidFill>
              <a:effectLst>
                <a:outerShdw blurRad="38100" dist="38100" dir="2700000">
                  <a:srgbClr val="000000"/>
                </a:outerShdw>
              </a:effectLst>
              <a:cs typeface="Tahoma" panose="020B0604030504040204" pitchFamily="34" charset="0"/>
            </a:endParaRPr>
          </a:p>
        </p:txBody>
      </p:sp>
      <p:sp>
        <p:nvSpPr>
          <p:cNvPr id="4" name="Номер слайда 3"/>
          <p:cNvSpPr txBox="1">
            <a:spLocks noGrp="1"/>
          </p:cNvSpPr>
          <p:nvPr>
            <p:ph type="sldNum" sz="quarter" idx="12"/>
          </p:nvPr>
        </p:nvSpPr>
        <p:spPr bwMode="auto">
          <a:ln/>
        </p:spPr>
        <p:txBody>
          <a:bodyPr vert="horz" wrap="square" lIns="121920" tIns="60960" rIns="121920" bIns="60960" numCol="1" anchor="t" anchorCtr="0" compatLnSpc="1"/>
          <a:lstStyle>
            <a:lvl1pPr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A694B6B-8054-4AA3-9E2F-0C9CA03403A1}" type="slidenum">
              <a:rPr kumimoji="0" lang="ru-RU" sz="1335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</a:fld>
            <a:endParaRPr kumimoji="0" lang="ru-RU" sz="1335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2351405" y="620395"/>
            <a:ext cx="7986395" cy="821690"/>
          </a:xfrm>
          <a:prstGeom prst="roundRect">
            <a:avLst/>
          </a:prstGeom>
          <a:solidFill>
            <a:srgbClr val="078877"/>
          </a:solidFill>
        </p:spPr>
        <p:txBody>
          <a:bodyPr vert="horz" wrap="square" lIns="121920" tIns="60960" rIns="121920" bIns="60960" numCol="1" anchor="ctr" anchorCtr="0" compatLnSpc="1"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Млекопитающие</a:t>
            </a:r>
            <a:endParaRPr kumimoji="0" lang="ru-RU" sz="4800" b="1" i="0" u="none" strike="noStrike" kern="0" cap="none" spc="0" normalizeH="0" baseline="0" noProof="0" dirty="0" smtClean="0">
              <a:ln>
                <a:noFill/>
              </a:ln>
              <a:solidFill>
                <a:srgbClr val="FFCC99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Рисунок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941"/>
          <a:stretch>
            <a:fillRect/>
          </a:stretch>
        </p:blipFill>
        <p:spPr bwMode="auto">
          <a:xfrm>
            <a:off x="551180" y="404495"/>
            <a:ext cx="1231265" cy="1198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4" name="Номер слайда 3"/>
          <p:cNvSpPr txBox="1">
            <a:spLocks noGrp="1"/>
          </p:cNvSpPr>
          <p:nvPr>
            <p:ph type="sldNum" sz="quarter" idx="12"/>
          </p:nvPr>
        </p:nvSpPr>
        <p:spPr bwMode="auto">
          <a:ln/>
        </p:spPr>
        <p:txBody>
          <a:bodyPr vert="horz" wrap="square" lIns="121920" tIns="60960" rIns="121920" bIns="60960" numCol="1" anchor="t" anchorCtr="0" compatLnSpc="1"/>
          <a:lstStyle>
            <a:lvl1pPr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21D5BE1-7F85-4D72-BA1D-54E32CC75E3B}" type="slidenum">
              <a:rPr kumimoji="0" lang="ru-RU" sz="1335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</a:fld>
            <a:endParaRPr kumimoji="0" lang="ru-RU" sz="1335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pic>
        <p:nvPicPr>
          <p:cNvPr id="38915" name="Picture 2" descr="C:\Users\OEM\Pictures\5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09851" y="38100"/>
            <a:ext cx="6972300" cy="67818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063750" y="288290"/>
            <a:ext cx="7964170" cy="1260475"/>
          </a:xfrm>
          <a:prstGeom prst="roundRect">
            <a:avLst/>
          </a:prstGeom>
          <a:solidFill>
            <a:srgbClr val="078877"/>
          </a:solidFill>
        </p:spPr>
        <p:txBody>
          <a:bodyPr vert="horz" wrap="square" lIns="121920" tIns="60960" rIns="121920" bIns="60960" numCol="1" anchor="ctr" anchorCtr="0" compatLnSpc="1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Особенности развития </a:t>
            </a:r>
            <a:r>
              <a:rPr kumimoji="0" lang="ru-RU" sz="4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сердцамлекопитающих</a:t>
            </a:r>
            <a:endParaRPr kumimoji="0" lang="ru-RU" sz="4000" b="1" i="0" u="none" strike="noStrike" kern="0" cap="none" spc="0" normalizeH="0" baseline="0" noProof="0" dirty="0" err="1" smtClean="0">
              <a:ln>
                <a:noFill/>
              </a:ln>
              <a:solidFill>
                <a:srgbClr val="FFCC99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Номер слайда 1"/>
          <p:cNvSpPr txBox="1">
            <a:spLocks noGrp="1"/>
          </p:cNvSpPr>
          <p:nvPr>
            <p:ph type="sldNum" sz="quarter" idx="12"/>
          </p:nvPr>
        </p:nvSpPr>
        <p:spPr bwMode="auto">
          <a:ln/>
        </p:spPr>
        <p:txBody>
          <a:bodyPr vert="horz" wrap="square" lIns="121920" tIns="60960" rIns="121920" bIns="60960" numCol="1" anchor="t" anchorCtr="0" compatLnSpc="1"/>
          <a:lstStyle>
            <a:lvl1pPr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88DD449-2AE6-4D91-938C-FAAE26034CE0}" type="slidenum">
              <a:rPr kumimoji="0" lang="ru-RU" sz="1335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</a:fld>
            <a:endParaRPr kumimoji="0" lang="ru-RU" sz="1335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1199515" y="1701165"/>
            <a:ext cx="10048875" cy="4114800"/>
          </a:xfrm>
        </p:spPr>
        <p:txBody>
          <a:bodyPr vert="horz" wrap="square" lIns="121920" tIns="60960" rIns="121920" bIns="60960" numCol="1" anchor="t" anchorCtr="0" compatLnSpc="1"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None/>
              <a:defRPr/>
            </a:pPr>
            <a:r>
              <a:rPr kumimoji="0" 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Сердце в процессе развития проходит этапы</a:t>
            </a:r>
            <a:r>
              <a:rPr kumimoji="0" 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ru-RU" sz="36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None/>
              <a:defRPr/>
            </a:pPr>
            <a:r>
              <a:rPr kumimoji="0" 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  </a:t>
            </a:r>
            <a:r>
              <a:rPr kumimoji="0" 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2-х камерного</a:t>
            </a:r>
            <a:endParaRPr kumimoji="0" lang="ru-RU" sz="3600" b="1" i="0" u="none" strike="noStrike" kern="0" cap="none" spc="0" normalizeH="0" baseline="0" noProof="0" dirty="0" smtClean="0">
              <a:ln>
                <a:noFill/>
              </a:ln>
              <a:solidFill>
                <a:srgbClr val="FFFF66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None/>
              <a:defRPr/>
            </a:pPr>
            <a:r>
              <a:rPr kumimoji="0" 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  3-х камерного</a:t>
            </a:r>
            <a:endParaRPr kumimoji="0" lang="ru-RU" sz="3600" b="1" i="0" u="none" strike="noStrike" kern="0" cap="none" spc="0" normalizeH="0" baseline="0" noProof="0" dirty="0" smtClean="0">
              <a:ln>
                <a:noFill/>
              </a:ln>
              <a:solidFill>
                <a:srgbClr val="FFFF66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None/>
              <a:defRPr/>
            </a:pPr>
            <a:r>
              <a:rPr kumimoji="0" 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  3-х камерного с неполной  перегородкой</a:t>
            </a:r>
            <a:endParaRPr kumimoji="0" lang="ru-RU" sz="3600" b="1" i="0" u="none" strike="noStrike" kern="0" cap="none" spc="0" normalizeH="0" baseline="0" noProof="0" dirty="0" smtClean="0">
              <a:ln>
                <a:noFill/>
              </a:ln>
              <a:solidFill>
                <a:srgbClr val="FFFF66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None/>
              <a:defRPr/>
            </a:pPr>
            <a:r>
              <a:rPr kumimoji="0" 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 4-х камерного сердца</a:t>
            </a:r>
            <a:endParaRPr kumimoji="0" lang="ru-RU" sz="36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Рисунок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941"/>
          <a:stretch>
            <a:fillRect/>
          </a:stretch>
        </p:blipFill>
        <p:spPr bwMode="auto">
          <a:xfrm>
            <a:off x="407670" y="260350"/>
            <a:ext cx="1231265" cy="1198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53945" y="414020"/>
            <a:ext cx="8362950" cy="762000"/>
          </a:xfrm>
          <a:prstGeom prst="roundRect">
            <a:avLst/>
          </a:prstGeom>
          <a:solidFill>
            <a:srgbClr val="078877"/>
          </a:solidFill>
        </p:spPr>
        <p:txBody>
          <a:bodyPr vert="horz" wrap="square" lIns="121920" tIns="60960" rIns="121920" bIns="60960" numCol="1" anchor="ctr" anchorCtr="0" compatLnSpc="1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2-х камерное сердце</a:t>
            </a:r>
            <a:endParaRPr kumimoji="0" lang="ru-RU" sz="4800" b="1" i="0" u="none" strike="noStrike" kern="0" cap="none" spc="0" normalizeH="0" baseline="0" noProof="0" dirty="0" smtClean="0">
              <a:ln>
                <a:noFill/>
              </a:ln>
              <a:solidFill>
                <a:srgbClr val="FFCC99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15415" y="1772920"/>
            <a:ext cx="10058400" cy="4114800"/>
          </a:xfrm>
        </p:spPr>
        <p:txBody>
          <a:bodyPr vert="horz" wrap="square" lIns="121920" tIns="60960" rIns="121920" bIns="60960" numCol="1" anchor="t" anchorCtr="0" compatLnSpc="1"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/>
            </a:pPr>
            <a:r>
              <a:rPr kumimoji="0" lang="ru-RU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Отдельные участки трубки растут неравномерно, она изгибается и делится на отделы</a:t>
            </a:r>
            <a:r>
              <a:rPr kumimoji="0" lang="ru-RU" b="0" i="0" u="none" strike="noStrike" kern="0" cap="none" spc="0" normalizeH="0" baseline="0" noProof="0" dirty="0" smtClean="0">
                <a:ln>
                  <a:noFill/>
                </a:ln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: венозный синус, зачаток предсердия, зачаток желудочка и артериальный ствол.</a:t>
            </a:r>
            <a:endParaRPr kumimoji="0" lang="ru-RU" b="0" i="0" u="none" strike="noStrike" kern="0" cap="none" spc="0" normalizeH="0" baseline="0" noProof="0" dirty="0" smtClean="0">
              <a:ln>
                <a:noFill/>
              </a:ln>
              <a:solidFill>
                <a:srgbClr val="FFFF66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/>
            </a:pPr>
            <a:r>
              <a:rPr kumimoji="0" lang="ru-RU" b="0" i="0" u="none" strike="noStrike" kern="0" cap="none" spc="0" normalizeH="0" baseline="0" noProof="0" dirty="0" smtClean="0">
                <a:ln>
                  <a:noFill/>
                </a:ln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У человека встречается патология — двухкамерное сердце. Она связана с остановкой развития сердца на этапе двух камер (гетерохрония). От сердца отходит только один сосуд - артериальный ствол.</a:t>
            </a:r>
            <a:endParaRPr kumimoji="0" lang="ru-RU" b="0" i="0" u="none" strike="noStrike" kern="0" cap="none" spc="0" normalizeH="0" baseline="0" noProof="0" dirty="0" smtClean="0">
              <a:ln>
                <a:noFill/>
              </a:ln>
              <a:solidFill>
                <a:srgbClr val="FFFF66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/>
            </a:pPr>
            <a:endParaRPr kumimoji="0" lang="ru-RU" sz="4265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 txBox="1">
            <a:spLocks noGrp="1"/>
          </p:cNvSpPr>
          <p:nvPr>
            <p:ph type="sldNum" sz="quarter" idx="12"/>
          </p:nvPr>
        </p:nvSpPr>
        <p:spPr bwMode="auto">
          <a:ln/>
        </p:spPr>
        <p:txBody>
          <a:bodyPr vert="horz" wrap="square" lIns="121920" tIns="60960" rIns="121920" bIns="60960" numCol="1" anchor="t" anchorCtr="0" compatLnSpc="1"/>
          <a:lstStyle>
            <a:lvl1pPr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A53D159-5962-422A-B048-96248B30DBDB}" type="slidenum">
              <a:rPr kumimoji="0" lang="ru-RU" sz="1335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</a:fld>
            <a:endParaRPr kumimoji="0" lang="ru-RU" sz="1335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pic>
        <p:nvPicPr>
          <p:cNvPr id="7" name="Рисунок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941"/>
          <a:stretch>
            <a:fillRect/>
          </a:stretch>
        </p:blipFill>
        <p:spPr bwMode="auto">
          <a:xfrm>
            <a:off x="407670" y="260350"/>
            <a:ext cx="1231265" cy="1198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69135" y="332105"/>
            <a:ext cx="8254365" cy="765175"/>
          </a:xfrm>
          <a:solidFill>
            <a:srgbClr val="078877"/>
          </a:solidFill>
        </p:spPr>
        <p:txBody>
          <a:bodyPr vert="horz" wrap="square" lIns="121920" tIns="60960" rIns="121920" bIns="60960" numCol="1" anchor="ctr" anchorCtr="0" compatLnSpc="1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4265" b="1" i="0" u="none" strike="noStrike" kern="0" cap="none" spc="0" normalizeH="0" baseline="0" noProof="0" dirty="0" smtClean="0">
                <a:ln>
                  <a:noFill/>
                </a:ln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3-х камерное сердце</a:t>
            </a:r>
            <a:endParaRPr kumimoji="0" lang="ru-RU" sz="4265" b="1" i="0" u="none" strike="noStrike" kern="0" cap="none" spc="0" normalizeH="0" baseline="0" noProof="0" dirty="0" smtClean="0">
              <a:ln>
                <a:noFill/>
              </a:ln>
              <a:solidFill>
                <a:srgbClr val="FFCC99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9425" y="1412875"/>
            <a:ext cx="11719560" cy="5861050"/>
          </a:xfrm>
        </p:spPr>
        <p:txBody>
          <a:bodyPr vert="horz" wrap="square" lIns="121920" tIns="60960" rIns="121920" bIns="60960" numCol="1" anchor="t" anchorCtr="0" compatLnSpc="1"/>
          <a:lstStyle/>
          <a:p>
            <a:pPr marL="342900" marR="0" lvl="0" indent="-34290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/>
            </a:pPr>
            <a:r>
              <a:rPr kumimoji="0" lang="ru-RU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Предсердие разделяется перегородкой. </a:t>
            </a:r>
            <a:endParaRPr kumimoji="0" lang="ru-RU" sz="3600" b="0" i="0" u="none" strike="noStrike" kern="0" cap="none" spc="0" normalizeH="0" baseline="0" noProof="0" dirty="0" smtClean="0">
              <a:ln>
                <a:noFill/>
              </a:ln>
              <a:solidFill>
                <a:srgbClr val="FFFF66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None/>
              <a:defRPr/>
            </a:pPr>
            <a:r>
              <a:rPr kumimoji="0" lang="ru-RU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  </a:t>
            </a:r>
            <a:r>
              <a:rPr kumimoji="0" lang="ru-RU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Она образуется в два этапа: сначала - первичная перегородка, затем, параллельно ей, вторичная.</a:t>
            </a:r>
            <a:endParaRPr kumimoji="0" lang="ru-RU" sz="3600" b="0" i="0" u="none" strike="noStrike" kern="0" cap="none" spc="0" normalizeH="0" baseline="0" noProof="0" dirty="0" smtClean="0">
              <a:ln>
                <a:noFill/>
              </a:ln>
              <a:solidFill>
                <a:schemeClr val="accent4">
                  <a:lumMod val="1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None/>
              <a:defRPr/>
            </a:pPr>
            <a:r>
              <a:rPr kumimoji="0" lang="ru-RU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  Между предсердиями остается овальное отверстие, которое закрывается после рождения.</a:t>
            </a:r>
            <a:endParaRPr kumimoji="0" lang="ru-RU" sz="3600" b="0" i="0" u="none" strike="noStrike" kern="0" cap="none" spc="0" normalizeH="0" baseline="0" noProof="0" dirty="0" smtClean="0">
              <a:ln>
                <a:noFill/>
              </a:ln>
              <a:solidFill>
                <a:schemeClr val="accent4">
                  <a:lumMod val="1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/>
            </a:pPr>
            <a:r>
              <a:rPr kumimoji="0" lang="ru-RU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У человека встречается патология развития дефект </a:t>
            </a:r>
            <a:r>
              <a:rPr kumimoji="0" lang="ru-RU" sz="3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межпредсердной</a:t>
            </a:r>
            <a:r>
              <a:rPr kumimoji="0" lang="ru-RU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перегородки </a:t>
            </a:r>
            <a:r>
              <a:rPr kumimoji="0" lang="ru-RU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или ее отсутствие — </a:t>
            </a:r>
            <a:r>
              <a:rPr kumimoji="0" lang="ru-RU" sz="3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трехкамерное</a:t>
            </a:r>
            <a:r>
              <a:rPr kumimoji="0" lang="ru-RU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сердце с одним общим предсердием (1:1000).</a:t>
            </a:r>
            <a:endParaRPr kumimoji="0" lang="ru-RU" sz="3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/>
            </a:pPr>
            <a:endParaRPr kumimoji="0" lang="ru-RU" sz="36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 txBox="1">
            <a:spLocks noGrp="1"/>
          </p:cNvSpPr>
          <p:nvPr>
            <p:ph type="sldNum" sz="quarter" idx="12"/>
          </p:nvPr>
        </p:nvSpPr>
        <p:spPr bwMode="auto">
          <a:ln/>
        </p:spPr>
        <p:txBody>
          <a:bodyPr vert="horz" wrap="square" lIns="121920" tIns="60960" rIns="121920" bIns="60960" numCol="1" anchor="t" anchorCtr="0" compatLnSpc="1"/>
          <a:lstStyle>
            <a:lvl1pPr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4EB9E12-564F-4729-8F9C-D125819D46FF}" type="slidenum">
              <a:rPr kumimoji="0" lang="ru-RU" sz="1335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</a:fld>
            <a:endParaRPr kumimoji="0" lang="ru-RU" sz="1335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pic>
        <p:nvPicPr>
          <p:cNvPr id="7" name="Рисунок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941"/>
          <a:stretch>
            <a:fillRect/>
          </a:stretch>
        </p:blipFill>
        <p:spPr bwMode="auto">
          <a:xfrm>
            <a:off x="407670" y="116205"/>
            <a:ext cx="1231265" cy="1198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03705" y="482600"/>
            <a:ext cx="8208010" cy="959485"/>
          </a:xfrm>
          <a:prstGeom prst="roundRect">
            <a:avLst/>
          </a:prstGeom>
          <a:solidFill>
            <a:srgbClr val="078877"/>
          </a:solidFill>
        </p:spPr>
        <p:txBody>
          <a:bodyPr vert="horz" wrap="square" lIns="121920" tIns="60960" rIns="121920" bIns="60960" numCol="1" anchor="ctr" anchorCtr="0" compatLnSpc="1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4265" b="1" i="0" u="none" strike="noStrike" kern="0" cap="none" spc="0" normalizeH="0" baseline="0" noProof="0" dirty="0" smtClean="0">
                <a:ln>
                  <a:noFill/>
                </a:ln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4-х камерное сердце</a:t>
            </a:r>
            <a:endParaRPr kumimoji="0" lang="ru-RU" sz="4265" b="1" i="0" u="none" strike="noStrike" kern="0" cap="none" spc="0" normalizeH="0" baseline="0" noProof="0" dirty="0" smtClean="0">
              <a:ln>
                <a:noFill/>
              </a:ln>
              <a:solidFill>
                <a:srgbClr val="FFCC99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43660" y="2061210"/>
            <a:ext cx="10058400" cy="4114800"/>
          </a:xfrm>
        </p:spPr>
        <p:txBody>
          <a:bodyPr vert="horz" wrap="square" lIns="121920" tIns="60960" rIns="121920" bIns="60960" numCol="1" anchor="t" anchorCtr="0" compatLnSpc="1"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/>
            </a:pP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Этап четырехкамерного сердца 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характерен для взрослых млекопитающих и человека. Сердце состоит из двух предсердий и двух желудочков. </a:t>
            </a:r>
            <a:endParaRPr kumimoji="0" lang="ru-RU" sz="2800" b="1" i="0" u="none" strike="noStrike" kern="0" cap="none" spc="0" normalizeH="0" baseline="0" noProof="0" dirty="0" smtClean="0">
              <a:ln>
                <a:noFill/>
              </a:ln>
              <a:solidFill>
                <a:schemeClr val="accent4">
                  <a:lumMod val="1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/>
            </a:pP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От сердца отходят два самостоятельных сосуда: от левого желудочка левая дуга аорты, от правого желудочка — легочный ствол. Они образуются путем разделения артериального ствола.</a:t>
            </a:r>
            <a:endParaRPr kumimoji="0" lang="ru-RU" sz="2800" b="1" i="0" u="none" strike="noStrike" kern="0" cap="none" spc="0" normalizeH="0" baseline="0" noProof="0" dirty="0" smtClean="0">
              <a:ln>
                <a:noFill/>
              </a:ln>
              <a:solidFill>
                <a:schemeClr val="accent4">
                  <a:lumMod val="1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/>
            </a:pPr>
            <a:endParaRPr kumimoji="0" lang="ru-RU" sz="2800" b="1" i="0" u="none" strike="noStrike" kern="0" cap="none" spc="0" normalizeH="0" baseline="0" noProof="0" dirty="0" smtClean="0">
              <a:ln>
                <a:noFill/>
              </a:ln>
              <a:solidFill>
                <a:schemeClr val="accent4">
                  <a:lumMod val="1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 txBox="1">
            <a:spLocks noGrp="1"/>
          </p:cNvSpPr>
          <p:nvPr>
            <p:ph type="sldNum" sz="quarter" idx="12"/>
          </p:nvPr>
        </p:nvSpPr>
        <p:spPr bwMode="auto">
          <a:ln/>
        </p:spPr>
        <p:txBody>
          <a:bodyPr vert="horz" wrap="square" lIns="121920" tIns="60960" rIns="121920" bIns="60960" numCol="1" anchor="t" anchorCtr="0" compatLnSpc="1"/>
          <a:lstStyle>
            <a:lvl1pPr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72E5F58-BA79-4FE8-964A-FECC2EF8184A}" type="slidenum">
              <a:rPr kumimoji="0" lang="ru-RU" sz="1335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</a:fld>
            <a:endParaRPr kumimoji="0" lang="ru-RU" sz="1335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pic>
        <p:nvPicPr>
          <p:cNvPr id="7" name="Рисунок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941"/>
          <a:stretch>
            <a:fillRect/>
          </a:stretch>
        </p:blipFill>
        <p:spPr bwMode="auto">
          <a:xfrm>
            <a:off x="335280" y="332740"/>
            <a:ext cx="1231265" cy="1198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31315" y="332740"/>
            <a:ext cx="10058400" cy="802005"/>
          </a:xfrm>
          <a:prstGeom prst="roundRect">
            <a:avLst/>
          </a:prstGeom>
          <a:solidFill>
            <a:srgbClr val="078877"/>
          </a:solidFill>
        </p:spPr>
        <p:txBody>
          <a:bodyPr vert="horz" wrap="square" lIns="121920" tIns="60960" rIns="121920" bIns="60960" numCol="1" anchor="ctr" anchorCtr="0" compatLnSpc="1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Пороки сердца и сосудов</a:t>
            </a:r>
            <a:endParaRPr kumimoji="0" lang="ru-RU" sz="4800" b="1" i="0" u="none" strike="noStrike" kern="0" cap="none" spc="0" normalizeH="0" baseline="0" noProof="0" dirty="0" smtClean="0">
              <a:ln>
                <a:noFill/>
              </a:ln>
              <a:solidFill>
                <a:srgbClr val="FFCC99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15415" y="1196975"/>
            <a:ext cx="10058400" cy="5466715"/>
          </a:xfrm>
        </p:spPr>
        <p:txBody>
          <a:bodyPr vert="horz" wrap="square" lIns="121920" tIns="60960" rIns="121920" bIns="60960" numCol="1" anchor="t" anchorCtr="0" compatLnSpc="1"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/>
            </a:pPr>
            <a:r>
              <a:rPr kumimoji="0" lang="ru-RU" sz="3735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Эктопия сердца  </a:t>
            </a:r>
            <a:endParaRPr kumimoji="0" lang="ru-RU" sz="3735" b="0" i="0" u="none" strike="noStrike" kern="0" cap="none" spc="0" normalizeH="0" baseline="0" noProof="0" dirty="0" smtClean="0">
              <a:ln>
                <a:noFill/>
              </a:ln>
              <a:solidFill>
                <a:schemeClr val="accent4">
                  <a:lumMod val="1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/>
            </a:pPr>
            <a:r>
              <a:rPr kumimoji="0" lang="ru-RU" sz="3735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Двухкамерное сердце</a:t>
            </a:r>
            <a:endParaRPr kumimoji="0" lang="ru-RU" sz="3735" b="0" i="0" u="none" strike="noStrike" kern="0" cap="none" spc="0" normalizeH="0" baseline="0" noProof="0" dirty="0" smtClean="0">
              <a:ln>
                <a:noFill/>
              </a:ln>
              <a:solidFill>
                <a:schemeClr val="accent4">
                  <a:lumMod val="1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/>
            </a:pPr>
            <a:r>
              <a:rPr kumimoji="0" lang="ru-RU" sz="3735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Дефект межжелудочковой перегородки</a:t>
            </a:r>
            <a:endParaRPr kumimoji="0" lang="ru-RU" sz="3735" b="0" i="0" u="none" strike="noStrike" kern="0" cap="none" spc="0" normalizeH="0" baseline="0" noProof="0" dirty="0" smtClean="0">
              <a:ln>
                <a:noFill/>
              </a:ln>
              <a:solidFill>
                <a:schemeClr val="accent4">
                  <a:lumMod val="1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/>
            </a:pPr>
            <a:r>
              <a:rPr kumimoji="0" lang="ru-RU" sz="3735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Правая дуга аорты</a:t>
            </a:r>
            <a:endParaRPr kumimoji="0" lang="ru-RU" sz="3735" b="0" i="0" u="none" strike="noStrike" kern="0" cap="none" spc="0" normalizeH="0" baseline="0" noProof="0" dirty="0" smtClean="0">
              <a:ln>
                <a:noFill/>
              </a:ln>
              <a:solidFill>
                <a:schemeClr val="accent4">
                  <a:lumMod val="1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/>
            </a:pPr>
            <a:r>
              <a:rPr kumimoji="0" lang="ru-RU" sz="3735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Аортальное кольцо</a:t>
            </a:r>
            <a:endParaRPr kumimoji="0" lang="ru-RU" sz="3735" b="0" i="0" u="none" strike="noStrike" kern="0" cap="none" spc="0" normalizeH="0" baseline="0" noProof="0" dirty="0" smtClean="0">
              <a:ln>
                <a:noFill/>
              </a:ln>
              <a:solidFill>
                <a:schemeClr val="accent4">
                  <a:lumMod val="1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/>
            </a:pPr>
            <a:r>
              <a:rPr kumimoji="0" lang="ru-RU" sz="3735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Незаращение</a:t>
            </a:r>
            <a:r>
              <a:rPr kumimoji="0" lang="ru-RU" sz="3735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735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Баталлова</a:t>
            </a:r>
            <a:r>
              <a:rPr kumimoji="0" lang="ru-RU" sz="3735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протока</a:t>
            </a:r>
            <a:endParaRPr kumimoji="0" lang="ru-RU" sz="3735" b="0" i="0" u="none" strike="noStrike" kern="0" cap="none" spc="0" normalizeH="0" baseline="0" noProof="0" dirty="0" smtClean="0">
              <a:ln>
                <a:noFill/>
              </a:ln>
              <a:solidFill>
                <a:schemeClr val="accent4">
                  <a:lumMod val="1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/>
            </a:pPr>
            <a:r>
              <a:rPr kumimoji="0" lang="ru-RU" sz="3735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Открытый сонный проток</a:t>
            </a:r>
            <a:endParaRPr kumimoji="0" lang="ru-RU" sz="3735" b="0" i="0" u="none" strike="noStrike" kern="0" cap="none" spc="0" normalizeH="0" baseline="0" noProof="0" dirty="0" smtClean="0">
              <a:ln>
                <a:noFill/>
              </a:ln>
              <a:solidFill>
                <a:schemeClr val="accent4">
                  <a:lumMod val="1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/>
            </a:pPr>
            <a:r>
              <a:rPr kumimoji="0" lang="ru-RU" sz="3735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Транспозиция сосудов</a:t>
            </a:r>
            <a:endParaRPr kumimoji="0" lang="ru-RU" sz="3735" b="0" i="0" u="none" strike="noStrike" kern="0" cap="none" spc="0" normalizeH="0" baseline="0" noProof="0" dirty="0" smtClean="0">
              <a:ln>
                <a:noFill/>
              </a:ln>
              <a:solidFill>
                <a:schemeClr val="accent4">
                  <a:lumMod val="1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/>
            </a:pPr>
            <a:endParaRPr kumimoji="0" lang="ru-RU" sz="3735" b="0" i="0" u="none" strike="noStrike" kern="0" cap="none" spc="0" normalizeH="0" baseline="0" noProof="0" dirty="0" smtClean="0">
              <a:ln>
                <a:noFill/>
              </a:ln>
              <a:solidFill>
                <a:schemeClr val="accent4">
                  <a:lumMod val="1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 txBox="1">
            <a:spLocks noGrp="1"/>
          </p:cNvSpPr>
          <p:nvPr>
            <p:ph type="sldNum" sz="quarter" idx="12"/>
          </p:nvPr>
        </p:nvSpPr>
        <p:spPr bwMode="auto">
          <a:ln/>
        </p:spPr>
        <p:txBody>
          <a:bodyPr vert="horz" wrap="square" lIns="121920" tIns="60960" rIns="121920" bIns="60960" numCol="1" anchor="t" anchorCtr="0" compatLnSpc="1"/>
          <a:lstStyle>
            <a:lvl1pPr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8C1CD01-60E4-4B2B-AF05-3BD81E7C483B}" type="slidenum">
              <a:rPr kumimoji="0" lang="ru-RU" sz="1335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</a:fld>
            <a:endParaRPr kumimoji="0" lang="ru-RU" sz="1335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pic>
        <p:nvPicPr>
          <p:cNvPr id="7" name="Рисунок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941"/>
          <a:stretch>
            <a:fillRect/>
          </a:stretch>
        </p:blipFill>
        <p:spPr bwMode="auto">
          <a:xfrm>
            <a:off x="335280" y="188595"/>
            <a:ext cx="1231265" cy="1198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51990" y="304800"/>
            <a:ext cx="8012430" cy="1098550"/>
          </a:xfrm>
          <a:prstGeom prst="roundRect">
            <a:avLst/>
          </a:prstGeom>
          <a:solidFill>
            <a:srgbClr val="078877"/>
          </a:solidFill>
        </p:spPr>
        <p:txBody>
          <a:bodyPr vert="horz" wrap="square" lIns="121920" tIns="60960" rIns="121920" bIns="60960" numCol="1" anchor="ctr" anchorCtr="0" compatLnSpc="1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Эктопии сердца</a:t>
            </a:r>
            <a:endParaRPr kumimoji="0" lang="ru-RU" sz="4800" b="1" i="0" u="none" strike="noStrike" kern="0" cap="none" spc="0" normalizeH="0" baseline="0" noProof="0" dirty="0" smtClean="0">
              <a:ln>
                <a:noFill/>
              </a:ln>
              <a:solidFill>
                <a:srgbClr val="FFCC99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sz="half" idx="1"/>
          </p:nvPr>
        </p:nvSpPr>
        <p:spPr>
          <a:xfrm>
            <a:off x="119380" y="2637155"/>
            <a:ext cx="6658610" cy="3491230"/>
          </a:xfrm>
        </p:spPr>
        <p:txBody>
          <a:bodyPr vert="horz" wrap="square" lIns="121920" tIns="60960" rIns="121920" bIns="60960" numCol="1" anchor="t" anchorCtr="0" compatLnSpc="1"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/>
            </a:pPr>
            <a:r>
              <a:rPr kumimoji="0" lang="ru-RU" sz="3600" b="0" i="0" u="none" strike="noStrike" kern="0" cap="none" spc="0" normalizeH="0" baseline="0" noProof="0" dirty="0">
                <a:ln>
                  <a:noFill/>
                </a:ln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шейная, абдоминальная и </a:t>
            </a:r>
            <a:r>
              <a:rPr kumimoji="0" lang="ru-RU" sz="3600" b="0" i="0" u="none" strike="noStrike" kern="0" cap="none" spc="0" normalizeH="0" baseline="0" noProof="0" dirty="0" err="1">
                <a:ln>
                  <a:noFill/>
                </a:ln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экстрастернальная</a:t>
            </a:r>
            <a:r>
              <a:rPr kumimoji="0" lang="ru-RU" sz="3600" b="0" i="0" u="none" strike="noStrike" kern="0" cap="none" spc="0" normalizeH="0" baseline="0" noProof="0" dirty="0">
                <a:ln>
                  <a:noFill/>
                </a:ln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ru-RU" sz="3600" b="0" i="0" u="none" strike="noStrike" kern="0" cap="none" spc="0" normalizeH="0" baseline="0" noProof="0" dirty="0" smtClean="0">
              <a:ln>
                <a:noFill/>
              </a:ln>
              <a:solidFill>
                <a:schemeClr val="accent4">
                  <a:lumMod val="1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/>
            </a:pPr>
            <a:r>
              <a:rPr kumimoji="0" lang="ru-RU" sz="3600" b="0" i="0" u="none" strike="noStrike" kern="0" cap="none" spc="0" normalizeH="0" baseline="0" noProof="0" dirty="0">
                <a:ln>
                  <a:noFill/>
                </a:ln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ТТП – до 6-й недели внутриутробного развития</a:t>
            </a:r>
            <a:r>
              <a:rPr kumimoji="0" lang="ru-RU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.</a:t>
            </a:r>
            <a:endParaRPr kumimoji="0" lang="ru-RU" sz="3600" b="0" i="0" u="none" strike="noStrike" kern="0" cap="none" spc="0" normalizeH="0" baseline="0" noProof="0" dirty="0" smtClean="0">
              <a:ln>
                <a:noFill/>
              </a:ln>
              <a:solidFill>
                <a:schemeClr val="accent4">
                  <a:lumMod val="1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 txBox="1">
            <a:spLocks noGrp="1"/>
          </p:cNvSpPr>
          <p:nvPr>
            <p:ph type="sldNum" sz="quarter" idx="12"/>
          </p:nvPr>
        </p:nvSpPr>
        <p:spPr bwMode="auto">
          <a:ln/>
        </p:spPr>
        <p:txBody>
          <a:bodyPr vert="horz" wrap="square" lIns="121920" tIns="60960" rIns="121920" bIns="60960" numCol="1" anchor="t" anchorCtr="0" compatLnSpc="1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1B47367-3D86-460D-97BC-51082ED6A325}" type="slidenum">
              <a:rPr kumimoji="0" lang="ru-RU" sz="1335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</a:fld>
            <a:endParaRPr kumimoji="0" lang="ru-RU" sz="1335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pic>
        <p:nvPicPr>
          <p:cNvPr id="45061" name="Рисунок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527800" y="1736725"/>
            <a:ext cx="3035935" cy="274828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5062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49970" y="3870325"/>
            <a:ext cx="2988945" cy="28352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941"/>
          <a:stretch>
            <a:fillRect/>
          </a:stretch>
        </p:blipFill>
        <p:spPr bwMode="auto">
          <a:xfrm>
            <a:off x="551180" y="304800"/>
            <a:ext cx="1231265" cy="1198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71270" y="1772920"/>
            <a:ext cx="10058400" cy="4114800"/>
          </a:xfrm>
        </p:spPr>
        <p:txBody>
          <a:bodyPr vert="horz" wrap="square" lIns="121920" tIns="60960" rIns="121920" bIns="60960" numCol="1" anchor="t" anchorCtr="0" compatLnSpc="1"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/>
            </a:pPr>
            <a:r>
              <a:rPr kumimoji="0" lang="ru-RU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защитная</a:t>
            </a:r>
            <a:r>
              <a:rPr kumimoji="0" lang="ru-RU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, связана со способностью лейкоцитов к фагоцитозу и образованию антител и способностью крови к свертыванию; </a:t>
            </a:r>
            <a:endParaRPr kumimoji="0" lang="ru-RU" b="0" i="0" u="none" strike="noStrike" kern="0" cap="none" spc="0" normalizeH="0" baseline="0" noProof="0" dirty="0" smtClean="0">
              <a:ln>
                <a:noFill/>
              </a:ln>
              <a:solidFill>
                <a:schemeClr val="accent4">
                  <a:lumMod val="1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/>
            </a:pPr>
            <a:r>
              <a:rPr kumimoji="0" lang="ru-RU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терморегуляторная</a:t>
            </a:r>
            <a:r>
              <a:rPr kumimoji="0" lang="ru-RU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, связана с теплоемкостью и теплопроводностью крови и регуляцией тока крови через капилляры кожи; </a:t>
            </a:r>
            <a:endParaRPr kumimoji="0" lang="ru-RU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/>
            </a:pPr>
            <a:r>
              <a:rPr kumimoji="0" lang="ru-RU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гомеостатическая</a:t>
            </a:r>
            <a:r>
              <a:rPr kumimoji="0" lang="ru-RU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, связана со способностью крови поддерживать постоянство внутренней среды. </a:t>
            </a:r>
            <a:endParaRPr kumimoji="0" lang="ru-RU" b="0" i="0" u="none" strike="noStrike" kern="0" cap="none" spc="0" normalizeH="0" baseline="0" noProof="0" dirty="0" smtClean="0">
              <a:ln>
                <a:noFill/>
              </a:ln>
              <a:solidFill>
                <a:schemeClr val="accent4">
                  <a:lumMod val="1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/>
            </a:pPr>
            <a:endParaRPr kumimoji="0" lang="ru-RU" b="0" i="0" u="none" strike="noStrike" kern="0" cap="none" spc="0" normalizeH="0" baseline="0" noProof="0" dirty="0" smtClean="0">
              <a:ln>
                <a:noFill/>
              </a:ln>
              <a:solidFill>
                <a:schemeClr val="accent4">
                  <a:lumMod val="1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 txBox="1">
            <a:spLocks noGrp="1"/>
          </p:cNvSpPr>
          <p:nvPr>
            <p:ph type="sldNum" sz="quarter" idx="12"/>
          </p:nvPr>
        </p:nvSpPr>
        <p:spPr bwMode="auto">
          <a:ln/>
        </p:spPr>
        <p:txBody>
          <a:bodyPr vert="horz" wrap="square" lIns="121920" tIns="60960" rIns="121920" bIns="60960" numCol="1" anchor="t" anchorCtr="0" compatLnSpc="1"/>
          <a:lstStyle>
            <a:lvl1pPr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33089DC-1F11-4AC3-A1DB-CE2B7AA9381D}" type="slidenum">
              <a:rPr kumimoji="0" lang="ru-RU" sz="1335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</a:fld>
            <a:endParaRPr kumimoji="0" lang="ru-RU" sz="1335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071495" y="404495"/>
            <a:ext cx="6148070" cy="942975"/>
          </a:xfrm>
          <a:prstGeom prst="roundRect">
            <a:avLst>
              <a:gd name="adj" fmla="val 16700"/>
            </a:avLst>
          </a:prstGeom>
          <a:solidFill>
            <a:srgbClr val="078877"/>
          </a:solidFill>
        </p:spPr>
        <p:style>
          <a:lnRef idx="0">
            <a:srgbClr val="FFFFFF"/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vert="horz" wrap="square" lIns="121920" tIns="60960" rIns="121920" bIns="60960" numCol="1" anchor="ctr" anchorCtr="0" compatLnSpc="1"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Функции</a:t>
            </a:r>
            <a:endParaRPr kumimoji="0" lang="ru-RU" sz="4800" b="1" i="0" u="none" strike="noStrike" kern="0" cap="none" spc="0" normalizeH="0" baseline="0" noProof="0" dirty="0" smtClean="0">
              <a:ln>
                <a:noFill/>
              </a:ln>
              <a:solidFill>
                <a:srgbClr val="FFCC99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Рисунок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941"/>
          <a:stretch>
            <a:fillRect/>
          </a:stretch>
        </p:blipFill>
        <p:spPr bwMode="auto">
          <a:xfrm>
            <a:off x="407670" y="260350"/>
            <a:ext cx="1231265" cy="1198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95550" y="548640"/>
            <a:ext cx="7209790" cy="781685"/>
          </a:xfrm>
          <a:prstGeom prst="roundRect">
            <a:avLst/>
          </a:prstGeom>
          <a:solidFill>
            <a:srgbClr val="078877"/>
          </a:solidFill>
        </p:spPr>
        <p:txBody>
          <a:bodyPr vert="horz" wrap="square" lIns="121920" tIns="60960" rIns="121920" bIns="60960" numCol="1" anchor="ctr" anchorCtr="0" compatLnSpc="1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Декстрокардия</a:t>
            </a:r>
            <a:endParaRPr kumimoji="0" lang="ru-RU" sz="4800" b="1" i="0" u="none" strike="noStrike" kern="0" cap="none" spc="0" normalizeH="0" baseline="0" noProof="0" dirty="0" smtClean="0">
              <a:ln>
                <a:noFill/>
              </a:ln>
              <a:solidFill>
                <a:srgbClr val="FFCC99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/>
        <p:txBody>
          <a:bodyPr vert="horz" wrap="square" lIns="121920" tIns="60960" rIns="121920" bIns="60960" numCol="1" anchor="t" anchorCtr="0" compatLnSpc="1"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/>
            </a:pPr>
            <a:r>
              <a:rPr kumimoji="0" lang="ru-RU" sz="3735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1 : 3500 </a:t>
            </a:r>
            <a:r>
              <a:rPr kumimoji="0" lang="ru-RU" sz="3735" b="0" i="0" u="none" strike="noStrike" kern="0" cap="none" spc="0" normalizeH="0" baseline="0" noProof="0" dirty="0">
                <a:ln>
                  <a:noFill/>
                </a:ln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рождений</a:t>
            </a:r>
            <a:endParaRPr kumimoji="0" lang="ru-RU" sz="3735" b="0" i="0" u="none" strike="noStrike" kern="0" cap="none" spc="0" normalizeH="0" baseline="0" noProof="0" dirty="0">
              <a:ln>
                <a:noFill/>
              </a:ln>
              <a:solidFill>
                <a:schemeClr val="accent4">
                  <a:lumMod val="1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/>
            </a:pPr>
            <a:r>
              <a:rPr kumimoji="0" lang="ru-RU" sz="3735" b="0" i="0" u="none" strike="noStrike" kern="0" cap="none" spc="0" normalizeH="0" baseline="0" noProof="0" dirty="0">
                <a:ln>
                  <a:noFill/>
                </a:ln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ТТП </a:t>
            </a:r>
            <a:r>
              <a:rPr kumimoji="0" lang="ru-RU" sz="3735" b="0" i="0" u="none" strike="noStrike" kern="0" cap="none" spc="0" normalizeH="0" baseline="0" noProof="0" dirty="0" err="1">
                <a:ln>
                  <a:noFill/>
                </a:ln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декстрокардии</a:t>
            </a:r>
            <a:r>
              <a:rPr kumimoji="0" lang="ru-RU" sz="3735" b="0" i="0" u="none" strike="noStrike" kern="0" cap="none" spc="0" normalizeH="0" baseline="0" noProof="0" dirty="0">
                <a:ln>
                  <a:noFill/>
                </a:ln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с инверсией других органов – до 3-й недели беременности. </a:t>
            </a:r>
            <a:endParaRPr kumimoji="0" lang="ru-RU" sz="3735" b="0" i="0" u="none" strike="noStrike" kern="0" cap="none" spc="0" normalizeH="0" baseline="0" noProof="0" dirty="0">
              <a:ln>
                <a:noFill/>
              </a:ln>
              <a:solidFill>
                <a:schemeClr val="accent4">
                  <a:lumMod val="1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/>
            </a:pPr>
            <a:endParaRPr kumimoji="0" lang="ru-RU" sz="3735" b="0" i="0" u="none" strike="noStrike" kern="0" cap="none" spc="0" normalizeH="0" baseline="0" noProof="0" dirty="0">
              <a:ln>
                <a:noFill/>
              </a:ln>
              <a:solidFill>
                <a:schemeClr val="accent4">
                  <a:lumMod val="1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Номер слайда 2"/>
          <p:cNvSpPr txBox="1">
            <a:spLocks noGrp="1"/>
          </p:cNvSpPr>
          <p:nvPr>
            <p:ph type="sldNum" sz="quarter" idx="12"/>
          </p:nvPr>
        </p:nvSpPr>
        <p:spPr bwMode="auto">
          <a:ln/>
        </p:spPr>
        <p:txBody>
          <a:bodyPr vert="horz" wrap="square" lIns="121920" tIns="60960" rIns="121920" bIns="60960" numCol="1" anchor="t" anchorCtr="0" compatLnSpc="1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EB312D9-EADB-453A-86DB-F6C60621E60E}" type="slidenum">
              <a:rPr kumimoji="0" lang="ru-RU" sz="1335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</a:fld>
            <a:endParaRPr kumimoji="0" lang="ru-RU" sz="1335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pic>
        <p:nvPicPr>
          <p:cNvPr id="46085" name="Рисунок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440084" y="1976967"/>
            <a:ext cx="3238500" cy="43307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941"/>
          <a:stretch>
            <a:fillRect/>
          </a:stretch>
        </p:blipFill>
        <p:spPr bwMode="auto">
          <a:xfrm>
            <a:off x="1055370" y="340360"/>
            <a:ext cx="1231265" cy="1198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5" name="Текст 4"/>
          <p:cNvSpPr>
            <a:spLocks noGrp="1"/>
          </p:cNvSpPr>
          <p:nvPr>
            <p:ph type="body" sz="half" idx="1"/>
          </p:nvPr>
        </p:nvSpPr>
        <p:spPr/>
        <p:txBody>
          <a:bodyPr vert="horz" wrap="square" lIns="121920" tIns="60960" rIns="121920" bIns="60960" numCol="1" anchor="t" anchorCtr="0" compatLnSpc="1"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/>
            </a:pPr>
            <a:r>
              <a:rPr kumimoji="0" lang="ru-RU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1   случай на 1000 рождений </a:t>
            </a:r>
            <a:endParaRPr kumimoji="0" lang="ru-RU" b="0" i="0" u="none" strike="noStrike" kern="0" cap="none" spc="0" normalizeH="0" baseline="0" noProof="0" dirty="0" smtClean="0">
              <a:ln>
                <a:noFill/>
              </a:ln>
              <a:solidFill>
                <a:schemeClr val="accent4">
                  <a:lumMod val="1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/>
            </a:pPr>
            <a:r>
              <a:rPr kumimoji="0" lang="ru-RU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ТТП – до 7-й недели внутриутробного развития </a:t>
            </a:r>
            <a:endParaRPr kumimoji="0" lang="ru-RU" b="0" i="0" u="none" strike="noStrike" kern="0" cap="none" spc="0" normalizeH="0" baseline="0" noProof="0" dirty="0" smtClean="0">
              <a:ln>
                <a:noFill/>
              </a:ln>
              <a:solidFill>
                <a:schemeClr val="accent4">
                  <a:lumMod val="1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Номер слайда 2"/>
          <p:cNvSpPr txBox="1">
            <a:spLocks noGrp="1"/>
          </p:cNvSpPr>
          <p:nvPr>
            <p:ph type="sldNum" sz="quarter" idx="12"/>
          </p:nvPr>
        </p:nvSpPr>
        <p:spPr bwMode="auto">
          <a:ln/>
        </p:spPr>
        <p:txBody>
          <a:bodyPr vert="horz" wrap="square" lIns="121920" tIns="60960" rIns="121920" bIns="60960" numCol="1" anchor="t" anchorCtr="0" compatLnSpc="1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244ED53-7A45-4AD0-89A9-43D319531CDD}" type="slidenum">
              <a:rPr kumimoji="0" lang="ru-RU" sz="1335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</a:fld>
            <a:endParaRPr kumimoji="0" lang="ru-RU" sz="1335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pic>
        <p:nvPicPr>
          <p:cNvPr id="47109" name="Рисунок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654800" y="1701800"/>
            <a:ext cx="4572000" cy="432858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775460" y="476885"/>
            <a:ext cx="10186670" cy="887730"/>
          </a:xfrm>
          <a:prstGeom prst="roundRect">
            <a:avLst/>
          </a:prstGeom>
          <a:solidFill>
            <a:srgbClr val="078877"/>
          </a:solidFill>
        </p:spPr>
        <p:txBody>
          <a:bodyPr vert="horz" wrap="square" lIns="121920" tIns="60960" rIns="121920" bIns="60960" numCol="1" anchor="ctr" anchorCtr="0" compatLnSpc="1"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Дефект </a:t>
            </a:r>
            <a:r>
              <a:rPr kumimoji="0" 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межжелудочковой </a:t>
            </a:r>
            <a: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перегородки</a:t>
            </a:r>
            <a:endParaRPr kumimoji="0" lang="ru-RU" sz="3600" b="1" i="0" u="none" strike="noStrike" kern="0" cap="none" spc="0" normalizeH="0" baseline="0" noProof="0" dirty="0">
              <a:ln>
                <a:noFill/>
              </a:ln>
              <a:solidFill>
                <a:srgbClr val="FFCC99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941"/>
          <a:stretch>
            <a:fillRect/>
          </a:stretch>
        </p:blipFill>
        <p:spPr bwMode="auto">
          <a:xfrm>
            <a:off x="479425" y="332740"/>
            <a:ext cx="1231265" cy="1198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75460" y="476885"/>
            <a:ext cx="10186670" cy="887730"/>
          </a:xfrm>
          <a:prstGeom prst="roundRect">
            <a:avLst/>
          </a:prstGeom>
          <a:solidFill>
            <a:srgbClr val="078877"/>
          </a:solidFill>
        </p:spPr>
        <p:txBody>
          <a:bodyPr vert="horz" wrap="square" lIns="121920" tIns="60960" rIns="121920" bIns="60960" numCol="1" anchor="ctr" anchorCtr="0" compatLnSpc="1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Дефект </a:t>
            </a:r>
            <a:r>
              <a:rPr kumimoji="0" 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межжелудочковой </a:t>
            </a:r>
            <a: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перегородки</a:t>
            </a:r>
            <a:endParaRPr kumimoji="0" lang="ru-RU" sz="3600" b="1" i="0" u="none" strike="noStrike" kern="0" cap="none" spc="0" normalizeH="0" baseline="0" noProof="0" dirty="0">
              <a:ln>
                <a:noFill/>
              </a:ln>
              <a:solidFill>
                <a:srgbClr val="FFCC99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/>
        <p:txBody>
          <a:bodyPr vert="horz" wrap="square" lIns="121920" tIns="60960" rIns="121920" bIns="60960" numCol="1" anchor="t" anchorCtr="0" compatLnSpc="1"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/>
            </a:pPr>
            <a:r>
              <a:rPr kumimoji="0" lang="ru-RU" sz="4265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2,5—5 случаев на 1000 живорожденных</a:t>
            </a:r>
            <a:endParaRPr kumimoji="0" lang="ru-RU" sz="4265" b="0" i="0" u="none" strike="noStrike" kern="0" cap="none" spc="0" normalizeH="0" baseline="0" noProof="0" dirty="0" smtClean="0">
              <a:ln>
                <a:noFill/>
              </a:ln>
              <a:solidFill>
                <a:schemeClr val="accent4">
                  <a:lumMod val="1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/>
            </a:pPr>
            <a:r>
              <a:rPr kumimoji="0" lang="ru-RU" sz="4265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ТТП — до 44-го дня беременности</a:t>
            </a:r>
            <a:r>
              <a:rPr kumimoji="0" lang="ru-RU" sz="4265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ru-RU" sz="4265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Номер слайда 4"/>
          <p:cNvSpPr txBox="1">
            <a:spLocks noGrp="1"/>
          </p:cNvSpPr>
          <p:nvPr>
            <p:ph type="sldNum" sz="quarter" idx="12"/>
          </p:nvPr>
        </p:nvSpPr>
        <p:spPr bwMode="auto">
          <a:ln/>
        </p:spPr>
        <p:txBody>
          <a:bodyPr vert="horz" wrap="square" lIns="121920" tIns="60960" rIns="121920" bIns="60960" numCol="1" anchor="t" anchorCtr="0" compatLnSpc="1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5B225C3-CF20-4892-BCA4-7A078D886978}" type="slidenum">
              <a:rPr kumimoji="0" lang="ru-RU" sz="1335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</a:fld>
            <a:endParaRPr kumimoji="0" lang="ru-RU" sz="1335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pic>
        <p:nvPicPr>
          <p:cNvPr id="48133" name="Рисунок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959600" y="2015067"/>
            <a:ext cx="4610100" cy="43307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941"/>
          <a:stretch>
            <a:fillRect/>
          </a:stretch>
        </p:blipFill>
        <p:spPr bwMode="auto">
          <a:xfrm>
            <a:off x="407670" y="321945"/>
            <a:ext cx="1231265" cy="1198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03705" y="476885"/>
            <a:ext cx="10135870" cy="793750"/>
          </a:xfrm>
          <a:prstGeom prst="roundRect">
            <a:avLst/>
          </a:prstGeom>
          <a:solidFill>
            <a:srgbClr val="078877"/>
          </a:solidFill>
        </p:spPr>
        <p:txBody>
          <a:bodyPr vert="horz" wrap="square" lIns="121920" tIns="60960" rIns="121920" bIns="60960" numCol="1" anchor="ctr" anchorCtr="0" compatLnSpc="1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Открытый артериальный (Баталлов) проток</a:t>
            </a:r>
            <a:endParaRPr kumimoji="0" lang="ru-RU" sz="3200" b="1" i="0" u="none" strike="noStrike" kern="0" cap="none" spc="0" normalizeH="0" baseline="0" noProof="0" dirty="0" smtClean="0">
              <a:ln>
                <a:noFill/>
              </a:ln>
              <a:solidFill>
                <a:srgbClr val="FFCC99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272415" y="1830070"/>
            <a:ext cx="6077585" cy="4876165"/>
          </a:xfrm>
        </p:spPr>
        <p:txBody>
          <a:bodyPr vert="horz" wrap="square" lIns="121920" tIns="60960" rIns="121920" bIns="60960" numCol="1" anchor="t" anchorCtr="0" compatLnSpc="1"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/>
            </a:pPr>
            <a:r>
              <a:rPr kumimoji="0" lang="ru-RU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сохраняется комиссура между четвертой и шестой парами артериальных дуг</a:t>
            </a:r>
            <a:endParaRPr kumimoji="0" lang="ru-RU" b="0" i="0" u="none" strike="noStrike" kern="0" cap="none" spc="0" normalizeH="0" baseline="0" noProof="0" dirty="0" smtClean="0">
              <a:ln>
                <a:noFill/>
              </a:ln>
              <a:solidFill>
                <a:schemeClr val="accent4">
                  <a:lumMod val="1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/>
            </a:pPr>
            <a:r>
              <a:rPr kumimoji="0" lang="ru-RU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0,5 – 1,2 случая на 1000 </a:t>
            </a:r>
            <a:endParaRPr kumimoji="0" lang="ru-RU" b="0" i="0" u="none" strike="noStrike" kern="0" cap="none" spc="0" normalizeH="0" baseline="0" noProof="0" dirty="0" smtClean="0">
              <a:ln>
                <a:noFill/>
              </a:ln>
              <a:solidFill>
                <a:schemeClr val="accent4">
                  <a:lumMod val="1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/>
            </a:pPr>
            <a:r>
              <a:rPr kumimoji="0" lang="ru-RU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Продолжительность жизни больных с открытым артериальным протоком 30 – 35 лет.</a:t>
            </a:r>
            <a:endParaRPr kumimoji="0" lang="ru-RU" b="0" i="0" u="none" strike="noStrike" kern="0" cap="none" spc="0" normalizeH="0" baseline="0" noProof="0" dirty="0" smtClean="0">
              <a:ln>
                <a:noFill/>
              </a:ln>
              <a:solidFill>
                <a:schemeClr val="accent4">
                  <a:lumMod val="1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Номер слайда 4"/>
          <p:cNvSpPr txBox="1">
            <a:spLocks noGrp="1"/>
          </p:cNvSpPr>
          <p:nvPr>
            <p:ph type="sldNum" sz="quarter" idx="12"/>
          </p:nvPr>
        </p:nvSpPr>
        <p:spPr bwMode="auto">
          <a:ln/>
        </p:spPr>
        <p:txBody>
          <a:bodyPr vert="horz" wrap="square" lIns="121920" tIns="60960" rIns="121920" bIns="60960" numCol="1" anchor="t" anchorCtr="0" compatLnSpc="1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AD60A42-E5EB-488E-8C00-8A3F3F76C750}" type="slidenum">
              <a:rPr kumimoji="0" lang="ru-RU" sz="1335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</a:fld>
            <a:endParaRPr kumimoji="0" lang="ru-RU" sz="1335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pic>
        <p:nvPicPr>
          <p:cNvPr id="49157" name="Рисунок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896100" y="1972733"/>
            <a:ext cx="4089400" cy="43307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941"/>
          <a:stretch>
            <a:fillRect/>
          </a:stretch>
        </p:blipFill>
        <p:spPr bwMode="auto">
          <a:xfrm>
            <a:off x="407670" y="260350"/>
            <a:ext cx="1231265" cy="1198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07260" y="130810"/>
            <a:ext cx="8174990" cy="1210945"/>
          </a:xfrm>
          <a:prstGeom prst="roundRect">
            <a:avLst/>
          </a:prstGeom>
          <a:solidFill>
            <a:srgbClr val="078877"/>
          </a:solidFill>
        </p:spPr>
        <p:txBody>
          <a:bodyPr vert="horz" wrap="square" lIns="121920" tIns="60960" rIns="121920" bIns="60960" numCol="1" anchor="ctr" anchorCtr="0" compatLnSpc="1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3735" b="1" i="0" u="none" strike="noStrike" kern="0" cap="none" spc="0" normalizeH="0" baseline="0" noProof="0" dirty="0" smtClean="0">
                <a:ln>
                  <a:noFill/>
                </a:ln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Комбинированные пороки сердца и сосудов</a:t>
            </a:r>
            <a:endParaRPr kumimoji="0" lang="ru-RU" sz="3735" b="1" i="0" u="none" strike="noStrike" kern="0" cap="none" spc="0" normalizeH="0" baseline="0" noProof="0" dirty="0" smtClean="0">
              <a:ln>
                <a:noFill/>
              </a:ln>
              <a:solidFill>
                <a:srgbClr val="FFCC99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39065" y="1534795"/>
            <a:ext cx="6610350" cy="5450205"/>
          </a:xfrm>
        </p:spPr>
        <p:txBody>
          <a:bodyPr vert="horz" wrap="square" lIns="121920" tIns="60960" rIns="121920" bIns="60960" numCol="1" anchor="t" anchorCtr="0" compatLnSpc="1"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/>
            </a:pPr>
            <a:r>
              <a:rPr kumimoji="0" lang="ru-RU" sz="4265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Тетрада Фалло </a:t>
            </a:r>
            <a:endParaRPr kumimoji="0" lang="ru-RU" sz="4265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/>
            </a:pPr>
            <a:r>
              <a:rPr kumimoji="0" lang="ru-RU" sz="3735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0,7 случая на 1000 живорожденных,</a:t>
            </a:r>
            <a:endParaRPr kumimoji="0" lang="ru-RU" sz="3735" b="0" i="0" u="none" strike="noStrike" kern="0" cap="none" spc="0" normalizeH="0" baseline="0" noProof="0" dirty="0" smtClean="0">
              <a:ln>
                <a:noFill/>
              </a:ln>
              <a:solidFill>
                <a:schemeClr val="accent4">
                  <a:lumMod val="1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/>
            </a:pPr>
            <a:r>
              <a:rPr kumimoji="0" lang="ru-RU" sz="2665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К развитию порока могут приводить инфекционные заболевания (краснуха, корь), прием лекарственных средств (снотворных, седативных, гормональных и др.), наркотиков или алкоголя; воздействие вредных производственных факторов.</a:t>
            </a:r>
            <a:endParaRPr kumimoji="0" lang="ru-RU" sz="2665" b="0" i="0" u="none" strike="noStrike" kern="0" cap="none" spc="0" normalizeH="0" baseline="0" noProof="0" dirty="0" smtClean="0">
              <a:ln>
                <a:noFill/>
              </a:ln>
              <a:solidFill>
                <a:schemeClr val="accent4">
                  <a:lumMod val="1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/>
            </a:pPr>
            <a:endParaRPr kumimoji="0" lang="ru-RU" sz="2665" b="0" i="0" u="none" strike="noStrike" kern="0" cap="none" spc="0" normalizeH="0" baseline="0" noProof="0" dirty="0" smtClean="0">
              <a:ln>
                <a:noFill/>
              </a:ln>
              <a:solidFill>
                <a:schemeClr val="accent4">
                  <a:lumMod val="1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Номер слайда 4"/>
          <p:cNvSpPr txBox="1">
            <a:spLocks noGrp="1"/>
          </p:cNvSpPr>
          <p:nvPr>
            <p:ph type="sldNum" sz="quarter" idx="12"/>
          </p:nvPr>
        </p:nvSpPr>
        <p:spPr bwMode="auto">
          <a:ln/>
        </p:spPr>
        <p:txBody>
          <a:bodyPr vert="horz" wrap="square" lIns="121920" tIns="60960" rIns="121920" bIns="60960" numCol="1" anchor="t" anchorCtr="0" compatLnSpc="1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3A67CED-7DE8-4437-AFE5-C39DCE868438}" type="slidenum">
              <a:rPr kumimoji="0" lang="ru-RU" sz="1335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</a:fld>
            <a:endParaRPr kumimoji="0" lang="ru-RU" sz="1335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pic>
        <p:nvPicPr>
          <p:cNvPr id="50181" name="Рисунок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671734" y="2094231"/>
            <a:ext cx="5410200" cy="43307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941"/>
          <a:stretch>
            <a:fillRect/>
          </a:stretch>
        </p:blipFill>
        <p:spPr bwMode="auto">
          <a:xfrm>
            <a:off x="695325" y="188595"/>
            <a:ext cx="1231265" cy="1198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1422400" y="1700530"/>
            <a:ext cx="10058400" cy="4114800"/>
          </a:xfrm>
        </p:spPr>
        <p:txBody>
          <a:bodyPr vert="horz" wrap="square" lIns="121920" tIns="60960" rIns="121920" bIns="60960" numCol="1" anchor="t" anchorCtr="0" compatLnSpc="1"/>
          <a:lstStyle/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/>
            </a:pPr>
            <a:r>
              <a:rPr kumimoji="0" lang="ru-RU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В эмбриогенезе у всех позвоночных кровеносные сосуды закладываются по одной и той же схеме. </a:t>
            </a:r>
            <a:endParaRPr kumimoji="0" lang="ru-RU" sz="3600" b="0" i="0" u="none" strike="noStrike" kern="0" cap="none" spc="0" normalizeH="0" baseline="0" noProof="0" dirty="0" smtClean="0">
              <a:ln>
                <a:noFill/>
              </a:ln>
              <a:solidFill>
                <a:schemeClr val="accent4">
                  <a:lumMod val="1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/>
            </a:pPr>
            <a:r>
              <a:rPr kumimoji="0" lang="ru-RU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От сердца вперед отходит непарный сосуд -</a:t>
            </a:r>
            <a:r>
              <a:rPr kumimoji="0" lang="ru-RU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брюшная аорта</a:t>
            </a:r>
            <a:r>
              <a:rPr kumimoji="0" lang="ru-RU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, а от нее к жаберным перегородкам отходят </a:t>
            </a:r>
            <a:r>
              <a:rPr kumimoji="0" lang="ru-RU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6 пар крупных сосудов.</a:t>
            </a:r>
            <a:endParaRPr kumimoji="0" lang="ru-RU" sz="3600" b="0" i="0" u="none" strike="noStrike" kern="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/>
            </a:pPr>
            <a:r>
              <a:rPr kumimoji="0" lang="ru-RU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Эти сосуды получили название артериальных, или </a:t>
            </a:r>
            <a:r>
              <a:rPr kumimoji="0" lang="ru-RU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жаберных дуг.</a:t>
            </a:r>
            <a:endParaRPr kumimoji="0" lang="ru-RU" sz="3600" b="0" i="0" u="none" strike="noStrike" kern="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/>
            </a:pPr>
            <a:endParaRPr kumimoji="0" lang="ru-RU" sz="36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Номер слайда 1"/>
          <p:cNvSpPr txBox="1">
            <a:spLocks noGrp="1"/>
          </p:cNvSpPr>
          <p:nvPr>
            <p:ph type="sldNum" sz="quarter" idx="12"/>
          </p:nvPr>
        </p:nvSpPr>
        <p:spPr bwMode="auto">
          <a:ln/>
        </p:spPr>
        <p:txBody>
          <a:bodyPr vert="horz" wrap="square" lIns="121920" tIns="60960" rIns="121920" bIns="60960" numCol="1" anchor="t" anchorCtr="0" compatLnSpc="1"/>
          <a:lstStyle>
            <a:lvl1pPr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326045F-BEE2-4792-9BFA-53D3E5FE3706}" type="slidenum">
              <a:rPr kumimoji="0" lang="ru-RU" sz="1335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</a:fld>
            <a:endParaRPr kumimoji="0" lang="ru-RU" sz="1335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775460" y="358140"/>
            <a:ext cx="9663430" cy="851535"/>
          </a:xfrm>
          <a:prstGeom prst="roundRect">
            <a:avLst/>
          </a:prstGeom>
          <a:solidFill>
            <a:srgbClr val="078877"/>
          </a:solidFill>
        </p:spPr>
        <p:txBody>
          <a:bodyPr vert="horz" wrap="square" lIns="121920" tIns="60960" rIns="121920" bIns="60960" numCol="1" anchor="ctr" anchorCtr="0" compatLnSpc="1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4265" b="1" i="0" u="none" strike="noStrike" kern="0" cap="none" spc="0" normalizeH="0" baseline="0" noProof="0" dirty="0" smtClean="0">
                <a:ln>
                  <a:noFill/>
                </a:ln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Преобразование жаберных </a:t>
            </a:r>
            <a:r>
              <a:rPr kumimoji="0" lang="ru-RU" sz="4265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дуг</a:t>
            </a:r>
            <a:endParaRPr kumimoji="0" lang="ru-RU" sz="4265" b="1" i="0" u="none" strike="noStrike" kern="0" cap="none" spc="0" normalizeH="0" baseline="0" noProof="0" dirty="0" err="1" smtClean="0">
              <a:ln>
                <a:noFill/>
              </a:ln>
              <a:solidFill>
                <a:srgbClr val="FFCC99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Рисунок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941"/>
          <a:stretch>
            <a:fillRect/>
          </a:stretch>
        </p:blipFill>
        <p:spPr bwMode="auto">
          <a:xfrm>
            <a:off x="407670" y="184785"/>
            <a:ext cx="1231265" cy="1198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vert="horz" wrap="square" lIns="121920" tIns="60960" rIns="121920" bIns="60960" numCol="1" anchor="t" anchorCtr="0" compatLnSpc="1"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/>
            </a:pPr>
            <a:r>
              <a:rPr kumimoji="0" lang="ru-RU" sz="4265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У наземных позвоночных, как и у рыб, первые</a:t>
            </a:r>
            <a:r>
              <a:rPr kumimoji="0" lang="ru-RU" sz="4265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4265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две пары жаберных дуг рано исчезают</a:t>
            </a:r>
            <a:r>
              <a:rPr kumimoji="0" lang="ru-RU" sz="4265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, а оставшиеся 4 пары в связи с переходом к атмосферному дыханию подвергаются характерным преобразованиям</a:t>
            </a:r>
            <a:endParaRPr kumimoji="0" lang="ru-RU" sz="4265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/>
            </a:pPr>
            <a:endParaRPr kumimoji="0" lang="ru-RU" sz="4265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 txBox="1">
            <a:spLocks noGrp="1"/>
          </p:cNvSpPr>
          <p:nvPr>
            <p:ph type="sldNum" sz="quarter" idx="12"/>
          </p:nvPr>
        </p:nvSpPr>
        <p:spPr bwMode="auto">
          <a:ln/>
        </p:spPr>
        <p:txBody>
          <a:bodyPr vert="horz" wrap="square" lIns="121920" tIns="60960" rIns="121920" bIns="60960" numCol="1" anchor="t" anchorCtr="0" compatLnSpc="1"/>
          <a:lstStyle>
            <a:lvl1pPr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0614CE5-CF39-46B3-8D56-95F1EAF400DD}" type="slidenum">
              <a:rPr kumimoji="0" lang="ru-RU" sz="1335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</a:fld>
            <a:endParaRPr kumimoji="0" lang="ru-RU" sz="1335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775460" y="358140"/>
            <a:ext cx="9663430" cy="851535"/>
          </a:xfrm>
          <a:prstGeom prst="roundRect">
            <a:avLst/>
          </a:prstGeom>
          <a:solidFill>
            <a:srgbClr val="078877"/>
          </a:solidFill>
        </p:spPr>
        <p:txBody>
          <a:bodyPr vert="horz" wrap="square" lIns="121920" tIns="60960" rIns="121920" bIns="60960" numCol="1" anchor="ctr" anchorCtr="0" compatLnSpc="1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4265" b="1" i="0" u="none" strike="noStrike" kern="0" cap="none" spc="0" normalizeH="0" baseline="0" noProof="0" dirty="0" smtClean="0">
                <a:ln>
                  <a:noFill/>
                </a:ln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Преобразование жаберных </a:t>
            </a:r>
            <a:r>
              <a:rPr kumimoji="0" lang="ru-RU" sz="4265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дуг</a:t>
            </a:r>
            <a:endParaRPr kumimoji="0" lang="ru-RU" sz="4265" b="1" i="0" u="none" strike="noStrike" kern="0" cap="none" spc="0" normalizeH="0" baseline="0" noProof="0" dirty="0" err="1" smtClean="0">
              <a:ln>
                <a:noFill/>
              </a:ln>
              <a:solidFill>
                <a:srgbClr val="FFCC99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Рисунок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941"/>
          <a:stretch>
            <a:fillRect/>
          </a:stretch>
        </p:blipFill>
        <p:spPr bwMode="auto">
          <a:xfrm>
            <a:off x="407670" y="188595"/>
            <a:ext cx="1231265" cy="1198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vert="horz" wrap="square" lIns="121920" tIns="60960" rIns="121920" bIns="60960" numCol="1" anchor="t" anchorCtr="0" compatLnSpc="1"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/>
            </a:pPr>
            <a:r>
              <a:rPr kumimoji="0" lang="ru-RU" sz="4265" b="0" i="0" u="none" strike="noStrike" kern="0" cap="none" spc="0" normalizeH="0" baseline="0" noProof="0" dirty="0" smtClean="0">
                <a:ln>
                  <a:noFill/>
                </a:ln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Третья пара</a:t>
            </a:r>
            <a:r>
              <a:rPr kumimoji="0" lang="ru-RU" sz="4265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4265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жаберных дуг у всех наземных теряет связь со следующей парой артерий и вместе с участком корня спинной аорты </a:t>
            </a:r>
            <a:r>
              <a:rPr kumimoji="0" lang="ru-RU" sz="4265" b="0" i="0" u="none" strike="noStrike" kern="0" cap="none" spc="0" normalizeH="0" baseline="0" noProof="0" dirty="0" smtClean="0">
                <a:ln>
                  <a:noFill/>
                </a:ln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превращается в сонные артерии и несет кровь вперед в головной отдел.</a:t>
            </a:r>
            <a:endParaRPr kumimoji="0" lang="ru-RU" sz="4265" b="0" i="0" u="none" strike="noStrike" kern="0" cap="none" spc="0" normalizeH="0" baseline="0" noProof="0" dirty="0" smtClean="0">
              <a:ln>
                <a:noFill/>
              </a:ln>
              <a:solidFill>
                <a:srgbClr val="FFFF66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/>
            </a:pPr>
            <a:endParaRPr kumimoji="0" lang="ru-RU" sz="4265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 txBox="1">
            <a:spLocks noGrp="1"/>
          </p:cNvSpPr>
          <p:nvPr>
            <p:ph type="sldNum" sz="quarter" idx="12"/>
          </p:nvPr>
        </p:nvSpPr>
        <p:spPr bwMode="auto">
          <a:ln/>
        </p:spPr>
        <p:txBody>
          <a:bodyPr vert="horz" wrap="square" lIns="121920" tIns="60960" rIns="121920" bIns="60960" numCol="1" anchor="t" anchorCtr="0" compatLnSpc="1"/>
          <a:lstStyle>
            <a:lvl1pPr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D05119F-CC5B-404E-A452-349281DE4AB0}" type="slidenum">
              <a:rPr kumimoji="0" lang="ru-RU" sz="1335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</a:fld>
            <a:endParaRPr kumimoji="0" lang="ru-RU" sz="1335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6" name="Заголовок 1"/>
          <p:cNvSpPr>
            <a:spLocks noGrp="1"/>
          </p:cNvSpPr>
          <p:nvPr/>
        </p:nvSpPr>
        <p:spPr>
          <a:xfrm>
            <a:off x="1619885" y="621030"/>
            <a:ext cx="9663430" cy="851535"/>
          </a:xfrm>
          <a:prstGeom prst="roundRect">
            <a:avLst/>
          </a:prstGeom>
          <a:solidFill>
            <a:srgbClr val="078877"/>
          </a:solidFill>
          <a:ln w="9525">
            <a:noFill/>
            <a:miter lim="800000"/>
          </a:ln>
          <a:effectLst/>
        </p:spPr>
        <p:txBody>
          <a:bodyPr vert="horz" wrap="square" lIns="121920" tIns="60960" rIns="121920" bIns="60960" numCol="1" anchor="ctr" anchorCtr="0" compatLnSpc="1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4265" b="1" i="0" u="none" strike="noStrike" kern="0" cap="none" spc="0" normalizeH="0" baseline="0" noProof="0" dirty="0" smtClean="0">
                <a:ln>
                  <a:noFill/>
                </a:ln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Преобразование жаберных </a:t>
            </a:r>
            <a:r>
              <a:rPr kumimoji="0" lang="ru-RU" sz="4265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дуг</a:t>
            </a:r>
            <a:endParaRPr kumimoji="0" lang="ru-RU" sz="4265" b="1" i="0" u="none" strike="noStrike" kern="0" cap="none" spc="0" normalizeH="0" baseline="0" noProof="0" dirty="0" err="1" smtClean="0">
              <a:ln>
                <a:noFill/>
              </a:ln>
              <a:solidFill>
                <a:srgbClr val="FFCC99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" name="Рисунок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941"/>
          <a:stretch>
            <a:fillRect/>
          </a:stretch>
        </p:blipFill>
        <p:spPr bwMode="auto">
          <a:xfrm>
            <a:off x="263525" y="476885"/>
            <a:ext cx="1231265" cy="1198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75460" y="358140"/>
            <a:ext cx="9663430" cy="851535"/>
          </a:xfrm>
          <a:prstGeom prst="roundRect">
            <a:avLst/>
          </a:prstGeom>
          <a:solidFill>
            <a:srgbClr val="078877"/>
          </a:solidFill>
        </p:spPr>
        <p:txBody>
          <a:bodyPr vert="horz" wrap="square" lIns="121920" tIns="60960" rIns="121920" bIns="60960" numCol="1" anchor="ctr" anchorCtr="0" compatLnSpc="1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4265" b="1" i="0" u="none" strike="noStrike" kern="0" cap="none" spc="0" normalizeH="0" baseline="0" noProof="0" dirty="0" smtClean="0">
                <a:ln>
                  <a:noFill/>
                </a:ln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Преобразование жаберных </a:t>
            </a:r>
            <a:r>
              <a:rPr kumimoji="0" lang="ru-RU" sz="4265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дуг</a:t>
            </a:r>
            <a:endParaRPr kumimoji="0" lang="ru-RU" sz="4265" b="1" i="0" u="none" strike="noStrike" kern="0" cap="none" spc="0" normalizeH="0" baseline="0" noProof="0" dirty="0" err="1" smtClean="0">
              <a:ln>
                <a:noFill/>
              </a:ln>
              <a:solidFill>
                <a:srgbClr val="FFCC99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7670" y="1485265"/>
            <a:ext cx="11647805" cy="4114800"/>
          </a:xfrm>
          <a:noFill/>
        </p:spPr>
        <p:txBody>
          <a:bodyPr vert="horz" wrap="square" lIns="121920" tIns="60960" rIns="121920" bIns="60960" numCol="1" anchor="t" anchorCtr="0" compatLnSpc="1"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/>
            </a:pPr>
            <a:r>
              <a:rPr kumimoji="0" lang="ru-RU" sz="4265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Сосуды</a:t>
            </a:r>
            <a:r>
              <a:rPr kumimoji="0" lang="ru-RU" sz="4265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4265" b="0" i="0" u="none" strike="noStrike" kern="0" cap="none" spc="0" normalizeH="0" baseline="0" noProof="0" dirty="0" smtClean="0">
                <a:ln>
                  <a:noFill/>
                </a:ln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четвертой пары </a:t>
            </a:r>
            <a:r>
              <a:rPr kumimoji="0" lang="ru-RU" sz="4265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достигают наибольшего развития и вместе с участком корня спинной аорты во взрослом состоянии становятся </a:t>
            </a:r>
            <a:r>
              <a:rPr kumimoji="0" lang="ru-RU" sz="4265" b="0" i="0" u="none" strike="noStrike" kern="0" cap="none" spc="0" normalizeH="0" baseline="0" noProof="0" dirty="0" smtClean="0">
                <a:ln>
                  <a:noFill/>
                </a:ln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дугами аорты. </a:t>
            </a:r>
            <a:endParaRPr kumimoji="0" lang="ru-RU" sz="4265" b="0" i="0" u="none" strike="noStrike" kern="0" cap="none" spc="0" normalizeH="0" baseline="0" noProof="0" dirty="0" smtClean="0">
              <a:ln>
                <a:noFill/>
              </a:ln>
              <a:solidFill>
                <a:srgbClr val="FFFF66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/>
            </a:pPr>
            <a:r>
              <a:rPr kumimoji="0" lang="ru-RU" sz="4265" b="0" i="0" u="none" strike="noStrike" kern="0" cap="none" spc="0" normalizeH="0" baseline="0" noProof="0" dirty="0" smtClean="0">
                <a:ln>
                  <a:noFill/>
                </a:ln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У амфибий и рептилий оба сосуда четвертой пары </a:t>
            </a:r>
            <a:r>
              <a:rPr kumimoji="0" lang="ru-RU" sz="4265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развиты симметрично</a:t>
            </a:r>
            <a:endParaRPr kumimoji="0" lang="ru-RU" sz="4265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/>
            </a:pPr>
            <a:endParaRPr kumimoji="0" lang="ru-RU" sz="4265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 txBox="1">
            <a:spLocks noGrp="1"/>
          </p:cNvSpPr>
          <p:nvPr>
            <p:ph type="sldNum" sz="quarter" idx="12"/>
          </p:nvPr>
        </p:nvSpPr>
        <p:spPr bwMode="auto">
          <a:ln/>
        </p:spPr>
        <p:txBody>
          <a:bodyPr vert="horz" wrap="square" lIns="121920" tIns="60960" rIns="121920" bIns="60960" numCol="1" anchor="t" anchorCtr="0" compatLnSpc="1"/>
          <a:lstStyle>
            <a:lvl1pPr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D3168A7-59D5-4164-86EF-5A5E22EBFC7C}" type="slidenum">
              <a:rPr kumimoji="0" lang="ru-RU" sz="1335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</a:fld>
            <a:endParaRPr kumimoji="0" lang="ru-RU" sz="1335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pic>
        <p:nvPicPr>
          <p:cNvPr id="7" name="Рисунок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941"/>
          <a:stretch>
            <a:fillRect/>
          </a:stretch>
        </p:blipFill>
        <p:spPr bwMode="auto">
          <a:xfrm>
            <a:off x="335280" y="188595"/>
            <a:ext cx="1231265" cy="1198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44980" y="404495"/>
            <a:ext cx="9735820" cy="850900"/>
          </a:xfrm>
          <a:prstGeom prst="roundRect">
            <a:avLst/>
          </a:prstGeom>
          <a:solidFill>
            <a:srgbClr val="078877"/>
          </a:solidFill>
        </p:spPr>
        <p:txBody>
          <a:bodyPr vert="horz" wrap="square" lIns="121920" tIns="60960" rIns="121920" bIns="60960" numCol="1" anchor="ctr" anchorCtr="0" compatLnSpc="1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4265" b="1" i="0" u="none" strike="noStrike" kern="0" cap="none" spc="0" normalizeH="0" baseline="0" noProof="0" dirty="0" smtClean="0">
                <a:ln>
                  <a:noFill/>
                </a:ln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Преобразование жаберных дуг</a:t>
            </a:r>
            <a:endParaRPr kumimoji="0" lang="ru-RU" sz="4265" b="1" i="0" u="none" strike="noStrike" kern="0" cap="none" spc="0" normalizeH="0" baseline="0" noProof="0" dirty="0" smtClean="0">
              <a:ln>
                <a:noFill/>
              </a:ln>
              <a:solidFill>
                <a:srgbClr val="FFCC99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7670" y="1557020"/>
            <a:ext cx="11582400" cy="4114800"/>
          </a:xfrm>
        </p:spPr>
        <p:txBody>
          <a:bodyPr vert="horz" wrap="square" lIns="121920" tIns="60960" rIns="121920" bIns="60960" numCol="1" anchor="t" anchorCtr="0" compatLnSpc="1"/>
          <a:lstStyle/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/>
            </a:pPr>
            <a:r>
              <a:rPr kumimoji="0" lang="ru-RU" sz="4265" b="1" i="0" u="none" strike="noStrike" kern="0" cap="none" spc="0" normalizeH="0" baseline="0" noProof="0" dirty="0" smtClean="0">
                <a:ln>
                  <a:noFill/>
                </a:ln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У млекопитающих и птиц </a:t>
            </a:r>
            <a:r>
              <a:rPr kumimoji="0" lang="ru-RU" sz="4265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происходит</a:t>
            </a:r>
            <a:r>
              <a:rPr kumimoji="0" lang="ru-RU" sz="4265" b="1" i="0" u="none" strike="noStrike" kern="0" cap="none" spc="0" normalizeH="0" baseline="0" noProof="0" dirty="0" smtClean="0">
                <a:ln>
                  <a:noFill/>
                </a:ln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асимметричное развитие</a:t>
            </a:r>
            <a:endParaRPr kumimoji="0" lang="ru-RU" sz="4265" b="1" i="0" u="none" strike="noStrike" kern="0" cap="none" spc="0" normalizeH="0" baseline="0" noProof="0" dirty="0" smtClean="0">
              <a:ln>
                <a:noFill/>
              </a:ln>
              <a:solidFill>
                <a:srgbClr val="FFFF66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/>
            </a:pPr>
            <a:r>
              <a:rPr kumimoji="0" lang="ru-RU" sz="4265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У птиц развивается</a:t>
            </a:r>
            <a:r>
              <a:rPr kumimoji="0" lang="ru-RU" sz="4265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4265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правая дуга</a:t>
            </a:r>
            <a:r>
              <a:rPr kumimoji="0" lang="ru-RU" sz="4265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, а левая редуцируется</a:t>
            </a:r>
            <a:endParaRPr kumimoji="0" lang="ru-RU" sz="4265" b="0" i="0" u="none" strike="noStrike" kern="0" cap="none" spc="0" normalizeH="0" baseline="0" noProof="0" dirty="0" smtClean="0">
              <a:ln>
                <a:noFill/>
              </a:ln>
              <a:solidFill>
                <a:schemeClr val="accent4">
                  <a:lumMod val="1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/>
            </a:pPr>
            <a:r>
              <a:rPr kumimoji="0" lang="ru-RU" sz="4265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У млекопитающих развивается </a:t>
            </a:r>
            <a:r>
              <a:rPr kumimoji="0" lang="ru-RU" sz="4265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левая половина </a:t>
            </a:r>
            <a:r>
              <a:rPr kumimoji="0" lang="ru-RU" sz="4265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четвертой пары сосудов (левая дуга), а правая исчезает</a:t>
            </a:r>
            <a:endParaRPr kumimoji="0" lang="ru-RU" sz="4265" b="0" i="0" u="none" strike="noStrike" kern="0" cap="none" spc="0" normalizeH="0" baseline="0" noProof="0" dirty="0" smtClean="0">
              <a:ln>
                <a:noFill/>
              </a:ln>
              <a:solidFill>
                <a:schemeClr val="accent4">
                  <a:lumMod val="1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 txBox="1">
            <a:spLocks noGrp="1"/>
          </p:cNvSpPr>
          <p:nvPr>
            <p:ph type="sldNum" sz="quarter" idx="12"/>
          </p:nvPr>
        </p:nvSpPr>
        <p:spPr bwMode="auto">
          <a:ln/>
        </p:spPr>
        <p:txBody>
          <a:bodyPr vert="horz" wrap="square" lIns="121920" tIns="60960" rIns="121920" bIns="60960" numCol="1" anchor="t" anchorCtr="0" compatLnSpc="1"/>
          <a:lstStyle>
            <a:lvl1pPr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ABC36CF-9CB7-486A-9005-A1B3B7545536}" type="slidenum">
              <a:rPr kumimoji="0" lang="ru-RU" sz="1335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</a:fld>
            <a:endParaRPr kumimoji="0" lang="ru-RU" sz="1335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pic>
        <p:nvPicPr>
          <p:cNvPr id="7" name="Рисунок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941"/>
          <a:stretch>
            <a:fillRect/>
          </a:stretch>
        </p:blipFill>
        <p:spPr bwMode="auto">
          <a:xfrm>
            <a:off x="407670" y="260350"/>
            <a:ext cx="1231265" cy="1198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31670" y="260985"/>
            <a:ext cx="9001125" cy="1431925"/>
          </a:xfrm>
          <a:prstGeom prst="roundRect">
            <a:avLst/>
          </a:prstGeom>
          <a:solidFill>
            <a:srgbClr val="078877"/>
          </a:solidFill>
        </p:spPr>
        <p:txBody>
          <a:bodyPr vert="horz" wrap="square" lIns="121920" tIns="60960" rIns="121920" bIns="60960" numCol="1" anchor="ctr" anchorCtr="0" compatLnSpc="1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b="1" i="0" u="none" strike="noStrike" kern="0" cap="none" spc="0" normalizeH="0" baseline="0" noProof="0" dirty="0" smtClean="0">
                <a:ln>
                  <a:noFill/>
                </a:ln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Органы кровообращения беспозвоночных</a:t>
            </a:r>
            <a:endParaRPr kumimoji="0" lang="ru-RU" b="1" i="0" u="none" strike="noStrike" kern="0" cap="none" spc="0" normalizeH="0" baseline="0" noProof="0" dirty="0" smtClean="0">
              <a:ln>
                <a:noFill/>
              </a:ln>
              <a:solidFill>
                <a:srgbClr val="FFCC99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67715" y="2132965"/>
            <a:ext cx="10713085" cy="3900170"/>
          </a:xfrm>
        </p:spPr>
        <p:txBody>
          <a:bodyPr vert="horz" wrap="square" lIns="121920" tIns="60960" rIns="121920" bIns="60960" numCol="1" anchor="t" anchorCtr="0" compatLnSpc="1"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/>
            </a:pP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Необходимым условием жизнедеятельности организма является непрерывное поступление в ткани кислорода и субстратов, а также удаление продуктов распада.</a:t>
            </a:r>
            <a:endParaRPr kumimoji="0" lang="ru-RU" sz="2800" b="0" i="0" u="none" strike="noStrike" kern="0" cap="none" spc="0" normalizeH="0" baseline="0" noProof="0" dirty="0" smtClean="0">
              <a:ln>
                <a:noFill/>
              </a:ln>
              <a:solidFill>
                <a:schemeClr val="accent4">
                  <a:lumMod val="1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/>
            </a:pP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У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кишечнополостных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, тело которых состоит всего из двух слоев,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пищевые вещества, кислород и экскреты передаются путем диффузии от одного слоя к другому.</a:t>
            </a:r>
            <a:endParaRPr kumimoji="0" lang="ru-RU" sz="28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 txBox="1">
            <a:spLocks noGrp="1"/>
          </p:cNvSpPr>
          <p:nvPr>
            <p:ph type="sldNum" sz="quarter" idx="12"/>
          </p:nvPr>
        </p:nvSpPr>
        <p:spPr bwMode="auto">
          <a:ln/>
        </p:spPr>
        <p:txBody>
          <a:bodyPr vert="horz" wrap="square" lIns="121920" tIns="60960" rIns="121920" bIns="60960" numCol="1" anchor="t" anchorCtr="0" compatLnSpc="1"/>
          <a:lstStyle>
            <a:lvl1pPr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1067034-9F58-4773-B860-F057FB1D7DE2}" type="slidenum">
              <a:rPr kumimoji="0" lang="ru-RU" sz="1335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</a:fld>
            <a:endParaRPr kumimoji="0" lang="ru-RU" sz="1335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pic>
        <p:nvPicPr>
          <p:cNvPr id="7" name="Рисунок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941"/>
          <a:stretch>
            <a:fillRect/>
          </a:stretch>
        </p:blipFill>
        <p:spPr bwMode="auto">
          <a:xfrm>
            <a:off x="407670" y="260350"/>
            <a:ext cx="1231265" cy="1198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19275" y="546100"/>
            <a:ext cx="9661525" cy="783590"/>
          </a:xfrm>
          <a:prstGeom prst="roundRect">
            <a:avLst/>
          </a:prstGeom>
          <a:solidFill>
            <a:srgbClr val="078877"/>
          </a:solidFill>
        </p:spPr>
        <p:txBody>
          <a:bodyPr vert="horz" wrap="square" lIns="121920" tIns="60960" rIns="121920" bIns="60960" numCol="1" anchor="ctr" anchorCtr="0" compatLnSpc="1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4265" b="1" i="0" u="none" strike="noStrike" kern="0" cap="none" spc="0" normalizeH="0" baseline="0" noProof="0" dirty="0" smtClean="0">
                <a:ln>
                  <a:noFill/>
                </a:ln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Преобразование жаберных дуг</a:t>
            </a:r>
            <a:endParaRPr kumimoji="0" lang="ru-RU" sz="4265" b="1" i="0" u="none" strike="noStrike" kern="0" cap="none" spc="0" normalizeH="0" baseline="0" noProof="0" dirty="0" smtClean="0">
              <a:ln>
                <a:noFill/>
              </a:ln>
              <a:solidFill>
                <a:srgbClr val="FFCC99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43660" y="1557020"/>
            <a:ext cx="10058400" cy="4114800"/>
          </a:xfrm>
        </p:spPr>
        <p:txBody>
          <a:bodyPr vert="horz" wrap="square" lIns="121920" tIns="60960" rIns="121920" bIns="60960" numCol="1" anchor="t" anchorCtr="0" compatLnSpc="1"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/>
            </a:pPr>
            <a:r>
              <a:rPr kumimoji="0" lang="ru-RU" sz="4265" b="1" i="0" u="none" strike="noStrike" kern="0" cap="none" spc="0" normalizeH="0" baseline="0" noProof="0" dirty="0" smtClean="0">
                <a:ln>
                  <a:noFill/>
                </a:ln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Пятая пара </a:t>
            </a:r>
            <a:r>
              <a:rPr kumimoji="0" lang="ru-RU" sz="4265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жаберных дуг у </a:t>
            </a:r>
            <a:r>
              <a:rPr kumimoji="0" lang="ru-RU" sz="4265" b="1" i="0" u="none" strike="noStrike" kern="0" cap="none" spc="0" normalizeH="0" baseline="0" noProof="0" dirty="0" smtClean="0">
                <a:ln>
                  <a:noFill/>
                </a:ln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наземных позвоночных редуцируется </a:t>
            </a:r>
            <a:endParaRPr kumimoji="0" lang="ru-RU" sz="4265" b="1" i="0" u="none" strike="noStrike" kern="0" cap="none" spc="0" normalizeH="0" baseline="0" noProof="0" dirty="0" smtClean="0">
              <a:ln>
                <a:noFill/>
              </a:ln>
              <a:solidFill>
                <a:srgbClr val="FFFF66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/>
            </a:pPr>
            <a:r>
              <a:rPr kumimoji="0" lang="ru-RU" sz="4265" b="1" i="0" u="none" strike="noStrike" kern="0" cap="none" spc="0" normalizeH="0" baseline="0" noProof="0" dirty="0" smtClean="0">
                <a:ln>
                  <a:noFill/>
                </a:ln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Шестая – превращается в легочные артерии</a:t>
            </a:r>
            <a:r>
              <a:rPr kumimoji="0" lang="ru-RU" sz="4265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4265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и теряет связь с дугами аорты и корнями аорты</a:t>
            </a:r>
            <a:endParaRPr kumimoji="0" lang="ru-RU" sz="4265" b="1" i="0" u="none" strike="noStrike" kern="0" cap="none" spc="0" normalizeH="0" baseline="0" noProof="0" dirty="0" smtClean="0">
              <a:ln>
                <a:noFill/>
              </a:ln>
              <a:solidFill>
                <a:schemeClr val="accent4">
                  <a:lumMod val="1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/>
            </a:pPr>
            <a:endParaRPr kumimoji="0" lang="ru-RU" sz="4265" b="1" i="0" u="none" strike="noStrike" kern="0" cap="none" spc="0" normalizeH="0" baseline="0" noProof="0" dirty="0" smtClean="0">
              <a:ln>
                <a:noFill/>
              </a:ln>
              <a:solidFill>
                <a:schemeClr val="accent4">
                  <a:lumMod val="1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 txBox="1">
            <a:spLocks noGrp="1"/>
          </p:cNvSpPr>
          <p:nvPr>
            <p:ph type="sldNum" sz="quarter" idx="12"/>
          </p:nvPr>
        </p:nvSpPr>
        <p:spPr bwMode="auto">
          <a:ln/>
        </p:spPr>
        <p:txBody>
          <a:bodyPr vert="horz" wrap="square" lIns="121920" tIns="60960" rIns="121920" bIns="60960" numCol="1" anchor="t" anchorCtr="0" compatLnSpc="1"/>
          <a:lstStyle>
            <a:lvl1pPr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7A593EC-9DA5-4478-B02A-3A0B9FE0A1F8}" type="slidenum">
              <a:rPr kumimoji="0" lang="ru-RU" sz="1335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</a:fld>
            <a:endParaRPr kumimoji="0" lang="ru-RU" sz="1335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pic>
        <p:nvPicPr>
          <p:cNvPr id="7" name="Рисунок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941"/>
          <a:stretch>
            <a:fillRect/>
          </a:stretch>
        </p:blipFill>
        <p:spPr bwMode="auto">
          <a:xfrm>
            <a:off x="407670" y="358775"/>
            <a:ext cx="1231265" cy="1198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68525" y="383540"/>
            <a:ext cx="8439150" cy="844550"/>
          </a:xfrm>
          <a:prstGeom prst="roundRect">
            <a:avLst/>
          </a:prstGeom>
          <a:solidFill>
            <a:srgbClr val="078877"/>
          </a:solidFill>
        </p:spPr>
        <p:txBody>
          <a:bodyPr vert="horz" wrap="square" lIns="121920" tIns="60960" rIns="121920" bIns="60960" numCol="1" anchor="ctr" anchorCtr="0" compatLnSpc="1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b="1" i="0" u="none" strike="noStrike" kern="0" cap="none" spc="0" normalizeH="0" baseline="0" noProof="0" dirty="0" smtClean="0">
                <a:ln>
                  <a:noFill/>
                </a:ln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Млекопитающие</a:t>
            </a:r>
            <a:endParaRPr kumimoji="0" lang="ru-RU" b="1" i="0" u="none" strike="noStrike" kern="0" cap="none" spc="0" normalizeH="0" baseline="0" noProof="0" dirty="0" smtClean="0">
              <a:ln>
                <a:noFill/>
              </a:ln>
              <a:solidFill>
                <a:srgbClr val="FFCC99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15415" y="1556385"/>
            <a:ext cx="10058400" cy="4114800"/>
          </a:xfrm>
        </p:spPr>
        <p:txBody>
          <a:bodyPr vert="horz" wrap="square" lIns="121920" tIns="60960" rIns="121920" bIns="60960" numCol="1" anchor="t" anchorCtr="0" compatLnSpc="1"/>
          <a:lstStyle/>
          <a:p>
            <a:r>
              <a:rPr b="1" dirty="0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</a:rPr>
              <a:t>ЭМБРИОНАЛЬНОЕ РАЗВИТИЕ.</a:t>
            </a:r>
            <a:endParaRPr b="1" dirty="0">
              <a:solidFill>
                <a:srgbClr val="FF0000"/>
              </a:solidFill>
              <a:effectLst>
                <a:outerShdw blurRad="38100" dist="38100" dir="2700000">
                  <a:srgbClr val="000000"/>
                </a:outerShdw>
              </a:effectLst>
            </a:endParaRPr>
          </a:p>
          <a:p>
            <a:r>
              <a:rPr b="1" dirty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>
                    <a:srgbClr val="000000"/>
                  </a:outerShdw>
                </a:effectLst>
                <a:cs typeface="Tahoma" panose="020B0604030504040204" pitchFamily="34" charset="0"/>
              </a:rPr>
              <a:t>Закладываются 6 пар жаберных артерий, </a:t>
            </a:r>
            <a:endParaRPr b="1" dirty="0">
              <a:solidFill>
                <a:schemeClr val="accent4">
                  <a:lumMod val="10000"/>
                </a:schemeClr>
              </a:solidFill>
              <a:effectLst>
                <a:outerShdw blurRad="38100" dist="38100" dir="2700000">
                  <a:srgbClr val="000000"/>
                </a:outerShdw>
              </a:effectLst>
              <a:cs typeface="Tahoma" panose="020B0604030504040204" pitchFamily="34" charset="0"/>
            </a:endParaRPr>
          </a:p>
          <a:p>
            <a:r>
              <a:rPr b="1" dirty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>
                    <a:srgbClr val="000000"/>
                  </a:outerShdw>
                </a:effectLst>
                <a:cs typeface="Tahoma" panose="020B0604030504040204" pitchFamily="34" charset="0"/>
              </a:rPr>
              <a:t>затем 1-я и 2-я пары редуцируются;</a:t>
            </a:r>
            <a:endParaRPr b="1" dirty="0">
              <a:solidFill>
                <a:schemeClr val="accent4">
                  <a:lumMod val="10000"/>
                </a:schemeClr>
              </a:solidFill>
              <a:effectLst>
                <a:outerShdw blurRad="38100" dist="38100" dir="2700000">
                  <a:srgbClr val="000000"/>
                </a:outerShdw>
              </a:effectLst>
              <a:cs typeface="Tahoma" panose="020B0604030504040204" pitchFamily="34" charset="0"/>
            </a:endParaRPr>
          </a:p>
          <a:p>
            <a:r>
              <a:rPr b="1" dirty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>
                    <a:srgbClr val="000000"/>
                  </a:outerShdw>
                </a:effectLst>
                <a:cs typeface="Tahoma" panose="020B0604030504040204" pitchFamily="34" charset="0"/>
              </a:rPr>
              <a:t> 3-я дает сонные артерии; </a:t>
            </a:r>
            <a:endParaRPr b="1" dirty="0">
              <a:solidFill>
                <a:schemeClr val="accent4">
                  <a:lumMod val="10000"/>
                </a:schemeClr>
              </a:solidFill>
              <a:effectLst>
                <a:outerShdw blurRad="38100" dist="38100" dir="2700000">
                  <a:srgbClr val="000000"/>
                </a:outerShdw>
              </a:effectLst>
              <a:cs typeface="Tahoma" panose="020B0604030504040204" pitchFamily="34" charset="0"/>
            </a:endParaRPr>
          </a:p>
          <a:p>
            <a:r>
              <a:rPr b="1" dirty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>
                    <a:srgbClr val="000000"/>
                  </a:outerShdw>
                </a:effectLst>
                <a:cs typeface="Tahoma" panose="020B0604030504040204" pitchFamily="34" charset="0"/>
              </a:rPr>
              <a:t>4-я правая редуцируется, а левая преобразуется в левую дугу аорты; </a:t>
            </a:r>
            <a:endParaRPr b="1" dirty="0">
              <a:solidFill>
                <a:schemeClr val="accent4">
                  <a:lumMod val="10000"/>
                </a:schemeClr>
              </a:solidFill>
              <a:effectLst>
                <a:outerShdw blurRad="38100" dist="38100" dir="2700000">
                  <a:srgbClr val="000000"/>
                </a:outerShdw>
              </a:effectLst>
              <a:cs typeface="Tahoma" panose="020B0604030504040204" pitchFamily="34" charset="0"/>
            </a:endParaRPr>
          </a:p>
          <a:p>
            <a:r>
              <a:rPr b="1" dirty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>
                    <a:srgbClr val="000000"/>
                  </a:outerShdw>
                </a:effectLst>
                <a:cs typeface="Tahoma" panose="020B0604030504040204" pitchFamily="34" charset="0"/>
              </a:rPr>
              <a:t>5-я – редуцируется;</a:t>
            </a:r>
            <a:endParaRPr b="1" dirty="0">
              <a:solidFill>
                <a:schemeClr val="accent4">
                  <a:lumMod val="10000"/>
                </a:schemeClr>
              </a:solidFill>
              <a:effectLst>
                <a:outerShdw blurRad="38100" dist="38100" dir="2700000">
                  <a:srgbClr val="000000"/>
                </a:outerShdw>
              </a:effectLst>
              <a:cs typeface="Tahoma" panose="020B0604030504040204" pitchFamily="34" charset="0"/>
            </a:endParaRPr>
          </a:p>
          <a:p>
            <a:r>
              <a:rPr b="1" dirty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>
                    <a:srgbClr val="000000"/>
                  </a:outerShdw>
                </a:effectLst>
                <a:cs typeface="Tahoma" panose="020B0604030504040204" pitchFamily="34" charset="0"/>
              </a:rPr>
              <a:t>6-я дает легочные артерии. </a:t>
            </a:r>
            <a:endParaRPr b="1" dirty="0">
              <a:solidFill>
                <a:schemeClr val="accent4">
                  <a:lumMod val="10000"/>
                </a:schemeClr>
              </a:solidFill>
              <a:effectLst>
                <a:outerShdw blurRad="38100" dist="38100" dir="2700000">
                  <a:srgbClr val="000000"/>
                </a:outerShdw>
              </a:effectLst>
              <a:cs typeface="Tahoma" panose="020B0604030504040204" pitchFamily="34" charset="0"/>
            </a:endParaRPr>
          </a:p>
          <a:p>
            <a:endParaRPr b="1" dirty="0">
              <a:solidFill>
                <a:schemeClr val="accent4">
                  <a:lumMod val="10000"/>
                </a:schemeClr>
              </a:solidFill>
              <a:effectLst>
                <a:outerShdw blurRad="38100" dist="38100" dir="2700000">
                  <a:srgbClr val="000000"/>
                </a:outerShdw>
              </a:effectLst>
              <a:cs typeface="Tahoma" panose="020B0604030504040204" pitchFamily="34" charset="0"/>
            </a:endParaRPr>
          </a:p>
        </p:txBody>
      </p:sp>
      <p:sp>
        <p:nvSpPr>
          <p:cNvPr id="4" name="Номер слайда 3"/>
          <p:cNvSpPr txBox="1">
            <a:spLocks noGrp="1"/>
          </p:cNvSpPr>
          <p:nvPr>
            <p:ph type="sldNum" sz="quarter" idx="12"/>
          </p:nvPr>
        </p:nvSpPr>
        <p:spPr bwMode="auto">
          <a:ln/>
        </p:spPr>
        <p:txBody>
          <a:bodyPr vert="horz" wrap="square" lIns="121920" tIns="60960" rIns="121920" bIns="60960" numCol="1" anchor="t" anchorCtr="0" compatLnSpc="1"/>
          <a:lstStyle>
            <a:lvl1pPr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645513B-B33A-4C85-97C7-7C7F25234557}" type="slidenum">
              <a:rPr kumimoji="0" lang="ru-RU" sz="1335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</a:fld>
            <a:endParaRPr kumimoji="0" lang="ru-RU" sz="1335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pic>
        <p:nvPicPr>
          <p:cNvPr id="7" name="Рисунок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941"/>
          <a:stretch>
            <a:fillRect/>
          </a:stretch>
        </p:blipFill>
        <p:spPr bwMode="auto">
          <a:xfrm>
            <a:off x="407670" y="260350"/>
            <a:ext cx="1231265" cy="1198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33800" y="188595"/>
            <a:ext cx="4527550" cy="1132205"/>
          </a:xfrm>
          <a:prstGeom prst="roundRect">
            <a:avLst/>
          </a:prstGeom>
          <a:solidFill>
            <a:srgbClr val="078877"/>
          </a:solidFill>
        </p:spPr>
        <p:txBody>
          <a:bodyPr vert="horz" wrap="square" lIns="121920" tIns="60960" rIns="121920" bIns="60960" numCol="1" anchor="ctr" anchorCtr="0" compatLnSpc="1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5865" b="1" i="0" u="none" strike="noStrike" kern="0" cap="none" spc="0" normalizeH="0" baseline="0" noProof="0" dirty="0" smtClean="0">
                <a:ln>
                  <a:noFill/>
                </a:ln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Выводы:</a:t>
            </a:r>
            <a:endParaRPr kumimoji="0" lang="ru-RU" sz="5865" b="1" i="0" u="none" strike="noStrike" kern="0" cap="none" spc="0" normalizeH="0" baseline="0" noProof="0" dirty="0" smtClean="0">
              <a:ln>
                <a:noFill/>
              </a:ln>
              <a:solidFill>
                <a:srgbClr val="FFCC99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39725" y="1844675"/>
            <a:ext cx="11141075" cy="4540885"/>
          </a:xfrm>
        </p:spPr>
        <p:txBody>
          <a:bodyPr vert="horz" wrap="square" lIns="121920" tIns="60960" rIns="121920" bIns="60960" numCol="1" anchor="t" anchorCtr="0" compatLnSpc="1"/>
          <a:lstStyle/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/>
            </a:pPr>
            <a:r>
              <a:rPr kumimoji="0" 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Кровеносная система высших позвоночных сформировалась в результате эволюционных преобразований  предковых форм, что является подтверждением единства происхождения всего живого на Земле.</a:t>
            </a:r>
            <a:endParaRPr kumimoji="0" lang="ru-RU" sz="3600" b="1" i="0" u="none" strike="noStrike" kern="0" cap="none" spc="0" normalizeH="0" baseline="0" noProof="0" dirty="0" smtClean="0">
              <a:ln>
                <a:noFill/>
              </a:ln>
              <a:solidFill>
                <a:schemeClr val="accent4">
                  <a:lumMod val="1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/>
            </a:pPr>
            <a:endParaRPr kumimoji="0" lang="ru-RU" sz="3600" b="1" i="0" u="none" strike="noStrike" kern="0" cap="none" spc="0" normalizeH="0" baseline="0" noProof="0" dirty="0" smtClean="0">
              <a:ln>
                <a:noFill/>
              </a:ln>
              <a:solidFill>
                <a:schemeClr val="accent4">
                  <a:lumMod val="1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 txBox="1">
            <a:spLocks noGrp="1"/>
          </p:cNvSpPr>
          <p:nvPr>
            <p:ph type="sldNum" sz="quarter" idx="12"/>
          </p:nvPr>
        </p:nvSpPr>
        <p:spPr bwMode="auto">
          <a:ln/>
        </p:spPr>
        <p:txBody>
          <a:bodyPr vert="horz" wrap="square" lIns="121920" tIns="60960" rIns="121920" bIns="60960" numCol="1" anchor="t" anchorCtr="0" compatLnSpc="1"/>
          <a:lstStyle>
            <a:lvl1pPr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BB3D1F9-750F-4E13-BF3D-0D980D1EA3A7}" type="slidenum">
              <a:rPr kumimoji="0" lang="ru-RU" sz="1335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</a:fld>
            <a:endParaRPr kumimoji="0" lang="ru-RU" sz="1335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pic>
        <p:nvPicPr>
          <p:cNvPr id="7" name="Рисунок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941"/>
          <a:stretch>
            <a:fillRect/>
          </a:stretch>
        </p:blipFill>
        <p:spPr bwMode="auto">
          <a:xfrm>
            <a:off x="407670" y="260350"/>
            <a:ext cx="1231265" cy="1198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4" name="Номер слайда 3"/>
          <p:cNvSpPr txBox="1">
            <a:spLocks noGrp="1"/>
          </p:cNvSpPr>
          <p:nvPr>
            <p:ph type="sldNum" sz="quarter" idx="12"/>
          </p:nvPr>
        </p:nvSpPr>
        <p:spPr bwMode="auto">
          <a:ln/>
        </p:spPr>
        <p:txBody>
          <a:bodyPr vert="horz" wrap="square" lIns="121920" tIns="60960" rIns="121920" bIns="60960" numCol="1" anchor="t" anchorCtr="0" compatLnSpc="1"/>
          <a:lstStyle>
            <a:lvl1pPr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4A1B296-FDDC-461B-9856-49F1E5BF2842}" type="slidenum">
              <a:rPr kumimoji="0" lang="ru-RU" sz="1335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</a:fld>
            <a:endParaRPr kumimoji="0" lang="ru-RU" sz="1335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3570" y="908685"/>
            <a:ext cx="11104880" cy="6311265"/>
          </a:xfrm>
        </p:spPr>
        <p:txBody>
          <a:bodyPr wrap="square" lIns="121920" tIns="60960" rIns="121920" bIns="60960" numCol="1" anchor="t" anchorCtr="0" compatLnSpc="1"/>
          <a:lstStyle/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/>
            </a:pP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У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медуз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в связи с мощным развитием мезоглеи функцию распределения берут на себя 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каналы гастроваскулярной системы. </a:t>
            </a:r>
            <a:endParaRPr kumimoji="0" lang="ru-RU" sz="2800" b="1" i="0" u="none" strike="noStrike" kern="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/>
            </a:pP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У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плоских червей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паренхима, заполняющая промежуток между органами, не допускает перемещения веществ на большие расстояния. Это компенсируется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появлением сильно разветвленной пищеварительной и выделительной систем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. </a:t>
            </a:r>
            <a:endParaRPr kumimoji="0" lang="ru-RU" sz="2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/>
            </a:pP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Однако такой механизм не может обеспечить единства внутренней среды организма.</a:t>
            </a:r>
            <a:endParaRPr kumimoji="0" lang="ru-RU" sz="2800" b="1" i="0" u="none" strike="noStrike" kern="0" cap="none" spc="0" normalizeH="0" baseline="0" noProof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2" name="Номер слайда 1"/>
          <p:cNvSpPr txBox="1">
            <a:spLocks noGrp="1"/>
          </p:cNvSpPr>
          <p:nvPr>
            <p:ph type="sldNum" sz="quarter" idx="12"/>
          </p:nvPr>
        </p:nvSpPr>
        <p:spPr bwMode="auto">
          <a:ln/>
        </p:spPr>
        <p:txBody>
          <a:bodyPr vert="horz" wrap="square" lIns="121920" tIns="60960" rIns="121920" bIns="60960" numCol="1" anchor="t" anchorCtr="0" compatLnSpc="1"/>
          <a:lstStyle>
            <a:lvl1pPr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CDCFED3-3549-4AEC-B270-02A4D2491852}" type="slidenum">
              <a:rPr kumimoji="0" lang="ru-RU" sz="1335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</a:fld>
            <a:endParaRPr kumimoji="0" lang="ru-RU" sz="1335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76250" y="908685"/>
            <a:ext cx="11239500" cy="7080250"/>
          </a:xfrm>
        </p:spPr>
        <p:txBody>
          <a:bodyPr wrap="square" lIns="121920" tIns="60960" rIns="121920" bIns="60960" numCol="1" anchor="t" anchorCtr="0" compatLnSpc="1"/>
          <a:lstStyle/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/>
            </a:pPr>
            <a:r>
              <a:rPr kumimoji="0" lang="ru-RU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У</a:t>
            </a:r>
            <a:r>
              <a:rPr kumimoji="0" lang="ru-RU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b="1" i="0" u="none" strike="noStrike" kern="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круглых червей </a:t>
            </a:r>
            <a:r>
              <a:rPr kumimoji="0" lang="ru-RU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с появлением первичной полости тела функцию перемещения продуктов обмена по организму начинает выполнять</a:t>
            </a:r>
            <a:r>
              <a:rPr kumimoji="0" lang="ru-RU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полостная жидкость, которая, перемещаясь при движениях червя, омывает все части тела и становится посредником между ними</a:t>
            </a:r>
            <a:r>
              <a:rPr kumimoji="0" lang="ru-RU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. </a:t>
            </a:r>
            <a:endParaRPr kumimoji="0" lang="ru-RU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/>
            </a:pPr>
            <a:r>
              <a:rPr kumimoji="0" lang="ru-RU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Однако правильной циркуляции и определенных путей передвижения продуктов обмена здесь еще нет.</a:t>
            </a:r>
            <a:endParaRPr kumimoji="0" lang="ru-RU" b="1" i="0" u="none" strike="noStrike" kern="0" cap="none" spc="0" normalizeH="0" baseline="0" noProof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/>
            </a:pPr>
            <a:endParaRPr kumimoji="0" lang="ru-RU" b="1" i="0" u="none" strike="noStrike" kern="0" cap="none" spc="0" normalizeH="0" baseline="0" noProof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2" name="Номер слайда 1"/>
          <p:cNvSpPr txBox="1">
            <a:spLocks noGrp="1"/>
          </p:cNvSpPr>
          <p:nvPr>
            <p:ph type="sldNum" sz="quarter" idx="12"/>
          </p:nvPr>
        </p:nvSpPr>
        <p:spPr bwMode="auto">
          <a:ln/>
        </p:spPr>
        <p:txBody>
          <a:bodyPr vert="horz" wrap="square" lIns="121920" tIns="60960" rIns="121920" bIns="60960" numCol="1" anchor="t" anchorCtr="0" compatLnSpc="1"/>
          <a:lstStyle>
            <a:lvl1pPr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AFBAD74-4E59-4DAE-B446-D5F461C86FDF}" type="slidenum">
              <a:rPr kumimoji="0" lang="ru-RU" sz="1335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</a:fld>
            <a:endParaRPr kumimoji="0" lang="ru-RU" sz="1335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79425" y="621030"/>
            <a:ext cx="11144250" cy="7080250"/>
          </a:xfrm>
        </p:spPr>
        <p:txBody>
          <a:bodyPr wrap="square" lIns="121920" tIns="60960" rIns="121920" bIns="60960" numCol="1" anchor="t" anchorCtr="0" compatLnSpc="1"/>
          <a:lstStyle/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/>
            </a:pP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Самым совершенным аппаратом распределения служит кровеносная система, появляющаяся впервые у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аннелид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. </a:t>
            </a:r>
            <a:endParaRPr kumimoji="0" lang="ru-RU" sz="2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/>
            </a:pP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Очевидно, в процессе эволюции в тканях организма постепенно определялись постоянные пути циркуляции. Предполагают, что это произошло путем образования полостей в промежуточном веществе мезенхимы, принявших форму правильных каналов.</a:t>
            </a:r>
            <a:endParaRPr kumimoji="0" lang="ru-RU" sz="2800" b="1" i="0" u="none" strike="noStrike" kern="0" cap="none" spc="0" normalizeH="0" baseline="0" noProof="0" dirty="0" smtClean="0">
              <a:ln>
                <a:noFill/>
              </a:ln>
              <a:solidFill>
                <a:schemeClr val="accent4">
                  <a:lumMod val="1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/>
            </a:pP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Попадавшие в полость каналов клетки мезенхимы дали начало клеточным элементам крови.</a:t>
            </a:r>
            <a:endParaRPr kumimoji="0" lang="ru-RU" sz="2800" b="1" i="0" u="none" strike="noStrike" kern="0" cap="none" spc="0" normalizeH="0" baseline="0" noProof="0" dirty="0" smtClean="0">
              <a:ln>
                <a:noFill/>
              </a:ln>
              <a:solidFill>
                <a:schemeClr val="accent4">
                  <a:lumMod val="1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2" name="Номер слайда 1"/>
          <p:cNvSpPr txBox="1">
            <a:spLocks noGrp="1"/>
          </p:cNvSpPr>
          <p:nvPr>
            <p:ph type="sldNum" sz="quarter" idx="12"/>
          </p:nvPr>
        </p:nvSpPr>
        <p:spPr bwMode="auto">
          <a:ln/>
        </p:spPr>
        <p:txBody>
          <a:bodyPr vert="horz" wrap="square" lIns="121920" tIns="60960" rIns="121920" bIns="60960" numCol="1" anchor="t" anchorCtr="0" compatLnSpc="1"/>
          <a:lstStyle>
            <a:lvl1pPr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BDD3FA5-3A97-4130-A9CF-83F28395470F}" type="slidenum">
              <a:rPr kumimoji="0" lang="ru-RU" sz="1335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</a:fld>
            <a:endParaRPr kumimoji="0" lang="ru-RU" sz="1335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551180" y="1124585"/>
            <a:ext cx="11204575" cy="4416425"/>
          </a:xfrm>
        </p:spPr>
        <p:txBody>
          <a:bodyPr wrap="square" lIns="121920" tIns="60960" rIns="121920" bIns="60960" numCol="1" anchor="t" anchorCtr="0" compatLnSpc="1"/>
          <a:lstStyle/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/>
            </a:pPr>
            <a:r>
              <a:rPr kumimoji="0" lang="ru-RU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С появлением сократительных элементов в стенках сосудов возникла правильная циркуляция крови, что обеспечило быстрое химическое взаимодействие разных частей организма между собой и появление общей единой среды организма.</a:t>
            </a:r>
            <a:r>
              <a:rPr kumimoji="0" lang="ru-RU" sz="4265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ru-RU" sz="4265" b="1" i="0" u="none" strike="noStrike" kern="0" cap="none" spc="0" normalizeH="0" baseline="0" noProof="0" dirty="0" smtClean="0">
              <a:ln>
                <a:noFill/>
              </a:ln>
              <a:solidFill>
                <a:schemeClr val="accent4">
                  <a:lumMod val="1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/>
            </a:pPr>
            <a:endParaRPr kumimoji="0" lang="ru-RU" sz="4265" b="1" i="0" u="none" strike="noStrike" kern="0" cap="none" spc="0" normalizeH="0" baseline="0" noProof="0" dirty="0" smtClean="0">
              <a:ln>
                <a:noFill/>
              </a:ln>
              <a:solidFill>
                <a:schemeClr val="accent4">
                  <a:lumMod val="1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Сумерки">
  <a:themeElements>
    <a:clrScheme name="Сумерки 4">
      <a:dk1>
        <a:srgbClr val="55863C"/>
      </a:dk1>
      <a:lt1>
        <a:srgbClr val="FFFFFF"/>
      </a:lt1>
      <a:dk2>
        <a:srgbClr val="375F2F"/>
      </a:dk2>
      <a:lt2>
        <a:srgbClr val="D1EFB3"/>
      </a:lt2>
      <a:accent1>
        <a:srgbClr val="00CC66"/>
      </a:accent1>
      <a:accent2>
        <a:srgbClr val="8EAC66"/>
      </a:accent2>
      <a:accent3>
        <a:srgbClr val="AEB6AD"/>
      </a:accent3>
      <a:accent4>
        <a:srgbClr val="DADADA"/>
      </a:accent4>
      <a:accent5>
        <a:srgbClr val="AAE2B8"/>
      </a:accent5>
      <a:accent6>
        <a:srgbClr val="809B5C"/>
      </a:accent6>
      <a:hlink>
        <a:srgbClr val="B4EF7F"/>
      </a:hlink>
      <a:folHlink>
        <a:srgbClr val="F8F6AC"/>
      </a:folHlink>
    </a:clrScheme>
    <a:fontScheme name="Сумерки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anose="020B060403050404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anose="020B0604030504040204" pitchFamily="34" charset="0"/>
          </a:defRPr>
        </a:defPPr>
      </a:lstStyle>
    </a:lnDef>
  </a:objectDefaults>
  <a:extraClrSchemeLst>
    <a:extraClrScheme>
      <a:clrScheme name="Сумерки 1">
        <a:dk1>
          <a:srgbClr val="BD3737"/>
        </a:dk1>
        <a:lt1>
          <a:srgbClr val="FFFFFF"/>
        </a:lt1>
        <a:dk2>
          <a:srgbClr val="721E1E"/>
        </a:dk2>
        <a:lt2>
          <a:srgbClr val="FFCC00"/>
        </a:lt2>
        <a:accent1>
          <a:srgbClr val="FF6600"/>
        </a:accent1>
        <a:accent2>
          <a:srgbClr val="CC3300"/>
        </a:accent2>
        <a:accent3>
          <a:srgbClr val="BCABAB"/>
        </a:accent3>
        <a:accent4>
          <a:srgbClr val="DADADA"/>
        </a:accent4>
        <a:accent5>
          <a:srgbClr val="FFB8AA"/>
        </a:accent5>
        <a:accent6>
          <a:srgbClr val="B92D00"/>
        </a:accent6>
        <a:hlink>
          <a:srgbClr val="F7CC2F"/>
        </a:hlink>
        <a:folHlink>
          <a:srgbClr val="C7C6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2">
        <a:dk1>
          <a:srgbClr val="000099"/>
        </a:dk1>
        <a:lt1>
          <a:srgbClr val="FFFFFF"/>
        </a:lt1>
        <a:dk2>
          <a:srgbClr val="000066"/>
        </a:dk2>
        <a:lt2>
          <a:srgbClr val="EAEAEA"/>
        </a:lt2>
        <a:accent1>
          <a:srgbClr val="66CCFF"/>
        </a:accent1>
        <a:accent2>
          <a:srgbClr val="0066FF"/>
        </a:accent2>
        <a:accent3>
          <a:srgbClr val="AAAAB8"/>
        </a:accent3>
        <a:accent4>
          <a:srgbClr val="DADADA"/>
        </a:accent4>
        <a:accent5>
          <a:srgbClr val="B8E2FF"/>
        </a:accent5>
        <a:accent6>
          <a:srgbClr val="005CE7"/>
        </a:accent6>
        <a:hlink>
          <a:srgbClr val="FFFFCC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3">
        <a:dk1>
          <a:srgbClr val="6600CC"/>
        </a:dk1>
        <a:lt1>
          <a:srgbClr val="FFFFFF"/>
        </a:lt1>
        <a:dk2>
          <a:srgbClr val="4B0096"/>
        </a:dk2>
        <a:lt2>
          <a:srgbClr val="CDD7DF"/>
        </a:lt2>
        <a:accent1>
          <a:srgbClr val="9999FF"/>
        </a:accent1>
        <a:accent2>
          <a:srgbClr val="7850BA"/>
        </a:accent2>
        <a:accent3>
          <a:srgbClr val="B1AAC9"/>
        </a:accent3>
        <a:accent4>
          <a:srgbClr val="DADADA"/>
        </a:accent4>
        <a:accent5>
          <a:srgbClr val="CACAFF"/>
        </a:accent5>
        <a:accent6>
          <a:srgbClr val="6C48A8"/>
        </a:accent6>
        <a:hlink>
          <a:srgbClr val="00CCFF"/>
        </a:hlink>
        <a:folHlink>
          <a:srgbClr val="0796B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4">
        <a:dk1>
          <a:srgbClr val="55863C"/>
        </a:dk1>
        <a:lt1>
          <a:srgbClr val="FFFFFF"/>
        </a:lt1>
        <a:dk2>
          <a:srgbClr val="375F2F"/>
        </a:dk2>
        <a:lt2>
          <a:srgbClr val="D1EFB3"/>
        </a:lt2>
        <a:accent1>
          <a:srgbClr val="00CC66"/>
        </a:accent1>
        <a:accent2>
          <a:srgbClr val="8EAC66"/>
        </a:accent2>
        <a:accent3>
          <a:srgbClr val="AEB6AD"/>
        </a:accent3>
        <a:accent4>
          <a:srgbClr val="DADADA"/>
        </a:accent4>
        <a:accent5>
          <a:srgbClr val="AAE2B8"/>
        </a:accent5>
        <a:accent6>
          <a:srgbClr val="809B5C"/>
        </a:accent6>
        <a:hlink>
          <a:srgbClr val="B4EF7F"/>
        </a:hlink>
        <a:folHlink>
          <a:srgbClr val="F8F6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5">
        <a:dk1>
          <a:srgbClr val="588073"/>
        </a:dk1>
        <a:lt1>
          <a:srgbClr val="FFFFFF"/>
        </a:lt1>
        <a:dk2>
          <a:srgbClr val="486768"/>
        </a:dk2>
        <a:lt2>
          <a:srgbClr val="DDDDDD"/>
        </a:lt2>
        <a:accent1>
          <a:srgbClr val="33CCCC"/>
        </a:accent1>
        <a:accent2>
          <a:srgbClr val="008871"/>
        </a:accent2>
        <a:accent3>
          <a:srgbClr val="B1B8B9"/>
        </a:accent3>
        <a:accent4>
          <a:srgbClr val="DADADA"/>
        </a:accent4>
        <a:accent5>
          <a:srgbClr val="ADE2E2"/>
        </a:accent5>
        <a:accent6>
          <a:srgbClr val="007B66"/>
        </a:accent6>
        <a:hlink>
          <a:srgbClr val="00CC99"/>
        </a:hlink>
        <a:folHlink>
          <a:srgbClr val="A8A8A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6">
        <a:dk1>
          <a:srgbClr val="6B6C75"/>
        </a:dk1>
        <a:lt1>
          <a:srgbClr val="FFFFFF"/>
        </a:lt1>
        <a:dk2>
          <a:srgbClr val="575863"/>
        </a:dk2>
        <a:lt2>
          <a:srgbClr val="FFFFCC"/>
        </a:lt2>
        <a:accent1>
          <a:srgbClr val="677481"/>
        </a:accent1>
        <a:accent2>
          <a:srgbClr val="697E5E"/>
        </a:accent2>
        <a:accent3>
          <a:srgbClr val="B4B4B7"/>
        </a:accent3>
        <a:accent4>
          <a:srgbClr val="DADADA"/>
        </a:accent4>
        <a:accent5>
          <a:srgbClr val="B8BCC1"/>
        </a:accent5>
        <a:accent6>
          <a:srgbClr val="5E7254"/>
        </a:accent6>
        <a:hlink>
          <a:srgbClr val="E9E77F"/>
        </a:hlink>
        <a:folHlink>
          <a:srgbClr val="D3A44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7">
        <a:dk1>
          <a:srgbClr val="000000"/>
        </a:dk1>
        <a:lt1>
          <a:srgbClr val="C4D6BE"/>
        </a:lt1>
        <a:dk2>
          <a:srgbClr val="339966"/>
        </a:dk2>
        <a:lt2>
          <a:srgbClr val="EFFBF0"/>
        </a:lt2>
        <a:accent1>
          <a:srgbClr val="DDDDDD"/>
        </a:accent1>
        <a:accent2>
          <a:srgbClr val="CCFF99"/>
        </a:accent2>
        <a:accent3>
          <a:srgbClr val="DEE8DB"/>
        </a:accent3>
        <a:accent4>
          <a:srgbClr val="000000"/>
        </a:accent4>
        <a:accent5>
          <a:srgbClr val="EBEBEB"/>
        </a:accent5>
        <a:accent6>
          <a:srgbClr val="B9E78A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умерки 8">
        <a:dk1>
          <a:srgbClr val="000000"/>
        </a:dk1>
        <a:lt1>
          <a:srgbClr val="D6DAE4"/>
        </a:lt1>
        <a:dk2>
          <a:srgbClr val="000099"/>
        </a:dk2>
        <a:lt2>
          <a:srgbClr val="FFFFFF"/>
        </a:lt2>
        <a:accent1>
          <a:srgbClr val="BFDEE3"/>
        </a:accent1>
        <a:accent2>
          <a:srgbClr val="C0C0C0"/>
        </a:accent2>
        <a:accent3>
          <a:srgbClr val="E8EAEF"/>
        </a:accent3>
        <a:accent4>
          <a:srgbClr val="000000"/>
        </a:accent4>
        <a:accent5>
          <a:srgbClr val="DCECEF"/>
        </a:accent5>
        <a:accent6>
          <a:srgbClr val="AEAEAE"/>
        </a:accent6>
        <a:hlink>
          <a:srgbClr val="3333CC"/>
        </a:hlink>
        <a:folHlink>
          <a:srgbClr val="5E93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умерки 9">
        <a:dk1>
          <a:srgbClr val="4A2500"/>
        </a:dk1>
        <a:lt1>
          <a:srgbClr val="C2C0BA"/>
        </a:lt1>
        <a:dk2>
          <a:srgbClr val="788569"/>
        </a:dk2>
        <a:lt2>
          <a:srgbClr val="F4F4EC"/>
        </a:lt2>
        <a:accent1>
          <a:srgbClr val="E1DFC1"/>
        </a:accent1>
        <a:accent2>
          <a:srgbClr val="A5A7AF"/>
        </a:accent2>
        <a:accent3>
          <a:srgbClr val="DDDCD9"/>
        </a:accent3>
        <a:accent4>
          <a:srgbClr val="3E1E00"/>
        </a:accent4>
        <a:accent5>
          <a:srgbClr val="EEECDD"/>
        </a:accent5>
        <a:accent6>
          <a:srgbClr val="95979E"/>
        </a:accent6>
        <a:hlink>
          <a:srgbClr val="9C9800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11657</Words>
  <Application>WPS Presentation</Application>
  <PresentationFormat>Экран (4:3)</PresentationFormat>
  <Paragraphs>388</Paragraphs>
  <Slides>52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52</vt:i4>
      </vt:variant>
    </vt:vector>
  </HeadingPairs>
  <TitlesOfParts>
    <vt:vector size="60" baseType="lpstr">
      <vt:lpstr>Arial</vt:lpstr>
      <vt:lpstr>SimSun</vt:lpstr>
      <vt:lpstr>Wingdings</vt:lpstr>
      <vt:lpstr>Tahoma</vt:lpstr>
      <vt:lpstr>Times New Roman</vt:lpstr>
      <vt:lpstr>Microsoft YaHei</vt:lpstr>
      <vt:lpstr>Arial Unicode MS</vt:lpstr>
      <vt:lpstr>Сумерки</vt:lpstr>
      <vt:lpstr>PowerPoint 演示文稿</vt:lpstr>
      <vt:lpstr>PowerPoint 演示文稿</vt:lpstr>
      <vt:lpstr>PowerPoint 演示文稿</vt:lpstr>
      <vt:lpstr>Функции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Млекопитающие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Дефект межжелудочковой перегородки</vt:lpstr>
      <vt:lpstr>PowerPoint 演示文稿</vt:lpstr>
      <vt:lpstr>PowerPoint 演示文稿</vt:lpstr>
      <vt:lpstr>PowerPoint 演示文稿</vt:lpstr>
      <vt:lpstr>Преобразование жаберных дуг</vt:lpstr>
      <vt:lpstr>Преобразование жаберных дуг</vt:lpstr>
      <vt:lpstr>Преобразование жаберных дуг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VSMU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Farm</dc:creator>
  <cp:lastModifiedBy>WPS_1744631150</cp:lastModifiedBy>
  <cp:revision>1613</cp:revision>
  <dcterms:created xsi:type="dcterms:W3CDTF">2006-06-10T07:22:26Z</dcterms:created>
  <dcterms:modified xsi:type="dcterms:W3CDTF">2025-06-25T09:10:26Z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FE116BE2A6994E8AA29D4D12422F6B43_13</vt:lpwstr>
  </property>
  <property fmtid="{D5CDD505-2E9C-101B-9397-08002B2CF9AE}" pid="3" name="KSOProductBuildVer">
    <vt:lpwstr>1049-12.2.0.21546</vt:lpwstr>
  </property>
</Properties>
</file>