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770" r:id="rId1"/>
  </p:sldMasterIdLst>
  <p:notesMasterIdLst>
    <p:notesMasterId r:id="rId61"/>
  </p:notesMasterIdLst>
  <p:handoutMasterIdLst>
    <p:handoutMasterId r:id="rId62"/>
  </p:handoutMasterIdLst>
  <p:sldIdLst>
    <p:sldId id="292" r:id="rId2"/>
    <p:sldId id="374" r:id="rId3"/>
    <p:sldId id="705" r:id="rId4"/>
    <p:sldId id="704" r:id="rId5"/>
    <p:sldId id="600" r:id="rId6"/>
    <p:sldId id="724" r:id="rId7"/>
    <p:sldId id="723" r:id="rId8"/>
    <p:sldId id="706" r:id="rId9"/>
    <p:sldId id="741" r:id="rId10"/>
    <p:sldId id="737" r:id="rId11"/>
    <p:sldId id="718" r:id="rId12"/>
    <p:sldId id="712" r:id="rId13"/>
    <p:sldId id="713" r:id="rId14"/>
    <p:sldId id="714" r:id="rId15"/>
    <p:sldId id="715" r:id="rId16"/>
    <p:sldId id="716" r:id="rId17"/>
    <p:sldId id="717" r:id="rId18"/>
    <p:sldId id="719" r:id="rId19"/>
    <p:sldId id="720" r:id="rId20"/>
    <p:sldId id="721" r:id="rId21"/>
    <p:sldId id="676" r:id="rId22"/>
    <p:sldId id="677" r:id="rId23"/>
    <p:sldId id="678" r:id="rId24"/>
    <p:sldId id="679" r:id="rId25"/>
    <p:sldId id="680" r:id="rId26"/>
    <p:sldId id="681" r:id="rId27"/>
    <p:sldId id="682" r:id="rId28"/>
    <p:sldId id="683" r:id="rId29"/>
    <p:sldId id="684" r:id="rId30"/>
    <p:sldId id="685" r:id="rId31"/>
    <p:sldId id="686" r:id="rId32"/>
    <p:sldId id="687" r:id="rId33"/>
    <p:sldId id="688" r:id="rId34"/>
    <p:sldId id="689" r:id="rId35"/>
    <p:sldId id="690" r:id="rId36"/>
    <p:sldId id="691" r:id="rId37"/>
    <p:sldId id="692" r:id="rId38"/>
    <p:sldId id="693" r:id="rId39"/>
    <p:sldId id="694" r:id="rId40"/>
    <p:sldId id="695" r:id="rId41"/>
    <p:sldId id="696" r:id="rId42"/>
    <p:sldId id="697" r:id="rId43"/>
    <p:sldId id="698" r:id="rId44"/>
    <p:sldId id="728" r:id="rId45"/>
    <p:sldId id="729" r:id="rId46"/>
    <p:sldId id="732" r:id="rId47"/>
    <p:sldId id="730" r:id="rId48"/>
    <p:sldId id="733" r:id="rId49"/>
    <p:sldId id="738" r:id="rId50"/>
    <p:sldId id="725" r:id="rId51"/>
    <p:sldId id="726" r:id="rId52"/>
    <p:sldId id="727" r:id="rId53"/>
    <p:sldId id="711" r:id="rId54"/>
    <p:sldId id="740" r:id="rId55"/>
    <p:sldId id="743" r:id="rId56"/>
    <p:sldId id="660" r:id="rId57"/>
    <p:sldId id="742" r:id="rId58"/>
    <p:sldId id="498" r:id="rId59"/>
    <p:sldId id="495" r:id="rId60"/>
  </p:sldIdLst>
  <p:sldSz cx="9144000" cy="6858000" type="screen4x3"/>
  <p:notesSz cx="9942513" cy="6815138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</p:embeddedFontLst>
  <p:custDataLst>
    <p:tags r:id="rId6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7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1547B6"/>
    <a:srgbClr val="003399"/>
    <a:srgbClr val="1547B7"/>
    <a:srgbClr val="993300"/>
    <a:srgbClr val="0959B2"/>
    <a:srgbClr val="F8C301"/>
    <a:srgbClr val="CC6600"/>
    <a:srgbClr val="FF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47" autoAdjust="0"/>
  </p:normalViewPr>
  <p:slideViewPr>
    <p:cSldViewPr showGuides="1">
      <p:cViewPr>
        <p:scale>
          <a:sx n="100" d="100"/>
          <a:sy n="100" d="100"/>
        </p:scale>
        <p:origin x="-194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howGuides="1">
      <p:cViewPr varScale="1">
        <p:scale>
          <a:sx n="123" d="100"/>
          <a:sy n="123" d="100"/>
        </p:scale>
        <p:origin x="1638" y="108"/>
      </p:cViewPr>
      <p:guideLst>
        <p:guide orient="horz" pos="2147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72050" y="6410326"/>
            <a:ext cx="21193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AEB04FC8-ED15-4127-9AB7-A94C780658F7}" type="datetime8">
              <a:rPr lang="ru-RU"/>
              <a:pPr>
                <a:defRPr/>
              </a:pPr>
              <a:t>09.01.2021 17:57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82676" y="6359525"/>
            <a:ext cx="3889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7550151" y="6359525"/>
            <a:ext cx="1381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r>
              <a:rPr lang="ru-RU" altLang="ru-RU"/>
              <a:t>Стр. </a:t>
            </a:r>
            <a:fld id="{99928758-4F46-4BB8-87D0-608546AA7D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798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5187" cy="255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7" y="3236913"/>
            <a:ext cx="729456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9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73826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9" y="6473826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3A3332-FDB5-4BC3-8DB5-AE92543385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9622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80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40D3-B06D-4AB4-A85B-50212F1A987A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89CE-F93A-404E-A6DB-E278FD98B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5184"/>
            <a:ext cx="4602863" cy="177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2409"/>
      </p:ext>
    </p:extLst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E533-804D-42C1-960A-58829F29D8C5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3D29-10CF-450B-B7C6-EE9F6DFCCE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08892"/>
      </p:ext>
    </p:extLst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C51A-0E11-476D-95CB-D749B160769B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7351-CBB4-45E7-A6F2-B957FB5BA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084295"/>
      </p:ext>
    </p:extLst>
  </p:cSld>
  <p:clrMapOvr>
    <a:masterClrMapping/>
  </p:clrMapOvr>
  <p:transition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73163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1219200" y="6248400"/>
            <a:ext cx="2819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365E51-4D49-425B-9A25-BF29158CF4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38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190501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1916113"/>
            <a:ext cx="3429000" cy="4114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81600" y="1916113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1880" y="6356350"/>
            <a:ext cx="951384" cy="365125"/>
          </a:xfrm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58DD93BF-5D2C-4EEE-B110-1A7C89C4C75C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99992" y="6356350"/>
            <a:ext cx="3615680" cy="365125"/>
          </a:xfrm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2C5BE45E-C9BB-4AE1-A083-5243A426338E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1424052"/>
      </p:ext>
    </p:extLst>
  </p:cSld>
  <p:clrMapOvr>
    <a:masterClrMapping/>
  </p:clrMapOvr>
  <p:transition spd="med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7559" y="6520259"/>
            <a:ext cx="1023392" cy="365125"/>
          </a:xfrm>
        </p:spPr>
        <p:txBody>
          <a:bodyPr/>
          <a:lstStyle>
            <a:lvl1pPr algn="r"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87679" y="6520259"/>
            <a:ext cx="3543672" cy="365125"/>
          </a:xfrm>
        </p:spPr>
        <p:txBody>
          <a:bodyPr/>
          <a:lstStyle>
            <a:lvl1pPr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72" y="274638"/>
            <a:ext cx="800639" cy="951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33"/>
            <a:ext cx="348282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12261"/>
      </p:ext>
    </p:extLst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FA7E-F34F-40A5-880F-6F25ABA38237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375F-ED4C-4D03-8799-0C32D76C33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164614"/>
      </p:ext>
    </p:extLst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5331-8C46-4649-926B-B2D662C2B406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F5E8-C54E-445A-B000-6A4FB1586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913457"/>
      </p:ext>
    </p:extLst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E44D-7229-4064-ADAA-F07CA8E832DC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A7CA-B78E-4D6F-AE25-9781E1DB17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315406"/>
      </p:ext>
    </p:extLst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23A4-58AA-4E16-B26A-2C07981CF83A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DFF5-3B88-4BAB-94B3-0198DC272E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584117"/>
      </p:ext>
    </p:extLst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25A8-13F6-4827-BB2C-D440DA7202F3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222F-EF81-4B23-B631-32788856FB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138408"/>
      </p:ext>
    </p:extLst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277D-05CC-4FAE-B311-6B750A258AEA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2FC5-3127-4F8F-8193-2A3DC59460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618341"/>
      </p:ext>
    </p:extLst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115F-475C-4941-80CC-5C6BF2374D46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C44B-3B13-4ECE-9958-DF9B583E4E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730190"/>
      </p:ext>
    </p:extLst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274638"/>
            <a:ext cx="7430783" cy="10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92276"/>
            <a:ext cx="8229600" cy="456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91880" y="6520259"/>
            <a:ext cx="102339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eaLnBrk="1" hangingPunct="1">
              <a:defRPr sz="1100">
                <a:solidFill>
                  <a:srgbClr val="1547B7"/>
                </a:solidFill>
                <a:latin typeface="Arial" charset="0"/>
              </a:defRPr>
            </a:lvl1pPr>
          </a:lstStyle>
          <a:p>
            <a:pPr>
              <a:defRPr/>
            </a:pPr>
            <a:fld id="{68827B23-F1DA-4F01-8D46-8C7C9C9E3874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0" y="6520259"/>
            <a:ext cx="354367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eaLnBrk="1" hangingPunct="1">
              <a:defRPr sz="1100" smtClean="0">
                <a:solidFill>
                  <a:srgbClr val="1547B7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dirty="0" smtClean="0"/>
              <a:t>Методология воспитания: воспитание Человека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520259"/>
            <a:ext cx="514400" cy="365125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1547B7"/>
                </a:solidFill>
              </a:defRPr>
            </a:lvl1pPr>
          </a:lstStyle>
          <a:p>
            <a:pPr>
              <a:defRPr/>
            </a:pPr>
            <a:fld id="{02786723-4739-4497-A3C3-7BA6394FF4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71" r:id="rId12"/>
    <p:sldLayoutId id="2147484172" r:id="rId13"/>
  </p:sldLayoutIdLst>
  <p:transition>
    <p:cover dir="lu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udentlibrary.ru/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178896" cy="106613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/>
              <a:t>ВОЛГОГРАДСКИЙ ГОСУДАРСТВЕННЫЙ МЕДИЦИНСКИЙ УНИВЕРСИТЕТ</a:t>
            </a:r>
            <a:br>
              <a:rPr lang="ru-RU" sz="1600" dirty="0"/>
            </a:br>
            <a:r>
              <a:rPr lang="ru-RU" sz="1600" dirty="0">
                <a:ea typeface="Calibri" pitchFamily="34" charset="0"/>
                <a:cs typeface="Times New Roman" pitchFamily="18" charset="0"/>
              </a:rPr>
              <a:t>КАФЕДРА</a:t>
            </a:r>
            <a:r>
              <a:rPr lang="ru-RU" sz="1600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МЕДИКО-СОЦИАЛЬНЫХ ТЕХНОЛОГИЙ С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КУРСОМ ПЕДАГОГИКИ И ОБРАЗОВАТЕЛЬНЫХ ТЕХНОЛОГИЙ</a:t>
            </a:r>
            <a:r>
              <a:rPr lang="ru-RU" sz="1600" dirty="0"/>
              <a:t> </a:t>
            </a:r>
            <a:r>
              <a:rPr lang="ru-RU" sz="1600" dirty="0" smtClean="0"/>
              <a:t>ДПО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Лекция </a:t>
            </a:r>
            <a:r>
              <a:rPr lang="ru-RU" sz="2800" b="1" dirty="0" smtClean="0">
                <a:solidFill>
                  <a:srgbClr val="7030A0"/>
                </a:solidFill>
              </a:rPr>
              <a:t>32</a:t>
            </a:r>
            <a:endParaRPr lang="ru-RU" sz="2800" b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по «Теории социальной работы»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 для студентов отделения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«Социальная работа»</a:t>
            </a:r>
          </a:p>
          <a:p>
            <a:pPr marL="0" indent="0" algn="just">
              <a:buNone/>
            </a:pPr>
            <a:r>
              <a:rPr lang="x-none" sz="3600" b="1">
                <a:solidFill>
                  <a:srgbClr val="1547B6"/>
                </a:solidFill>
              </a:rPr>
              <a:t>Теоретические проблемы становления системы социальной защиты населения</a:t>
            </a:r>
            <a:endParaRPr lang="ru-RU" sz="3600" dirty="0">
              <a:solidFill>
                <a:srgbClr val="1547B6"/>
              </a:solidFill>
            </a:endParaRPr>
          </a:p>
          <a:p>
            <a:pPr marL="0" indent="0" algn="just">
              <a:buNone/>
            </a:pPr>
            <a:endParaRPr lang="ru-RU" altLang="ru-RU" sz="3600" dirty="0" smtClean="0">
              <a:solidFill>
                <a:srgbClr val="1547B6"/>
              </a:solidFill>
            </a:endParaRPr>
          </a:p>
          <a:p>
            <a:pPr marL="0" indent="0" algn="r"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Д.пед.н</a:t>
            </a:r>
            <a:r>
              <a:rPr lang="ru-RU" altLang="ru-RU" sz="2400" dirty="0" smtClean="0">
                <a:solidFill>
                  <a:srgbClr val="002060"/>
                </a:solidFill>
              </a:rPr>
              <a:t>. А.И. </a:t>
            </a:r>
            <a:r>
              <a:rPr lang="ru-RU" altLang="ru-RU" sz="2400" dirty="0" err="1" smtClean="0">
                <a:solidFill>
                  <a:srgbClr val="002060"/>
                </a:solidFill>
              </a:rPr>
              <a:t>Артюхина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1547B6"/>
                </a:solidFill>
              </a:rPr>
              <a:t>       Волгоград 2021</a:t>
            </a:r>
            <a:endParaRPr lang="ru-RU" sz="2800" b="1" dirty="0">
              <a:solidFill>
                <a:srgbClr val="1547B6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" name="Рисунок 1" descr="Описание: 4215-logotip_volgg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6"/>
            <a:ext cx="1783879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0a2ae59b0b7e5ee1c62e80d684812ac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8558" y="-5680"/>
            <a:ext cx="1800225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0196652"/>
      </p:ext>
    </p:extLst>
  </p:cSld>
  <p:clrMapOvr>
    <a:masterClrMapping/>
  </p:clrMapOvr>
  <p:transition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4098" name="Picture 2" descr="http://zav.ansya.ru/health/mesto-kso-v-sisteme-sovremennih-socialeno-trudovih-i-socialeno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0460"/>
            <a:ext cx="95405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32598"/>
      </p:ext>
    </p:extLst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10242" name="Picture 2" descr="http://player.myshared.ru/4/217893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teleport2001.ru/files/teleport/images/2014/11/14/lgotni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17232"/>
            <a:ext cx="2411760" cy="14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32470"/>
      </p:ext>
    </p:extLst>
  </p:cSld>
  <p:clrMapOvr>
    <a:masterClrMapping/>
  </p:clrMapOvr>
  <p:transition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3600"/>
              <a:t>Факторы  становления системы социальной защиты населения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7172" name="Picture 4" descr="http://bigslide.ru/images/18/17153/96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20256" cy="406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55576" y="5229200"/>
            <a:ext cx="24117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mtClean="0"/>
              <a:t>экономические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189424" y="5805264"/>
            <a:ext cx="262072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/>
              <a:t>идеологические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139912" y="5428064"/>
            <a:ext cx="226774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/>
              <a:t>политические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164288" y="4725144"/>
            <a:ext cx="2008232" cy="1736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/>
              <a:t>нравственно-психологические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505561"/>
      </p:ext>
    </p:extLst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3600"/>
              <a:t>Факторы  становления системы социальной защиты населения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17160" y="1628800"/>
            <a:ext cx="349188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П</a:t>
            </a:r>
            <a:r>
              <a:rPr lang="x-none" sz="2800" b="1" smtClean="0"/>
              <a:t>олитические</a:t>
            </a:r>
            <a:endParaRPr lang="ru-RU" sz="2800" b="1" dirty="0" smtClean="0"/>
          </a:p>
          <a:p>
            <a:pPr algn="ctr"/>
            <a:r>
              <a:rPr lang="ru-RU" sz="2800" b="1" dirty="0"/>
              <a:t>факторы</a:t>
            </a:r>
          </a:p>
          <a:p>
            <a:pPr algn="ctr"/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3556" y="1793104"/>
            <a:ext cx="5246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Необходимость политической стабилизации в обществе в решающей степени определила превращение ССЗН в элемент национальной безопасности </a:t>
            </a:r>
            <a:r>
              <a:rPr lang="ru-RU" dirty="0" smtClean="0"/>
              <a:t>страны: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2494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конкретные меры по противодействию многим потенциальным и реальным угрозам, которым подвергаются жизненно важные интересы России: по преодолению бедности, замедлению снижения уровня жизни населения, социальной дифференциации общества, ликвидации различного рода чрезвычайных </a:t>
            </a:r>
            <a:r>
              <a:rPr lang="ru-RU" dirty="0" smtClean="0"/>
              <a:t>ситуаций; мониторинг </a:t>
            </a:r>
            <a:r>
              <a:rPr lang="ru-RU" dirty="0"/>
              <a:t>и прогнозирование социальных процессов, упреждающая корректировка решений органов государственной власти, способных ухудшить социальную ситуацию, развитие социальных выплат и </a:t>
            </a:r>
            <a:r>
              <a:rPr lang="ru-RU" dirty="0" smtClean="0"/>
              <a:t>СО</a:t>
            </a:r>
            <a:r>
              <a:rPr lang="ru-RU" dirty="0"/>
              <a:t>;</a:t>
            </a:r>
            <a:r>
              <a:rPr lang="ru-RU" dirty="0" smtClean="0"/>
              <a:t> действия</a:t>
            </a:r>
            <a:r>
              <a:rPr lang="ru-RU" dirty="0"/>
              <a:t>, направленные на укрепление основ федерализма, повышение управляемости системы исполнительной власти, развитие </a:t>
            </a:r>
            <a:r>
              <a:rPr lang="ru-RU" dirty="0" smtClean="0"/>
              <a:t>социального </a:t>
            </a:r>
            <a:r>
              <a:rPr lang="ru-RU" dirty="0"/>
              <a:t>законодательства, разработку и реализацию федеральных и региональных программ, заключение договоров о разграничении полномочий по вопросам социальной защиты с субъектами РФ и др.</a:t>
            </a:r>
          </a:p>
        </p:txBody>
      </p:sp>
    </p:spTree>
    <p:extLst>
      <p:ext uri="{BB962C8B-B14F-4D97-AF65-F5344CB8AC3E}">
        <p14:creationId xmlns:p14="http://schemas.microsoft.com/office/powerpoint/2010/main" val="1377090619"/>
      </p:ext>
    </p:extLst>
  </p:cSld>
  <p:clrMapOvr>
    <a:masterClrMapping/>
  </p:clrMapOvr>
  <p:transition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3600"/>
              <a:t>Факторы  становления системы социальной защиты населения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143508" y="1588800"/>
            <a:ext cx="1080120" cy="429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/>
              <a:t>Экономические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55679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определяют характер и специфику функционирования института социальной защиты: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экономические </a:t>
            </a:r>
            <a:r>
              <a:rPr lang="ru-RU" dirty="0"/>
              <a:t>последствия, связанные с применением определенных методов регулирования социальной защиты</a:t>
            </a:r>
            <a:r>
              <a:rPr lang="ru-RU" dirty="0" smtClean="0"/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величина </a:t>
            </a:r>
            <a:r>
              <a:rPr lang="ru-RU" dirty="0"/>
              <a:t>общего уровня потребления важнейших видов товаров;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моделирование </a:t>
            </a:r>
            <a:r>
              <a:rPr lang="ru-RU" dirty="0"/>
              <a:t>доходов посредством взимания взносов, рассматриваемых в качестве формы налогообложения и предоставления пособий в денежной или натуральной форме.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005064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докладе Международного бюро труда Комиссии по социальному развитию Экономического и Социального Совета ООН «Социальная защита в контексте национального развития</a:t>
            </a:r>
            <a:r>
              <a:rPr lang="ru-RU" dirty="0" smtClean="0"/>
              <a:t>»: различные </a:t>
            </a:r>
            <a:r>
              <a:rPr lang="ru-RU" dirty="0"/>
              <a:t>стороны социальной защиты содействуют росту производительности труда работников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2508" y="5589240"/>
            <a:ext cx="1725316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Доступность медпомощи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589240"/>
            <a:ext cx="1224136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Здоровье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5591544"/>
            <a:ext cx="1849908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</a:t>
            </a:r>
            <a:r>
              <a:rPr lang="ru-RU" dirty="0" smtClean="0">
                <a:solidFill>
                  <a:schemeClr val="tx1"/>
                </a:solidFill>
              </a:rPr>
              <a:t>ффективность </a:t>
            </a:r>
            <a:r>
              <a:rPr lang="ru-RU" dirty="0">
                <a:solidFill>
                  <a:schemeClr val="tx1"/>
                </a:solidFill>
              </a:rPr>
              <a:t>трудовых затрат</a:t>
            </a: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2771800" y="5913276"/>
            <a:ext cx="576064" cy="1800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355976" y="5733256"/>
            <a:ext cx="360040" cy="18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51349"/>
      </p:ext>
    </p:extLst>
  </p:cSld>
  <p:clrMapOvr>
    <a:masterClrMapping/>
  </p:clrMapOvr>
  <p:transition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3600"/>
              <a:t>Факторы  становления системы социальной защиты населения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17160" y="1628800"/>
            <a:ext cx="419480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И</a:t>
            </a:r>
            <a:r>
              <a:rPr lang="x-none" sz="2800" b="1" smtClean="0"/>
              <a:t>деологические</a:t>
            </a:r>
            <a:endParaRPr lang="ru-RU" sz="2800" b="1" dirty="0"/>
          </a:p>
          <a:p>
            <a:pPr algn="ctr"/>
            <a:r>
              <a:rPr lang="ru-RU" sz="2800" b="1" dirty="0" smtClean="0"/>
              <a:t>факторы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212976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отражают посредством системы общественных взглядов и идей экономическую жизнь общества, активно влияют на ее развитие посредством деятельности </a:t>
            </a:r>
            <a:endParaRPr lang="ru-RU" dirty="0" smtClean="0"/>
          </a:p>
          <a:p>
            <a:r>
              <a:rPr lang="ru-RU" dirty="0" smtClean="0"/>
              <a:t>государства</a:t>
            </a:r>
            <a:r>
              <a:rPr lang="ru-RU" dirty="0"/>
              <a:t>, общественных объединений, партий, групп и слоев общества. Реально их влияние и на результативность деятельности складывающегося института социальной защиты.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835696" y="2996952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1634560"/>
            <a:ext cx="5040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547B6"/>
                </a:solidFill>
              </a:rPr>
              <a:t>В </a:t>
            </a:r>
            <a:r>
              <a:rPr lang="ru-RU" b="1" dirty="0" smtClean="0">
                <a:solidFill>
                  <a:srgbClr val="1547B6"/>
                </a:solidFill>
              </a:rPr>
              <a:t>России наметились </a:t>
            </a:r>
            <a:r>
              <a:rPr lang="ru-RU" b="1" dirty="0">
                <a:solidFill>
                  <a:srgbClr val="1547B6"/>
                </a:solidFill>
              </a:rPr>
              <a:t>основные общие контуры многоукладной организационной структуры ССЗН, в которой используются практически все организационно-правовые формы, осуществляемые в странах с рыночной экономикой. Конституция РФ ориентирует общество на создание социального государства, политика которого направлена на создание условий, обеспечивающих достойную жизнь и свободное развитие человека. Устанавливаются государственные гарантии по важнейшим положениям, составляющим суть социальной защиты</a:t>
            </a:r>
            <a:r>
              <a:rPr lang="ru-RU" dirty="0" smtClean="0"/>
              <a:t>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077423"/>
      </p:ext>
    </p:extLst>
  </p:cSld>
  <p:clrMapOvr>
    <a:masterClrMapping/>
  </p:clrMapOvr>
  <p:transition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736" y="116632"/>
            <a:ext cx="7430783" cy="1066130"/>
          </a:xfrm>
        </p:spPr>
        <p:txBody>
          <a:bodyPr/>
          <a:lstStyle/>
          <a:p>
            <a:r>
              <a:rPr lang="x-none" sz="3600"/>
              <a:t>Факторы  становления системы социальной защиты населения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17160" y="1628800"/>
            <a:ext cx="419480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Н</a:t>
            </a:r>
            <a:r>
              <a:rPr lang="x-none" sz="2800" smtClean="0"/>
              <a:t>равственно-психологические</a:t>
            </a:r>
            <a:endParaRPr lang="ru-RU" sz="2800" dirty="0"/>
          </a:p>
          <a:p>
            <a:pPr algn="ctr"/>
            <a:endParaRPr lang="ru-RU" sz="28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835696" y="2876613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1634560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протяжении всей истории социальной защиты являются важнейшими регуляторами отношений, возникающих в сфере социальной защиты человека.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792" y="2989773"/>
            <a:ext cx="8334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проблемы </a:t>
            </a:r>
            <a:r>
              <a:rPr lang="ru-RU" dirty="0"/>
              <a:t>возникают часто и проявляются во всех областях социальной помощи и поддержки человека – при взаимодействии социального работника и клиента, в семье, в деятельности учреждений СО и т.д. </a:t>
            </a:r>
          </a:p>
        </p:txBody>
      </p:sp>
      <p:sp>
        <p:nvSpPr>
          <p:cNvPr id="10" name="Овал 9"/>
          <p:cNvSpPr/>
          <p:nvPr/>
        </p:nvSpPr>
        <p:spPr>
          <a:xfrm>
            <a:off x="17160" y="3789040"/>
            <a:ext cx="3798168" cy="31683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547B6"/>
                </a:solidFill>
              </a:rPr>
              <a:t>ССЗН, прежде всего на мезо- и микроуровне, является своеобразным «организационно-правовым полем» для социальной работы, где она выполняет свои цели и задачи, реализует свойственные ей основные функции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78288" y="3789040"/>
            <a:ext cx="4086200" cy="31683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547B6"/>
                </a:solidFill>
              </a:rPr>
              <a:t>С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1547B6"/>
                </a:solidFill>
              </a:rPr>
              <a:t>помощью средств СР реализуются функции СЗ.</a:t>
            </a:r>
          </a:p>
          <a:p>
            <a:r>
              <a:rPr lang="ru-RU" dirty="0" smtClean="0">
                <a:solidFill>
                  <a:srgbClr val="1547B6"/>
                </a:solidFill>
              </a:rPr>
              <a:t>Повышение </a:t>
            </a:r>
            <a:r>
              <a:rPr lang="ru-RU" dirty="0">
                <a:solidFill>
                  <a:srgbClr val="1547B6"/>
                </a:solidFill>
              </a:rPr>
              <a:t>уровня </a:t>
            </a:r>
            <a:r>
              <a:rPr lang="ru-RU" dirty="0" smtClean="0">
                <a:solidFill>
                  <a:srgbClr val="1547B6"/>
                </a:solidFill>
              </a:rPr>
              <a:t>профессионализма специалистов</a:t>
            </a:r>
          </a:p>
          <a:p>
            <a:r>
              <a:rPr lang="ru-RU" dirty="0">
                <a:solidFill>
                  <a:srgbClr val="1547B6"/>
                </a:solidFill>
              </a:rPr>
              <a:t>повышает эффективность мер </a:t>
            </a:r>
            <a:r>
              <a:rPr lang="ru-RU" dirty="0" smtClean="0">
                <a:solidFill>
                  <a:srgbClr val="1547B6"/>
                </a:solidFill>
              </a:rPr>
              <a:t>по </a:t>
            </a:r>
            <a:r>
              <a:rPr lang="ru-RU" dirty="0">
                <a:solidFill>
                  <a:srgbClr val="1547B6"/>
                </a:solidFill>
              </a:rPr>
              <a:t>социальной защите</a:t>
            </a:r>
            <a:r>
              <a:rPr lang="ru-RU" dirty="0" smtClean="0">
                <a:solidFill>
                  <a:srgbClr val="1547B6"/>
                </a:solidFill>
              </a:rPr>
              <a:t>.</a:t>
            </a:r>
            <a:endParaRPr lang="ru-RU" dirty="0">
              <a:solidFill>
                <a:srgbClr val="1547B6"/>
              </a:solidFill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563888" y="5085184"/>
            <a:ext cx="1584176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93488"/>
      </p:ext>
    </p:extLst>
  </p:cSld>
  <p:clrMapOvr>
    <a:masterClrMapping/>
  </p:clrMapOvr>
  <p:transition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80478" cy="106613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Принципы – гуманизм, социальная справедливость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0099"/>
                </a:solidFill>
              </a:rPr>
              <a:t>ССЗН </a:t>
            </a:r>
            <a:r>
              <a:rPr lang="ru-RU" sz="3200" dirty="0">
                <a:solidFill>
                  <a:srgbClr val="000099"/>
                </a:solidFill>
              </a:rPr>
              <a:t>основывается на принципах </a:t>
            </a:r>
            <a:r>
              <a:rPr lang="ru-RU" sz="3200" b="1" dirty="0">
                <a:solidFill>
                  <a:srgbClr val="000099"/>
                </a:solidFill>
              </a:rPr>
              <a:t>системности</a:t>
            </a:r>
            <a:r>
              <a:rPr lang="ru-RU" sz="3200" dirty="0">
                <a:solidFill>
                  <a:srgbClr val="000099"/>
                </a:solidFill>
              </a:rPr>
              <a:t> и </a:t>
            </a:r>
            <a:r>
              <a:rPr lang="ru-RU" sz="3200" b="1" dirty="0">
                <a:solidFill>
                  <a:srgbClr val="000099"/>
                </a:solidFill>
              </a:rPr>
              <a:t>комплексности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492896"/>
            <a:ext cx="6912768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Комплексность обеспечивается:</a:t>
            </a:r>
          </a:p>
          <a:p>
            <a:pPr marL="0" indent="0">
              <a:buNone/>
            </a:pPr>
            <a:r>
              <a:rPr lang="ru-RU" sz="2000" dirty="0"/>
              <a:t>• единством целей, принципов и направлений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деятельности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• сочетанием исторического опыта и традиций с современной практикой помощи человеку;</a:t>
            </a:r>
          </a:p>
          <a:p>
            <a:pPr marL="0" indent="0">
              <a:buNone/>
            </a:pPr>
            <a:r>
              <a:rPr lang="ru-RU" sz="2000" dirty="0"/>
              <a:t>• всесторонним изучением объекта социальной защиты (индивидуума, социальной группы, территориальной общности, трудового коллектива);</a:t>
            </a:r>
          </a:p>
          <a:p>
            <a:pPr marL="0" indent="0">
              <a:buNone/>
            </a:pPr>
            <a:r>
              <a:rPr lang="ru-RU" sz="2000" dirty="0"/>
              <a:t>• координацией и согласованностью действий субъектов социальной защиты;</a:t>
            </a:r>
          </a:p>
          <a:p>
            <a:pPr marL="0" indent="0">
              <a:buNone/>
            </a:pPr>
            <a:r>
              <a:rPr lang="ru-RU" sz="2000" dirty="0"/>
              <a:t>• контролем за осуществлением мер по оказанию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помощи </a:t>
            </a:r>
            <a:r>
              <a:rPr lang="ru-RU" sz="2000" dirty="0"/>
              <a:t>и поддержки людям.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323528" y="2420888"/>
            <a:ext cx="2160240" cy="25202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Что означает  термин «комплексность»?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062921"/>
      </p:ext>
    </p:extLst>
  </p:cSld>
  <p:clrMapOvr>
    <a:masterClrMapping/>
  </p:clrMapOvr>
  <p:transition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</a:t>
            </a:r>
            <a:r>
              <a:rPr lang="ru-RU" b="1" dirty="0" smtClean="0"/>
              <a:t>ринцип </a:t>
            </a:r>
            <a:r>
              <a:rPr lang="ru-RU" b="1" dirty="0"/>
              <a:t>превентивности мер по социальной защите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1547B6"/>
                </a:solidFill>
              </a:rPr>
              <a:t> - следует </a:t>
            </a:r>
            <a:r>
              <a:rPr lang="ru-RU" sz="2000" dirty="0">
                <a:solidFill>
                  <a:srgbClr val="1547B6"/>
                </a:solidFill>
              </a:rPr>
              <a:t>предупреждать причины социального неблагополучия, вскрывать их на самой начальной стадии формирования и устранять</a:t>
            </a:r>
            <a:r>
              <a:rPr lang="ru-RU" sz="2000" dirty="0"/>
              <a:t>. Превентивность – это не только и не столько упреждающие компенсации в денежной и натуральной форме малообеспеченным группам населения при повышении цен или иных социальных потрясениях, а прежде всего </a:t>
            </a:r>
            <a:r>
              <a:rPr lang="ru-RU" sz="2000" dirty="0">
                <a:solidFill>
                  <a:srgbClr val="C00000"/>
                </a:solidFill>
              </a:rPr>
              <a:t>создание таких условий, когда люди сами могут справиться со сложной жизненной ситуацией, использовать личные ресурсы на случай возникновения социальных рисков</a:t>
            </a:r>
            <a:r>
              <a:rPr lang="ru-RU" sz="2000" dirty="0"/>
              <a:t>: старости, болезни, безработицы.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Предупреждение </a:t>
            </a:r>
            <a:r>
              <a:rPr lang="ru-RU" sz="2000" b="1" dirty="0"/>
              <a:t>социальных рисков осуществляется посредством:</a:t>
            </a:r>
          </a:p>
          <a:p>
            <a:pPr marL="0" indent="0">
              <a:buNone/>
            </a:pPr>
            <a:r>
              <a:rPr lang="ru-RU" sz="2000" dirty="0"/>
              <a:t>• помощи в нахождении работы пенсионеру, инвалиду; развития надомного труда;</a:t>
            </a:r>
          </a:p>
          <a:p>
            <a:pPr marL="0" indent="0">
              <a:buNone/>
            </a:pPr>
            <a:r>
              <a:rPr lang="ru-RU" sz="2000" dirty="0"/>
              <a:t>• поддержки негосударственных систем социального страхования;</a:t>
            </a:r>
          </a:p>
          <a:p>
            <a:pPr marL="0" indent="0">
              <a:buNone/>
            </a:pPr>
            <a:r>
              <a:rPr lang="ru-RU" sz="2000" dirty="0"/>
              <a:t>• формирования частного сектора на основе добровольных взносов граждан и других средств;</a:t>
            </a:r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646880"/>
      </p:ext>
    </p:extLst>
  </p:cSld>
  <p:clrMapOvr>
    <a:masterClrMapping/>
  </p:clrMapOvr>
  <p:transition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</a:t>
            </a:r>
            <a:r>
              <a:rPr lang="ru-RU" b="1" dirty="0" smtClean="0"/>
              <a:t>ринцип </a:t>
            </a:r>
            <a:r>
              <a:rPr lang="ru-RU" b="1" dirty="0"/>
              <a:t>превентивности мер по социальной защите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880" y="1628800"/>
            <a:ext cx="8748464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• </a:t>
            </a:r>
            <a:r>
              <a:rPr lang="ru-RU" sz="2000" dirty="0"/>
              <a:t>развития различных форм участия населения в финансировании социальных программ, например на основе развития ипотечного кредитования, поддержки деятельности страховых медицинских компаний (помощь семье или отдельному человеку в выборе медицинского учреждения, врача, необходимых видов медицинских услуг);</a:t>
            </a:r>
          </a:p>
          <a:p>
            <a:pPr marL="0" indent="0">
              <a:buNone/>
            </a:pPr>
            <a:r>
              <a:rPr lang="ru-RU" sz="2000" dirty="0"/>
              <a:t>• сочетания платных и бесплатных услуг, что способствует обеспечению воспроизводственных возможностей субъектов социальной защиты, создает дополнительные системы для накопления населением денежных </a:t>
            </a:r>
            <a:r>
              <a:rPr lang="ru-RU" sz="2000" dirty="0" smtClean="0"/>
              <a:t>сбережений появление </a:t>
            </a:r>
            <a:r>
              <a:rPr lang="ru-RU" sz="2000" dirty="0"/>
              <a:t>новых возможностей для реализации методов самозащиты и удовлетворения социальных потребностей в образовании и воспитании детей, укреплении их здоровья, улучшении жилищных условий и др.;</a:t>
            </a:r>
          </a:p>
          <a:p>
            <a:pPr marL="0" indent="0">
              <a:buNone/>
            </a:pPr>
            <a:r>
              <a:rPr lang="ru-RU" sz="2000" dirty="0"/>
              <a:t>• поддержания величины денежных доходов на уровне не ниже прожиточного минимума, что обеспечивается сочетанием различных форм социальной помощи, участием в формировании рынка труда, использованием общественных работ и др.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79512" y="422108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08918"/>
      </p:ext>
    </p:extLst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20" y="1602723"/>
            <a:ext cx="7430783" cy="106613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7" name="Picture 49" descr="arrow_metal0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" y="1908083"/>
            <a:ext cx="254317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94"/>
          <p:cNvGrpSpPr>
            <a:grpSpLocks/>
          </p:cNvGrpSpPr>
          <p:nvPr/>
        </p:nvGrpSpPr>
        <p:grpSpPr bwMode="auto">
          <a:xfrm flipV="1">
            <a:off x="3761984" y="4115558"/>
            <a:ext cx="755402" cy="606375"/>
            <a:chOff x="2543" y="1006"/>
            <a:chExt cx="416" cy="416"/>
          </a:xfrm>
        </p:grpSpPr>
        <p:sp>
          <p:nvSpPr>
            <p:cNvPr id="10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3" name="Picture 54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15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3703844" y="2972306"/>
            <a:ext cx="794151" cy="632020"/>
            <a:chOff x="3071" y="1006"/>
            <a:chExt cx="416" cy="416"/>
          </a:xfrm>
        </p:grpSpPr>
        <p:sp>
          <p:nvSpPr>
            <p:cNvPr id="1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20" name="Picture 64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2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8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94"/>
          <p:cNvGrpSpPr>
            <a:grpSpLocks/>
          </p:cNvGrpSpPr>
          <p:nvPr/>
        </p:nvGrpSpPr>
        <p:grpSpPr bwMode="auto">
          <a:xfrm flipV="1">
            <a:off x="3737948" y="1980029"/>
            <a:ext cx="755402" cy="606375"/>
            <a:chOff x="2543" y="1006"/>
            <a:chExt cx="416" cy="416"/>
          </a:xfrm>
        </p:grpSpPr>
        <p:sp>
          <p:nvSpPr>
            <p:cNvPr id="24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27" name="Picture 54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9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93"/>
          <p:cNvGrpSpPr>
            <a:grpSpLocks/>
          </p:cNvGrpSpPr>
          <p:nvPr/>
        </p:nvGrpSpPr>
        <p:grpSpPr bwMode="auto">
          <a:xfrm>
            <a:off x="3649265" y="5394286"/>
            <a:ext cx="794151" cy="632020"/>
            <a:chOff x="3071" y="1006"/>
            <a:chExt cx="416" cy="416"/>
          </a:xfrm>
        </p:grpSpPr>
        <p:sp>
          <p:nvSpPr>
            <p:cNvPr id="31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34" name="Picture 64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36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8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572000" y="18630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/>
              <a:t>Факторы  становления системы социальной защиты населения</a:t>
            </a:r>
            <a:endParaRPr lang="ru-RU" dirty="0" smtClean="0"/>
          </a:p>
          <a:p>
            <a:r>
              <a:rPr lang="ru-RU" dirty="0" smtClean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8043" y="381475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/>
              <a:t>Функции системы социальной защиты</a:t>
            </a:r>
            <a:endParaRPr lang="ru-RU" dirty="0"/>
          </a:p>
          <a:p>
            <a:r>
              <a:rPr lang="x-none"/>
              <a:t>Субъекты и объекты социальной защиты. Организационно-правовые формы системы социальной защиты </a:t>
            </a:r>
            <a:r>
              <a:rPr lang="x-none" smtClean="0"/>
              <a:t>населения</a:t>
            </a:r>
            <a:endParaRPr lang="ru-RU" dirty="0" smtClean="0"/>
          </a:p>
          <a:p>
            <a:endParaRPr lang="ru-RU" dirty="0" smtClean="0"/>
          </a:p>
          <a:p>
            <a:r>
              <a:rPr lang="x-none"/>
              <a:t>Приоритетные направления развития системы социальной защиты в современных условиях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18043" y="27122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/>
              <a:t>Принципы как научная основа формирования и развития системы социальной защиты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08309" y="0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Социальная защита является </a:t>
            </a:r>
            <a:r>
              <a:rPr lang="ru-RU" sz="2800" dirty="0" smtClean="0">
                <a:solidFill>
                  <a:schemeClr val="bg1"/>
                </a:solidFill>
              </a:rPr>
              <a:t>универсальным  </a:t>
            </a:r>
            <a:r>
              <a:rPr lang="ru-RU" sz="2800" dirty="0">
                <a:solidFill>
                  <a:schemeClr val="bg1"/>
                </a:solidFill>
              </a:rPr>
              <a:t>способом решения проблемы </a:t>
            </a:r>
            <a:r>
              <a:rPr lang="ru-RU" sz="2800">
                <a:solidFill>
                  <a:schemeClr val="bg1"/>
                </a:solidFill>
              </a:rPr>
              <a:t>бедности</a:t>
            </a:r>
            <a:r>
              <a:rPr lang="ru-RU" sz="2800" smtClean="0">
                <a:solidFill>
                  <a:schemeClr val="bg1"/>
                </a:solidFill>
              </a:rPr>
              <a:t>.                          </a:t>
            </a: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И. А. </a:t>
            </a:r>
            <a:r>
              <a:rPr lang="ru-RU" dirty="0" err="1">
                <a:solidFill>
                  <a:schemeClr val="bg1"/>
                </a:solidFill>
              </a:rPr>
              <a:t>Войно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         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2124"/>
      </p:ext>
    </p:extLst>
  </p:cSld>
  <p:clrMapOvr>
    <a:masterClrMapping/>
  </p:clrMapOvr>
  <p:transition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ринцип </a:t>
            </a:r>
            <a:r>
              <a:rPr lang="ru-RU" dirty="0"/>
              <a:t>социальной защиты – ее </a:t>
            </a:r>
            <a:r>
              <a:rPr lang="ru-RU" b="1" dirty="0" smtClean="0"/>
              <a:t>адресность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Адресность социальной защиты, основанная на научных методах и расчетах и учитывающая индивидуальную ТЖС конкретного человека является средством обеспечения социальной справедливости и фактором активизации его внутреннего потенциала. </a:t>
            </a:r>
            <a:endParaRPr lang="ru-RU" sz="2400" dirty="0" smtClean="0"/>
          </a:p>
          <a:p>
            <a:r>
              <a:rPr lang="ru-RU" sz="2400" dirty="0" smtClean="0"/>
              <a:t>Благодаря </a:t>
            </a:r>
            <a:r>
              <a:rPr lang="ru-RU" sz="2400" dirty="0"/>
              <a:t>принципу адресности удается достичь главное – помочь людям оказавшимся в ТЖС, поощрить и поддержать их социальную инициативу и активность, их стремление самостоятельно разрешать возникшие </a:t>
            </a:r>
            <a:r>
              <a:rPr lang="ru-RU" sz="2400" dirty="0" smtClean="0"/>
              <a:t>проблемы.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определить оптимальные критерии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предоставления адресной социальной помощи 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905734"/>
      </p:ext>
    </p:extLst>
  </p:cSld>
  <p:clrMapOvr>
    <a:masterClrMapping/>
  </p:clrMapOvr>
  <p:transition>
    <p:cover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15362" name="Picture 2" descr="http://player.myshared.ru/4/217893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yakimanka.mos.ru/upload/medialibrary/cda/kartink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5264"/>
            <a:ext cx="29848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75925"/>
      </p:ext>
    </p:extLst>
  </p:cSld>
  <p:clrMapOvr>
    <a:masterClrMapping/>
  </p:clrMapOvr>
  <p:transition>
    <p:cover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16386" name="Picture 2" descr="http://player.myshared.ru/4/217893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4" y="0"/>
            <a:ext cx="9157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vechorka.ru/media/photos/25/25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0" y="5661249"/>
            <a:ext cx="4418856" cy="11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16754"/>
      </p:ext>
    </p:extLst>
  </p:cSld>
  <p:clrMapOvr>
    <a:masterClrMapping/>
  </p:clrMapOvr>
  <p:transition>
    <p:cover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17410" name="Picture 2" descr="http://player.myshared.ru/4/217893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yakimanka.mos.ru/upload/medialibrary/cda/kartink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5264"/>
            <a:ext cx="29848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71318"/>
      </p:ext>
    </p:extLst>
  </p:cSld>
  <p:clrMapOvr>
    <a:masterClrMapping/>
  </p:clrMapOvr>
  <p:transition>
    <p:cover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18434" name="Picture 2" descr="http://player.myshared.ru/4/217893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vechorka.ru/media/photos/25/25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0" y="5661249"/>
            <a:ext cx="4418856" cy="11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72604"/>
      </p:ext>
    </p:extLst>
  </p:cSld>
  <p:clrMapOvr>
    <a:masterClrMapping/>
  </p:clrMapOvr>
  <p:transition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19458" name="Picture 2" descr="http://player.myshared.ru/4/217893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yakimanka.mos.ru/upload/medialibrary/cda/kartink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5264"/>
            <a:ext cx="29848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09912"/>
      </p:ext>
    </p:extLst>
  </p:cSld>
  <p:clrMapOvr>
    <a:masterClrMapping/>
  </p:clrMapOvr>
  <p:transition>
    <p:cover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pic>
        <p:nvPicPr>
          <p:cNvPr id="20482" name="Picture 2" descr="http://player.myshared.ru/4/217893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4" y="0"/>
            <a:ext cx="9038760" cy="683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vechorka.ru/media/photos/25/25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0" y="5661249"/>
            <a:ext cx="4418856" cy="11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255241"/>
      </p:ext>
    </p:extLst>
  </p:cSld>
  <p:clrMapOvr>
    <a:masterClrMapping/>
  </p:clrMapOvr>
  <p:transition>
    <p:cover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pic>
        <p:nvPicPr>
          <p:cNvPr id="21506" name="Picture 2" descr="http://player.myshared.ru/4/217893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yakimanka.mos.ru/upload/medialibrary/cda/kartink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5264"/>
            <a:ext cx="29848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61891"/>
      </p:ext>
    </p:extLst>
  </p:cSld>
  <p:clrMapOvr>
    <a:masterClrMapping/>
  </p:clrMapOvr>
  <p:transition>
    <p:cover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pic>
        <p:nvPicPr>
          <p:cNvPr id="22530" name="Picture 2" descr="http://player.myshared.ru/4/217893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" y="0"/>
            <a:ext cx="9006760" cy="68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vechorka.ru/media/photos/25/25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0" y="5661249"/>
            <a:ext cx="4418856" cy="11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91792"/>
      </p:ext>
    </p:extLst>
  </p:cSld>
  <p:clrMapOvr>
    <a:masterClrMapping/>
  </p:clrMapOvr>
  <p:transition>
    <p:cover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pic>
        <p:nvPicPr>
          <p:cNvPr id="23554" name="Picture 2" descr="http://player.myshared.ru/4/217893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2" y="0"/>
            <a:ext cx="9153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yakimanka.mos.ru/upload/medialibrary/cda/kartink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5264"/>
            <a:ext cx="29848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78994"/>
      </p:ext>
    </p:extLst>
  </p:cSld>
  <p:clrMapOvr>
    <a:masterClrMapping/>
  </p:clrMapOvr>
  <p:transition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ли различия в понятиях?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7" name="Выноска-облако 6"/>
          <p:cNvSpPr/>
          <p:nvPr/>
        </p:nvSpPr>
        <p:spPr>
          <a:xfrm flipH="1">
            <a:off x="467544" y="1916832"/>
            <a:ext cx="4320480" cy="32403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</a:t>
            </a:r>
            <a:r>
              <a:rPr lang="x-none" sz="3200" b="1"/>
              <a:t>истем</a:t>
            </a:r>
            <a:r>
              <a:rPr lang="ru-RU" sz="3200" b="1" dirty="0"/>
              <a:t>а</a:t>
            </a:r>
            <a:r>
              <a:rPr lang="x-none" sz="3200" b="1"/>
              <a:t> социальной защиты населения</a:t>
            </a:r>
            <a:endParaRPr lang="ru-RU" sz="32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5076056" y="1988840"/>
            <a:ext cx="3672408" cy="32403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</a:t>
            </a:r>
            <a:r>
              <a:rPr lang="x-none" sz="3200" b="1" smtClean="0"/>
              <a:t>оциальн</a:t>
            </a:r>
            <a:r>
              <a:rPr lang="ru-RU" sz="3200" b="1" dirty="0" err="1" smtClean="0"/>
              <a:t>ая</a:t>
            </a:r>
            <a:r>
              <a:rPr lang="x-none" sz="3200" b="1" smtClean="0"/>
              <a:t> защит</a:t>
            </a:r>
            <a:r>
              <a:rPr lang="ru-RU" sz="3200" b="1" dirty="0" smtClean="0"/>
              <a:t>а</a:t>
            </a:r>
            <a:r>
              <a:rPr lang="x-none" sz="3200" b="1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56691243"/>
      </p:ext>
    </p:extLst>
  </p:cSld>
  <p:clrMapOvr>
    <a:masterClrMapping/>
  </p:clrMapOvr>
  <p:transition>
    <p:cover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pic>
        <p:nvPicPr>
          <p:cNvPr id="24578" name="Picture 2" descr="http://player.myshared.ru/4/217893/slides/slide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vechorka.ru/media/photos/25/25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0" y="5661249"/>
            <a:ext cx="4418856" cy="11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14207"/>
      </p:ext>
    </p:extLst>
  </p:cSld>
  <p:clrMapOvr>
    <a:masterClrMapping/>
  </p:clrMapOvr>
  <p:transition>
    <p:cover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pic>
        <p:nvPicPr>
          <p:cNvPr id="25602" name="Picture 2" descr="http://player.myshared.ru/4/217893/slides/slide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yakimanka.mos.ru/upload/medialibrary/cda/kartink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5264"/>
            <a:ext cx="29848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33294"/>
      </p:ext>
    </p:extLst>
  </p:cSld>
  <p:clrMapOvr>
    <a:masterClrMapping/>
  </p:clrMapOvr>
  <p:transition>
    <p:cover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pic>
        <p:nvPicPr>
          <p:cNvPr id="26626" name="Picture 2" descr="http://player.myshared.ru/4/217893/slides/slide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vechorka.ru/media/photos/25/25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0" y="5661249"/>
            <a:ext cx="4418856" cy="11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76373"/>
      </p:ext>
    </p:extLst>
  </p:cSld>
  <p:clrMapOvr>
    <a:masterClrMapping/>
  </p:clrMapOvr>
  <p:transition>
    <p:cover dir="l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pic>
        <p:nvPicPr>
          <p:cNvPr id="27650" name="Picture 2" descr="http://player.myshared.ru/4/217893/slides/slide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yakimanka.mos.ru/upload/medialibrary/cda/kartink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5264"/>
            <a:ext cx="29848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06499"/>
      </p:ext>
    </p:extLst>
  </p:cSld>
  <p:clrMapOvr>
    <a:masterClrMapping/>
  </p:clrMapOvr>
  <p:transition>
    <p:cover dir="l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pic>
        <p:nvPicPr>
          <p:cNvPr id="28674" name="Picture 2" descr="http://player.myshared.ru/4/217893/slides/slide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4" y="0"/>
            <a:ext cx="9042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vechorka.ru/media/photos/25/25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0" y="5661249"/>
            <a:ext cx="4418856" cy="11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51886"/>
      </p:ext>
    </p:extLst>
  </p:cSld>
  <p:clrMapOvr>
    <a:masterClrMapping/>
  </p:clrMapOvr>
  <p:transition>
    <p:cover dir="l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pic>
        <p:nvPicPr>
          <p:cNvPr id="29698" name="Picture 2" descr="http://player.myshared.ru/4/217893/slides/slide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yakimanka.mos.ru/upload/medialibrary/cda/kartink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5264"/>
            <a:ext cx="29848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451366"/>
      </p:ext>
    </p:extLst>
  </p:cSld>
  <p:clrMapOvr>
    <a:masterClrMapping/>
  </p:clrMapOvr>
  <p:transition>
    <p:cover dir="l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pic>
        <p:nvPicPr>
          <p:cNvPr id="30722" name="Picture 2" descr="http://player.myshared.ru/4/217893/slides/slide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vechorka.ru/media/photos/25/25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0" y="5661249"/>
            <a:ext cx="4418856" cy="11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30436"/>
      </p:ext>
    </p:extLst>
  </p:cSld>
  <p:clrMapOvr>
    <a:masterClrMapping/>
  </p:clrMapOvr>
  <p:transition>
    <p:cover dir="l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  <p:pic>
        <p:nvPicPr>
          <p:cNvPr id="31746" name="Picture 2" descr="http://player.myshared.ru/4/217893/slides/slide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0"/>
            <a:ext cx="8954144" cy="68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yakimanka.mos.ru/upload/medialibrary/cda/kartink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021288"/>
            <a:ext cx="29848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66501"/>
      </p:ext>
    </p:extLst>
  </p:cSld>
  <p:clrMapOvr>
    <a:masterClrMapping/>
  </p:clrMapOvr>
  <p:transition>
    <p:cover dir="l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  <p:pic>
        <p:nvPicPr>
          <p:cNvPr id="32770" name="Picture 2" descr="http://player.myshared.ru/4/217893/slides/slide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" y="0"/>
            <a:ext cx="9110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vechorka.ru/media/photos/25/25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1249"/>
            <a:ext cx="2160240" cy="11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62621"/>
      </p:ext>
    </p:extLst>
  </p:cSld>
  <p:clrMapOvr>
    <a:masterClrMapping/>
  </p:clrMapOvr>
  <p:transition>
    <p:cover dir="l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  <p:pic>
        <p:nvPicPr>
          <p:cNvPr id="33794" name="Picture 2" descr="http://player.myshared.ru/4/217893/slides/slide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yakimanka.mos.ru/upload/medialibrary/cda/kartink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5264"/>
            <a:ext cx="29848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21180"/>
      </p:ext>
    </p:extLst>
  </p:cSld>
  <p:clrMapOvr>
    <a:masterClrMapping/>
  </p:clrMapOvr>
  <p:transition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30783" cy="1066130"/>
          </a:xfrm>
        </p:spPr>
        <p:txBody>
          <a:bodyPr/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</a:t>
            </a:r>
            <a:r>
              <a:rPr lang="x-none" sz="4000" b="1" smtClean="0"/>
              <a:t>истем</a:t>
            </a:r>
            <a:r>
              <a:rPr lang="ru-RU" sz="4000" b="1" dirty="0" smtClean="0"/>
              <a:t>а</a:t>
            </a:r>
            <a:r>
              <a:rPr lang="x-none" sz="4000" b="1" smtClean="0"/>
              <a:t> </a:t>
            </a:r>
            <a:r>
              <a:rPr lang="x-none" sz="4000" b="1"/>
              <a:t>социальной защиты населения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1772816"/>
            <a:ext cx="7776864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800" b="1" dirty="0"/>
              <a:t>совокупность законодательно установленных экономических, социальных, юридических гарантий и прав, социальных институтов и учреждений, обеспечивающих их реализацию и создающих условия для поддержания жизнеобеспечения и деятельного существования различных социальных слоев и групп населения, прежде всего социально уязвимых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641926"/>
      </p:ext>
    </p:extLst>
  </p:cSld>
  <p:clrMapOvr>
    <a:masterClrMapping/>
  </p:clrMapOvr>
  <p:transition>
    <p:cover dir="l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pic>
        <p:nvPicPr>
          <p:cNvPr id="34818" name="Picture 2" descr="http://player.myshared.ru/4/217893/slides/slide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vechorka.ru/media/photos/25/25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0" y="5661249"/>
            <a:ext cx="4418856" cy="11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83212"/>
      </p:ext>
    </p:extLst>
  </p:cSld>
  <p:clrMapOvr>
    <a:masterClrMapping/>
  </p:clrMapOvr>
  <p:transition>
    <p:cover dir="l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  <p:pic>
        <p:nvPicPr>
          <p:cNvPr id="35842" name="Picture 2" descr="http://player.myshared.ru/4/217893/slides/slide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03649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yakimanka.mos.ru/upload/medialibrary/cda/kartink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5264"/>
            <a:ext cx="29848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77812"/>
      </p:ext>
    </p:extLst>
  </p:cSld>
  <p:clrMapOvr>
    <a:masterClrMapping/>
  </p:clrMapOvr>
  <p:transition>
    <p:cover dir="l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  <p:pic>
        <p:nvPicPr>
          <p:cNvPr id="36866" name="Picture 2" descr="http://player.myshared.ru/4/217893/slides/slide_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vechorka.ru/media/photos/25/25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0" y="5661249"/>
            <a:ext cx="4418856" cy="11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84244"/>
      </p:ext>
    </p:extLst>
  </p:cSld>
  <p:clrMapOvr>
    <a:masterClrMapping/>
  </p:clrMapOvr>
  <p:transition>
    <p:cover dir="l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  <p:pic>
        <p:nvPicPr>
          <p:cNvPr id="37890" name="Picture 2" descr="http://player.myshared.ru/4/217893/slides/slide_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" y="0"/>
            <a:ext cx="91793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yakimanka.mos.ru/upload/medialibrary/cda/kartink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5264"/>
            <a:ext cx="29848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841951"/>
      </p:ext>
    </p:extLst>
  </p:cSld>
  <p:clrMapOvr>
    <a:masterClrMapping/>
  </p:clrMapOvr>
  <p:transition>
    <p:cover dir="l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Принцип адаптивности</a:t>
            </a:r>
            <a:r>
              <a:rPr lang="ru-RU" dirty="0"/>
              <a:t> ССЗН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 должна </a:t>
            </a:r>
            <a:r>
              <a:rPr lang="ru-RU" sz="2000" dirty="0"/>
              <a:t>предусматривать упреждающий пересмотр социальных нормативов в условиях инфляции и экономической нестабильности, снижения занятости; </a:t>
            </a:r>
            <a:endParaRPr lang="ru-RU" sz="2000" dirty="0" smtClean="0"/>
          </a:p>
          <a:p>
            <a:r>
              <a:rPr lang="ru-RU" sz="2000" dirty="0" smtClean="0"/>
              <a:t>своевременное </a:t>
            </a:r>
            <a:r>
              <a:rPr lang="ru-RU" sz="2000" dirty="0"/>
              <a:t>развитие правовой базы организационных структур; обновление методов осуществления и др.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Адаптивность </a:t>
            </a:r>
            <a:r>
              <a:rPr lang="ru-RU" sz="2000" dirty="0"/>
              <a:t>ССЗН означает ее способность к самосовершенствованию, развитию </a:t>
            </a:r>
            <a:r>
              <a:rPr lang="ru-RU" sz="2000" dirty="0" err="1"/>
              <a:t>самозащитной</a:t>
            </a:r>
            <a:r>
              <a:rPr lang="ru-RU" sz="2000" dirty="0"/>
              <a:t> активности и инициативы самих социальных субъектов, их способности к самопомощи, проявлению социального творческого потенциала, использованию собственных средств социальной защиты. Это особенно важно, когда речь идет о социально-демографических, профессиональных и иных группах населения, региональных общностях.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5353395"/>
      </p:ext>
    </p:extLst>
  </p:cSld>
  <p:clrMapOvr>
    <a:masterClrMapping/>
  </p:clrMapOvr>
  <p:transition>
    <p:cover dir="l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Принципом социальной защиты является ее </a:t>
            </a:r>
            <a:r>
              <a:rPr lang="ru-RU" sz="3600" b="1" dirty="0" err="1"/>
              <a:t>многосубъектность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92276"/>
            <a:ext cx="8579296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Субъекты ССЗН: </a:t>
            </a:r>
            <a:r>
              <a:rPr lang="ru-RU" sz="2400" dirty="0"/>
              <a:t> </a:t>
            </a:r>
            <a:r>
              <a:rPr lang="ru-RU" sz="2400" b="1" dirty="0" smtClean="0"/>
              <a:t>государство</a:t>
            </a:r>
          </a:p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dirty="0" smtClean="0"/>
              <a:t>                              </a:t>
            </a:r>
            <a:r>
              <a:rPr lang="ru-RU" sz="2400" b="1" dirty="0" smtClean="0"/>
              <a:t>профсоюзы</a:t>
            </a:r>
          </a:p>
          <a:p>
            <a:pPr marL="0" indent="0">
              <a:buNone/>
            </a:pPr>
            <a:r>
              <a:rPr lang="ru-RU" sz="2400" b="1" dirty="0" smtClean="0"/>
              <a:t>                               общественные объединения</a:t>
            </a:r>
          </a:p>
          <a:p>
            <a:pPr marL="0" indent="0">
              <a:buNone/>
            </a:pPr>
            <a:r>
              <a:rPr lang="ru-RU" sz="2400" b="1" dirty="0" smtClean="0"/>
              <a:t>                              работодатели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     человек</a:t>
            </a:r>
          </a:p>
          <a:p>
            <a:pPr marL="0" indent="0">
              <a:buNone/>
            </a:pPr>
            <a:r>
              <a:rPr lang="ru-RU" sz="2400" dirty="0"/>
              <a:t>С</a:t>
            </a:r>
            <a:r>
              <a:rPr lang="ru-RU" sz="2400" dirty="0" smtClean="0"/>
              <a:t>уть  СЗ должна </a:t>
            </a:r>
            <a:r>
              <a:rPr lang="ru-RU" sz="2400" dirty="0"/>
              <a:t>заключаться в том, чтобы возрождать и поощрять в человеке чувство хозяина, формировать мотивы к высокопроизводительному труду и вовлекать его в такой труд, создавать в обществе относительно равные «стартовые возможности» для всех его членов. Вот почему 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важнейшим субъектом социальной защиты является сам человек</a:t>
            </a:r>
            <a:r>
              <a:rPr lang="ru-RU" sz="2400" dirty="0"/>
              <a:t>, реализующий свой потенциал и силы, защищающий свои жизненные потребности и интересы.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258642"/>
      </p:ext>
    </p:extLst>
  </p:cSld>
  <p:clrMapOvr>
    <a:masterClrMapping/>
  </p:clrMapOvr>
  <p:transition>
    <p:cover dir="l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Дайте определение </a:t>
            </a:r>
            <a:r>
              <a:rPr lang="ru-RU" dirty="0" smtClean="0"/>
              <a:t>терминам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  <p:sp>
        <p:nvSpPr>
          <p:cNvPr id="7" name="Выноска-облако 6"/>
          <p:cNvSpPr/>
          <p:nvPr/>
        </p:nvSpPr>
        <p:spPr>
          <a:xfrm flipH="1">
            <a:off x="467544" y="1916832"/>
            <a:ext cx="4320480" cy="32403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Принципы</a:t>
            </a:r>
            <a:r>
              <a:rPr lang="ru-RU" sz="3200" dirty="0" smtClean="0"/>
              <a:t> </a:t>
            </a:r>
          </a:p>
          <a:p>
            <a:pPr algn="ctr"/>
            <a:r>
              <a:rPr lang="x-none" sz="3200" b="1" smtClean="0"/>
              <a:t>социальной </a:t>
            </a:r>
            <a:r>
              <a:rPr lang="x-none" sz="3200" b="1"/>
              <a:t>защиты </a:t>
            </a:r>
            <a:r>
              <a:rPr lang="x-none" sz="3200" b="1" smtClean="0"/>
              <a:t>населения</a:t>
            </a:r>
            <a:r>
              <a:rPr lang="ru-RU" sz="3200" dirty="0"/>
              <a:t> ?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5076056" y="1988840"/>
            <a:ext cx="3672408" cy="32403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ФУНКЦИИ</a:t>
            </a:r>
          </a:p>
          <a:p>
            <a:pPr algn="ctr"/>
            <a:r>
              <a:rPr lang="ru-RU" sz="3200" b="1" dirty="0" smtClean="0"/>
              <a:t>с</a:t>
            </a:r>
            <a:r>
              <a:rPr lang="x-none" sz="3200" b="1" smtClean="0"/>
              <a:t>оциальн</a:t>
            </a:r>
            <a:r>
              <a:rPr lang="ru-RU" sz="3200" b="1" dirty="0" smtClean="0"/>
              <a:t>ой</a:t>
            </a:r>
            <a:r>
              <a:rPr lang="x-none" sz="3200" b="1" smtClean="0"/>
              <a:t> защит</a:t>
            </a:r>
            <a:r>
              <a:rPr lang="ru-RU" sz="3200" b="1" dirty="0"/>
              <a:t>ы</a:t>
            </a:r>
            <a:r>
              <a:rPr lang="x-none" sz="3200" b="1" smtClean="0"/>
              <a:t> </a:t>
            </a:r>
            <a:r>
              <a:rPr lang="ru-RU" sz="3200" b="1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49229820"/>
      </p:ext>
    </p:extLst>
  </p:cSld>
  <p:clrMapOvr>
    <a:masterClrMapping/>
  </p:clrMapOvr>
  <p:transition>
    <p:cover dir="l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Принципы – это научно обоснованные положения, разрабатываемые с учетом объективных условий и требований. Но реализуются они в процессе создания и развития ССЗН, в процессе реализации функций социальной защиты и обогащения их новым содержанием. </a:t>
            </a:r>
            <a:endParaRPr lang="ru-RU" sz="2400" dirty="0" smtClean="0"/>
          </a:p>
          <a:p>
            <a:r>
              <a:rPr lang="ru-RU" sz="2400" dirty="0" smtClean="0"/>
              <a:t>Функции </a:t>
            </a:r>
            <a:r>
              <a:rPr lang="ru-RU" sz="2400" dirty="0"/>
              <a:t>– это относительно самостоятельные, но тесно связанные между собой виды деятельности по социальной защите человека, оказавшегося в ТЖС. 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389305"/>
      </p:ext>
    </p:extLst>
  </p:cSld>
  <p:clrMapOvr>
    <a:masterClrMapping/>
  </p:clrMapOvr>
  <p:transition>
    <p:cover dir="l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СЗ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экономическая;</a:t>
            </a:r>
          </a:p>
          <a:p>
            <a:r>
              <a:rPr lang="ru-RU" sz="2000" dirty="0"/>
              <a:t>• хозяйственно-бытовая;</a:t>
            </a:r>
          </a:p>
          <a:p>
            <a:r>
              <a:rPr lang="ru-RU" sz="2000" dirty="0"/>
              <a:t>• психолого-педагогическая;</a:t>
            </a:r>
          </a:p>
          <a:p>
            <a:r>
              <a:rPr lang="ru-RU" sz="2000" dirty="0"/>
              <a:t>• социально-медицинская;</a:t>
            </a:r>
          </a:p>
          <a:p>
            <a:r>
              <a:rPr lang="ru-RU" sz="2000" dirty="0"/>
              <a:t>• юридическая;</a:t>
            </a:r>
          </a:p>
          <a:p>
            <a:r>
              <a:rPr lang="ru-RU" sz="2000" dirty="0"/>
              <a:t>• организации труда и отдыха и др.</a:t>
            </a:r>
          </a:p>
          <a:p>
            <a:r>
              <a:rPr lang="ru-RU" sz="2000" dirty="0"/>
              <a:t>В процессе развития ССЗН функции меняются, наполняются новым содержанием за счет инновационных технологических приемов, комплексности оказываемых услуг и расширения сферы их применения, повышения профессионализма специалистов.</a:t>
            </a:r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828524"/>
      </p:ext>
    </p:extLst>
  </p:cSld>
  <p:clrMapOvr>
    <a:masterClrMapping/>
  </p:clrMapOvr>
  <p:transition>
    <p:cover dir="l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Социальная защита населения как система управления социальными рисками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  <p:pic>
        <p:nvPicPr>
          <p:cNvPr id="5122" name="Picture 2" descr="http://splanet.ru/referat6/images/image020-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8424936" cy="45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10134"/>
      </p:ext>
    </p:extLst>
  </p:cSld>
  <p:clrMapOvr>
    <a:masterClrMapping/>
  </p:clrMapOvr>
  <p:transition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1026" name="Picture 2" descr="http://refeteka.ru/images/r/c/7/7/c77e859ea768fc5166bac2724d97b7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36496" cy="50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5157192"/>
            <a:ext cx="806489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ССЗН </a:t>
            </a:r>
            <a:r>
              <a:rPr lang="ru-RU" sz="2400" dirty="0" smtClean="0"/>
              <a:t> -социальный </a:t>
            </a:r>
            <a:r>
              <a:rPr lang="ru-RU" sz="2400" dirty="0"/>
              <a:t>институт, характеризующийся совокупностью социальных норм, принципов, учреждений и организаций и определяющий устойчивые формы социального поведения и действия людей</a:t>
            </a:r>
          </a:p>
        </p:txBody>
      </p:sp>
    </p:spTree>
    <p:extLst>
      <p:ext uri="{BB962C8B-B14F-4D97-AF65-F5344CB8AC3E}">
        <p14:creationId xmlns:p14="http://schemas.microsoft.com/office/powerpoint/2010/main" val="3475249013"/>
      </p:ext>
    </p:extLst>
  </p:cSld>
  <p:clrMapOvr>
    <a:masterClrMapping/>
  </p:clrMapOvr>
  <p:transition>
    <p:cover dir="l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  <p:pic>
        <p:nvPicPr>
          <p:cNvPr id="11266" name="Picture 2" descr="http://player.myshared.ru/4/217893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6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29043"/>
      </p:ext>
    </p:extLst>
  </p:cSld>
  <p:clrMapOvr>
    <a:masterClrMapping/>
  </p:clrMapOvr>
  <p:transition>
    <p:cover dir="l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51</a:t>
            </a:fld>
            <a:endParaRPr lang="ru-RU" altLang="ru-RU"/>
          </a:p>
        </p:txBody>
      </p:sp>
      <p:pic>
        <p:nvPicPr>
          <p:cNvPr id="12290" name="Picture 2" descr="http://player.myshared.ru/4/217893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03463"/>
      </p:ext>
    </p:extLst>
  </p:cSld>
  <p:clrMapOvr>
    <a:masterClrMapping/>
  </p:clrMapOvr>
  <p:transition>
    <p:cover dir="l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52</a:t>
            </a:fld>
            <a:endParaRPr lang="ru-RU" altLang="ru-RU"/>
          </a:p>
        </p:txBody>
      </p:sp>
      <p:pic>
        <p:nvPicPr>
          <p:cNvPr id="13314" name="Picture 2" descr="http://player.myshared.ru/4/217893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59049"/>
      </p:ext>
    </p:extLst>
  </p:cSld>
  <p:clrMapOvr>
    <a:masterClrMapping/>
  </p:clrMapOvr>
  <p:transition>
    <p:cover dir="l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53</a:t>
            </a:fld>
            <a:endParaRPr lang="ru-RU" altLang="ru-RU"/>
          </a:p>
        </p:txBody>
      </p:sp>
      <p:pic>
        <p:nvPicPr>
          <p:cNvPr id="43010" name="Picture 2" descr="Перспекти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41600"/>
      </p:ext>
    </p:extLst>
  </p:cSld>
  <p:clrMapOvr>
    <a:masterClrMapping/>
  </p:clrMapOvr>
  <p:transition>
    <p:cover dir="l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  <p:pic>
        <p:nvPicPr>
          <p:cNvPr id="2050" name="Picture 2" descr="http://images.myshared.ru/4/89683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38701"/>
      </p:ext>
    </p:extLst>
  </p:cSld>
  <p:clrMapOvr>
    <a:masterClrMapping/>
  </p:clrMapOvr>
  <p:transition>
    <p:cover dir="l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55</a:t>
            </a:fld>
            <a:endParaRPr lang="ru-RU" altLang="ru-RU"/>
          </a:p>
        </p:txBody>
      </p:sp>
      <p:pic>
        <p:nvPicPr>
          <p:cNvPr id="1026" name="Picture 2" descr="http://900igr.net/up/datas/117364/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5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07536"/>
      </p:ext>
    </p:extLst>
  </p:cSld>
  <p:clrMapOvr>
    <a:masterClrMapping/>
  </p:clrMapOvr>
  <p:transition>
    <p:cover dir="l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 понимаете -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56</a:t>
            </a:fld>
            <a:endParaRPr lang="ru-RU" alt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1835696" y="1772816"/>
            <a:ext cx="5832648" cy="43924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Каковы основные виды и организационно-правовые формы СЗН и какова перспектива их развития</a:t>
            </a:r>
            <a:r>
              <a:rPr lang="ru-RU" sz="4000" dirty="0"/>
              <a:t>?</a:t>
            </a:r>
            <a:r>
              <a:rPr lang="ru-RU" sz="4000" dirty="0" smtClean="0"/>
              <a:t>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06075897"/>
      </p:ext>
    </p:extLst>
  </p:cSld>
  <p:clrMapOvr>
    <a:masterClrMapping/>
  </p:clrMapOvr>
  <p:transition>
    <p:cover dir="l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908270" cy="1066130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57</a:t>
            </a:fld>
            <a:endParaRPr lang="ru-RU" altLang="ru-RU"/>
          </a:p>
        </p:txBody>
      </p:sp>
      <p:pic>
        <p:nvPicPr>
          <p:cNvPr id="27650" name="Picture 2" descr="http://vuskniga.ru/image/cache/data/new/2/237749807869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3"/>
            <a:ext cx="227340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Оцените статью скачать pdf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6668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916832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Фирсов М. В.</a:t>
            </a:r>
            <a:r>
              <a:rPr lang="ru-RU" b="1" dirty="0"/>
              <a:t> </a:t>
            </a:r>
            <a:r>
              <a:rPr lang="ru-RU" dirty="0"/>
              <a:t>Теория социальной работы [Текст] : учебник для студентов вузов по направлению подготовки "Соц. работа" (квалификация (степень) "бакалавр") / Фирсов М. В., Студёнова Е. Г. . - М. : КНОРУС , 2018 . - 322 с. : ил. . - </a:t>
            </a:r>
            <a:r>
              <a:rPr lang="ru-RU" dirty="0" err="1"/>
              <a:t>Бакалавриат</a:t>
            </a:r>
            <a:r>
              <a:rPr lang="ru-RU" dirty="0"/>
              <a:t> 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err="1"/>
              <a:t>Холостова</a:t>
            </a:r>
            <a:r>
              <a:rPr lang="ru-RU" dirty="0"/>
              <a:t> Е. И. Генезис социальной работы в России [Текст ] : учеб. пособие /  </a:t>
            </a:r>
            <a:r>
              <a:rPr lang="ru-RU" dirty="0" err="1"/>
              <a:t>Холостова</a:t>
            </a:r>
            <a:r>
              <a:rPr lang="ru-RU" dirty="0"/>
              <a:t> Е.И. - 3-е изд. - М. : Дашков и Ко, 2015. - 230. – (Социальная работа. Золотой фонд учебной литературы).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Социальная работа [Текст] : учеб. пособие / Басов Н. Ф., Басова В. М., </a:t>
            </a:r>
            <a:r>
              <a:rPr lang="ru-RU" dirty="0" err="1"/>
              <a:t>Бойцова</a:t>
            </a:r>
            <a:r>
              <a:rPr lang="ru-RU" dirty="0"/>
              <a:t> С. В. и др. ; под ред. Н. Ф. Басова. - 3-е изд., </a:t>
            </a:r>
            <a:r>
              <a:rPr lang="ru-RU" dirty="0" err="1"/>
              <a:t>перераб</a:t>
            </a:r>
            <a:r>
              <a:rPr lang="ru-RU" dirty="0"/>
              <a:t>. и доп. - М. : Дашков и Ко, 2016. - 351, [1] с. – (Учебные издания для бакалавров).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Социальная работа [Электронный ресурс]: учебник для бакалавров / Е.И. </a:t>
            </a:r>
            <a:r>
              <a:rPr lang="ru-RU" dirty="0" err="1"/>
              <a:t>Холостова</a:t>
            </a:r>
            <a:r>
              <a:rPr lang="ru-RU" dirty="0"/>
              <a:t> - М. : Дашков и К, 2015. Режим доступа: </a:t>
            </a:r>
            <a:r>
              <a:rPr lang="ru-RU" dirty="0">
                <a:hlinkClick r:id="rId4"/>
              </a:rPr>
              <a:t>http://www.studentlibrary.ru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Теория социальной работы [Текст] : учеб.-метод. пособие / </a:t>
            </a:r>
            <a:r>
              <a:rPr lang="ru-RU" dirty="0" err="1"/>
              <a:t>Артюхина</a:t>
            </a:r>
            <a:r>
              <a:rPr lang="ru-RU" dirty="0"/>
              <a:t> А. И., Чижова В. М., Чумаков В. И., </a:t>
            </a:r>
            <a:r>
              <a:rPr lang="ru-RU" dirty="0" err="1"/>
              <a:t>Волчанский</a:t>
            </a:r>
            <a:r>
              <a:rPr lang="ru-RU" dirty="0"/>
              <a:t> М. Е. ; </a:t>
            </a:r>
            <a:r>
              <a:rPr lang="ru-RU" dirty="0" err="1"/>
              <a:t>ВолгГМУ</a:t>
            </a:r>
            <a:r>
              <a:rPr lang="ru-RU" dirty="0"/>
              <a:t> Минздрава РФ . - Волгоград : Изд-во </a:t>
            </a:r>
            <a:r>
              <a:rPr lang="ru-RU" dirty="0" err="1"/>
              <a:t>ВолгГМУ</a:t>
            </a:r>
            <a:r>
              <a:rPr lang="ru-RU" dirty="0"/>
              <a:t> , 2018 . - 151, [1] с.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771071"/>
      </p:ext>
    </p:extLst>
  </p:cSld>
  <p:clrMapOvr>
    <a:masterClrMapping/>
  </p:clrMapOvr>
  <p:transition>
    <p:cover dir="l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58</a:t>
            </a:fld>
            <a:endParaRPr lang="ru-RU" altLang="ru-RU"/>
          </a:p>
        </p:txBody>
      </p:sp>
      <p:pic>
        <p:nvPicPr>
          <p:cNvPr id="44034" name="Picture 2" descr="http://www.char.ru/books/4252755_Socialnaya_zashchita_otdelnyh_kategorij_naseleniya_Uchebnoe_posob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" y="215516"/>
            <a:ext cx="223556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://www.litceymos.ru/itbeitb/%C2%A7%2024.%20%D0%9F%D1%80%D0%B0%D0%B2%D0%BE%D0%B2%D0%BE%D0%B5%20%D1%80%D0%B5%D0%B3%D1%83%D0%BB%D0%B8%D1%80%D0%BE%D0%B2%D0%B0%D0%BD%D0%B8%D0%B5%20%D0%B7%D0%B0%D0%BD%D1%8F%D1%82%D0%BE%D1%81%D1%82%D0%B8%20%D0%B8%20%D1%82%D1%80%D1%83%D0%B4%D0%BE%D1%83%D1%81%D1%82%D1%80%D0%BE%D0%B9%D1%81%D1%82%D0%B2%D0%B0b/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9216"/>
            <a:ext cx="2160240" cy="26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http://detectivebookshop.ru/image/10120395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0882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https://images.our-assets.com/fullcover/2000x/97861301963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21" y="4437112"/>
            <a:ext cx="4082879" cy="232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http://www.100book.ru/b4596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40" y="3068960"/>
            <a:ext cx="22094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6" name="Picture 14" descr="http://www.sarjob.ru/covers/3774d730795f4ffa9a381fb5a0bc9e5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74363"/>
            <a:ext cx="1905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8" name="Picture 16" descr="http://ozon-st.cdn.ngenix.net/multimedia/100576591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4362"/>
            <a:ext cx="2028478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07528"/>
      </p:ext>
    </p:extLst>
  </p:cSld>
  <p:clrMapOvr>
    <a:masterClrMapping/>
  </p:clrMapOvr>
  <p:transition>
    <p:cover dir="l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59</a:t>
            </a:fld>
            <a:endParaRPr lang="ru-RU" altLang="ru-RU"/>
          </a:p>
        </p:txBody>
      </p:sp>
      <p:pic>
        <p:nvPicPr>
          <p:cNvPr id="56322" name="Picture 2" descr="https://arhivurokov.ru/kopilka/uploads/user_file_548d47e8961c5/img_user_file_548d47e8961c5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44630"/>
      </p:ext>
    </p:extLst>
  </p:cSld>
  <p:clrMapOvr>
    <a:masterClrMapping/>
  </p:clrMapOvr>
  <p:transition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Дайте определения терминам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7" name="Выноска-облако 6"/>
          <p:cNvSpPr/>
          <p:nvPr/>
        </p:nvSpPr>
        <p:spPr>
          <a:xfrm flipH="1">
            <a:off x="323528" y="1517324"/>
            <a:ext cx="4320480" cy="32403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</a:t>
            </a:r>
            <a:r>
              <a:rPr lang="x-none" sz="3200" b="1" smtClean="0"/>
              <a:t>оциальн</a:t>
            </a:r>
            <a:r>
              <a:rPr lang="ru-RU" sz="3200" b="1" dirty="0" err="1" smtClean="0"/>
              <a:t>ое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страхование</a:t>
            </a:r>
            <a:endParaRPr lang="ru-RU" sz="32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5047448" y="1556792"/>
            <a:ext cx="4067944" cy="32403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</a:t>
            </a:r>
            <a:r>
              <a:rPr lang="x-none" sz="3200" b="1" smtClean="0"/>
              <a:t>оциальн</a:t>
            </a:r>
            <a:r>
              <a:rPr lang="ru-RU" sz="3200" b="1" dirty="0" err="1" smtClean="0"/>
              <a:t>ое</a:t>
            </a:r>
            <a:r>
              <a:rPr lang="x-none" sz="3200" b="1" smtClean="0"/>
              <a:t>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обеспечение</a:t>
            </a:r>
            <a:r>
              <a:rPr lang="x-none" sz="3200" b="1" smtClean="0"/>
              <a:t> </a:t>
            </a:r>
            <a:endParaRPr lang="ru-RU" sz="3200" dirty="0"/>
          </a:p>
        </p:txBody>
      </p:sp>
      <p:sp>
        <p:nvSpPr>
          <p:cNvPr id="3" name="Выноска-облако 2"/>
          <p:cNvSpPr/>
          <p:nvPr/>
        </p:nvSpPr>
        <p:spPr>
          <a:xfrm>
            <a:off x="2411760" y="4941168"/>
            <a:ext cx="4248472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</a:t>
            </a:r>
            <a:r>
              <a:rPr lang="x-none" sz="3200" b="1" smtClean="0"/>
              <a:t>оциальн</a:t>
            </a:r>
            <a:r>
              <a:rPr lang="ru-RU" sz="3200" b="1" dirty="0" err="1" smtClean="0"/>
              <a:t>ая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поддержка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9925091"/>
      </p:ext>
    </p:extLst>
  </p:cSld>
  <p:clrMapOvr>
    <a:masterClrMapping/>
  </p:clrMapOvr>
  <p:transition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14338" name="Picture 2" descr="http://player.myshared.ru/4/217893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" y="1412776"/>
            <a:ext cx="9109688" cy="546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218632"/>
      </p:ext>
    </p:extLst>
  </p:cSld>
  <p:clrMapOvr>
    <a:masterClrMapping/>
  </p:clrMapOvr>
  <p:transition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6146" name="Picture 2" descr="http://jurkom74.ru/images/stories/My_images/SocObesp/systsocobe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68952" cy="60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09905"/>
      </p:ext>
    </p:extLst>
  </p:cSld>
  <p:clrMapOvr>
    <a:masterClrMapping/>
  </p:clrMapOvr>
  <p:transition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38916" name="Picture 4" descr="Структура управления системой государственных социальных служ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0888" y="4005064"/>
            <a:ext cx="19442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04108"/>
      </p:ext>
    </p:extLst>
  </p:cSld>
  <p:clrMapOvr>
    <a:masterClrMapping/>
  </p:clrMapOvr>
  <p:transition>
    <p:cover dir="l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1752</Words>
  <Application>Microsoft Office PowerPoint</Application>
  <PresentationFormat>Экран (4:3)</PresentationFormat>
  <Paragraphs>281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4" baseType="lpstr">
      <vt:lpstr>Arial</vt:lpstr>
      <vt:lpstr>Wingdings</vt:lpstr>
      <vt:lpstr>Times New Roman</vt:lpstr>
      <vt:lpstr>Calibri</vt:lpstr>
      <vt:lpstr>Специальное оформление</vt:lpstr>
      <vt:lpstr>ВОЛГОГРАДСКИЙ ГОСУДАРСТВЕННЫЙ МЕДИЦИНСКИЙ УНИВЕРСИТЕТ КАФЕДРА МЕДИКО-СОЦИАЛЬНЫХ ТЕХНОЛОГИЙ С КУРСОМ ПЕДАГОГИКИ И ОБРАЗОВАТЕЛЬНЫХ ТЕХНОЛОГИЙ ДПО</vt:lpstr>
      <vt:lpstr>Содержание</vt:lpstr>
      <vt:lpstr>Есть ли различия в понятиях?</vt:lpstr>
      <vt:lpstr> Система социальной защиты населения </vt:lpstr>
      <vt:lpstr>Презентация PowerPoint</vt:lpstr>
      <vt:lpstr>Дайте определения терминам</vt:lpstr>
      <vt:lpstr>определения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  становления системы социальной защиты населения</vt:lpstr>
      <vt:lpstr>Факторы  становления системы социальной защиты населения</vt:lpstr>
      <vt:lpstr>Факторы  становления системы социальной защиты населения</vt:lpstr>
      <vt:lpstr>Факторы  становления системы социальной защиты населения</vt:lpstr>
      <vt:lpstr>Факторы  становления системы социальной защиты населения</vt:lpstr>
      <vt:lpstr>   Принципы – гуманизм, социальная справедливость ССЗН основывается на принципах системности и комплексности</vt:lpstr>
      <vt:lpstr>Принцип превентивности мер по социальной защите</vt:lpstr>
      <vt:lpstr>Принцип превентивности мер по социальной защите</vt:lpstr>
      <vt:lpstr>Принцип социальной защиты – ее адресность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адаптивности ССЗН </vt:lpstr>
      <vt:lpstr>Принципом социальной защиты является ее многосубъектность.</vt:lpstr>
      <vt:lpstr>Дайте определение терминам</vt:lpstr>
      <vt:lpstr>определения</vt:lpstr>
      <vt:lpstr>Функции СЗ</vt:lpstr>
      <vt:lpstr>Социальная защита населения как система управления социальными рисками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Вы понимаете -</vt:lpstr>
      <vt:lpstr>Литература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2010-04-27T13:42:52Z</dcterms:created>
  <dcterms:modified xsi:type="dcterms:W3CDTF">2021-01-09T14:00:09Z</dcterms:modified>
</cp:coreProperties>
</file>