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2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D8A7A-96F9-4317-A348-AAB785837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4730FE-C43D-4789-B760-499E5109BC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303F0-7FE9-4AF9-BE32-ABC46A0E4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5609F3-EF45-4007-8521-08C21B1C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14EA0A-D0F3-4B0E-9172-D683A2C2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1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5A955-1A97-4962-BB04-D3D97D3A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3CC8A35-B73A-41B1-BD64-794C446AC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685804-45FA-4FE1-ADDB-5969ABCE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2C63BD-0385-4AAC-958F-1CC2F3EEB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9E9C48-B5D0-4633-A7F2-E9F09CB01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654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C0A13F5-E814-4D97-B94F-71426238A0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A67915-9705-49CA-9435-8CD5C6470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29652A-43A6-46E4-AAD4-C80D2B63A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BBEF86-9509-4D5D-8462-DA9D4CF93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8B13AC-0DDC-45EC-88B8-4522B5FC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45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5E4244-D7B5-4B93-9372-50884BC5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D19D87-3BB1-4FFB-871B-559E4618F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EDA635-4FC4-47D8-AAF0-E938F6575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66234-8F03-47C8-8342-D8229BCF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0F657C-5A50-494E-90A9-EDA8D391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4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8438A-5BFD-463B-9E86-04FD35B7A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3D994B-88E9-40E1-AC9B-E2289EDE2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B76AE0-B917-41F0-AE00-350B2D97C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52FC08-5B92-42C9-9DE0-A8D201D0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D3B6A0A-E148-4124-BFB6-D10090E86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31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9F75A8-A4B8-4907-8837-F59FE15F9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330AC9-97F9-4D59-ADF9-D5E7AEB974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628EA7-F653-45C0-A55D-F356D75BF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AA11FC-4182-4012-9F4F-594D9DC7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13BBC7-BFD3-4507-8EB1-19DCE45A4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A2906B-6899-429D-83F1-43E03967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067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A7386-9696-4E59-BDEE-51E1B7E57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EF8A5F-D0AE-4974-865C-0BAC1E80A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731DF3-D380-45A9-B472-389FB7E77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958C0C1-145F-49D0-95CF-A2FD74EDD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4408420-6A4D-4046-983D-755214F6E2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8CE5B0D-3E37-4B9D-9598-F0ACA97EA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9A053E-474B-4CDA-9DDF-498E4384B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74CE78D-929D-41C8-8773-38A31481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74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735CE0-2BA3-43A1-BCD4-3A5DBF17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989F428-9965-4903-9120-075047CE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02F867F-9297-46DE-9738-673B29A4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8E6F28-A619-416A-B964-BEA40FC4B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38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6B8B4A3-53CE-4075-8396-B136A2DE1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955568-4F1E-4747-B246-D047665F8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050B5A9-37D4-4E75-B8CA-F4521F0C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48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45DD6-5C02-499D-ADF5-E83210079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024B96-EAD7-464D-9ADF-AD1EA8AAF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325AD7-2B3A-4FCD-981C-39AF19EAB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DAE54E-E0BB-4E74-A65D-AB7970C0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A66A85-5395-469D-B208-1649BB01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F9B395-F401-4C4A-BE4C-7F3F2C4FB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60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8CF96C-BAA3-463B-8CBF-EDB8584F6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50298F4-37D6-4C13-BF19-64C21D0E9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4B6FB2B-384A-4838-86BD-16E2C78A2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11C2F3-8C11-4DC0-9391-5610846C9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2FC1D9-7B07-4539-A4DD-599A9DC96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44D8F9-832B-4775-A1CA-DE3FD14B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01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784ED8-B8A4-466D-843E-506441319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CBF0D1-B5F3-4D4C-ADC2-39B49B052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CCADA4-BD9A-47B2-8092-F9C024555A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62BB-7E10-4589-9E0B-F8041986D125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3277CA-449B-49AC-A136-3A1A81E6F3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4B363F-98AC-4261-8CC8-967AF72F4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0E445-7228-4CA2-A155-BDB3CD24F4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56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61BED4-62BC-4C99-BEF9-37CCA6835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Indicativus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400" dirty="0" smtClean="0"/>
              <a:t>изъявительное </a:t>
            </a:r>
            <a:r>
              <a:rPr lang="ru-RU" sz="4400" dirty="0"/>
              <a:t>наклонение глагола</a:t>
            </a:r>
            <a:endParaRPr lang="ru-RU" sz="44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756DCE-68DE-4B57-8FC8-094915A9C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763" y="3602038"/>
            <a:ext cx="11197243" cy="1655762"/>
          </a:xfrm>
        </p:spPr>
        <p:txBody>
          <a:bodyPr>
            <a:normAutofit/>
          </a:bodyPr>
          <a:lstStyle/>
          <a:p>
            <a:r>
              <a:rPr lang="ru-RU" sz="2800" dirty="0"/>
              <a:t>Курс СРО для студентов фармацевтического факультета, 1 </a:t>
            </a:r>
            <a:r>
              <a:rPr lang="ru-RU" sz="2800" dirty="0" smtClean="0"/>
              <a:t>семестр</a:t>
            </a:r>
          </a:p>
          <a:p>
            <a:r>
              <a:rPr lang="ru-RU" sz="2800" dirty="0" smtClean="0"/>
              <a:t>Часть 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8990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Место в предложении и способы перевода глагола </a:t>
            </a:r>
            <a:r>
              <a:rPr lang="en-US" sz="3600" b="1" dirty="0" err="1" smtClean="0"/>
              <a:t>esse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In </a:t>
            </a:r>
            <a:r>
              <a:rPr lang="en-US" sz="3600" dirty="0" err="1" smtClean="0"/>
              <a:t>officina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sumus</a:t>
            </a:r>
            <a:r>
              <a:rPr lang="en-US" sz="3600" dirty="0" smtClean="0"/>
              <a:t> –</a:t>
            </a:r>
            <a:r>
              <a:rPr lang="ru-RU" sz="3600" dirty="0" smtClean="0"/>
              <a:t> Мы находимся в аптеке</a:t>
            </a:r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en-US" sz="3600" dirty="0" err="1" smtClean="0"/>
              <a:t>Sciencia</a:t>
            </a:r>
            <a:r>
              <a:rPr lang="en-US" sz="3600" dirty="0" smtClean="0"/>
              <a:t> </a:t>
            </a:r>
            <a:r>
              <a:rPr lang="en-US" sz="3600" dirty="0" err="1" smtClean="0"/>
              <a:t>potentia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est</a:t>
            </a:r>
            <a:r>
              <a:rPr lang="en-US" sz="3600" dirty="0" smtClean="0"/>
              <a:t> – </a:t>
            </a:r>
            <a:r>
              <a:rPr lang="ru-RU" sz="3600" dirty="0" smtClean="0"/>
              <a:t>Знания – есть сила</a:t>
            </a:r>
          </a:p>
          <a:p>
            <a:pPr marL="0" indent="0">
              <a:buNone/>
            </a:pPr>
            <a:endParaRPr lang="ru-RU" sz="3600" dirty="0"/>
          </a:p>
          <a:p>
            <a:pPr marL="0" indent="0">
              <a:buNone/>
            </a:pPr>
            <a:r>
              <a:rPr lang="en-US" sz="3600" dirty="0" err="1" smtClean="0"/>
              <a:t>Pilulae</a:t>
            </a:r>
            <a:r>
              <a:rPr lang="en-US" sz="3600" dirty="0" smtClean="0"/>
              <a:t> et </a:t>
            </a:r>
            <a:r>
              <a:rPr lang="en-US" sz="3600" dirty="0" err="1" smtClean="0"/>
              <a:t>tabulettae</a:t>
            </a:r>
            <a:r>
              <a:rPr lang="en-US" sz="3600" dirty="0" smtClean="0"/>
              <a:t> </a:t>
            </a:r>
            <a:r>
              <a:rPr lang="en-US" sz="3600" dirty="0" err="1" smtClean="0"/>
              <a:t>praeparata</a:t>
            </a:r>
            <a:r>
              <a:rPr lang="en-US" sz="3600" dirty="0" smtClean="0"/>
              <a:t> </a:t>
            </a:r>
            <a:r>
              <a:rPr lang="en-US" sz="3600" dirty="0" err="1" smtClean="0"/>
              <a:t>pharmaceutica</a:t>
            </a:r>
            <a:r>
              <a:rPr lang="en-US" sz="3600" dirty="0" smtClean="0"/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sunt</a:t>
            </a:r>
            <a:r>
              <a:rPr lang="en-US" sz="3600" dirty="0" smtClean="0"/>
              <a:t> – </a:t>
            </a:r>
            <a:r>
              <a:rPr lang="ru-RU" sz="3600" dirty="0" smtClean="0"/>
              <a:t>Пилюли и таблетки – это лекарственные препараты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3641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47AB09-C674-4065-B87F-2BFA042BD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Indicativus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FC0FE5-EDD9-42A7-B1BC-D21FFD2F5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b="1" dirty="0"/>
          </a:p>
          <a:p>
            <a:endParaRPr lang="ru-RU" b="1" dirty="0"/>
          </a:p>
          <a:p>
            <a:r>
              <a:rPr lang="en-US" sz="3600" b="1" dirty="0"/>
              <a:t>Modus </a:t>
            </a:r>
            <a:r>
              <a:rPr lang="en-US" sz="3600" b="1" dirty="0" err="1"/>
              <a:t>indicativus</a:t>
            </a:r>
            <a:r>
              <a:rPr lang="en-US" sz="3600" b="1" dirty="0"/>
              <a:t> </a:t>
            </a:r>
            <a:r>
              <a:rPr lang="en-US" sz="3600" dirty="0"/>
              <a:t>– </a:t>
            </a:r>
            <a:r>
              <a:rPr lang="ru-RU" sz="3600" dirty="0"/>
              <a:t>изъявительное наклонение. </a:t>
            </a:r>
            <a:r>
              <a:rPr lang="ru-RU" sz="3600" dirty="0">
                <a:solidFill>
                  <a:srgbClr val="333333"/>
                </a:solidFill>
                <a:latin typeface="YS Text"/>
              </a:rPr>
              <a:t>Э</a:t>
            </a:r>
            <a: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  <a:t>то форма глагола, которая обозначает </a:t>
            </a:r>
            <a:r>
              <a:rPr lang="ru-RU" sz="3600" b="1" i="0" dirty="0">
                <a:solidFill>
                  <a:srgbClr val="333333"/>
                </a:solidFill>
                <a:effectLst/>
                <a:latin typeface="YS Text"/>
              </a:rPr>
              <a:t>реальное действие</a:t>
            </a:r>
            <a: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  <a:t>, которое происходило, происходит или произойдёт в действительности. 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3396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4613F2-B4E4-4650-A9FA-7356EC05C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Indicativus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ru-RU" sz="4000" b="1" dirty="0"/>
              <a:t>Личные окончание глагола в настоящем времени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FCAABB6-B2C9-4ACF-B6CC-62E51E31C7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158717"/>
              </p:ext>
            </p:extLst>
          </p:nvPr>
        </p:nvGraphicFramePr>
        <p:xfrm>
          <a:off x="567559" y="2360816"/>
          <a:ext cx="11211575" cy="4366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06">
                  <a:extLst>
                    <a:ext uri="{9D8B030D-6E8A-4147-A177-3AD203B41FA5}">
                      <a16:colId xmlns:a16="http://schemas.microsoft.com/office/drawing/2014/main" val="547497582"/>
                    </a:ext>
                  </a:extLst>
                </a:gridCol>
                <a:gridCol w="2666003">
                  <a:extLst>
                    <a:ext uri="{9D8B030D-6E8A-4147-A177-3AD203B41FA5}">
                      <a16:colId xmlns:a16="http://schemas.microsoft.com/office/drawing/2014/main" val="3683260379"/>
                    </a:ext>
                  </a:extLst>
                </a:gridCol>
                <a:gridCol w="2760013">
                  <a:extLst>
                    <a:ext uri="{9D8B030D-6E8A-4147-A177-3AD203B41FA5}">
                      <a16:colId xmlns:a16="http://schemas.microsoft.com/office/drawing/2014/main" val="3406105537"/>
                    </a:ext>
                  </a:extLst>
                </a:gridCol>
                <a:gridCol w="2489013">
                  <a:extLst>
                    <a:ext uri="{9D8B030D-6E8A-4147-A177-3AD203B41FA5}">
                      <a16:colId xmlns:a16="http://schemas.microsoft.com/office/drawing/2014/main" val="3150954409"/>
                    </a:ext>
                  </a:extLst>
                </a:gridCol>
                <a:gridCol w="2266940">
                  <a:extLst>
                    <a:ext uri="{9D8B030D-6E8A-4147-A177-3AD203B41FA5}">
                      <a16:colId xmlns:a16="http://schemas.microsoft.com/office/drawing/2014/main" val="80083451"/>
                    </a:ext>
                  </a:extLst>
                </a:gridCol>
              </a:tblGrid>
              <a:tr h="586988">
                <a:tc rowSpan="2">
                  <a:txBody>
                    <a:bodyPr/>
                    <a:lstStyle/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  <a:p>
                      <a:pPr algn="ctr"/>
                      <a:r>
                        <a:rPr lang="ru-RU" sz="2000" dirty="0"/>
                        <a:t>Лицо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Действительный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Страдательный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719557"/>
                  </a:ext>
                </a:extLst>
              </a:tr>
              <a:tr h="8944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Singularis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Pluralis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Singularis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  <a:p>
                      <a:pPr algn="ctr"/>
                      <a:r>
                        <a:rPr lang="en-US" sz="2800" dirty="0" err="1"/>
                        <a:t>Pluralis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274349"/>
                  </a:ext>
                </a:extLst>
              </a:tr>
              <a:tr h="894422"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1</a:t>
                      </a:r>
                      <a:r>
                        <a:rPr lang="ru-RU" sz="2800" dirty="0"/>
                        <a:t>-е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-о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</a:t>
                      </a:r>
                      <a:r>
                        <a:rPr lang="en-US" sz="2800" dirty="0" err="1"/>
                        <a:t>mus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-or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</a:t>
                      </a:r>
                      <a:r>
                        <a:rPr lang="en-US" sz="2800" dirty="0" err="1"/>
                        <a:t>mur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593325"/>
                  </a:ext>
                </a:extLst>
              </a:tr>
              <a:tr h="894422">
                <a:tc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2-е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-</a:t>
                      </a:r>
                      <a:r>
                        <a:rPr lang="en-US" sz="2800" dirty="0"/>
                        <a:t>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-tis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</a:t>
                      </a:r>
                      <a:r>
                        <a:rPr lang="en-US" sz="2800" dirty="0" err="1"/>
                        <a:t>ris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-mini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451243"/>
                  </a:ext>
                </a:extLst>
              </a:tr>
              <a:tr h="894422">
                <a:tc>
                  <a:txBody>
                    <a:bodyPr/>
                    <a:lstStyle/>
                    <a:p>
                      <a:endParaRPr lang="ru-RU" sz="2800" dirty="0"/>
                    </a:p>
                    <a:p>
                      <a:r>
                        <a:rPr lang="ru-RU" sz="2800" dirty="0"/>
                        <a:t>3-е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</a:t>
                      </a:r>
                      <a:r>
                        <a:rPr lang="en-US" sz="2800" dirty="0" err="1"/>
                        <a:t>nt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-tur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  <a:p>
                      <a:r>
                        <a:rPr lang="en-US" sz="2800" dirty="0"/>
                        <a:t>-</a:t>
                      </a:r>
                      <a:r>
                        <a:rPr lang="en-US" sz="2800" dirty="0" err="1"/>
                        <a:t>ntur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645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05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D76947-004B-4A69-ADF6-BD23B9CC6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Indicativus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903D57-7D02-43B1-B5EF-EC2BA7A42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2772"/>
            <a:ext cx="10515600" cy="4884191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Praesens</a:t>
            </a:r>
            <a:r>
              <a:rPr lang="en-US" dirty="0"/>
              <a:t> </a:t>
            </a:r>
            <a:r>
              <a:rPr lang="en-US" dirty="0" err="1"/>
              <a:t>indicativi</a:t>
            </a:r>
            <a:r>
              <a:rPr lang="en-US" dirty="0"/>
              <a:t> et </a:t>
            </a:r>
            <a:r>
              <a:rPr lang="en-US" dirty="0" err="1"/>
              <a:t>passivi</a:t>
            </a:r>
            <a:endParaRPr lang="en-US" dirty="0"/>
          </a:p>
          <a:p>
            <a:pPr marL="0" indent="0" algn="ctr">
              <a:buNone/>
            </a:pPr>
            <a:r>
              <a:rPr lang="ru-RU" dirty="0"/>
              <a:t>Настоящее время, изъявительное наклонение (1 и 2 спряжение)</a:t>
            </a:r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C5760E7-0954-418B-B04F-27E36B34A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878712"/>
              </p:ext>
            </p:extLst>
          </p:nvPr>
        </p:nvGraphicFramePr>
        <p:xfrm>
          <a:off x="236484" y="2302625"/>
          <a:ext cx="11634092" cy="4521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675">
                  <a:extLst>
                    <a:ext uri="{9D8B030D-6E8A-4147-A177-3AD203B41FA5}">
                      <a16:colId xmlns:a16="http://schemas.microsoft.com/office/drawing/2014/main" val="522210567"/>
                    </a:ext>
                  </a:extLst>
                </a:gridCol>
                <a:gridCol w="2730816">
                  <a:extLst>
                    <a:ext uri="{9D8B030D-6E8A-4147-A177-3AD203B41FA5}">
                      <a16:colId xmlns:a16="http://schemas.microsoft.com/office/drawing/2014/main" val="2056492911"/>
                    </a:ext>
                  </a:extLst>
                </a:gridCol>
                <a:gridCol w="2654107">
                  <a:extLst>
                    <a:ext uri="{9D8B030D-6E8A-4147-A177-3AD203B41FA5}">
                      <a16:colId xmlns:a16="http://schemas.microsoft.com/office/drawing/2014/main" val="2465275392"/>
                    </a:ext>
                  </a:extLst>
                </a:gridCol>
                <a:gridCol w="2684791">
                  <a:extLst>
                    <a:ext uri="{9D8B030D-6E8A-4147-A177-3AD203B41FA5}">
                      <a16:colId xmlns:a16="http://schemas.microsoft.com/office/drawing/2014/main" val="2113820844"/>
                    </a:ext>
                  </a:extLst>
                </a:gridCol>
                <a:gridCol w="2321703">
                  <a:extLst>
                    <a:ext uri="{9D8B030D-6E8A-4147-A177-3AD203B41FA5}">
                      <a16:colId xmlns:a16="http://schemas.microsoft.com/office/drawing/2014/main" val="1794291589"/>
                    </a:ext>
                  </a:extLst>
                </a:gridCol>
              </a:tblGrid>
              <a:tr h="688123">
                <a:tc rowSpan="2">
                  <a:txBody>
                    <a:bodyPr/>
                    <a:lstStyle/>
                    <a:p>
                      <a:endParaRPr lang="en-US" sz="2400" dirty="0"/>
                    </a:p>
                    <a:p>
                      <a:r>
                        <a:rPr lang="ru-RU" sz="2400" dirty="0"/>
                        <a:t>Число,</a:t>
                      </a:r>
                    </a:p>
                    <a:p>
                      <a:r>
                        <a:rPr lang="ru-RU" sz="2400" dirty="0"/>
                        <a:t>лицо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ru-RU" dirty="0"/>
                    </a:p>
                    <a:p>
                      <a:pPr algn="ctr"/>
                      <a:r>
                        <a:rPr lang="ru-RU" dirty="0"/>
                        <a:t>Действительный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240741"/>
                  </a:ext>
                </a:extLst>
              </a:tr>
              <a:tr h="127794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1 c</a:t>
                      </a:r>
                      <a:r>
                        <a:rPr lang="ru-RU" sz="2400" dirty="0" err="1"/>
                        <a:t>пряжение</a:t>
                      </a:r>
                      <a:endParaRPr lang="ru-RU" sz="2400" dirty="0"/>
                    </a:p>
                    <a:p>
                      <a:pPr algn="ctr"/>
                      <a:r>
                        <a:rPr lang="en-US" sz="2400" dirty="0"/>
                        <a:t>Curare </a:t>
                      </a:r>
                      <a:r>
                        <a:rPr lang="ru-RU" sz="2400" dirty="0"/>
                        <a:t>лечить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2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Docere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учить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123791"/>
                  </a:ext>
                </a:extLst>
              </a:tr>
              <a:tr h="1277942">
                <a:tc>
                  <a:txBody>
                    <a:bodyPr/>
                    <a:lstStyle/>
                    <a:p>
                      <a:r>
                        <a:rPr lang="en-US" sz="2400" dirty="0"/>
                        <a:t>Sg. 1</a:t>
                      </a:r>
                    </a:p>
                    <a:p>
                      <a:r>
                        <a:rPr lang="en-US" sz="2400" dirty="0"/>
                        <a:t>       2</a:t>
                      </a:r>
                    </a:p>
                    <a:p>
                      <a:r>
                        <a:rPr lang="en-US" sz="2400" dirty="0"/>
                        <a:t>       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Curo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Я лечу</a:t>
                      </a:r>
                    </a:p>
                    <a:p>
                      <a:pPr algn="ctr"/>
                      <a:r>
                        <a:rPr lang="ru-RU" sz="2400" dirty="0"/>
                        <a:t>Ты лечишь</a:t>
                      </a:r>
                    </a:p>
                    <a:p>
                      <a:pPr algn="ctr"/>
                      <a:r>
                        <a:rPr lang="ru-RU" sz="2400" dirty="0"/>
                        <a:t>Он лечит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Doceo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Я учу</a:t>
                      </a:r>
                    </a:p>
                    <a:p>
                      <a:pPr algn="ctr"/>
                      <a:r>
                        <a:rPr lang="ru-RU" sz="2400" dirty="0"/>
                        <a:t>Ты учишь</a:t>
                      </a:r>
                    </a:p>
                    <a:p>
                      <a:pPr algn="ctr"/>
                      <a:r>
                        <a:rPr lang="ru-RU" sz="2400" dirty="0"/>
                        <a:t>Он учит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763275"/>
                  </a:ext>
                </a:extLst>
              </a:tr>
              <a:tr h="1277942">
                <a:tc>
                  <a:txBody>
                    <a:bodyPr/>
                    <a:lstStyle/>
                    <a:p>
                      <a:r>
                        <a:rPr lang="en-US" sz="2400" dirty="0"/>
                        <a:t>Pl.   1</a:t>
                      </a:r>
                    </a:p>
                    <a:p>
                      <a:r>
                        <a:rPr lang="en-US" sz="2400" dirty="0"/>
                        <a:t>        2</a:t>
                      </a:r>
                    </a:p>
                    <a:p>
                      <a:r>
                        <a:rPr lang="en-US" sz="2400" dirty="0"/>
                        <a:t>        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Curamus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Curatis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Curant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Мы лечим</a:t>
                      </a:r>
                    </a:p>
                    <a:p>
                      <a:pPr algn="ctr"/>
                      <a:r>
                        <a:rPr lang="ru-RU" sz="2400" dirty="0"/>
                        <a:t>Вы лечите</a:t>
                      </a:r>
                    </a:p>
                    <a:p>
                      <a:pPr algn="ctr"/>
                      <a:r>
                        <a:rPr lang="ru-RU" sz="2400" dirty="0"/>
                        <a:t>Они лечат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Docemus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Docetis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Docent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Мы учим</a:t>
                      </a:r>
                    </a:p>
                    <a:p>
                      <a:pPr algn="ctr"/>
                      <a:r>
                        <a:rPr lang="ru-RU" sz="2400" dirty="0"/>
                        <a:t>Вы учите</a:t>
                      </a:r>
                    </a:p>
                    <a:p>
                      <a:pPr algn="ctr"/>
                      <a:r>
                        <a:rPr lang="ru-RU" sz="2400" dirty="0"/>
                        <a:t>Они учат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1597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61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450EC9-DF53-46FB-884C-B32E0656D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470"/>
            <a:ext cx="10515600" cy="1325563"/>
          </a:xfrm>
        </p:spPr>
        <p:txBody>
          <a:bodyPr/>
          <a:lstStyle/>
          <a:p>
            <a:pPr algn="r"/>
            <a:r>
              <a:rPr lang="en-US" b="1" dirty="0" err="1"/>
              <a:t>Indicativus</a:t>
            </a:r>
            <a:endParaRPr lang="ru-RU" b="1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78A2FFC-FE79-411A-BA0F-30D7F48232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330249"/>
              </p:ext>
            </p:extLst>
          </p:nvPr>
        </p:nvGraphicFramePr>
        <p:xfrm>
          <a:off x="838200" y="1825622"/>
          <a:ext cx="105156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131">
                  <a:extLst>
                    <a:ext uri="{9D8B030D-6E8A-4147-A177-3AD203B41FA5}">
                      <a16:colId xmlns:a16="http://schemas.microsoft.com/office/drawing/2014/main" val="3593857078"/>
                    </a:ext>
                  </a:extLst>
                </a:gridCol>
                <a:gridCol w="2853559">
                  <a:extLst>
                    <a:ext uri="{9D8B030D-6E8A-4147-A177-3AD203B41FA5}">
                      <a16:colId xmlns:a16="http://schemas.microsoft.com/office/drawing/2014/main" val="1660053434"/>
                    </a:ext>
                  </a:extLst>
                </a:gridCol>
                <a:gridCol w="2433670">
                  <a:extLst>
                    <a:ext uri="{9D8B030D-6E8A-4147-A177-3AD203B41FA5}">
                      <a16:colId xmlns:a16="http://schemas.microsoft.com/office/drawing/2014/main" val="29042658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359331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311792031"/>
                    </a:ext>
                  </a:extLst>
                </a:gridCol>
              </a:tblGrid>
              <a:tr h="747160">
                <a:tc rowSpan="2">
                  <a:txBody>
                    <a:bodyPr/>
                    <a:lstStyle/>
                    <a:p>
                      <a:endParaRPr lang="en-US" sz="2000" dirty="0"/>
                    </a:p>
                    <a:p>
                      <a:r>
                        <a:rPr lang="ru-RU" sz="2000" dirty="0"/>
                        <a:t>Число, </a:t>
                      </a:r>
                    </a:p>
                    <a:p>
                      <a:r>
                        <a:rPr lang="ru-RU" sz="2000" dirty="0"/>
                        <a:t>лицо</a:t>
                      </a:r>
                      <a:endParaRPr lang="en-US" sz="2000" dirty="0"/>
                    </a:p>
                    <a:p>
                      <a:endParaRPr lang="ru-RU" sz="2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Страдательный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223350"/>
                  </a:ext>
                </a:extLst>
              </a:tr>
              <a:tr h="72366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 спряжение</a:t>
                      </a:r>
                    </a:p>
                    <a:p>
                      <a:pPr algn="ctr"/>
                      <a:r>
                        <a:rPr lang="en-US" sz="2400" dirty="0"/>
                        <a:t>Curare </a:t>
                      </a:r>
                      <a:r>
                        <a:rPr lang="ru-RU" sz="2400" dirty="0"/>
                        <a:t>лечить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Docere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учить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4894149"/>
                  </a:ext>
                </a:extLst>
              </a:tr>
              <a:tr h="1394523">
                <a:tc>
                  <a:txBody>
                    <a:bodyPr/>
                    <a:lstStyle/>
                    <a:p>
                      <a:r>
                        <a:rPr lang="en-US" sz="2400" dirty="0"/>
                        <a:t>Sg. 1</a:t>
                      </a:r>
                    </a:p>
                    <a:p>
                      <a:r>
                        <a:rPr lang="en-US" sz="2400" dirty="0"/>
                        <a:t>       2</a:t>
                      </a:r>
                    </a:p>
                    <a:p>
                      <a:r>
                        <a:rPr lang="en-US" sz="2400" dirty="0"/>
                        <a:t>       3</a:t>
                      </a:r>
                      <a:endParaRPr lang="ru-RU" sz="2400" dirty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Curor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Curaris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Curatur</a:t>
                      </a:r>
                      <a:r>
                        <a:rPr lang="ru-RU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Меня лечат</a:t>
                      </a:r>
                    </a:p>
                    <a:p>
                      <a:pPr algn="ctr"/>
                      <a:r>
                        <a:rPr lang="ru-RU" sz="2400" dirty="0"/>
                        <a:t>Тебя лечат</a:t>
                      </a:r>
                    </a:p>
                    <a:p>
                      <a:pPr algn="ctr"/>
                      <a:r>
                        <a:rPr lang="ru-RU" sz="2400" dirty="0"/>
                        <a:t>Его лечат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Doceor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Doceris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Меня учат</a:t>
                      </a:r>
                    </a:p>
                    <a:p>
                      <a:pPr algn="ctr"/>
                      <a:r>
                        <a:rPr lang="ru-RU" sz="2400" dirty="0"/>
                        <a:t>Тебя учат</a:t>
                      </a:r>
                    </a:p>
                    <a:p>
                      <a:pPr algn="ctr"/>
                      <a:r>
                        <a:rPr lang="ru-RU" sz="2400" dirty="0"/>
                        <a:t>Его учат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834554"/>
                  </a:ext>
                </a:extLst>
              </a:tr>
              <a:tr h="1394523">
                <a:tc>
                  <a:txBody>
                    <a:bodyPr/>
                    <a:lstStyle/>
                    <a:p>
                      <a:r>
                        <a:rPr lang="en-US" sz="2400" dirty="0"/>
                        <a:t>Pl. 1</a:t>
                      </a:r>
                    </a:p>
                    <a:p>
                      <a:r>
                        <a:rPr lang="en-US" sz="2400" dirty="0"/>
                        <a:t>      2</a:t>
                      </a:r>
                    </a:p>
                    <a:p>
                      <a:r>
                        <a:rPr lang="en-US" sz="2400" dirty="0"/>
                        <a:t>      3</a:t>
                      </a:r>
                      <a:endParaRPr lang="ru-RU" sz="2400" dirty="0"/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Curamur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Curamini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Curantur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Нас лечат</a:t>
                      </a:r>
                    </a:p>
                    <a:p>
                      <a:pPr algn="ctr"/>
                      <a:r>
                        <a:rPr lang="ru-RU" sz="2400" dirty="0"/>
                        <a:t>Вас лечат</a:t>
                      </a:r>
                    </a:p>
                    <a:p>
                      <a:pPr algn="ctr"/>
                      <a:r>
                        <a:rPr lang="ru-RU" sz="2400" dirty="0"/>
                        <a:t>Их лечат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Docemur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Docemini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Docentur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Нас учат</a:t>
                      </a:r>
                    </a:p>
                    <a:p>
                      <a:pPr algn="ctr"/>
                      <a:r>
                        <a:rPr lang="ru-RU" sz="2400" dirty="0"/>
                        <a:t>Вас учат</a:t>
                      </a:r>
                    </a:p>
                    <a:p>
                      <a:pPr algn="ctr"/>
                      <a:r>
                        <a:rPr lang="ru-RU" sz="2400" dirty="0"/>
                        <a:t>Их учат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91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61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64FCF-FC61-4F25-999F-A2A078A9F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/>
              <a:t>Indicativus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BC46F4-93A6-438B-A334-E9318D8BF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6663"/>
            <a:ext cx="10392295" cy="13549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Praesens</a:t>
            </a:r>
            <a:r>
              <a:rPr lang="en-US" dirty="0"/>
              <a:t> </a:t>
            </a:r>
            <a:r>
              <a:rPr lang="en-US" dirty="0" err="1"/>
              <a:t>indicativi</a:t>
            </a:r>
            <a:r>
              <a:rPr lang="en-US" dirty="0"/>
              <a:t> et </a:t>
            </a:r>
            <a:r>
              <a:rPr lang="en-US" dirty="0" err="1"/>
              <a:t>passivi</a:t>
            </a:r>
            <a:endParaRPr lang="en-US" dirty="0"/>
          </a:p>
          <a:p>
            <a:pPr marL="0" indent="0" algn="ctr">
              <a:buNone/>
            </a:pPr>
            <a:r>
              <a:rPr lang="ru-RU" dirty="0"/>
              <a:t>Настоящее время, изъявительное наклонение (</a:t>
            </a:r>
            <a:r>
              <a:rPr lang="en-US" dirty="0"/>
              <a:t>3</a:t>
            </a:r>
            <a:r>
              <a:rPr lang="ru-RU" dirty="0"/>
              <a:t> и </a:t>
            </a:r>
            <a:r>
              <a:rPr lang="en-US" dirty="0"/>
              <a:t>4</a:t>
            </a:r>
            <a:r>
              <a:rPr lang="ru-RU" dirty="0"/>
              <a:t> спряжение)</a:t>
            </a: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B003EF6-FDA4-44EB-833D-5F1E90B426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931501"/>
              </p:ext>
            </p:extLst>
          </p:nvPr>
        </p:nvGraphicFramePr>
        <p:xfrm>
          <a:off x="191193" y="2244436"/>
          <a:ext cx="11604567" cy="4472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682">
                  <a:extLst>
                    <a:ext uri="{9D8B030D-6E8A-4147-A177-3AD203B41FA5}">
                      <a16:colId xmlns:a16="http://schemas.microsoft.com/office/drawing/2014/main" val="2941430338"/>
                    </a:ext>
                  </a:extLst>
                </a:gridCol>
                <a:gridCol w="2968374">
                  <a:extLst>
                    <a:ext uri="{9D8B030D-6E8A-4147-A177-3AD203B41FA5}">
                      <a16:colId xmlns:a16="http://schemas.microsoft.com/office/drawing/2014/main" val="4261973859"/>
                    </a:ext>
                  </a:extLst>
                </a:gridCol>
                <a:gridCol w="2466034">
                  <a:extLst>
                    <a:ext uri="{9D8B030D-6E8A-4147-A177-3AD203B41FA5}">
                      <a16:colId xmlns:a16="http://schemas.microsoft.com/office/drawing/2014/main" val="3600362650"/>
                    </a:ext>
                  </a:extLst>
                </a:gridCol>
                <a:gridCol w="2707563">
                  <a:extLst>
                    <a:ext uri="{9D8B030D-6E8A-4147-A177-3AD203B41FA5}">
                      <a16:colId xmlns:a16="http://schemas.microsoft.com/office/drawing/2014/main" val="264929000"/>
                    </a:ext>
                  </a:extLst>
                </a:gridCol>
                <a:gridCol w="2320914">
                  <a:extLst>
                    <a:ext uri="{9D8B030D-6E8A-4147-A177-3AD203B41FA5}">
                      <a16:colId xmlns:a16="http://schemas.microsoft.com/office/drawing/2014/main" val="2447692915"/>
                    </a:ext>
                  </a:extLst>
                </a:gridCol>
              </a:tblGrid>
              <a:tr h="465859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Число, </a:t>
                      </a:r>
                    </a:p>
                    <a:p>
                      <a:pPr algn="ctr"/>
                      <a:r>
                        <a:rPr lang="ru-RU" sz="2400" dirty="0"/>
                        <a:t>лицо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Действительный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228649"/>
                  </a:ext>
                </a:extLst>
              </a:tr>
              <a:tr h="83854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Agere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вести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Audire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слушать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048449"/>
                  </a:ext>
                </a:extLst>
              </a:tr>
              <a:tr h="1583921">
                <a:tc>
                  <a:txBody>
                    <a:bodyPr/>
                    <a:lstStyle/>
                    <a:p>
                      <a:r>
                        <a:rPr lang="en-US" sz="2400" dirty="0"/>
                        <a:t>Sg. 1</a:t>
                      </a:r>
                    </a:p>
                    <a:p>
                      <a:r>
                        <a:rPr lang="en-US" sz="2400" dirty="0"/>
                        <a:t>       2</a:t>
                      </a:r>
                    </a:p>
                    <a:p>
                      <a:r>
                        <a:rPr lang="en-US" sz="2400" dirty="0"/>
                        <a:t>       3</a:t>
                      </a:r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Ago</a:t>
                      </a:r>
                    </a:p>
                    <a:p>
                      <a:pPr algn="ctr"/>
                      <a:r>
                        <a:rPr lang="en-US" sz="2400" dirty="0" err="1"/>
                        <a:t>Agia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Agit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Я веду</a:t>
                      </a:r>
                    </a:p>
                    <a:p>
                      <a:pPr algn="ctr"/>
                      <a:r>
                        <a:rPr lang="ru-RU" sz="2400" dirty="0"/>
                        <a:t>Ты ведешь</a:t>
                      </a:r>
                    </a:p>
                    <a:p>
                      <a:pPr algn="ctr"/>
                      <a:r>
                        <a:rPr lang="ru-RU" sz="2400" dirty="0"/>
                        <a:t>Он ведет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Audio</a:t>
                      </a:r>
                    </a:p>
                    <a:p>
                      <a:pPr algn="ctr"/>
                      <a:r>
                        <a:rPr lang="en-US" sz="2400" dirty="0" err="1"/>
                        <a:t>Audia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/>
                        <a:t>Audit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Я слушаю</a:t>
                      </a:r>
                    </a:p>
                    <a:p>
                      <a:pPr algn="ctr"/>
                      <a:r>
                        <a:rPr lang="ru-RU" sz="2400" dirty="0"/>
                        <a:t>Ты слушаешь</a:t>
                      </a:r>
                    </a:p>
                    <a:p>
                      <a:pPr algn="ctr"/>
                      <a:r>
                        <a:rPr lang="ru-RU" sz="2400" dirty="0"/>
                        <a:t>Он слушает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693375"/>
                  </a:ext>
                </a:extLst>
              </a:tr>
              <a:tr h="1583921">
                <a:tc>
                  <a:txBody>
                    <a:bodyPr/>
                    <a:lstStyle/>
                    <a:p>
                      <a:r>
                        <a:rPr lang="en-US" sz="2400" dirty="0"/>
                        <a:t>Pl. 1</a:t>
                      </a:r>
                    </a:p>
                    <a:p>
                      <a:r>
                        <a:rPr lang="en-US" sz="2400" dirty="0"/>
                        <a:t>      2</a:t>
                      </a:r>
                    </a:p>
                    <a:p>
                      <a:r>
                        <a:rPr lang="en-US" sz="2400" dirty="0"/>
                        <a:t>      3</a:t>
                      </a:r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Agimus</a:t>
                      </a:r>
                      <a:r>
                        <a:rPr lang="en-US" sz="2400" dirty="0"/>
                        <a:t> </a:t>
                      </a:r>
                    </a:p>
                    <a:p>
                      <a:pPr algn="ctr"/>
                      <a:r>
                        <a:rPr lang="en-US" sz="2400" dirty="0" err="1"/>
                        <a:t>Agitis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Agunt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Мы ведем</a:t>
                      </a:r>
                    </a:p>
                    <a:p>
                      <a:pPr algn="ctr"/>
                      <a:r>
                        <a:rPr lang="ru-RU" sz="2400" dirty="0"/>
                        <a:t>Вы ведете</a:t>
                      </a:r>
                    </a:p>
                    <a:p>
                      <a:pPr algn="ctr"/>
                      <a:r>
                        <a:rPr lang="ru-RU" sz="2400" dirty="0"/>
                        <a:t>Они ведут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Audimus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Auditis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Audiunt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Мы слушаем</a:t>
                      </a:r>
                    </a:p>
                    <a:p>
                      <a:pPr algn="ctr"/>
                      <a:r>
                        <a:rPr lang="ru-RU" sz="2400" dirty="0"/>
                        <a:t>Вы слушаете</a:t>
                      </a:r>
                    </a:p>
                    <a:p>
                      <a:pPr algn="ctr"/>
                      <a:r>
                        <a:rPr lang="ru-RU" sz="2400" dirty="0"/>
                        <a:t>Они слушают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61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1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1303C-61EE-409A-B5C5-727705F20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Indicativus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941BEF6-23A2-4F74-8B51-86BEE232D5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124149"/>
              </p:ext>
            </p:extLst>
          </p:nvPr>
        </p:nvGraphicFramePr>
        <p:xfrm>
          <a:off x="838200" y="1825625"/>
          <a:ext cx="10515600" cy="4732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2848">
                  <a:extLst>
                    <a:ext uri="{9D8B030D-6E8A-4147-A177-3AD203B41FA5}">
                      <a16:colId xmlns:a16="http://schemas.microsoft.com/office/drawing/2014/main" val="838890921"/>
                    </a:ext>
                  </a:extLst>
                </a:gridCol>
                <a:gridCol w="2254469">
                  <a:extLst>
                    <a:ext uri="{9D8B030D-6E8A-4147-A177-3AD203B41FA5}">
                      <a16:colId xmlns:a16="http://schemas.microsoft.com/office/drawing/2014/main" val="1678962933"/>
                    </a:ext>
                  </a:extLst>
                </a:gridCol>
                <a:gridCol w="2412124">
                  <a:extLst>
                    <a:ext uri="{9D8B030D-6E8A-4147-A177-3AD203B41FA5}">
                      <a16:colId xmlns:a16="http://schemas.microsoft.com/office/drawing/2014/main" val="1123419446"/>
                    </a:ext>
                  </a:extLst>
                </a:gridCol>
                <a:gridCol w="2128345">
                  <a:extLst>
                    <a:ext uri="{9D8B030D-6E8A-4147-A177-3AD203B41FA5}">
                      <a16:colId xmlns:a16="http://schemas.microsoft.com/office/drawing/2014/main" val="955219451"/>
                    </a:ext>
                  </a:extLst>
                </a:gridCol>
                <a:gridCol w="2477814">
                  <a:extLst>
                    <a:ext uri="{9D8B030D-6E8A-4147-A177-3AD203B41FA5}">
                      <a16:colId xmlns:a16="http://schemas.microsoft.com/office/drawing/2014/main" val="3293406526"/>
                    </a:ext>
                  </a:extLst>
                </a:gridCol>
              </a:tblGrid>
              <a:tr h="800394">
                <a:tc rowSpan="2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2400" dirty="0"/>
                        <a:t>Число,</a:t>
                      </a:r>
                    </a:p>
                    <a:p>
                      <a:pPr algn="ctr"/>
                      <a:r>
                        <a:rPr lang="ru-RU" sz="2400" dirty="0"/>
                        <a:t>лицо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Страдательный залог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5744043"/>
                  </a:ext>
                </a:extLst>
              </a:tr>
              <a:tr h="78622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Agere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вести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 спряжение</a:t>
                      </a:r>
                    </a:p>
                    <a:p>
                      <a:pPr algn="ctr"/>
                      <a:r>
                        <a:rPr lang="en-US" sz="2400" dirty="0" err="1"/>
                        <a:t>Audire</a:t>
                      </a:r>
                      <a:r>
                        <a:rPr lang="en-US" sz="2400" dirty="0"/>
                        <a:t> </a:t>
                      </a:r>
                      <a:r>
                        <a:rPr lang="ru-RU" sz="2400" dirty="0"/>
                        <a:t>слушать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129856"/>
                  </a:ext>
                </a:extLst>
              </a:tr>
              <a:tr h="1147438">
                <a:tc>
                  <a:txBody>
                    <a:bodyPr/>
                    <a:lstStyle/>
                    <a:p>
                      <a:r>
                        <a:rPr lang="en-US" sz="2400" dirty="0"/>
                        <a:t>Sg. 1</a:t>
                      </a:r>
                    </a:p>
                    <a:p>
                      <a:r>
                        <a:rPr lang="en-US" sz="2400" dirty="0"/>
                        <a:t>       2</a:t>
                      </a:r>
                    </a:p>
                    <a:p>
                      <a:r>
                        <a:rPr lang="en-US" sz="2400" dirty="0"/>
                        <a:t>       3</a:t>
                      </a:r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Agor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Ageris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Agitur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Меня ведут</a:t>
                      </a:r>
                    </a:p>
                    <a:p>
                      <a:pPr algn="ctr"/>
                      <a:r>
                        <a:rPr lang="ru-RU" sz="2400" dirty="0"/>
                        <a:t>Тебя ведут</a:t>
                      </a:r>
                    </a:p>
                    <a:p>
                      <a:pPr algn="ctr"/>
                      <a:r>
                        <a:rPr lang="ru-RU" sz="2400" dirty="0"/>
                        <a:t>Его ведут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Audior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Audiris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Меня слушают</a:t>
                      </a:r>
                    </a:p>
                    <a:p>
                      <a:pPr algn="ctr"/>
                      <a:r>
                        <a:rPr lang="ru-RU" sz="2400" dirty="0"/>
                        <a:t>Тебя слушают</a:t>
                      </a:r>
                    </a:p>
                    <a:p>
                      <a:pPr algn="ctr"/>
                      <a:r>
                        <a:rPr lang="ru-RU" sz="2400" dirty="0"/>
                        <a:t>Его слушают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237355"/>
                  </a:ext>
                </a:extLst>
              </a:tr>
              <a:tr h="1147438">
                <a:tc>
                  <a:txBody>
                    <a:bodyPr/>
                    <a:lstStyle/>
                    <a:p>
                      <a:r>
                        <a:rPr lang="en-US" sz="2400" dirty="0"/>
                        <a:t>Pl. 1</a:t>
                      </a:r>
                    </a:p>
                    <a:p>
                      <a:r>
                        <a:rPr lang="en-US" sz="2400" dirty="0"/>
                        <a:t>      2</a:t>
                      </a:r>
                    </a:p>
                    <a:p>
                      <a:r>
                        <a:rPr lang="en-US" sz="2400" dirty="0"/>
                        <a:t>      3</a:t>
                      </a:r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Agimur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Agimini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Aguntur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Нас ведут</a:t>
                      </a:r>
                    </a:p>
                    <a:p>
                      <a:pPr algn="ctr"/>
                      <a:r>
                        <a:rPr lang="ru-RU" sz="2400" dirty="0"/>
                        <a:t>Вас ведут</a:t>
                      </a:r>
                    </a:p>
                    <a:p>
                      <a:pPr algn="ctr"/>
                      <a:r>
                        <a:rPr lang="ru-RU" sz="2400" dirty="0"/>
                        <a:t>Их ведут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Audimur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Audimini</a:t>
                      </a:r>
                      <a:endParaRPr lang="en-US" sz="2400" dirty="0"/>
                    </a:p>
                    <a:p>
                      <a:pPr algn="ctr"/>
                      <a:r>
                        <a:rPr lang="en-US" sz="2400" dirty="0" err="1"/>
                        <a:t>Audiuntur</a:t>
                      </a:r>
                      <a:r>
                        <a:rPr lang="en-US" sz="2400" dirty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Нас слушают</a:t>
                      </a:r>
                    </a:p>
                    <a:p>
                      <a:pPr algn="ctr"/>
                      <a:r>
                        <a:rPr lang="ru-RU" sz="2400" dirty="0"/>
                        <a:t>Вас слушают</a:t>
                      </a:r>
                    </a:p>
                    <a:p>
                      <a:pPr algn="ctr"/>
                      <a:r>
                        <a:rPr lang="ru-RU" sz="2400" dirty="0"/>
                        <a:t>Их слушают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104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0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/>
              <a:t>Indicativus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dirty="0">
                <a:solidFill>
                  <a:prstClr val="black"/>
                </a:solidFill>
              </a:rPr>
              <a:t>Глаголы в составе предложения</a:t>
            </a:r>
          </a:p>
          <a:p>
            <a:pPr lvl="0"/>
            <a:r>
              <a:rPr lang="en-US" dirty="0" err="1">
                <a:solidFill>
                  <a:prstClr val="black"/>
                </a:solidFill>
              </a:rPr>
              <a:t>Medicus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curat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morbos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natura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sanat</a:t>
            </a:r>
            <a:endParaRPr lang="en-US" b="1" i="1" dirty="0">
              <a:solidFill>
                <a:srgbClr val="FF0000"/>
              </a:solidFill>
            </a:endParaRPr>
          </a:p>
          <a:p>
            <a:pPr marL="0" lvl="0" indent="0" algn="r">
              <a:buNone/>
            </a:pPr>
            <a:r>
              <a:rPr lang="ru-RU" dirty="0">
                <a:solidFill>
                  <a:prstClr val="black"/>
                </a:solidFill>
              </a:rPr>
              <a:t>Лечит болезни врач, но исцеляет природа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Mala </a:t>
            </a:r>
            <a:r>
              <a:rPr lang="en-US" dirty="0" err="1">
                <a:solidFill>
                  <a:prstClr val="black"/>
                </a:solidFill>
              </a:rPr>
              <a:t>herba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cito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crescit</a:t>
            </a:r>
            <a:endParaRPr lang="en-US" b="1" i="1" dirty="0">
              <a:solidFill>
                <a:srgbClr val="FF0000"/>
              </a:solidFill>
            </a:endParaRPr>
          </a:p>
          <a:p>
            <a:pPr marL="0" lvl="0" indent="0" algn="r">
              <a:buNone/>
            </a:pPr>
            <a:r>
              <a:rPr lang="ru-RU" dirty="0">
                <a:solidFill>
                  <a:prstClr val="black"/>
                </a:solidFill>
              </a:rPr>
              <a:t>Сорная трава быстро растет</a:t>
            </a:r>
          </a:p>
          <a:p>
            <a:pPr lvl="0"/>
            <a:r>
              <a:rPr lang="en-US" dirty="0" err="1">
                <a:solidFill>
                  <a:prstClr val="black"/>
                </a:solidFill>
              </a:rPr>
              <a:t>Morbi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saepe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diaet</a:t>
            </a:r>
            <a:r>
              <a:rPr lang="en-US" kern="0" dirty="0" err="1" smtClean="0">
                <a:solidFill>
                  <a:prstClr val="black"/>
                </a:solidFill>
              </a:rPr>
              <a:t>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b="1" i="1" dirty="0" err="1">
                <a:solidFill>
                  <a:srgbClr val="FF0000"/>
                </a:solidFill>
              </a:rPr>
              <a:t>curantur</a:t>
            </a:r>
            <a:endParaRPr lang="en-US" b="1" i="1" dirty="0">
              <a:solidFill>
                <a:srgbClr val="FF0000"/>
              </a:solidFill>
            </a:endParaRPr>
          </a:p>
          <a:p>
            <a:pPr marL="0" lvl="0" indent="0" algn="r">
              <a:buNone/>
            </a:pPr>
            <a:r>
              <a:rPr lang="ru-RU" dirty="0">
                <a:solidFill>
                  <a:prstClr val="black"/>
                </a:solidFill>
              </a:rPr>
              <a:t>Болезни часто лечатся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диетой</a:t>
            </a:r>
          </a:p>
          <a:p>
            <a:pPr lvl="0"/>
            <a:r>
              <a:rPr lang="en-US" dirty="0" err="1">
                <a:solidFill>
                  <a:prstClr val="black"/>
                </a:solidFill>
              </a:rPr>
              <a:t>Crystalli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Mangani</a:t>
            </a:r>
            <a:r>
              <a:rPr lang="en-US" dirty="0">
                <a:solidFill>
                  <a:prstClr val="black"/>
                </a:solidFill>
              </a:rPr>
              <a:t> in </a:t>
            </a:r>
            <a:r>
              <a:rPr lang="en-US" dirty="0" smtClean="0">
                <a:solidFill>
                  <a:prstClr val="black"/>
                </a:solidFill>
              </a:rPr>
              <a:t>aqu</a:t>
            </a:r>
            <a:r>
              <a:rPr lang="en-US" kern="0" dirty="0">
                <a:solidFill>
                  <a:prstClr val="black"/>
                </a:solidFill>
              </a:rPr>
              <a:t>a</a:t>
            </a:r>
            <a:r>
              <a:rPr lang="ru-RU" kern="0" dirty="0" smtClean="0">
                <a:solidFill>
                  <a:prstClr val="black"/>
                </a:solidFill>
                <a:ea typeface="Times New Roman" panose="02020603050405020304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bene </a:t>
            </a:r>
            <a:r>
              <a:rPr lang="en-US" b="1" i="1" dirty="0" err="1">
                <a:solidFill>
                  <a:srgbClr val="FF0000"/>
                </a:solidFill>
              </a:rPr>
              <a:t>solvuntur</a:t>
            </a:r>
            <a:endParaRPr lang="en-US" b="1" i="1" dirty="0">
              <a:solidFill>
                <a:srgbClr val="FF0000"/>
              </a:solidFill>
            </a:endParaRPr>
          </a:p>
          <a:p>
            <a:pPr marL="0" lvl="0" indent="0" algn="r">
              <a:buNone/>
            </a:pPr>
            <a:r>
              <a:rPr lang="ru-RU" dirty="0">
                <a:solidFill>
                  <a:prstClr val="black"/>
                </a:solidFill>
              </a:rPr>
              <a:t>Кристаллы марганца хорошо растворяются в воде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87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400" b="1" dirty="0" smtClean="0"/>
              <a:t>Глагол </a:t>
            </a:r>
            <a:r>
              <a:rPr lang="en-US" sz="5400" b="1" dirty="0" err="1" smtClean="0"/>
              <a:t>esse</a:t>
            </a:r>
            <a:r>
              <a:rPr lang="ru-RU" sz="5400" b="1" dirty="0" smtClean="0"/>
              <a:t> и его синтаксические функции</a:t>
            </a:r>
            <a:br>
              <a:rPr lang="ru-RU" sz="5400" b="1" dirty="0" smtClean="0"/>
            </a:br>
            <a:r>
              <a:rPr lang="ru-RU" sz="4000" b="1" dirty="0" smtClean="0"/>
              <a:t>Спряжение глагола </a:t>
            </a:r>
            <a:r>
              <a:rPr lang="en-US" sz="4000" b="1" dirty="0" err="1" smtClean="0"/>
              <a:t>esse</a:t>
            </a:r>
            <a:r>
              <a:rPr lang="en-US" sz="4000" b="1" dirty="0" smtClean="0"/>
              <a:t> </a:t>
            </a:r>
            <a:r>
              <a:rPr lang="ru-RU" sz="4000" b="1" dirty="0" smtClean="0"/>
              <a:t>в настоящем времени</a:t>
            </a:r>
            <a:endParaRPr lang="ru-RU" sz="4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570941"/>
              </p:ext>
            </p:extLst>
          </p:nvPr>
        </p:nvGraphicFramePr>
        <p:xfrm>
          <a:off x="838200" y="2560319"/>
          <a:ext cx="10515600" cy="3258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32765706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65912981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357759546"/>
                    </a:ext>
                  </a:extLst>
                </a:gridCol>
              </a:tblGrid>
              <a:tr h="81464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Лицо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Singularis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Pluralis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821778"/>
                  </a:ext>
                </a:extLst>
              </a:tr>
              <a:tr h="81464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1 - e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sum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sumus</a:t>
                      </a:r>
                      <a:endParaRPr lang="ru-RU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9392364"/>
                  </a:ext>
                </a:extLst>
              </a:tr>
              <a:tr h="81464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2 - e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es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estis</a:t>
                      </a:r>
                      <a:endParaRPr lang="ru-RU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399920"/>
                  </a:ext>
                </a:extLst>
              </a:tr>
              <a:tr h="81464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3 - e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est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sunt</a:t>
                      </a:r>
                      <a:endParaRPr lang="ru-RU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2303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10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458</Words>
  <Application>Microsoft Office PowerPoint</Application>
  <PresentationFormat>Широкоэкранный</PresentationFormat>
  <Paragraphs>243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YS Text</vt:lpstr>
      <vt:lpstr>Тема Office</vt:lpstr>
      <vt:lpstr>Indicativus изъявительное наклонение глагола</vt:lpstr>
      <vt:lpstr>Indicativus</vt:lpstr>
      <vt:lpstr>Indicativus  Личные окончание глагола в настоящем времени</vt:lpstr>
      <vt:lpstr>Indicativus</vt:lpstr>
      <vt:lpstr>Indicativus</vt:lpstr>
      <vt:lpstr>Indicativus</vt:lpstr>
      <vt:lpstr>Indicativus</vt:lpstr>
      <vt:lpstr>Indicativus</vt:lpstr>
      <vt:lpstr>Глагол esse и его синтаксические функции Спряжение глагола esse в настоящем времени</vt:lpstr>
      <vt:lpstr>Место в предложении и способы перевода глагола esse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Indiccativus</dc:title>
  <dc:creator>Janna Martinson</dc:creator>
  <cp:lastModifiedBy>Admin</cp:lastModifiedBy>
  <cp:revision>20</cp:revision>
  <dcterms:created xsi:type="dcterms:W3CDTF">2025-08-26T15:07:09Z</dcterms:created>
  <dcterms:modified xsi:type="dcterms:W3CDTF">2025-09-22T16:58:33Z</dcterms:modified>
</cp:coreProperties>
</file>