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61" r:id="rId8"/>
    <p:sldId id="268" r:id="rId9"/>
    <p:sldId id="262" r:id="rId10"/>
    <p:sldId id="263" r:id="rId11"/>
    <p:sldId id="267" r:id="rId12"/>
    <p:sldId id="264" r:id="rId13"/>
    <p:sldId id="269" r:id="rId14"/>
    <p:sldId id="265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777"/>
    <a:srgbClr val="E5C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588" y="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9EC5-D4B4-473E-BA7A-477F0FDC38A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лгГМУ_Обложка_Презентации_3.jpg"/>
          <p:cNvPicPr>
            <a:picLocks noChangeAspect="1"/>
          </p:cNvPicPr>
          <p:nvPr/>
        </p:nvPicPr>
        <p:blipFill>
          <a:blip r:embed="rId2" cstate="print"/>
          <a:srcRect t="15923" b="4459"/>
          <a:stretch>
            <a:fillRect/>
          </a:stretch>
        </p:blipFill>
        <p:spPr>
          <a:xfrm>
            <a:off x="-6072" y="0"/>
            <a:ext cx="9150071" cy="514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028" y="1713287"/>
            <a:ext cx="7772400" cy="66114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E5C78C"/>
                </a:solidFill>
                <a:latin typeface="Pt sans"/>
                <a:cs typeface="Times New Roman" pitchFamily="18" charset="0"/>
              </a:rPr>
              <a:t>НАЗВАНИЕ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834886"/>
            <a:ext cx="4179647" cy="1598468"/>
          </a:xfrm>
        </p:spPr>
        <p:txBody>
          <a:bodyPr>
            <a:noAutofit/>
          </a:bodyPr>
          <a:lstStyle/>
          <a:p>
            <a:pPr algn="r"/>
            <a:r>
              <a:rPr lang="ru-RU" sz="1400" b="1" dirty="0">
                <a:solidFill>
                  <a:srgbClr val="E5C78C"/>
                </a:solidFill>
                <a:latin typeface="PT Sans" panose="020B0503020203020204" pitchFamily="34" charset="-52"/>
                <a:cs typeface="Times New Roman" pitchFamily="18" charset="0"/>
              </a:rPr>
              <a:t>Авторы:</a:t>
            </a:r>
          </a:p>
          <a:p>
            <a:pPr algn="r"/>
            <a:r>
              <a:rPr lang="ru-RU" sz="1400" dirty="0">
                <a:solidFill>
                  <a:srgbClr val="E5C78C"/>
                </a:solidFill>
                <a:latin typeface="PT Sans" panose="020B0503020203020204" pitchFamily="34" charset="-52"/>
                <a:cs typeface="Times New Roman" pitchFamily="18" charset="0"/>
              </a:rPr>
              <a:t>студент </a:t>
            </a:r>
            <a:r>
              <a:rPr lang="en-US" sz="1400" dirty="0">
                <a:solidFill>
                  <a:srgbClr val="E5C78C"/>
                </a:solidFill>
                <a:latin typeface="PT Sans" panose="020B0503020203020204" pitchFamily="34" charset="-52"/>
                <a:cs typeface="Times New Roman" pitchFamily="18" charset="0"/>
              </a:rPr>
              <a:t>1 </a:t>
            </a:r>
            <a:r>
              <a:rPr lang="ru-RU" sz="1400" dirty="0">
                <a:solidFill>
                  <a:srgbClr val="E5C78C"/>
                </a:solidFill>
                <a:latin typeface="PT Sans" panose="020B0503020203020204" pitchFamily="34" charset="-52"/>
                <a:cs typeface="Times New Roman" pitchFamily="18" charset="0"/>
              </a:rPr>
              <a:t>курса 1 группы лечебного факультета</a:t>
            </a:r>
            <a:endParaRPr lang="en-US" sz="1400" b="1" dirty="0">
              <a:solidFill>
                <a:srgbClr val="E5C78C"/>
              </a:solidFill>
              <a:latin typeface="PT Sans" panose="020B0503020203020204" pitchFamily="34" charset="-52"/>
              <a:cs typeface="Times New Roman" pitchFamily="18" charset="0"/>
            </a:endParaRPr>
          </a:p>
          <a:p>
            <a:pPr algn="r"/>
            <a:r>
              <a:rPr lang="ru-RU" sz="1400" b="1" dirty="0">
                <a:solidFill>
                  <a:srgbClr val="E5C78C"/>
                </a:solidFill>
                <a:latin typeface="PT Sans" panose="020B0503020203020204" pitchFamily="34" charset="-52"/>
                <a:cs typeface="Times New Roman" pitchFamily="18" charset="0"/>
              </a:rPr>
              <a:t>ИВАНОВ ИВАН ИВАНОВИЧ</a:t>
            </a:r>
          </a:p>
          <a:p>
            <a:pPr algn="r"/>
            <a:r>
              <a:rPr lang="ru-RU" sz="1400" b="1" dirty="0">
                <a:solidFill>
                  <a:srgbClr val="E5C78C"/>
                </a:solidFill>
                <a:latin typeface="PT Sans" panose="020B0503020203020204" pitchFamily="34" charset="-52"/>
                <a:cs typeface="Times New Roman" pitchFamily="18" charset="0"/>
              </a:rPr>
              <a:t>Научный руководитель:</a:t>
            </a:r>
            <a:endParaRPr lang="en-US" sz="1400" b="1" dirty="0">
              <a:solidFill>
                <a:srgbClr val="E5C78C"/>
              </a:solidFill>
              <a:latin typeface="PT Sans" panose="020B0503020203020204" pitchFamily="34" charset="-52"/>
              <a:cs typeface="Times New Roman" pitchFamily="18" charset="0"/>
            </a:endParaRPr>
          </a:p>
          <a:p>
            <a:pPr algn="r"/>
            <a:r>
              <a:rPr lang="ru-RU" sz="1400" dirty="0">
                <a:solidFill>
                  <a:srgbClr val="E5C78C"/>
                </a:solidFill>
                <a:latin typeface="PT Sans" panose="020B0503020203020204" pitchFamily="34" charset="-52"/>
                <a:cs typeface="Times New Roman" pitchFamily="18" charset="0"/>
              </a:rPr>
              <a:t>д-р мед. наук, профессор</a:t>
            </a:r>
            <a:endParaRPr lang="en-US" sz="1400" dirty="0">
              <a:solidFill>
                <a:srgbClr val="E5C78C"/>
              </a:solidFill>
              <a:latin typeface="PT Sans" panose="020B0503020203020204" pitchFamily="34" charset="-52"/>
              <a:cs typeface="Times New Roman" pitchFamily="18" charset="0"/>
            </a:endParaRPr>
          </a:p>
          <a:p>
            <a:pPr algn="r"/>
            <a:r>
              <a:rPr lang="ru-RU" sz="1400" b="1" dirty="0">
                <a:solidFill>
                  <a:srgbClr val="E5C78C"/>
                </a:solidFill>
                <a:latin typeface="PT Sans" panose="020B0503020203020204" pitchFamily="34" charset="-52"/>
                <a:cs typeface="Times New Roman" pitchFamily="18" charset="0"/>
              </a:rPr>
              <a:t>ПЕТРОВ ПЁТР ПЕТРОВИЧ</a:t>
            </a:r>
          </a:p>
        </p:txBody>
      </p:sp>
      <p:pic>
        <p:nvPicPr>
          <p:cNvPr id="5" name="Рисунок 4" descr="ВолгГМУ_Эмблема-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689" y="358112"/>
            <a:ext cx="1046538" cy="1044000"/>
          </a:xfrm>
          <a:prstGeom prst="rect">
            <a:avLst/>
          </a:prstGeom>
        </p:spPr>
      </p:pic>
      <p:pic>
        <p:nvPicPr>
          <p:cNvPr id="6" name="Рисунок 5" descr="НОМУС 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2428" y="364098"/>
            <a:ext cx="1062041" cy="1062041"/>
          </a:xfrm>
          <a:prstGeom prst="rect">
            <a:avLst/>
          </a:prstGeom>
        </p:spPr>
      </p:pic>
      <p:pic>
        <p:nvPicPr>
          <p:cNvPr id="7" name="Рисунок 6" descr="Consilium Medicum (c фоном, беж с зел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2935" y="355078"/>
            <a:ext cx="1044000" cy="1044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496" y="4517584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E5C78C"/>
                </a:solidFill>
                <a:latin typeface="PT Sans" panose="020B0503020203020204" pitchFamily="34" charset="-52"/>
              </a:rPr>
              <a:t>volgmed.ru</a:t>
            </a:r>
            <a:endParaRPr lang="ru-RU" sz="1600" b="1" i="1" dirty="0">
              <a:solidFill>
                <a:srgbClr val="E5C78C"/>
              </a:solidFill>
              <a:latin typeface="PT Sans" panose="020B0503020203020204" pitchFamily="34" charset="-52"/>
            </a:endParaRPr>
          </a:p>
          <a:p>
            <a:r>
              <a:rPr lang="en-US" sz="1600" b="1" i="1" dirty="0">
                <a:solidFill>
                  <a:srgbClr val="E5C78C"/>
                </a:solidFill>
                <a:latin typeface="PT Sans" panose="020B0503020203020204" pitchFamily="34" charset="-52"/>
              </a:rPr>
              <a:t>nomusvolgmed.ru</a:t>
            </a:r>
            <a:endParaRPr lang="ru-RU" sz="1600" b="1" i="1" dirty="0">
              <a:solidFill>
                <a:srgbClr val="E5C78C"/>
              </a:solidFill>
              <a:latin typeface="PT Sans" panose="020B0503020203020204" pitchFamily="34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8FE022-CB4E-42F3-8A6F-BEEAABEC9B25}"/>
              </a:ext>
            </a:extLst>
          </p:cNvPr>
          <p:cNvSpPr/>
          <p:nvPr/>
        </p:nvSpPr>
        <p:spPr>
          <a:xfrm>
            <a:off x="3633455" y="4573682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E5C78C"/>
                </a:solidFill>
                <a:latin typeface="PT Sans" panose="020B0503020203020204" pitchFamily="34" charset="-52"/>
              </a:rPr>
              <a:t>24-26 апреля 2024 г.</a:t>
            </a:r>
          </a:p>
          <a:p>
            <a:pPr algn="ctr"/>
            <a:r>
              <a:rPr lang="ru-RU" sz="1400" b="1" dirty="0">
                <a:solidFill>
                  <a:srgbClr val="E5C78C"/>
                </a:solidFill>
                <a:latin typeface="PT Sans" panose="020B0503020203020204" pitchFamily="34" charset="-52"/>
              </a:rPr>
              <a:t>Волгоград, Россия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1535526-167A-4382-9F83-3CA7F134AD60}"/>
              </a:ext>
            </a:extLst>
          </p:cNvPr>
          <p:cNvSpPr txBox="1">
            <a:spLocks/>
          </p:cNvSpPr>
          <p:nvPr/>
        </p:nvSpPr>
        <p:spPr>
          <a:xfrm>
            <a:off x="835968" y="1750051"/>
            <a:ext cx="7772400" cy="66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endParaRPr lang="ru-RU" sz="4000" b="1" dirty="0">
              <a:solidFill>
                <a:srgbClr val="E5C78C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3DD4CC2-B557-49CB-BA6B-140355FED53E}"/>
              </a:ext>
            </a:extLst>
          </p:cNvPr>
          <p:cNvSpPr txBox="1">
            <a:spLocks/>
          </p:cNvSpPr>
          <p:nvPr/>
        </p:nvSpPr>
        <p:spPr>
          <a:xfrm>
            <a:off x="5511696" y="278800"/>
            <a:ext cx="3670176" cy="66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ru-RU" sz="1100" b="1" dirty="0">
              <a:solidFill>
                <a:srgbClr val="E5C78C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57AE9E9-5E73-4902-906B-B9A4861CEFB8}"/>
              </a:ext>
            </a:extLst>
          </p:cNvPr>
          <p:cNvSpPr txBox="1">
            <a:spLocks/>
          </p:cNvSpPr>
          <p:nvPr/>
        </p:nvSpPr>
        <p:spPr>
          <a:xfrm>
            <a:off x="3230246" y="1328883"/>
            <a:ext cx="2679044" cy="44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srgbClr val="E5C78C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F40958B-5A65-4539-B0B8-A705CD28DFDC}"/>
              </a:ext>
            </a:extLst>
          </p:cNvPr>
          <p:cNvSpPr txBox="1">
            <a:spLocks/>
          </p:cNvSpPr>
          <p:nvPr/>
        </p:nvSpPr>
        <p:spPr>
          <a:xfrm>
            <a:off x="5073995" y="113380"/>
            <a:ext cx="3926437" cy="1437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100" b="1" dirty="0">
                <a:solidFill>
                  <a:srgbClr val="E5C78C"/>
                </a:solidFill>
                <a:latin typeface="Pt sans"/>
                <a:cs typeface="Times New Roman" pitchFamily="18" charset="0"/>
              </a:rPr>
              <a:t>ФГБОУ ВО «ВОЛГОГРАДСКИЙ ГОСУДАРСТВЕННЫЙ</a:t>
            </a:r>
          </a:p>
          <a:p>
            <a:pPr>
              <a:lnSpc>
                <a:spcPct val="120000"/>
              </a:lnSpc>
            </a:pPr>
            <a:r>
              <a:rPr lang="ru-RU" sz="1100" b="1" dirty="0">
                <a:solidFill>
                  <a:srgbClr val="E5C78C"/>
                </a:solidFill>
                <a:latin typeface="Pt sans"/>
                <a:cs typeface="Times New Roman" pitchFamily="18" charset="0"/>
              </a:rPr>
              <a:t>МЕДИЦИНСКИЙ УНИВЕРСИТЕТ» МИНИСТЕРСТВА ЗДРАВООХРАНЕНИЯ РОССИЙСКОЙ ФЕДЕРАЦИИ</a:t>
            </a:r>
          </a:p>
          <a:p>
            <a:pPr>
              <a:lnSpc>
                <a:spcPct val="120000"/>
              </a:lnSpc>
            </a:pPr>
            <a:endParaRPr lang="ru-RU" sz="1100" b="1" dirty="0">
              <a:solidFill>
                <a:srgbClr val="E5C78C"/>
              </a:solidFill>
              <a:latin typeface="Pt sans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100" b="1" dirty="0">
                <a:solidFill>
                  <a:srgbClr val="E5C78C"/>
                </a:solidFill>
                <a:latin typeface="Pt sans"/>
                <a:cs typeface="Times New Roman" pitchFamily="18" charset="0"/>
              </a:rPr>
              <a:t>КАФЕДРА ВНУТРЕННИХ БОЛЕЗНЕЙ</a:t>
            </a:r>
          </a:p>
          <a:p>
            <a:pPr>
              <a:lnSpc>
                <a:spcPct val="120000"/>
              </a:lnSpc>
            </a:pPr>
            <a:endParaRPr lang="ru-RU" sz="1100" b="1" dirty="0">
              <a:solidFill>
                <a:srgbClr val="E5C78C"/>
              </a:solidFill>
              <a:latin typeface="Pt sans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100" b="1" dirty="0">
                <a:solidFill>
                  <a:srgbClr val="E5C78C"/>
                </a:solidFill>
                <a:latin typeface="Pt sans"/>
                <a:cs typeface="Times New Roman" pitchFamily="18" charset="0"/>
              </a:rPr>
              <a:t>№24. ПЕРВЫЕ ШАГИ В НАУКУ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0E3401E-F8A5-48DA-86E4-53F801E67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81" y="355078"/>
            <a:ext cx="1044000" cy="10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665539"/>
            <a:ext cx="6336704" cy="4477961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324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78777"/>
                </a:solidFill>
                <a:latin typeface="Pt sans"/>
              </a:rPr>
              <a:t>		Текст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0" y="195486"/>
            <a:ext cx="5148064" cy="576064"/>
          </a:xfrm>
          <a:prstGeom prst="homePlate">
            <a:avLst/>
          </a:prstGeom>
          <a:solidFill>
            <a:srgbClr val="E5C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4824536" cy="72008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78777"/>
                </a:solidFill>
                <a:latin typeface="Pt sans"/>
              </a:rPr>
              <a:t>НАЗВАНИЕ РАЗДЕЛА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5148064" cy="576064"/>
          </a:xfrm>
          <a:prstGeom prst="homePlate">
            <a:avLst/>
          </a:prstGeom>
          <a:solidFill>
            <a:srgbClr val="E5C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665539"/>
            <a:ext cx="6336704" cy="4477961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324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78777"/>
                </a:solidFill>
                <a:latin typeface="Pt sans"/>
              </a:rPr>
              <a:t>		Текст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4824536" cy="72008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78777"/>
                </a:solidFill>
                <a:latin typeface="Pt sans"/>
              </a:rPr>
              <a:t>НАЗВАНИЕ РАЗДЕЛА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5148064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4528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E5C78C"/>
                </a:solidFill>
                <a:latin typeface="Pt sans"/>
              </a:rPr>
              <a:t>НАЗВАНИЕ РАЗДЕЛА</a:t>
            </a:r>
            <a:endParaRPr lang="ru-RU" sz="3200" dirty="0">
              <a:solidFill>
                <a:srgbClr val="E5C78C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324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78777"/>
                </a:solidFill>
                <a:latin typeface="Pt sans"/>
              </a:rPr>
              <a:t>		</a:t>
            </a:r>
            <a:r>
              <a:rPr lang="ru-RU" sz="2400" dirty="0">
                <a:solidFill>
                  <a:srgbClr val="E5C78C"/>
                </a:solidFill>
                <a:latin typeface="Pt sans"/>
              </a:rPr>
              <a:t>Текст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5148064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4528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E5C78C"/>
                </a:solidFill>
                <a:latin typeface="Pt sans"/>
              </a:rPr>
              <a:t>НАЗВАНИЕ РАЗДЕЛА</a:t>
            </a:r>
            <a:endParaRPr lang="ru-RU" sz="3200" dirty="0">
              <a:solidFill>
                <a:srgbClr val="E5C78C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665539"/>
            <a:ext cx="6336704" cy="4477961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324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78777"/>
                </a:solidFill>
                <a:latin typeface="Pt sans"/>
              </a:rPr>
              <a:t>		</a:t>
            </a:r>
            <a:r>
              <a:rPr lang="ru-RU" sz="2400" dirty="0">
                <a:solidFill>
                  <a:srgbClr val="E5C78C"/>
                </a:solidFill>
                <a:latin typeface="Pt sans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04869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665539"/>
            <a:ext cx="6336704" cy="4477961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195486"/>
            <a:ext cx="5148064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4528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E5C78C"/>
                </a:solidFill>
                <a:latin typeface="Pt sans"/>
              </a:rPr>
              <a:t>НАЗВАНИЕ РАЗДЕЛА</a:t>
            </a:r>
            <a:endParaRPr lang="ru-RU" sz="3200" dirty="0">
              <a:solidFill>
                <a:srgbClr val="E5C78C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324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78777"/>
                </a:solidFill>
                <a:latin typeface="Pt sans"/>
              </a:rPr>
              <a:t>		</a:t>
            </a:r>
            <a:r>
              <a:rPr lang="ru-RU" sz="2400" dirty="0">
                <a:solidFill>
                  <a:srgbClr val="E5C78C"/>
                </a:solidFill>
                <a:latin typeface="Pt sans"/>
              </a:rPr>
              <a:t>Текст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гГМУ_Презентация_Выво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402"/>
          <a:stretch>
            <a:fillRect/>
          </a:stretch>
        </p:blipFill>
        <p:spPr>
          <a:xfrm flipH="1">
            <a:off x="0" y="0"/>
            <a:ext cx="9144000" cy="5143500"/>
          </a:xfrm>
        </p:spPr>
      </p:pic>
      <p:pic>
        <p:nvPicPr>
          <p:cNvPr id="9" name="Рисунок 8" descr="ВолгГМУ_Эмблема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896" y="321216"/>
            <a:ext cx="1080000" cy="1015784"/>
          </a:xfrm>
          <a:prstGeom prst="rect">
            <a:avLst/>
          </a:prstGeom>
        </p:spPr>
      </p:pic>
      <p:pic>
        <p:nvPicPr>
          <p:cNvPr id="13" name="Рисунок 12" descr="Consilium Medicum (c фоном, зел с беж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5792" y="325886"/>
            <a:ext cx="1044000" cy="1044000"/>
          </a:xfrm>
          <a:prstGeom prst="rect">
            <a:avLst/>
          </a:prstGeom>
        </p:spPr>
      </p:pic>
      <p:pic>
        <p:nvPicPr>
          <p:cNvPr id="18" name="Рисунок 17" descr="НОМУС 4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6875" y="325886"/>
            <a:ext cx="1044422" cy="104400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1F68B32-47E5-460E-8D6E-DD69DC1C3761}"/>
              </a:ext>
            </a:extLst>
          </p:cNvPr>
          <p:cNvSpPr txBox="1">
            <a:spLocks/>
          </p:cNvSpPr>
          <p:nvPr/>
        </p:nvSpPr>
        <p:spPr>
          <a:xfrm>
            <a:off x="683568" y="1878409"/>
            <a:ext cx="7772400" cy="66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78777"/>
                </a:solidFill>
                <a:latin typeface="Pt sans"/>
                <a:cs typeface="Times New Roman" pitchFamily="18" charset="0"/>
              </a:rPr>
              <a:t>НАЗВАНИЕ РАБОТЫ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8CD07B48-FA92-40D0-8A92-20E1C0354575}"/>
              </a:ext>
            </a:extLst>
          </p:cNvPr>
          <p:cNvSpPr txBox="1">
            <a:spLocks/>
          </p:cNvSpPr>
          <p:nvPr/>
        </p:nvSpPr>
        <p:spPr>
          <a:xfrm>
            <a:off x="4788024" y="2834886"/>
            <a:ext cx="4179647" cy="1598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Авторы:</a:t>
            </a:r>
          </a:p>
          <a:p>
            <a:pPr marL="0" indent="0" algn="r">
              <a:buNone/>
            </a:pP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студент </a:t>
            </a:r>
            <a:r>
              <a:rPr lang="en-US" sz="1400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1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курса 1 группы лечебного факультета</a:t>
            </a:r>
            <a:endParaRPr lang="en-US" sz="1400" b="1" dirty="0">
              <a:solidFill>
                <a:srgbClr val="078777"/>
              </a:solidFill>
              <a:latin typeface="PT Sans" panose="020B0503020203020204" pitchFamily="34" charset="-52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ИВАНОВ ИВАН ИВАНОВИЧ</a:t>
            </a:r>
          </a:p>
          <a:p>
            <a:pPr marL="0" indent="0" algn="r">
              <a:buNone/>
            </a:pPr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Научный руководитель:</a:t>
            </a:r>
            <a:endParaRPr lang="en-US" sz="1400" b="1" dirty="0">
              <a:solidFill>
                <a:srgbClr val="078777"/>
              </a:solidFill>
              <a:latin typeface="PT Sans" panose="020B0503020203020204" pitchFamily="34" charset="-52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д-р мед. наук, профессор</a:t>
            </a:r>
            <a:endParaRPr lang="en-US" sz="1400" dirty="0">
              <a:solidFill>
                <a:srgbClr val="078777"/>
              </a:solidFill>
              <a:latin typeface="PT Sans" panose="020B0503020203020204" pitchFamily="34" charset="-52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ПЕТРОВ ПЁТР ПЕТРОВИЧ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47B00DB-8E28-4DC8-A711-6EF7D04D9C2F}"/>
              </a:ext>
            </a:extLst>
          </p:cNvPr>
          <p:cNvSpPr/>
          <p:nvPr/>
        </p:nvSpPr>
        <p:spPr>
          <a:xfrm>
            <a:off x="35496" y="4517584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78777"/>
                </a:solidFill>
                <a:latin typeface="PT Sans" panose="020B0503020203020204" pitchFamily="34" charset="-52"/>
              </a:rPr>
              <a:t>volgmed.ru</a:t>
            </a:r>
            <a:endParaRPr lang="ru-RU" sz="1600" b="1" i="1" dirty="0">
              <a:solidFill>
                <a:srgbClr val="078777"/>
              </a:solidFill>
              <a:latin typeface="PT Sans" panose="020B0503020203020204" pitchFamily="34" charset="-52"/>
            </a:endParaRPr>
          </a:p>
          <a:p>
            <a:r>
              <a:rPr lang="en-US" sz="1600" b="1" i="1" dirty="0">
                <a:solidFill>
                  <a:srgbClr val="078777"/>
                </a:solidFill>
                <a:latin typeface="PT Sans" panose="020B0503020203020204" pitchFamily="34" charset="-52"/>
              </a:rPr>
              <a:t>nomusvolgmed.ru</a:t>
            </a:r>
            <a:endParaRPr lang="ru-RU" sz="1600" b="1" i="1" dirty="0">
              <a:solidFill>
                <a:srgbClr val="078777"/>
              </a:solidFill>
              <a:latin typeface="PT Sans" panose="020B0503020203020204" pitchFamily="34" charset="-52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2B2A8D75-CD9A-4BD7-8A59-DB1FA9DBF455}"/>
              </a:ext>
            </a:extLst>
          </p:cNvPr>
          <p:cNvSpPr txBox="1">
            <a:spLocks/>
          </p:cNvSpPr>
          <p:nvPr/>
        </p:nvSpPr>
        <p:spPr>
          <a:xfrm>
            <a:off x="5073995" y="113380"/>
            <a:ext cx="3926437" cy="1437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100" b="1" dirty="0">
                <a:solidFill>
                  <a:srgbClr val="078777"/>
                </a:solidFill>
                <a:latin typeface="Pt sans"/>
                <a:cs typeface="Times New Roman" pitchFamily="18" charset="0"/>
              </a:rPr>
              <a:t>ФГБОУ ВО «ВОЛГОГРАДСКИЙ ГОСУДАРСТВЕННЫЙ</a:t>
            </a:r>
          </a:p>
          <a:p>
            <a:pPr>
              <a:lnSpc>
                <a:spcPct val="120000"/>
              </a:lnSpc>
            </a:pPr>
            <a:r>
              <a:rPr lang="ru-RU" sz="1100" b="1" dirty="0">
                <a:solidFill>
                  <a:srgbClr val="078777"/>
                </a:solidFill>
                <a:latin typeface="Pt sans"/>
                <a:cs typeface="Times New Roman" pitchFamily="18" charset="0"/>
              </a:rPr>
              <a:t>МЕДИЦИНСКИЙ УНИВЕРСИТЕТ» МИНИСТЕРСТВА ЗДРАВООХРАНЕНИЯ РОССИЙСКОЙ ФЕДЕРАЦИИ</a:t>
            </a:r>
          </a:p>
          <a:p>
            <a:pPr>
              <a:lnSpc>
                <a:spcPct val="120000"/>
              </a:lnSpc>
            </a:pPr>
            <a:endParaRPr lang="ru-RU" sz="1100" b="1" dirty="0">
              <a:solidFill>
                <a:srgbClr val="078777"/>
              </a:solidFill>
              <a:latin typeface="Pt sans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100" b="1" dirty="0">
                <a:solidFill>
                  <a:srgbClr val="078777"/>
                </a:solidFill>
                <a:latin typeface="Pt sans"/>
                <a:cs typeface="Times New Roman" pitchFamily="18" charset="0"/>
              </a:rPr>
              <a:t>КАФЕДРА ВНУТРЕННИХ БОЛЕЗНЕЙ</a:t>
            </a:r>
          </a:p>
          <a:p>
            <a:pPr>
              <a:lnSpc>
                <a:spcPct val="120000"/>
              </a:lnSpc>
            </a:pPr>
            <a:endParaRPr lang="ru-RU" sz="1100" b="1" dirty="0">
              <a:solidFill>
                <a:srgbClr val="078777"/>
              </a:solidFill>
              <a:latin typeface="Pt sans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100" b="1" dirty="0">
                <a:solidFill>
                  <a:srgbClr val="078777"/>
                </a:solidFill>
                <a:latin typeface="Pt sans"/>
                <a:cs typeface="Times New Roman" pitchFamily="18" charset="0"/>
              </a:rPr>
              <a:t>№24. ПЕРВЫЕ ШАГИ В НАУКУ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8862796-3B32-4B6B-BBD0-F1BE32832E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77" y="325886"/>
            <a:ext cx="1044000" cy="104400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EFA6256-EEA4-4530-8483-6B18BC930087}"/>
              </a:ext>
            </a:extLst>
          </p:cNvPr>
          <p:cNvSpPr/>
          <p:nvPr/>
        </p:nvSpPr>
        <p:spPr>
          <a:xfrm>
            <a:off x="3633455" y="4573682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</a:rPr>
              <a:t>24-26 апреля 2024 г.</a:t>
            </a:r>
          </a:p>
          <a:p>
            <a:pPr algn="ctr"/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</a:rPr>
              <a:t>Волгоград, Россия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олгГМУ_Эмблема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76" y="310247"/>
            <a:ext cx="1110000" cy="1044000"/>
          </a:xfrm>
          <a:prstGeom prst="rect">
            <a:avLst/>
          </a:prstGeom>
        </p:spPr>
      </p:pic>
      <p:pic>
        <p:nvPicPr>
          <p:cNvPr id="12" name="Рисунок 11" descr="Consilium Medicum (c фоном, зел с беж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8907" y="310247"/>
            <a:ext cx="1044000" cy="1044000"/>
          </a:xfrm>
          <a:prstGeom prst="rect">
            <a:avLst/>
          </a:prstGeom>
        </p:spPr>
      </p:pic>
      <p:pic>
        <p:nvPicPr>
          <p:cNvPr id="13" name="Рисунок 12" descr="НОМУС 4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2225" y="310247"/>
            <a:ext cx="1044422" cy="10440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F7352FC-E716-4057-AE9C-94CB2A26E37A}"/>
              </a:ext>
            </a:extLst>
          </p:cNvPr>
          <p:cNvSpPr txBox="1">
            <a:spLocks/>
          </p:cNvSpPr>
          <p:nvPr/>
        </p:nvSpPr>
        <p:spPr>
          <a:xfrm>
            <a:off x="683568" y="1878409"/>
            <a:ext cx="7772400" cy="66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78777"/>
                </a:solidFill>
                <a:latin typeface="Pt sans"/>
                <a:cs typeface="Times New Roman" pitchFamily="18" charset="0"/>
              </a:rPr>
              <a:t>НАЗВАНИЕ РАБОТЫ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72B79363-8763-4D0C-B8CE-2789FB9D7728}"/>
              </a:ext>
            </a:extLst>
          </p:cNvPr>
          <p:cNvSpPr txBox="1">
            <a:spLocks/>
          </p:cNvSpPr>
          <p:nvPr/>
        </p:nvSpPr>
        <p:spPr>
          <a:xfrm>
            <a:off x="4788024" y="2834886"/>
            <a:ext cx="4179647" cy="1598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Авторы:</a:t>
            </a:r>
          </a:p>
          <a:p>
            <a:pPr marL="0" indent="0" algn="r">
              <a:buNone/>
            </a:pP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студент </a:t>
            </a:r>
            <a:r>
              <a:rPr lang="en-US" sz="1400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1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курса 1 группы лечебного факультета</a:t>
            </a:r>
            <a:endParaRPr lang="en-US" sz="1400" b="1" dirty="0">
              <a:solidFill>
                <a:srgbClr val="078777"/>
              </a:solidFill>
              <a:latin typeface="PT Sans" panose="020B0503020203020204" pitchFamily="34" charset="-52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ИВАНОВ ИВАН ИВАНОВИЧ</a:t>
            </a:r>
          </a:p>
          <a:p>
            <a:pPr marL="0" indent="0" algn="r">
              <a:buNone/>
            </a:pPr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Научный руководитель:</a:t>
            </a:r>
            <a:endParaRPr lang="en-US" sz="1400" b="1" dirty="0">
              <a:solidFill>
                <a:srgbClr val="078777"/>
              </a:solidFill>
              <a:latin typeface="PT Sans" panose="020B0503020203020204" pitchFamily="34" charset="-52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д-р мед. наук, профессор</a:t>
            </a:r>
            <a:endParaRPr lang="en-US" sz="1400" dirty="0">
              <a:solidFill>
                <a:srgbClr val="078777"/>
              </a:solidFill>
              <a:latin typeface="PT Sans" panose="020B0503020203020204" pitchFamily="34" charset="-52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  <a:cs typeface="Times New Roman" pitchFamily="18" charset="0"/>
              </a:rPr>
              <a:t>ПЕТРОВ ПЁТР ПЕТРОВИЧ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7D5D186-9996-412D-B9E4-4B384594854D}"/>
              </a:ext>
            </a:extLst>
          </p:cNvPr>
          <p:cNvSpPr/>
          <p:nvPr/>
        </p:nvSpPr>
        <p:spPr>
          <a:xfrm>
            <a:off x="35496" y="4517584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78777"/>
                </a:solidFill>
                <a:latin typeface="PT Sans" panose="020B0503020203020204" pitchFamily="34" charset="-52"/>
              </a:rPr>
              <a:t>volgmed.ru</a:t>
            </a:r>
            <a:endParaRPr lang="ru-RU" sz="1600" b="1" i="1" dirty="0">
              <a:solidFill>
                <a:srgbClr val="078777"/>
              </a:solidFill>
              <a:latin typeface="PT Sans" panose="020B0503020203020204" pitchFamily="34" charset="-52"/>
            </a:endParaRPr>
          </a:p>
          <a:p>
            <a:r>
              <a:rPr lang="en-US" sz="1600" b="1" i="1" dirty="0">
                <a:solidFill>
                  <a:srgbClr val="078777"/>
                </a:solidFill>
                <a:latin typeface="PT Sans" panose="020B0503020203020204" pitchFamily="34" charset="-52"/>
              </a:rPr>
              <a:t>nomusvolgmed.ru</a:t>
            </a:r>
            <a:endParaRPr lang="ru-RU" sz="1600" b="1" i="1" dirty="0">
              <a:solidFill>
                <a:srgbClr val="078777"/>
              </a:solidFill>
              <a:latin typeface="PT Sans" panose="020B0503020203020204" pitchFamily="34" charset="-52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91125FD-4FFB-452E-A21E-FD36F4DD4875}"/>
              </a:ext>
            </a:extLst>
          </p:cNvPr>
          <p:cNvSpPr txBox="1">
            <a:spLocks/>
          </p:cNvSpPr>
          <p:nvPr/>
        </p:nvSpPr>
        <p:spPr>
          <a:xfrm>
            <a:off x="5073995" y="113380"/>
            <a:ext cx="3926437" cy="1437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100" b="1" dirty="0">
                <a:solidFill>
                  <a:srgbClr val="078777"/>
                </a:solidFill>
                <a:latin typeface="Pt sans"/>
                <a:cs typeface="Times New Roman" pitchFamily="18" charset="0"/>
              </a:rPr>
              <a:t>ФГБОУ ВО «ВОЛГОГРАДСКИЙ ГОСУДАРСТВЕННЫЙ</a:t>
            </a:r>
          </a:p>
          <a:p>
            <a:pPr>
              <a:lnSpc>
                <a:spcPct val="120000"/>
              </a:lnSpc>
            </a:pPr>
            <a:r>
              <a:rPr lang="ru-RU" sz="1100" b="1" dirty="0">
                <a:solidFill>
                  <a:srgbClr val="078777"/>
                </a:solidFill>
                <a:latin typeface="Pt sans"/>
                <a:cs typeface="Times New Roman" pitchFamily="18" charset="0"/>
              </a:rPr>
              <a:t>МЕДИЦИНСКИЙ УНИВЕРСИТЕТ» МИНИСТЕРСТВА ЗДРАВООХРАНЕНИЯ РОССИЙСКОЙ ФЕДЕРАЦИИ</a:t>
            </a:r>
          </a:p>
          <a:p>
            <a:pPr>
              <a:lnSpc>
                <a:spcPct val="120000"/>
              </a:lnSpc>
            </a:pPr>
            <a:endParaRPr lang="ru-RU" sz="1100" b="1" dirty="0">
              <a:solidFill>
                <a:srgbClr val="078777"/>
              </a:solidFill>
              <a:latin typeface="Pt sans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100" b="1" dirty="0">
                <a:solidFill>
                  <a:srgbClr val="078777"/>
                </a:solidFill>
                <a:latin typeface="Pt sans"/>
                <a:cs typeface="Times New Roman" pitchFamily="18" charset="0"/>
              </a:rPr>
              <a:t>КАФЕДРА ВНУТРЕННИХ БОЛЕЗНЕЙ</a:t>
            </a:r>
          </a:p>
          <a:p>
            <a:pPr>
              <a:lnSpc>
                <a:spcPct val="120000"/>
              </a:lnSpc>
            </a:pPr>
            <a:endParaRPr lang="ru-RU" sz="1100" b="1" dirty="0">
              <a:solidFill>
                <a:srgbClr val="078777"/>
              </a:solidFill>
              <a:latin typeface="Pt sans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100" b="1" dirty="0">
                <a:solidFill>
                  <a:srgbClr val="078777"/>
                </a:solidFill>
                <a:latin typeface="Pt sans"/>
                <a:cs typeface="Times New Roman" pitchFamily="18" charset="0"/>
              </a:rPr>
              <a:t>№24. ПЕРВЫЕ ШАГИ В НАУКУ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E1A14C-F957-479A-94EA-109CE50282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51" y="310247"/>
            <a:ext cx="1044000" cy="10440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9E3B9D9-4B1B-4E9A-9A8E-22FA4C633363}"/>
              </a:ext>
            </a:extLst>
          </p:cNvPr>
          <p:cNvSpPr/>
          <p:nvPr/>
        </p:nvSpPr>
        <p:spPr>
          <a:xfrm>
            <a:off x="3633455" y="4573682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</a:rPr>
              <a:t>24-26 апреля 2024 г.</a:t>
            </a:r>
          </a:p>
          <a:p>
            <a:pPr algn="ctr"/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</a:rPr>
              <a:t>Волгоград, Россия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843558"/>
            <a:ext cx="8229600" cy="4099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78777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		Текст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78777"/>
                </a:solidFill>
                <a:latin typeface="Pt sans"/>
              </a:rPr>
              <a:t>НАЗВАНИЕ РАЗДЕЛА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512881"/>
            <a:ext cx="6552728" cy="46306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78777"/>
                </a:solidFill>
                <a:latin typeface="Pt sans"/>
              </a:rPr>
              <a:t>НАЗВАНИЕ РАЗДЕЛА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324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78777"/>
                </a:solidFill>
                <a:latin typeface="Pt sans"/>
              </a:rPr>
              <a:t>		Текст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512882"/>
            <a:ext cx="6552728" cy="463061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78777"/>
                </a:solidFill>
                <a:latin typeface="Pt sans"/>
              </a:rPr>
              <a:t>НАЗВАНИЕ РАЗДЕЛА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324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78777"/>
                </a:solidFill>
                <a:latin typeface="Pt sans"/>
              </a:rPr>
              <a:t>		Текст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C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78777"/>
                </a:solidFill>
                <a:latin typeface="Pt sans"/>
              </a:rPr>
              <a:t>НАЗВАНИЕ РАЗДЕЛА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324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78777"/>
                </a:solidFill>
                <a:latin typeface="Pt sans"/>
              </a:rPr>
              <a:t>		Текст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E5C78C"/>
                </a:solidFill>
                <a:latin typeface="Pt sans"/>
              </a:rPr>
              <a:t>НАЗВАНИЕ РАЗДЕЛА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324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78777"/>
                </a:solidFill>
                <a:latin typeface="Pt sans"/>
              </a:rPr>
              <a:t>		</a:t>
            </a:r>
            <a:r>
              <a:rPr lang="ru-RU" sz="2400" dirty="0">
                <a:solidFill>
                  <a:srgbClr val="E5C78C"/>
                </a:solidFill>
                <a:latin typeface="Pt sans"/>
              </a:rPr>
              <a:t>Текст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324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78777"/>
                </a:solidFill>
                <a:latin typeface="Pt sans"/>
              </a:rPr>
              <a:t>		Текст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0" y="195486"/>
            <a:ext cx="5148064" cy="576064"/>
          </a:xfrm>
          <a:prstGeom prst="homePlate">
            <a:avLst/>
          </a:prstGeom>
          <a:solidFill>
            <a:srgbClr val="E5C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4824536" cy="72008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78777"/>
                </a:solidFill>
                <a:latin typeface="Pt sans"/>
              </a:rPr>
              <a:t>НАЗВАНИЕ РАЗДЕЛА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241</Words>
  <Application>Microsoft Office PowerPoint</Application>
  <PresentationFormat>Экран (16:9)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Pt sans</vt:lpstr>
      <vt:lpstr>Pt sans</vt:lpstr>
      <vt:lpstr>Тема Office</vt:lpstr>
      <vt:lpstr>НАЗВАНИЕ РАБОТЫ</vt:lpstr>
      <vt:lpstr>Презентация PowerPoint</vt:lpstr>
      <vt:lpstr>Презентация PowerPoint</vt:lpstr>
      <vt:lpstr>НАЗВАНИЕ РАЗДЕЛА</vt:lpstr>
      <vt:lpstr>НАЗВАНИЕ РАЗДЕЛА</vt:lpstr>
      <vt:lpstr>НАЗВАНИЕ РАЗДЕЛА</vt:lpstr>
      <vt:lpstr>НАЗВАНИЕ РАЗДЕЛА</vt:lpstr>
      <vt:lpstr>НАЗВАНИЕ РАЗДЕЛА</vt:lpstr>
      <vt:lpstr>НАЗВАНИЕ РАЗДЕЛА</vt:lpstr>
      <vt:lpstr>НАЗВАНИЕ РАЗДЕЛА</vt:lpstr>
      <vt:lpstr>НАЗВАНИЕ РАЗДЕЛА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НОМУС</dc:creator>
  <cp:lastModifiedBy>Егор Соколов</cp:lastModifiedBy>
  <cp:revision>217</cp:revision>
  <dcterms:created xsi:type="dcterms:W3CDTF">2023-04-10T16:45:58Z</dcterms:created>
  <dcterms:modified xsi:type="dcterms:W3CDTF">2024-04-18T12:09:02Z</dcterms:modified>
</cp:coreProperties>
</file>