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6D0BC38-D9B0-4704-955D-CD8E05587D1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C3C062-0C6C-47EC-B44E-9A851F220B1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5BFAC26-B2A2-4094-BC3E-1B17A03CDF6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C4BDF3-F16B-4287-8955-D093437FD27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42E5EC-6466-412D-85E9-20AB7E9BB20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1C6D1D2-5159-4565-B07E-9F70980B683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86DD6D-0E26-4CCB-A5C6-EC82ED7C23F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4E0198-3992-4CC7-BD52-9BA9A9EA618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77F2FDC-97AC-4729-8E70-24652CBF241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5984B8A-FC3F-47AC-9DFE-387A7C27100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4700958-9928-42B8-B937-920C03DB97F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8100"/>
          </a:bodyPr>
          <a:lstStyle/>
          <a:p>
            <a:pPr indent="0">
              <a:buNone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2744096-0826-402D-99B2-E1A105795860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66889"/>
          </a:bodyPr>
          <a:lstStyle/>
          <a:p>
            <a:pPr indent="0">
              <a:buNone/>
            </a:pPr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179A35C-25CA-48E7-86E8-0EA5F0023535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386B032-6109-4168-A849-0BB19369A6DF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8341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2000" b="0" strike="noStrike" spc="-1">
                <a:solidFill>
                  <a:schemeClr val="dk1"/>
                </a:solidFill>
                <a:latin typeface="Arial"/>
                <a:ea typeface="Arial"/>
              </a:rPr>
              <a:t>xx%</a:t>
            </a:r>
            <a:endParaRPr lang="ru-RU" sz="1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50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0901309-B45F-4158-ABA1-378A41E0C6D7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6EFCDF-0ACB-4777-A964-1BF5A3CC97E1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84166"/>
          </a:bodyPr>
          <a:lstStyle/>
          <a:p>
            <a:pPr indent="0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77A180D-784D-4BF0-9950-6C6AD4BA28D2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E92E654-FA25-4055-AD98-F4FFD9AB139F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783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783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36898A5-554A-4BF9-B4A8-FB1B56B46A47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2C47585-90EE-4081-8CD2-48DC894E2E74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68306"/>
          </a:bodyPr>
          <a:lstStyle/>
          <a:p>
            <a:pPr indent="0"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3586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E4B655A-A684-49B1-9AF3-B269F065BB1A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buNone/>
            </a:pPr>
            <a:r>
              <a:rPr lang="ru-RU" sz="4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9EFE8F7-B416-4F52-A87E-8FEA8B5C1E72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280" b="0" strike="noStrike" spc="-1">
                <a:solidFill>
                  <a:schemeClr val="dk1"/>
                </a:solidFill>
                <a:latin typeface="Arial"/>
                <a:ea typeface="Arial"/>
              </a:rPr>
              <a:t>Новые направления поиска и технологии создания противовирусных лекарственных для лечения вирусных гепатитов</a:t>
            </a:r>
            <a:r>
              <a:rPr lang="en-US" sz="2280" b="0" strike="noStrike" spc="-1">
                <a:solidFill>
                  <a:schemeClr val="dk1"/>
                </a:solidFill>
                <a:latin typeface="Arial"/>
                <a:ea typeface="Arial"/>
              </a:rPr>
              <a:t>,</a:t>
            </a:r>
            <a:r>
              <a:rPr lang="ru-RU" sz="228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" sz="2280" b="0" strike="noStrike" spc="-1">
                <a:solidFill>
                  <a:schemeClr val="dk1"/>
                </a:solidFill>
                <a:latin typeface="Arial"/>
                <a:ea typeface="Arial"/>
              </a:rPr>
              <a:t>герпеса, ЦМВ и папилломавируса</a:t>
            </a:r>
            <a:endParaRPr lang="ru-RU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48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280" b="0" strike="noStrike" spc="-1">
                <a:solidFill>
                  <a:schemeClr val="dk1"/>
                </a:solidFill>
                <a:latin typeface="Arial"/>
                <a:ea typeface="Arial"/>
              </a:rPr>
              <a:t>Научные подходы к созданию.</a:t>
            </a:r>
            <a:endParaRPr lang="ru-RU" sz="228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280" b="0" strike="noStrike" spc="-1">
                <a:solidFill>
                  <a:schemeClr val="dk1"/>
                </a:solidFill>
                <a:latin typeface="Arial"/>
                <a:ea typeface="Arial"/>
              </a:rPr>
              <a:t>Традиционные и инновационные препараты.</a:t>
            </a:r>
            <a:endParaRPr lang="ru-RU" sz="228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Рисунок 3"/>
          <p:cNvPicPr/>
          <p:nvPr/>
        </p:nvPicPr>
        <p:blipFill>
          <a:blip r:embed="rId2" cstate="print"/>
          <a:stretch/>
        </p:blipFill>
        <p:spPr>
          <a:xfrm>
            <a:off x="124560" y="197280"/>
            <a:ext cx="2193120" cy="744120"/>
          </a:xfrm>
          <a:prstGeom prst="rect">
            <a:avLst/>
          </a:prstGeom>
          <a:ln w="0">
            <a:noFill/>
          </a:ln>
        </p:spPr>
      </p:pic>
      <p:sp>
        <p:nvSpPr>
          <p:cNvPr id="42" name="Google Shape;55;p 1"/>
          <p:cNvSpPr/>
          <p:nvPr/>
        </p:nvSpPr>
        <p:spPr>
          <a:xfrm>
            <a:off x="3366000" y="4572000"/>
            <a:ext cx="2410920" cy="42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>
                <a:solidFill>
                  <a:schemeClr val="lt2"/>
                </a:solidFill>
                <a:latin typeface="Arial"/>
                <a:ea typeface="Arial"/>
              </a:rPr>
              <a:t>Волгоград 2024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Google Shape;55;p 2"/>
          <p:cNvSpPr/>
          <p:nvPr/>
        </p:nvSpPr>
        <p:spPr>
          <a:xfrm>
            <a:off x="6480000" y="4572000"/>
            <a:ext cx="2483280" cy="42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rmAutofit fontScale="9355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>
                <a:solidFill>
                  <a:schemeClr val="lt2"/>
                </a:solidFill>
                <a:latin typeface="Arial"/>
                <a:ea typeface="Arial"/>
              </a:rPr>
              <a:t>Денис Бабков, д.фарм.н.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Перспективы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5000" lnSpcReduction="10000"/>
          </a:bodyPr>
          <a:lstStyle/>
          <a:p>
            <a:pPr marL="457200" indent="-31716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Вакцины против гепатита В очень эффективны в предотвращении инфекции, а противовирусные препараты частично эффективны в снижении прогрессирования заболевания и смертности от инфекции.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Доступ как к вакцинам, так и к лекарствам остается проблемой для значительной части населения мира, поскольку большинство хронически инфицированных пациентов проживают в развивающихся странах Африки к югу от Сахары или в Юго-Восточной Азии.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Разработка доступного лекарства от хронического гепатита В является неотложной задачей. Широко распространено мнение, что для достижения функционального излечения потребуется комбинированная терапия с подавлением нескольких вирусных мишеней, в сочетании с иммуномодуляторами.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Препараты для улучшения контроля и элиминации HBV должны учитывать уникальные особенности этой инфекции, в частности устойчивость cccDNA, что является основной причиной неэффективности существующих средств.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2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F8D708-B941-41AA-8A6A-2EA871E9A337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10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8121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chemeClr val="dk1"/>
                </a:solidFill>
                <a:latin typeface="Arial"/>
                <a:ea typeface="Arial"/>
              </a:rPr>
              <a:t>Жизненный цикл вируса гепатита С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72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Примерно 70-170 миллионов человек во всем мире страдают хронической инфекцией вируса гепатита С (ВГC).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У 70% людей, инфицированных ВГC, развивается хроническая инфекция, которая может прогрессировать до цирроза. Примерно у 4% пациентов с циррозом печени развивается гепатоцеллюлярная карцинома.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Ежегодно насчитывается около 400 000 смертей, связанных с ВГC.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Не все этапы жизненного цикла вируса гепатита С полностью изучены.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2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3BE98A7-FCC2-4003-8C3B-300CBAF4BDE7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11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" name="Google Shape;360;p50"/>
          <p:cNvPicPr/>
          <p:nvPr/>
        </p:nvPicPr>
        <p:blipFill>
          <a:blip r:embed="rId2" cstate="print"/>
          <a:stretch/>
        </p:blipFill>
        <p:spPr>
          <a:xfrm>
            <a:off x="3282840" y="392400"/>
            <a:ext cx="5629320" cy="435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Вехи в разработке противовирусных средств для ВГC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2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45528B-C21F-4E66-94CC-93A6631AB890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12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92" name="Google Shape;367;p51"/>
          <p:cNvGraphicFramePr/>
          <p:nvPr/>
        </p:nvGraphicFramePr>
        <p:xfrm>
          <a:off x="632160" y="1145880"/>
          <a:ext cx="7879320" cy="3452400"/>
        </p:xfrm>
        <a:graphic>
          <a:graphicData uri="http://schemas.openxmlformats.org/drawingml/2006/table">
            <a:tbl>
              <a:tblPr/>
              <a:tblGrid>
                <a:gridCol w="734400"/>
                <a:gridCol w="3606840"/>
                <a:gridCol w="3538440"/>
              </a:tblGrid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1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1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Разработка лекарств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1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Терапия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1989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Идентификация ВГC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ИФН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1996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Скрининг ингибиторов протеазы и полимеразы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2"/>
                        </a:solidFill>
                        <a:latin typeface="Arial"/>
                        <a:ea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1998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Клеточная система репликации РНК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Рибавирин + ИФН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2001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Модель инфекции на мышах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Рибавирин + пег-ИФН (</a:t>
                      </a:r>
                      <a:r>
                        <a:rPr lang="ru" sz="1200" b="1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47% излечение</a:t>
                      </a: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)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2002-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2008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Первая эффективная инфекционная клеточная система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Подтверждение эффективности ингибиторов протеазы, полимеразы и NS5A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2011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Первые прямые противовирусные препараты одобрены в комбинации с рибавирином + пег-ИФН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2014-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2016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Второе поколение прямых противовирусных препаратов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Протоколы лечения без ИФН (</a:t>
                      </a:r>
                      <a:r>
                        <a:rPr lang="ru" sz="1200" b="1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95% излечение!</a:t>
                      </a:r>
                      <a:r>
                        <a:rPr lang="ru" sz="1200" b="0" strike="noStrike" spc="-1">
                          <a:solidFill>
                            <a:schemeClr val="dk2"/>
                          </a:solidFill>
                          <a:latin typeface="Arial"/>
                          <a:ea typeface="Arial"/>
                        </a:rPr>
                        <a:t>)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Предыдущий стандарт лечения ВГС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11760" y="1465920"/>
            <a:ext cx="3999600" cy="3255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ПЭГилированный интерферон-α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Стимулирует противовирусный ответ.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Побочные эффекты: гриппоподобные (лихорадка, озноб, головные боли, артралгия, миалгия) и нервно-психические симптомы (раздражительность, усталость, апатия), аутоиммунные заболевания и нейтропения.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832280" y="1465920"/>
            <a:ext cx="3999600" cy="3255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5000"/>
              </a:lnSpc>
              <a:buNone/>
              <a:tabLst>
                <a:tab pos="0" algn="l"/>
              </a:tabLst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Рибавирин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Точный механизм действия </a:t>
            </a:r>
            <a:r>
              <a:rPr lang="ru" sz="1200" b="0" i="1" strike="noStrike" spc="-1">
                <a:solidFill>
                  <a:schemeClr val="dk2"/>
                </a:solidFill>
                <a:latin typeface="Arial"/>
                <a:ea typeface="Arial"/>
              </a:rPr>
              <a:t>in vivo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неизвестен: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стимулирует Т-хелперы 1-го типа, индуцирует IFN-стимулированные гены (ISGS).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5000"/>
              </a:lnSpc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ингибирует инозинмонофосфатдегидрогеназу, приводящую к истощению GTP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5000"/>
              </a:lnSpc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непосредственно ингибирует полимеразу ВГC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5000"/>
              </a:lnSpc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усиливает мутагенез вирусной РНК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Побочные эффекты: гемолитическая анемия (5-11%), усталость, кашель, сыпь, зуд. Доклинические исследования показали, что рибавирин обладает тератогенным, эмбриотоксическим, онкогенным и, возможно, гонадотоксическим действием.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sldNum" idx="2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F9BAFB0-8192-4AD2-B497-B19AFE119BEA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13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7" name="Google Shape;376;p52"/>
          <p:cNvPicPr/>
          <p:nvPr/>
        </p:nvPicPr>
        <p:blipFill>
          <a:blip r:embed="rId2" cstate="print"/>
          <a:stretch/>
        </p:blipFill>
        <p:spPr>
          <a:xfrm>
            <a:off x="6552720" y="622080"/>
            <a:ext cx="1254240" cy="120708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377;p52"/>
          <p:cNvPicPr/>
          <p:nvPr/>
        </p:nvPicPr>
        <p:blipFill>
          <a:blip r:embed="rId3" cstate="print"/>
          <a:stretch/>
        </p:blipFill>
        <p:spPr>
          <a:xfrm>
            <a:off x="990000" y="3339360"/>
            <a:ext cx="2642760" cy="16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8121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chemeClr val="dk1"/>
                </a:solidFill>
                <a:latin typeface="Arial"/>
                <a:ea typeface="Arial"/>
              </a:rPr>
              <a:t>Современные схемы лечения ВГС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ldNum" idx="2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2AD4646-0E4C-4AE9-AA3B-4D5F8F9CD7BD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14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01" name="Google Shape;384;p53"/>
          <p:cNvGraphicFramePr/>
          <p:nvPr/>
        </p:nvGraphicFramePr>
        <p:xfrm>
          <a:off x="435600" y="2163600"/>
          <a:ext cx="6365880" cy="2499120"/>
        </p:xfrm>
        <a:graphic>
          <a:graphicData uri="http://schemas.openxmlformats.org/drawingml/2006/table">
            <a:tbl>
              <a:tblPr/>
              <a:tblGrid>
                <a:gridCol w="1137600"/>
                <a:gridCol w="1093320"/>
                <a:gridCol w="991440"/>
                <a:gridCol w="3143160"/>
              </a:tblGrid>
              <a:tr h="64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Ингибиторы протеазы NS3/4A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Ингибиторы NS5A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Ингибиторы полимеразы NS5B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1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Дозирование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</a:tr>
              <a:tr h="36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Гразопревир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Эльбасвир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chemeClr val="dk1"/>
                        </a:solidFill>
                        <a:latin typeface="Arial"/>
                        <a:ea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0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100 мг GZR, 50 мг EBR 1 раз в день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</a:tr>
              <a:tr h="36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Глекапревир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Пибрентасвир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chemeClr val="dk1"/>
                        </a:solidFill>
                        <a:latin typeface="Arial"/>
                        <a:ea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0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GLE 100 мг, PIB 40 мг 3 раза в день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</a:tr>
              <a:tr h="363240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chemeClr val="dk1"/>
                        </a:solidFill>
                        <a:latin typeface="Arial"/>
                        <a:ea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Ледипасвир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Софосбувир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0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400 мг SOF, 90 мг LDV 1 раз в день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</a:tr>
              <a:tr h="363240">
                <a:tc>
                  <a:txBody>
                    <a:bodyPr/>
                    <a:lstStyle/>
                    <a:p>
                      <a:endParaRPr lang="ru-RU" sz="1100" b="0" strike="noStrike" spc="-1">
                        <a:solidFill>
                          <a:schemeClr val="dk1"/>
                        </a:solidFill>
                        <a:latin typeface="Arial"/>
                        <a:ea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Велпатасвир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Софосбувир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0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400 мг SOF, 100 мг VEL 1 раз в день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</a:tr>
              <a:tr h="40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Воксилапревир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Велпатасвир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Софосбувир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000" b="0" strike="noStrike" spc="-1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400 мг SOF, 100 мг VEL, 100 мг VOX 1 раз в день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840" marR="60840" anchor="ctr">
                    <a:lnL w="9360">
                      <a:solidFill>
                        <a:srgbClr val="D6CFC5"/>
                      </a:solidFill>
                      <a:prstDash val="solid"/>
                    </a:lnL>
                    <a:lnR w="9360">
                      <a:solidFill>
                        <a:srgbClr val="D6CFC5"/>
                      </a:solidFill>
                      <a:prstDash val="solid"/>
                    </a:lnR>
                    <a:lnT w="9360">
                      <a:solidFill>
                        <a:srgbClr val="D6CFC5"/>
                      </a:solidFill>
                      <a:prstDash val="solid"/>
                    </a:lnT>
                    <a:lnB w="9360">
                      <a:solidFill>
                        <a:srgbClr val="D6CFC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35600" y="1455120"/>
            <a:ext cx="6242040" cy="603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72"/>
          </a:bodyPr>
          <a:lstStyle/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Препараты последнего поколения, глекапревир/пибрентасвир и софосбувир/велпатасвир, активны в отношении всех наиболее распространенных генотипов ВГС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Google Shape;386;p53"/>
          <p:cNvSpPr/>
          <p:nvPr/>
        </p:nvSpPr>
        <p:spPr>
          <a:xfrm>
            <a:off x="435600" y="4663080"/>
            <a:ext cx="8177040" cy="27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69120" bIns="6912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900" b="0" strike="noStrike" spc="-1">
                <a:solidFill>
                  <a:srgbClr val="000000"/>
                </a:solidFill>
                <a:latin typeface="Arial"/>
                <a:ea typeface="Arial"/>
              </a:rPr>
              <a:t>Falade-Nwulia O., Sulkowski M. S. The Journal of infectious diseases. – 2020. – Т. 222. – №. Supplement_9. – С. S745-S757.</a:t>
            </a:r>
            <a:endParaRPr lang="ru-RU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Google Shape;387;p53"/>
          <p:cNvPicPr/>
          <p:nvPr/>
        </p:nvPicPr>
        <p:blipFill>
          <a:blip r:embed="rId2" cstate="print"/>
          <a:stretch/>
        </p:blipFill>
        <p:spPr>
          <a:xfrm>
            <a:off x="6704640" y="267840"/>
            <a:ext cx="1490040" cy="1389600"/>
          </a:xfrm>
          <a:prstGeom prst="rect">
            <a:avLst/>
          </a:prstGeom>
          <a:ln w="0">
            <a:noFill/>
          </a:ln>
        </p:spPr>
      </p:pic>
      <p:pic>
        <p:nvPicPr>
          <p:cNvPr id="105" name="Google Shape;388;p53"/>
          <p:cNvPicPr/>
          <p:nvPr/>
        </p:nvPicPr>
        <p:blipFill>
          <a:blip r:embed="rId3" cstate="print"/>
          <a:stretch/>
        </p:blipFill>
        <p:spPr>
          <a:xfrm>
            <a:off x="6824160" y="1311480"/>
            <a:ext cx="2107080" cy="1764720"/>
          </a:xfrm>
          <a:prstGeom prst="rect">
            <a:avLst/>
          </a:prstGeom>
          <a:ln w="0">
            <a:noFill/>
          </a:ln>
        </p:spPr>
      </p:pic>
      <p:pic>
        <p:nvPicPr>
          <p:cNvPr id="106" name="Google Shape;389;p53"/>
          <p:cNvPicPr/>
          <p:nvPr/>
        </p:nvPicPr>
        <p:blipFill>
          <a:blip r:embed="rId4" cstate="print"/>
          <a:stretch/>
        </p:blipFill>
        <p:spPr>
          <a:xfrm>
            <a:off x="7180920" y="3440160"/>
            <a:ext cx="1393200" cy="108072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390;p53"/>
          <p:cNvSpPr/>
          <p:nvPr/>
        </p:nvSpPr>
        <p:spPr>
          <a:xfrm>
            <a:off x="6824160" y="1579680"/>
            <a:ext cx="1269000" cy="56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ru" sz="1100" b="1" strike="noStrike" spc="-1">
                <a:solidFill>
                  <a:schemeClr val="dk1"/>
                </a:solidFill>
                <a:latin typeface="Arial"/>
                <a:ea typeface="Arial"/>
              </a:rPr>
              <a:t>Воксилапревир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Google Shape;391;p53"/>
          <p:cNvSpPr/>
          <p:nvPr/>
        </p:nvSpPr>
        <p:spPr>
          <a:xfrm>
            <a:off x="7340400" y="3045600"/>
            <a:ext cx="107424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" sz="1100" b="1" strike="noStrike" spc="-1">
                <a:solidFill>
                  <a:srgbClr val="000000"/>
                </a:solidFill>
                <a:latin typeface="Arial"/>
                <a:ea typeface="Arial"/>
              </a:rPr>
              <a:t>Велпатасвир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Google Shape;392;p53"/>
          <p:cNvSpPr/>
          <p:nvPr/>
        </p:nvSpPr>
        <p:spPr>
          <a:xfrm>
            <a:off x="7340400" y="4455000"/>
            <a:ext cx="1074240" cy="3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84240" bIns="842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" sz="1100" b="1" strike="noStrike" spc="-1">
                <a:solidFill>
                  <a:srgbClr val="000000"/>
                </a:solidFill>
                <a:latin typeface="Arial"/>
                <a:ea typeface="Arial"/>
              </a:rPr>
              <a:t>Софосбувир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7163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chemeClr val="dk1"/>
                </a:solidFill>
                <a:latin typeface="Arial"/>
                <a:ea typeface="Arial"/>
              </a:rPr>
              <a:t>Клеточная фармакология софосбувира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11760" y="1389600"/>
            <a:ext cx="2807640" cy="327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6734" lnSpcReduction="10000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Аналоги нуклеозидов сначала должны пересечь плазматическую мембрану, а затем подвергнуться фосфорилированию, начиная с 5'-положения, медленной реакции, катализируемой нуклеозидкиназой. Использование монофосфорилированного нуклеозида позволяет избежать медленной реакции нуклеозидкиназы, но заряд на фосфатных группах значительно замедлил бы прохождение молекулы через плазматическую мембрану.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Софосбувир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лишен этих проблем, имея фосфат в 5'-положении аналога нуклеозида и маскируя два отрицательных заряда фосфатной группы аддуктами, которые легко удаляются эстеразами или амидазами.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2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6320CD-3A17-4574-90A4-5436BC4F848C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15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" name="Google Shape;400;p54"/>
          <p:cNvPicPr/>
          <p:nvPr/>
        </p:nvPicPr>
        <p:blipFill>
          <a:blip r:embed="rId2" cstate="print"/>
          <a:stretch/>
        </p:blipFill>
        <p:spPr>
          <a:xfrm>
            <a:off x="3301560" y="353160"/>
            <a:ext cx="5718960" cy="421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310680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120" b="0" strike="noStrike" spc="-1">
                <a:solidFill>
                  <a:schemeClr val="dk1"/>
                </a:solidFill>
                <a:latin typeface="Arial"/>
                <a:ea typeface="Arial"/>
              </a:rPr>
              <a:t>Жизненный цикл ВГС и точки воздействия</a:t>
            </a:r>
            <a:endParaRPr lang="ru-RU" sz="21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ldNum" idx="2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D21436-F902-4527-BA84-2B1A81F48E97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16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6" name="Google Shape;407;p55"/>
          <p:cNvPicPr/>
          <p:nvPr/>
        </p:nvPicPr>
        <p:blipFill>
          <a:blip r:embed="rId2" cstate="print"/>
          <a:stretch/>
        </p:blipFill>
        <p:spPr>
          <a:xfrm>
            <a:off x="3562200" y="444960"/>
            <a:ext cx="5002200" cy="43581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11760" y="1389600"/>
            <a:ext cx="3013920" cy="3413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68333" lnSpcReduction="10000"/>
          </a:bodyPr>
          <a:lstStyle/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Взаимодействие внеклеточных LVPS ВГC (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1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) с рецепторами клеточной поверхности инициирует процесс проникновения (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2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), который также может происходить в результате прямой передачи от клетки к клетке. После рН-зависимого слияния и снятия покрытия поступающий геном ВГC транслируется и полученный полипротеин обрабатывается (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3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). Репликация происходит в мембранных шариках, полученных из ER (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4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). В процессе сборки и высвобождения (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5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) основной белок переносится из cLDs с образованием нуклеокапсидов, которые при содействии NS5A загружаются РНК.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Google Shape;409;p55"/>
          <p:cNvSpPr/>
          <p:nvPr/>
        </p:nvSpPr>
        <p:spPr>
          <a:xfrm>
            <a:off x="311760" y="4690800"/>
            <a:ext cx="8381160" cy="30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76680" bIns="7668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Arial"/>
                <a:ea typeface="Arial"/>
              </a:rPr>
              <a:t>Scheel T. K. H., Rice C. M. Nature medicine. – 2013. – Т. 19. – №. 7. – С. 837-849.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Исследуемые средства и будущее лечения ВГС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311760" y="1519200"/>
            <a:ext cx="8520120" cy="3049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Доступные средства излечивают подавляющее большинство пациентов, поэтому разработка новых ЛС значительно замедлилась.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Не решены проблемы являются тестирования и диагностики, расширение доступа к терапии и ведение особых групп пациентов, включая пациентов с острым ВГС, беременных женщин и лиц, получивших ВГС-положительные органы при трансплантации.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2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8CDE69C-77D5-4322-9C2A-BA36F40AF1B5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17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3600" b="0" strike="noStrike" spc="-1">
                <a:solidFill>
                  <a:schemeClr val="dk1"/>
                </a:solidFill>
                <a:latin typeface="Arial"/>
                <a:ea typeface="Arial"/>
              </a:rPr>
              <a:t>Антигерпетические средства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2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F365699-BB26-4FBC-B17D-DF049ECAEF90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18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4" name="Google Shape;423;p57"/>
          <p:cNvPicPr/>
          <p:nvPr/>
        </p:nvPicPr>
        <p:blipFill>
          <a:blip r:embed="rId2" cstate="print"/>
          <a:stretch/>
        </p:blipFill>
        <p:spPr>
          <a:xfrm>
            <a:off x="152280" y="152280"/>
            <a:ext cx="1845720" cy="184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Репликативные циклы вирусов герпеса (ВПГ)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ldNum" idx="2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1D4477A-7FB4-4053-A55A-863002F15EFA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19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7" name="Google Shape;430;p58"/>
          <p:cNvPicPr/>
          <p:nvPr/>
        </p:nvPicPr>
        <p:blipFill>
          <a:blip r:embed="rId2" cstate="print"/>
          <a:stretch/>
        </p:blipFill>
        <p:spPr>
          <a:xfrm>
            <a:off x="152280" y="1170000"/>
            <a:ext cx="5526360" cy="382068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431;p58"/>
          <p:cNvSpPr/>
          <p:nvPr/>
        </p:nvSpPr>
        <p:spPr>
          <a:xfrm>
            <a:off x="5789160" y="1170000"/>
            <a:ext cx="2814120" cy="36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marL="457200" indent="-3049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ДНК-вирусы, открытые до 1900 года.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Циркулирует исключительно в человеческой популяции.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ВПГ-1 вызывает пневмонию, кератит, энцефалит или орофациальные волдыри.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ВПГ-2 обычно вызывает менингит или поражения гениталий.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Char char="●"/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По данным ВОЗ, в 2012 году 140 миллионов и 417 миллионов человек в возрасте от 15 до 49 лет жили с ВПГ-1 и ВПГ-2, соответственно.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План лекции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Средства для лечения вирусных гепатитов B и C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AutoNum type="alphaLcPeriod"/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Жизненный цикл вирусов гепатита B и C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AutoNum type="alphaLcPeriod"/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Применяемые средства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AutoNum type="alphaLcPeriod"/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Новые направления разработки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Антигерпетические средства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AutoNum type="alphaLcPeriod"/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Жизненный цикл герпес-вирусов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317520">
              <a:lnSpc>
                <a:spcPct val="115000"/>
              </a:lnSpc>
              <a:buClr>
                <a:srgbClr val="595959"/>
              </a:buClr>
              <a:buFont typeface="Arial"/>
              <a:buAutoNum type="alphaLcPeriod"/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Применяемые средства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spcBef>
                <a:spcPts val="1417"/>
              </a:spcBef>
              <a:buClr>
                <a:srgbClr val="595959"/>
              </a:buClr>
              <a:buFont typeface="Arial"/>
              <a:buAutoNum type="arabicPeriod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Анти-ЦМВ средства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spcBef>
                <a:spcPts val="1417"/>
              </a:spcBef>
              <a:buClr>
                <a:srgbClr val="595959"/>
              </a:buClr>
              <a:buFont typeface="Arial"/>
              <a:buAutoNum type="arabicPeriod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Папилломавирусная инфекция и ее лечение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197453B-0332-4376-BFEC-874ECEAC81C1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Ацикловир ингибирует ДНК-полимеразу ВПГ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3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101A714-4894-4A17-AD1B-9E7EAE2A638D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20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1" name="Google Shape;438;p59"/>
          <p:cNvPicPr/>
          <p:nvPr/>
        </p:nvPicPr>
        <p:blipFill>
          <a:blip r:embed="rId2" cstate="print"/>
          <a:stretch/>
        </p:blipFill>
        <p:spPr>
          <a:xfrm>
            <a:off x="152280" y="1170000"/>
            <a:ext cx="4936680" cy="382068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439;p59"/>
          <p:cNvSpPr/>
          <p:nvPr/>
        </p:nvSpPr>
        <p:spPr>
          <a:xfrm>
            <a:off x="5472360" y="1170000"/>
            <a:ext cx="3219120" cy="37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300" b="0" strike="noStrike" spc="-1">
                <a:solidFill>
                  <a:schemeClr val="dk2"/>
                </a:solidFill>
                <a:latin typeface="Arial"/>
                <a:ea typeface="Arial"/>
              </a:rPr>
              <a:t>В присутствии ацикловира синтез ДНК человека протекает нормально.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" sz="1300" b="0" strike="noStrike" spc="-1">
                <a:solidFill>
                  <a:schemeClr val="dk2"/>
                </a:solidFill>
                <a:latin typeface="Arial"/>
                <a:ea typeface="Arial"/>
              </a:rPr>
              <a:t>Ацикловир ингибирует вирусную ДНК-полимеразу, действуя в качестве терминального субстрата. После фосфорилирования тимидинкиназой и ферментами клетки-хозяина ацикловир-трифосфат конкурирует с эндогенным дГТП.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" sz="1300" b="0" strike="noStrike" spc="-1">
                <a:solidFill>
                  <a:schemeClr val="dk2"/>
                </a:solidFill>
                <a:latin typeface="Arial"/>
                <a:ea typeface="Arial"/>
              </a:rPr>
              <a:t>ДНК-полимераза ВПГ добавляет монофосфат ацикловира к 3'-концу растущей нити ДНК.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pos="0" algn="l"/>
              </a:tabLst>
            </a:pPr>
            <a:r>
              <a:rPr lang="ru" sz="1300" b="0" strike="noStrike" spc="-1">
                <a:solidFill>
                  <a:schemeClr val="dk2"/>
                </a:solidFill>
                <a:latin typeface="Arial"/>
                <a:ea typeface="Arial"/>
              </a:rPr>
              <a:t>У ацикловира отсутствует гидроксильная группа в 3'-положении, и дальнейшее добавление к полимеру ДНК-полимеразой ВПГ невозможно.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Современные препараты против герпеса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5220720" cy="364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62222" lnSpcReduction="10000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Аналоги нуклеозидов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Ацикловир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является золотым стандартом лечения ВПГ-инфекции. Хорошо переносится. Несмотря на высокую эффективность, смертность пациентов с энцефалитом простого герпеса, получавших ацикловир, составляет от 14 до 19%.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Цидофовир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применяется внутривенно при ВПГ, резистентном к ацикловиру, включая пациентов с ВИЧ. Нефротоксичность является основным побочным эффектом, ограничивающим дозу.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Трифлуридин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используется для местного лечения (глазные капли или глазная мазь) ВПГ-кератита.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Аналоги пирофосфата - Фоскарнет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Обладает активностью широкого спектра действия против ВПГ-1, ВПГ-2, ВЗВ, ЦМВ, ВЭБ, ВИЧ и ВГВ путем ингибирования вирусных ДНК-полимераз. Используется исключительно при лечении ЦМВ или ВПГ, устойчивых к аналогам нуклеозидов. Побочные эффекты: тошнота, диарея, рвота, головная боль, нарушение функции почек, гипокальциемия.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3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F7F004-90FF-41C1-97FF-2E63A16779C2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21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6" name="Google Shape;447;p60"/>
          <p:cNvPicPr/>
          <p:nvPr/>
        </p:nvPicPr>
        <p:blipFill>
          <a:blip r:embed="rId2" cstate="print"/>
          <a:stretch/>
        </p:blipFill>
        <p:spPr>
          <a:xfrm>
            <a:off x="5755680" y="1170000"/>
            <a:ext cx="3159720" cy="174276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448;p60"/>
          <p:cNvPicPr/>
          <p:nvPr/>
        </p:nvPicPr>
        <p:blipFill>
          <a:blip r:embed="rId3" cstate="print"/>
          <a:stretch/>
        </p:blipFill>
        <p:spPr>
          <a:xfrm>
            <a:off x="6091560" y="3065400"/>
            <a:ext cx="2487960" cy="173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>
                <a:solidFill>
                  <a:schemeClr val="dk1"/>
                </a:solidFill>
                <a:latin typeface="Arial"/>
                <a:ea typeface="Arial"/>
              </a:rPr>
              <a:t>Анти-ЦМВ препараты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ldNum" idx="3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8DB14C6-1549-423D-9852-CB0719CD66E2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22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0" name="Google Shape;420;p 2"/>
          <p:cNvPicPr/>
          <p:nvPr/>
        </p:nvPicPr>
        <p:blipFill>
          <a:blip r:embed="rId2" cstate="print"/>
          <a:stretch/>
        </p:blipFill>
        <p:spPr>
          <a:xfrm>
            <a:off x="152280" y="152280"/>
            <a:ext cx="1845720" cy="184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48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Репликативный цикл цитомегаловируса человека (ЦМВ)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3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524EF0-47F7-4C82-A346-7E0D8BB4BA98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23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Google Shape;428;p 2"/>
          <p:cNvSpPr/>
          <p:nvPr/>
        </p:nvSpPr>
        <p:spPr>
          <a:xfrm>
            <a:off x="5825880" y="1620000"/>
            <a:ext cx="2814120" cy="317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ЦМВ имеет два различных жизненных цикла: литический и латентный, причем литическая репликация связана с клиническими проявлениями. Вирус имеет длительный цикл репликации. Гены ЦМВ делятся на немедленные ранние (IE), ранние (E) и поздние (L), причем основные гены IE играют критическую роль в экспрессии вирусных генов и эффективности репликации.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Рисунок 143"/>
          <p:cNvPicPr/>
          <p:nvPr/>
        </p:nvPicPr>
        <p:blipFill>
          <a:blip r:embed="rId2" cstate="print"/>
          <a:stretch/>
        </p:blipFill>
        <p:spPr>
          <a:xfrm>
            <a:off x="540000" y="1649880"/>
            <a:ext cx="5132880" cy="285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Современные анти-ЦМВ препараты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5808240" cy="364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222" lnSpcReduction="10000"/>
          </a:bodyPr>
          <a:lstStyle/>
          <a:p>
            <a:pPr indent="0">
              <a:spcBef>
                <a:spcPts val="1417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Лечение инфекции HCMV включает в себя применение таких противовирусных препаратов, как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ганцикловир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валганцикловир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летермовир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Ганцикловир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является препаратом выбора при заболевании CMV, ингибируя синтез ДНК.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Летермовир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, ингибитор терминазы, используется для первичной профилактики у некоторых реципиентов трансплантата.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Фоскарнет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является альтернативой для резистентных случаев.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Профилактическая терапия ганцикловиром или валацикловиром может снизить риск заражения CMV у пациентов с высоким риском.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Марибавир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одобрен для лечения инфекций HCMV после трансплантации.</a:t>
            </a:r>
          </a:p>
          <a:p>
            <a:pPr indent="0">
              <a:spcBef>
                <a:spcPts val="1417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Стратегии лечения включают противовирусные препараты, клеточную терапию и генно-таргетные подходы для лечения острых и латентных инфекций HCMV</a:t>
            </a:r>
          </a:p>
        </p:txBody>
      </p:sp>
      <p:sp>
        <p:nvSpPr>
          <p:cNvPr id="147" name="PlaceHolder 3"/>
          <p:cNvSpPr>
            <a:spLocks noGrp="1"/>
          </p:cNvSpPr>
          <p:nvPr>
            <p:ph type="sldNum" idx="3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6F56C37-5E0F-4244-A9EC-6A90185A5E54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24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719760" y="224856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6660000" y="1080000"/>
            <a:ext cx="1620000" cy="17290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149"/>
          <p:cNvPicPr/>
          <p:nvPr/>
        </p:nvPicPr>
        <p:blipFill>
          <a:blip r:embed="rId3" cstate="print"/>
          <a:stretch/>
        </p:blipFill>
        <p:spPr>
          <a:xfrm>
            <a:off x="6706440" y="3240000"/>
            <a:ext cx="1573560" cy="1260000"/>
          </a:xfrm>
          <a:prstGeom prst="rect">
            <a:avLst/>
          </a:prstGeom>
          <a:ln w="0">
            <a:noFill/>
          </a:ln>
        </p:spPr>
      </p:pic>
      <p:sp>
        <p:nvSpPr>
          <p:cNvPr id="151" name="TextBox 150"/>
          <p:cNvSpPr txBox="1"/>
          <p:nvPr/>
        </p:nvSpPr>
        <p:spPr>
          <a:xfrm>
            <a:off x="6918120" y="2809080"/>
            <a:ext cx="136188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Летермовир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020000" y="4500000"/>
            <a:ext cx="119556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Марибавир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>
                <a:solidFill>
                  <a:schemeClr val="dk1"/>
                </a:solidFill>
                <a:latin typeface="Arial"/>
                <a:ea typeface="Arial"/>
              </a:rPr>
              <a:t>Анти-ВПЧ препараты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3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18B3286-7B57-41AD-8FCD-9DE9E1B5D03C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25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2" cstate="print"/>
          <a:stretch/>
        </p:blipFill>
        <p:spPr>
          <a:xfrm>
            <a:off x="360000" y="360000"/>
            <a:ext cx="1440000" cy="115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48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Репликативный цикл вируса папилломы человека (ВПЧ)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ldNum" idx="3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36717E1-4E01-401C-813E-66CE19E03C01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26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Google Shape;428;p 1"/>
          <p:cNvSpPr/>
          <p:nvPr/>
        </p:nvSpPr>
        <p:spPr>
          <a:xfrm>
            <a:off x="5400000" y="1440000"/>
            <a:ext cx="3203280" cy="305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spcAft>
                <a:spcPts val="709"/>
              </a:spcAft>
              <a:tabLst>
                <a:tab pos="0" algn="l"/>
              </a:tabLst>
            </a:pPr>
            <a:r>
              <a:rPr lang="ru" sz="1300" b="0" strike="noStrike" spc="-1">
                <a:solidFill>
                  <a:schemeClr val="dk2"/>
                </a:solidFill>
                <a:latin typeface="Arial"/>
                <a:ea typeface="Arial"/>
              </a:rPr>
              <a:t>Репликативный цикл папилломавируса включает в себя инфицирование базальных эпителиальных клеток своим эписомальным геномом с дсДНК. После деления клетки инфицированные дочерние клетки начинают дифференцировку кератиноцитов.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709"/>
              </a:spcAft>
              <a:tabLst>
                <a:tab pos="0" algn="l"/>
              </a:tabLst>
            </a:pPr>
            <a:r>
              <a:rPr lang="ru" sz="1300" b="0" strike="noStrike" spc="-1">
                <a:solidFill>
                  <a:schemeClr val="dk2"/>
                </a:solidFill>
                <a:latin typeface="Arial"/>
                <a:ea typeface="Arial"/>
              </a:rPr>
              <a:t>Генотипы ВПЧ высокого риска, такие как ВПЧ16, могут привести к развитию рака благодаря экспрессии онкопротеинов E6 и E7, которые активируют клеточный цикл и подавляют апоптоз.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2" cstate="print"/>
          <a:stretch/>
        </p:blipFill>
        <p:spPr>
          <a:xfrm>
            <a:off x="540000" y="1212480"/>
            <a:ext cx="4500000" cy="366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Текущее лечение инфекции ВПЧ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3611880" cy="364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7123" lnSpcReduction="10000"/>
          </a:bodyPr>
          <a:lstStyle/>
          <a:p>
            <a:pPr indent="0">
              <a:spcBef>
                <a:spcPts val="1417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 настоящее время лечение ВПЧ-инфекции заключается в лечении таких осложнений, как генитальные бородавки, предраковые заболевания шейки матки и рак шейки матки. Непосредственного лечения самой ВПЧ-инфекции не существует.</a:t>
            </a:r>
          </a:p>
          <a:p>
            <a:pPr indent="0">
              <a:spcBef>
                <a:spcPts val="1417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Лечение включает удаление или лечение методом абляции (замораживание или нагревание) или хирургическое вмешательство.</a:t>
            </a:r>
          </a:p>
          <a:p>
            <a:pPr indent="0">
              <a:spcBef>
                <a:spcPts val="1417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Вакцины против ВПЧ рекомендуются девочкам в возрасте 9-14 лет до начала половой жизни, причем можно вводить 1 или 2 дозы. Регулярное обследование на рак шейки матки с помощью теста на ВПЧ рекомендуется проводить каждые 5-10 лет, начиная с 30-летнего возраста. Раннее выявление - залог эффективного лечения рака, связанного с ВПЧ, например рака шейки матки.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sldNum" idx="3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EA75D30-8863-4558-8BDB-F0DAA9848DD6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27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827440" y="248400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2" cstate="print"/>
          <a:stretch/>
        </p:blipFill>
        <p:spPr>
          <a:xfrm>
            <a:off x="3923640" y="1017360"/>
            <a:ext cx="4716360" cy="373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557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62222" lnSpcReduction="10000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Различные противовирусные препараты обладают многообещающей активностью против инфекции ВГС, но “окончательное” лекарство от ВИЧ, ВГB, ЦМВ, ВПЧ, ВПГ, РСВ, ВЗВ и вируса гриппа еще предстоит найти.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Разработка успешных противовирусных методов лечения остается сложной задачей: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По-прежнему требуются противовирусные препараты, которые противодействуют высокой вариабельности вирусных геномов, поскольку мутации остаются основной причиной лекарственной устойчивости.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Трудно уничтожить вирусные резервуары с помощью противовирусных средств, потому что ДНК-вирусы и ретровирусы могут интегрировать свои геномы в геномы человека.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Остается сложной задачей быстрая разработка противовирусных препаратов и вакцин против вновь возникающих инфекционных заболеваний.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Задача заключается в поиске эффективных, малотоксичных и хорошо переносимых препаратов, которые повышают комплаентность и качество жизни пациентов.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Эффективные методы лечения вирусных коинфекций (например, коинфекций ВИЧ/ВГВ) требуют дальнейших исследований.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Доступ к новым дорогостоящим методам лечения остается ограниченным.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Выводы и перспективы развития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3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4CE432F-48BC-40CB-95A5-FCE13D1AF6ED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28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875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3600" b="0" strike="noStrike" spc="-1">
                <a:solidFill>
                  <a:schemeClr val="dk1"/>
                </a:solidFill>
                <a:latin typeface="Arial"/>
                <a:ea typeface="Arial"/>
              </a:rPr>
              <a:t>Средства для лечения вирусных гепатитов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1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7EDAA36-76A4-4116-9E48-1784BD480599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3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8121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chemeClr val="dk1"/>
                </a:solidFill>
                <a:latin typeface="Arial"/>
                <a:ea typeface="Arial"/>
              </a:rPr>
              <a:t>Жизненный цикл вируса гепатита В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311760" y="1389600"/>
            <a:ext cx="2995920" cy="317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72" lnSpcReduction="10000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По оценкам, во всем мире около 2 миллиардов человек инфицированы вирусом гепатита В (HBV) и примерно 240 миллионов страдают хроническим гепатитом.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HBV представляет собой небольшой оболочечный вирион с кольцевой ДНК. Вирусный нуклеокапсид содержит основной антиген гепатита В HBcAg, вирусную полимеразу и вирусную ДНК, окруженную внешней липопротеиновой оболочкой, содержащей поверхностный антиген HBsAg.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Жизненный цикл HBV изучен не полностью.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sldNum" idx="1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848D023-038D-4578-9D1B-86E89BBA5651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4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" name="Google Shape;295;p43"/>
          <p:cNvPicPr/>
          <p:nvPr/>
        </p:nvPicPr>
        <p:blipFill>
          <a:blip r:embed="rId2" cstate="print"/>
          <a:stretch/>
        </p:blipFill>
        <p:spPr>
          <a:xfrm>
            <a:off x="3404880" y="322560"/>
            <a:ext cx="5028840" cy="435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336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Лекарственные мишени для HBV и подходы к лечению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5000" lnSpcReduction="10000"/>
          </a:bodyPr>
          <a:lstStyle/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Люди с хронической инфекцией могут проходят через несколько фаз заболевания на протяжении жизни.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80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В настоящее время лечение обычно назначается лицам с высоким уровнем циркулирующей ДНК HBV и повышенным уровнем аланинаминотрансферазы, циррозом печени или для предотвращения реактивации заболевания у тех, кто получает иммуносупрессивную терапию.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80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Современные методы лечения ВГВ не могут обеспечить полного излечения, и лишь небольшая часть (~10%) пациентов достигает функционального излечения.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580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Char char="●"/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Существующие варианты лечения включают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пегилированный IFN-α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который обладает неспецифическим противовирусным и иммуномодулирующим действием, или нуклеозидные аналоги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адефовир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энтекавир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ламивудин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телбивудин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и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тенофовир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которые ингибируют полимеразу HBV.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1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A282E1-D574-4505-9375-2B0D92E0B6FA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5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8121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chemeClr val="dk1"/>
                </a:solidFill>
                <a:latin typeface="Arial"/>
                <a:ea typeface="Arial"/>
              </a:rPr>
              <a:t>Ингибиторы полимеразы HBV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72" lnSpcReduction="10000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Энтекавир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и </a:t>
            </a: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тенофовир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(тенофовира дизопроксил фумарат, TDF или тенофовир алафенамид фумарат, TAF) являются средствами выбора в силу эффективности, хорошей переносимости и низкого потенциала развития резистентности.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Современные методы лечения обеспечивают функциональное излечение (т.е. лечение, имитирующее естественно приобретенный иммунитет после терапии) у малой доли пациентов, и ни один из них не обеспечивает полного излечения, поскольку cccDNA сохраняется в клетках.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sldNum" idx="1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B4DAA2A-4C6C-49F8-A11C-4DC5D3B80E0A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9" name="Google Shape;310;p45"/>
          <p:cNvPicPr/>
          <p:nvPr/>
        </p:nvPicPr>
        <p:blipFill>
          <a:blip r:embed="rId2" cstate="print"/>
          <a:stretch/>
        </p:blipFill>
        <p:spPr>
          <a:xfrm>
            <a:off x="3250440" y="775800"/>
            <a:ext cx="5719320" cy="359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7163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chemeClr val="dk1"/>
                </a:solidFill>
                <a:latin typeface="Arial"/>
                <a:ea typeface="Arial"/>
              </a:rPr>
              <a:t>Потенциальные терапевтические мишени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11760" y="1389600"/>
            <a:ext cx="280764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4225" lnSpcReduction="10000"/>
          </a:bodyPr>
          <a:lstStyle/>
          <a:p>
            <a:pPr marL="457200" indent="-2876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проникновения HBV.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Липопептиды, имитирующие область пре-S1 вируса гепатита В, моноклональные антитела и другие оцениваемые малые молекулы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876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cccDNA.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Повреждение и деструкция cccDNA с помощью специфичных для последовательности нуклеаз. Ингибирование белка HBx.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876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РНК-интерференция.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Малые интерферирующие РНК (siRNAs), антисмысловые олигонуклеотиды (ASOs).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876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полимеразы HBV.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Ингибиторы обратной транскриптазы (текущий стандарт). Ингибиторы РНКазы находятся на стадии доклинических исследований.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87640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lang="ru" sz="1200" b="1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или модуляторы сборки нуклеокапсида</a:t>
            </a:r>
            <a:r>
              <a:rPr lang="ru" sz="1200" b="0" strike="noStrike" spc="-1">
                <a:solidFill>
                  <a:schemeClr val="dk2"/>
                </a:solidFill>
                <a:latin typeface="Arial"/>
                <a:ea typeface="Arial"/>
              </a:rPr>
              <a:t> могут влиять на образование капсида HBV, обратную транскрипцию и инкапсидацию pgRNA.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sldNum" idx="1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5C36CC-4314-4CE8-A018-FD59DCAFA79E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7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3" name="Google Shape;318;p46"/>
          <p:cNvPicPr/>
          <p:nvPr/>
        </p:nvPicPr>
        <p:blipFill>
          <a:blip r:embed="rId2" cstate="print"/>
          <a:stretch/>
        </p:blipFill>
        <p:spPr>
          <a:xfrm>
            <a:off x="3272040" y="152280"/>
            <a:ext cx="5047560" cy="448308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319;p46"/>
          <p:cNvSpPr/>
          <p:nvPr/>
        </p:nvSpPr>
        <p:spPr>
          <a:xfrm>
            <a:off x="3272040" y="4647240"/>
            <a:ext cx="504792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" sz="1000" b="0" strike="noStrike" spc="-1">
                <a:solidFill>
                  <a:srgbClr val="000000"/>
                </a:solidFill>
                <a:latin typeface="Arial"/>
                <a:ea typeface="Arial"/>
              </a:rPr>
              <a:t>Prifti G. M. et al. Pharmaceuticals. – 2021. – Т. 14. – №. 5. – С. 417.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Разрабатываемые средства лечения HBV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399960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cccDNA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832280" y="1152360"/>
            <a:ext cx="399960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Агонисты TLR7/8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1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261125-F3BD-46F5-BD5A-D17E097C7142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8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9" name="Google Shape;328;p47"/>
          <p:cNvPicPr/>
          <p:nvPr/>
        </p:nvPicPr>
        <p:blipFill>
          <a:blip r:embed="rId2" cstate="print"/>
          <a:stretch/>
        </p:blipFill>
        <p:spPr>
          <a:xfrm>
            <a:off x="311760" y="1575360"/>
            <a:ext cx="3522240" cy="1270800"/>
          </a:xfrm>
          <a:prstGeom prst="rect">
            <a:avLst/>
          </a:prstGeom>
          <a:ln w="0">
            <a:noFill/>
          </a:ln>
        </p:spPr>
      </p:pic>
      <p:pic>
        <p:nvPicPr>
          <p:cNvPr id="70" name="Google Shape;329;p47"/>
          <p:cNvPicPr/>
          <p:nvPr/>
        </p:nvPicPr>
        <p:blipFill>
          <a:blip r:embed="rId3" cstate="print"/>
          <a:stretch/>
        </p:blipFill>
        <p:spPr>
          <a:xfrm>
            <a:off x="4832280" y="1560960"/>
            <a:ext cx="3697200" cy="1299600"/>
          </a:xfrm>
          <a:prstGeom prst="rect">
            <a:avLst/>
          </a:prstGeom>
          <a:ln w="0">
            <a:noFill/>
          </a:ln>
        </p:spPr>
      </p:pic>
      <p:pic>
        <p:nvPicPr>
          <p:cNvPr id="71" name="Google Shape;330;p47"/>
          <p:cNvPicPr/>
          <p:nvPr/>
        </p:nvPicPr>
        <p:blipFill>
          <a:blip r:embed="rId4" cstate="print"/>
          <a:stretch/>
        </p:blipFill>
        <p:spPr>
          <a:xfrm>
            <a:off x="1169640" y="3485160"/>
            <a:ext cx="1806480" cy="136512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311760" y="3091680"/>
            <a:ext cx="399960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Ингибитор транскрипции HBV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/>
          </p:nvPr>
        </p:nvSpPr>
        <p:spPr>
          <a:xfrm>
            <a:off x="4832280" y="3091680"/>
            <a:ext cx="399960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400" b="0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рибонуклеазы Н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Google Shape;333;p47"/>
          <p:cNvPicPr/>
          <p:nvPr/>
        </p:nvPicPr>
        <p:blipFill>
          <a:blip r:embed="rId5" cstate="print"/>
          <a:stretch/>
        </p:blipFill>
        <p:spPr>
          <a:xfrm>
            <a:off x="5009400" y="3465720"/>
            <a:ext cx="1287000" cy="149760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334;p47"/>
          <p:cNvPicPr/>
          <p:nvPr/>
        </p:nvPicPr>
        <p:blipFill>
          <a:blip r:embed="rId6" cstate="print"/>
          <a:stretch/>
        </p:blipFill>
        <p:spPr>
          <a:xfrm>
            <a:off x="6591960" y="3495600"/>
            <a:ext cx="1713600" cy="146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355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800" b="0" strike="noStrike" spc="-1">
                <a:solidFill>
                  <a:schemeClr val="dk1"/>
                </a:solidFill>
                <a:latin typeface="Arial"/>
                <a:ea typeface="Arial"/>
              </a:rPr>
              <a:t>Разрабатываемые средства лечения HBV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5037480" cy="3650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62222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Противовирусные препараты на поздних стадиях клинической разработки включают булевиртид, JNJ-6379, ABI-H0731, ARO-HBV и REP-2139.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Булевиртид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липопептидный ингибитор проникновения, необратимо связывается с NTCP. Вводится в виде ежедневной подкожной инъекции и одобрен в ЕС для лечения гепатита D. Переходит к III фазе разработки для лечения HBV.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Ингибиторы капсидов, такие как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JNJ-6379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(берсакапавир) и </a:t>
            </a: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ABI-H0731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, дестабилизируют сборку HBcAg, что приводит к аберрантным капсидам или капсидам, лишенным генетического материала.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ARO-HBV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содержит две интерферирующих РНК, которые связывают мРНК, продуцируемую cccDNA или вирусной ДНК, интегрированной в геном клетки-хозяина.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988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Char char="●"/>
              <a:tabLst>
                <a:tab pos="0" algn="l"/>
              </a:tabLst>
            </a:pPr>
            <a:r>
              <a:rPr lang="ru" sz="1800" b="1" strike="noStrike" spc="-1">
                <a:solidFill>
                  <a:schemeClr val="dk2"/>
                </a:solidFill>
                <a:latin typeface="Arial"/>
                <a:ea typeface="Arial"/>
              </a:rPr>
              <a:t>REP-2139</a:t>
            </a:r>
            <a:r>
              <a:rPr lang="ru" sz="1800" b="0" strike="noStrike" spc="-1">
                <a:solidFill>
                  <a:schemeClr val="dk2"/>
                </a:solidFill>
                <a:latin typeface="Arial"/>
                <a:ea typeface="Arial"/>
              </a:rPr>
              <a:t> уменьшает высвобождение субчастиц HBsAg, предотвращая истощение адаптивных иммунных реакций.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1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58636C-5D53-48CC-963F-93335C85C59B}" type="slidenum">
              <a:rPr lang="ru" sz="1000" b="0" strike="noStrike" spc="-1">
                <a:solidFill>
                  <a:schemeClr val="dk2"/>
                </a:solidFill>
                <a:latin typeface="Arial"/>
                <a:ea typeface="Arial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9</a:t>
            </a:fld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9" name="Google Shape;342;p48"/>
          <p:cNvPicPr/>
          <p:nvPr/>
        </p:nvPicPr>
        <p:blipFill>
          <a:blip r:embed="rId2" cstate="print"/>
          <a:stretch/>
        </p:blipFill>
        <p:spPr>
          <a:xfrm>
            <a:off x="6073200" y="1152360"/>
            <a:ext cx="2040120" cy="2040120"/>
          </a:xfrm>
          <a:prstGeom prst="rect">
            <a:avLst/>
          </a:prstGeom>
          <a:ln w="0">
            <a:noFill/>
          </a:ln>
        </p:spPr>
      </p:pic>
      <p:pic>
        <p:nvPicPr>
          <p:cNvPr id="80" name="Google Shape;343;p48"/>
          <p:cNvPicPr/>
          <p:nvPr/>
        </p:nvPicPr>
        <p:blipFill>
          <a:blip r:embed="rId3" cstate="print"/>
          <a:stretch/>
        </p:blipFill>
        <p:spPr>
          <a:xfrm>
            <a:off x="6073200" y="2712960"/>
            <a:ext cx="2040120" cy="204012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344;p48"/>
          <p:cNvSpPr/>
          <p:nvPr/>
        </p:nvSpPr>
        <p:spPr>
          <a:xfrm>
            <a:off x="6595920" y="2604960"/>
            <a:ext cx="99468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JNJ-6379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Google Shape;345;p48"/>
          <p:cNvSpPr/>
          <p:nvPr/>
        </p:nvSpPr>
        <p:spPr>
          <a:xfrm>
            <a:off x="6562800" y="4168800"/>
            <a:ext cx="106092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ABI-H0731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2156</Words>
  <Application>Microsoft Office PowerPoint</Application>
  <PresentationFormat>Экран (16:9)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Новые направления поиска и технологии создания противовирусных лекарственных для лечения вирусных гепатитов, герпеса, ЦМВ и папилломавируса</vt:lpstr>
      <vt:lpstr>План лекции</vt:lpstr>
      <vt:lpstr>Средства для лечения вирусных гепатитов</vt:lpstr>
      <vt:lpstr>Жизненный цикл вируса гепатита В</vt:lpstr>
      <vt:lpstr>Лекарственные мишени для HBV и подходы к лечению</vt:lpstr>
      <vt:lpstr>Ингибиторы полимеразы HBV</vt:lpstr>
      <vt:lpstr>Потенциальные терапевтические мишени</vt:lpstr>
      <vt:lpstr>Разрабатываемые средства лечения HBV</vt:lpstr>
      <vt:lpstr>Разрабатываемые средства лечения HBV  </vt:lpstr>
      <vt:lpstr>Перспективы</vt:lpstr>
      <vt:lpstr>Жизненный цикл вируса гепатита С</vt:lpstr>
      <vt:lpstr>Вехи в разработке противовирусных средств для ВГC</vt:lpstr>
      <vt:lpstr>Предыдущий стандарт лечения ВГС</vt:lpstr>
      <vt:lpstr>Современные схемы лечения ВГС</vt:lpstr>
      <vt:lpstr>Клеточная фармакология софосбувира</vt:lpstr>
      <vt:lpstr>Жизненный цикл ВГС и точки воздействия</vt:lpstr>
      <vt:lpstr>Исследуемые средства и будущее лечения ВГС</vt:lpstr>
      <vt:lpstr>Антигерпетические средства</vt:lpstr>
      <vt:lpstr>Репликативные циклы вирусов герпеса (ВПГ)</vt:lpstr>
      <vt:lpstr>Ацикловир ингибирует ДНК-полимеразу ВПГ</vt:lpstr>
      <vt:lpstr>Современные препараты против герпеса</vt:lpstr>
      <vt:lpstr>Анти-ЦМВ препараты</vt:lpstr>
      <vt:lpstr>Репликативный цикл цитомегаловируса человека (ЦМВ)</vt:lpstr>
      <vt:lpstr>Современные анти-ЦМВ препараты</vt:lpstr>
      <vt:lpstr>Анти-ВПЧ препараты</vt:lpstr>
      <vt:lpstr>Репликативный цикл вируса папилломы человека (ВПЧ)</vt:lpstr>
      <vt:lpstr>Текущее лечение инфекции ВПЧ</vt:lpstr>
      <vt:lpstr>Выводы и перспективы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направления поиска и технологии создания противовирусных лекарственных для лечения ВИЧ-инфекции, гепатитов, герпеса.</dc:title>
  <dc:creator>user</dc:creator>
  <cp:lastModifiedBy>kfib</cp:lastModifiedBy>
  <cp:revision>6</cp:revision>
  <dcterms:modified xsi:type="dcterms:W3CDTF">2024-03-18T09:06:23Z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22</vt:i4>
  </property>
  <property fmtid="{D5CDD505-2E9C-101B-9397-08002B2CF9AE}" pid="3" name="PresentationFormat">
    <vt:lpwstr>Экран (16:9)</vt:lpwstr>
  </property>
  <property fmtid="{D5CDD505-2E9C-101B-9397-08002B2CF9AE}" pid="4" name="Slides">
    <vt:i4>22</vt:i4>
  </property>
</Properties>
</file>