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3" r:id="rId3"/>
    <p:sldId id="274" r:id="rId4"/>
    <p:sldId id="275" r:id="rId5"/>
    <p:sldId id="276" r:id="rId6"/>
    <p:sldId id="296" r:id="rId7"/>
    <p:sldId id="297" r:id="rId8"/>
    <p:sldId id="298" r:id="rId9"/>
    <p:sldId id="277" r:id="rId10"/>
    <p:sldId id="278" r:id="rId11"/>
    <p:sldId id="279" r:id="rId12"/>
    <p:sldId id="299" r:id="rId13"/>
    <p:sldId id="300" r:id="rId14"/>
    <p:sldId id="301" r:id="rId15"/>
    <p:sldId id="302" r:id="rId16"/>
    <p:sldId id="280" r:id="rId17"/>
    <p:sldId id="281" r:id="rId18"/>
    <p:sldId id="282" r:id="rId19"/>
    <p:sldId id="283" r:id="rId20"/>
    <p:sldId id="284" r:id="rId21"/>
    <p:sldId id="294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0" autoAdjust="0"/>
  </p:normalViewPr>
  <p:slideViewPr>
    <p:cSldViewPr>
      <p:cViewPr varScale="1">
        <p:scale>
          <a:sx n="93" d="100"/>
          <a:sy n="93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1A0A-6087-4967-9CA4-C28D6421EE8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833FD-55DA-45E7-ACDD-5D9620D82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0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2B57-3B75-4245-84F2-01D32DC1C0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3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AE20EA-212C-498F-9F4C-E61FEA48994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9E3D0A-CCF9-425B-B4AA-32C5A1D935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2780928"/>
            <a:ext cx="4536504" cy="12961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Anti-HIV </a:t>
            </a: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drugs</a:t>
            </a:r>
            <a:endParaRPr lang="ru-RU" sz="32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(part 2)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13259" y="332656"/>
            <a:ext cx="6517482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«General pharmaceutical chemistry»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9399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Associate Professor </a:t>
            </a:r>
            <a:r>
              <a:rPr lang="en-US" dirty="0" err="1" smtClean="0">
                <a:solidFill>
                  <a:srgbClr val="0070C0"/>
                </a:solidFill>
              </a:rPr>
              <a:t>Gureeva</a:t>
            </a:r>
            <a:r>
              <a:rPr lang="en-US" dirty="0" smtClean="0">
                <a:solidFill>
                  <a:srgbClr val="0070C0"/>
                </a:solidFill>
              </a:rPr>
              <a:t> E.S.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0"/>
            <a:ext cx="3629756" cy="295232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cdn.hiv.uw.edu/doc/472-2/non-nucleoside-reverse-transcriptase-inhibitor-binding-pock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50" y="3538792"/>
            <a:ext cx="5144597" cy="303102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340768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HIV-1 NNRTIs </a:t>
            </a:r>
            <a:r>
              <a:rPr lang="en-US" sz="2000" dirty="0" smtClean="0"/>
              <a:t>bind </a:t>
            </a:r>
            <a:r>
              <a:rPr lang="en-US" sz="2000" dirty="0"/>
              <a:t>to the hydrophobic "pocket" of the RT of HIV-1, located 10 Å from the active </a:t>
            </a:r>
            <a:r>
              <a:rPr lang="en-US" sz="2000" dirty="0" err="1"/>
              <a:t>centre</a:t>
            </a:r>
            <a:r>
              <a:rPr lang="en-US" sz="2000" dirty="0"/>
              <a:t> of the enzyme and block its activity.</a:t>
            </a:r>
          </a:p>
          <a:p>
            <a:pPr algn="just"/>
            <a:r>
              <a:rPr lang="en-US" sz="2000" dirty="0"/>
              <a:t>The hydrophobic pocket is located in the "palm" region of the p66 subunit. Once in the hydrophobic pocket, NNRTIs block the </a:t>
            </a:r>
            <a:r>
              <a:rPr lang="en-US" sz="2000" dirty="0" err="1"/>
              <a:t>polymerisation</a:t>
            </a:r>
            <a:r>
              <a:rPr lang="en-US" sz="2000" dirty="0"/>
              <a:t> process or reverse transcriptase conformational changes required for the catalytic process.</a:t>
            </a:r>
          </a:p>
        </p:txBody>
      </p:sp>
    </p:spTree>
    <p:extLst>
      <p:ext uri="{BB962C8B-B14F-4D97-AF65-F5344CB8AC3E}">
        <p14:creationId xmlns:p14="http://schemas.microsoft.com/office/powerpoint/2010/main" val="10884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31254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</a:rPr>
              <a:t>First-generation NNRTIs: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13" y="1988840"/>
            <a:ext cx="2205536" cy="196108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442" y="4077072"/>
            <a:ext cx="120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nevirapine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89063"/>
            <a:ext cx="2160240" cy="157405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39923" y="406778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delavirdine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5671"/>
            <a:ext cx="1916430" cy="214884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68017" y="4067780"/>
            <a:ext cx="10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efavirenz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39" y="4581128"/>
            <a:ext cx="1207770" cy="164211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http://d3pgkte8rvmis4.cloudfront.net/catalog/product/cache/1/image/600x780/9df78eab33525d08d6e5fb8d27136e95/7/4/7463.00781589331.2_NEVIRAPINE_ER_400MG4901918776546572707.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02" y="4354139"/>
            <a:ext cx="1670158" cy="217120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4581128"/>
            <a:ext cx="2413000" cy="183431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7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1477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</a:rPr>
              <a:t>Nevirapine</a:t>
            </a:r>
            <a:endParaRPr lang="en-US" sz="2200" b="1" dirty="0">
              <a:solidFill>
                <a:srgbClr val="7030A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13" y="1988840"/>
            <a:ext cx="2205536" cy="196108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2023680"/>
            <a:ext cx="489654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Description</a:t>
            </a:r>
            <a:r>
              <a:rPr lang="en-US" sz="2200" b="1" dirty="0" smtClean="0"/>
              <a:t>.</a:t>
            </a:r>
            <a:r>
              <a:rPr lang="en-US" sz="2200" dirty="0" smtClean="0"/>
              <a:t> A white to almost white powder.</a:t>
            </a:r>
          </a:p>
          <a:p>
            <a:pPr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Solubility</a:t>
            </a:r>
            <a:r>
              <a:rPr lang="en-US" sz="2200" b="1" dirty="0" smtClean="0"/>
              <a:t>.</a:t>
            </a:r>
            <a:r>
              <a:rPr lang="en-US" sz="2200" dirty="0" smtClean="0"/>
              <a:t> Practically insoluble in water, sparingly to slightly soluble in dichloromethane, slightly soluble in methanol.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7798" y="4366265"/>
            <a:ext cx="16594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70C0"/>
                </a:solidFill>
              </a:rPr>
              <a:t>Identity tests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41284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447675"/>
            <a:r>
              <a:rPr lang="en-US" sz="2200" dirty="0" smtClean="0"/>
              <a:t>1</a:t>
            </a:r>
            <a:r>
              <a:rPr lang="en-US" dirty="0" smtClean="0"/>
              <a:t>.	</a:t>
            </a:r>
            <a:r>
              <a:rPr lang="en-US" sz="2200" dirty="0" smtClean="0"/>
              <a:t>Thin-layer chromatography</a:t>
            </a:r>
          </a:p>
          <a:p>
            <a:pPr marL="717550" indent="-447675"/>
            <a:r>
              <a:rPr lang="en-US" sz="2200" dirty="0" smtClean="0"/>
              <a:t>2.	Spectrophotometry in the visible and ultraviolet regions</a:t>
            </a:r>
          </a:p>
          <a:p>
            <a:pPr marL="717550" indent="-447675"/>
            <a:r>
              <a:rPr lang="en-US" sz="2200" dirty="0" smtClean="0"/>
              <a:t>3.	Spectrophotometry in the infrared region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65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1477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</a:rPr>
              <a:t>Nevirapine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844824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Purity test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366265"/>
            <a:ext cx="2848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70C0"/>
                </a:solidFill>
              </a:rPr>
              <a:t>Assay (Quantification)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4725144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717550"/>
            <a:r>
              <a:rPr lang="en-US" sz="2200" dirty="0" smtClean="0"/>
              <a:t>High-performance liquid chromatography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1728192" cy="144427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68" y="2420887"/>
            <a:ext cx="2316316" cy="14311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90" y="2420888"/>
            <a:ext cx="1533525" cy="14192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31640" y="5158353"/>
            <a:ext cx="10715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70C0"/>
                </a:solidFill>
              </a:rPr>
              <a:t>Storage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8152" y="5590981"/>
            <a:ext cx="7524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Nevirapine</a:t>
            </a:r>
            <a:r>
              <a:rPr lang="en-US" sz="2200" dirty="0" smtClean="0"/>
              <a:t> should be kept in a well-closed container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14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1294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</a:rPr>
              <a:t>Efavirenz</a:t>
            </a:r>
            <a:endParaRPr lang="en-US" sz="2200" b="1" dirty="0">
              <a:solidFill>
                <a:srgbClr val="7030A0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0716"/>
            <a:ext cx="1916430" cy="214884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988840"/>
            <a:ext cx="511256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Description. </a:t>
            </a:r>
            <a:r>
              <a:rPr lang="en-US" sz="2200" dirty="0" smtClean="0"/>
              <a:t>White to slightly pink powder.</a:t>
            </a:r>
          </a:p>
          <a:p>
            <a:pPr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Solubility. </a:t>
            </a:r>
            <a:r>
              <a:rPr lang="en-US" sz="2200" dirty="0" smtClean="0"/>
              <a:t>Practically insoluble in water, freely soluble in methanol.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437112"/>
            <a:ext cx="15392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Identity test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4945811"/>
            <a:ext cx="74168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447675"/>
            <a:r>
              <a:rPr lang="en-US" sz="2200" dirty="0" smtClean="0"/>
              <a:t>1</a:t>
            </a:r>
            <a:r>
              <a:rPr lang="en-US" dirty="0" smtClean="0"/>
              <a:t>.	</a:t>
            </a:r>
            <a:r>
              <a:rPr lang="en-US" sz="2200" dirty="0" smtClean="0"/>
              <a:t>Thin-layer chromatography</a:t>
            </a:r>
          </a:p>
          <a:p>
            <a:pPr marL="717550" indent="-447675"/>
            <a:r>
              <a:rPr lang="en-US" sz="2200" dirty="0" smtClean="0"/>
              <a:t>2.	Spectrophotometry in the visible and ultraviolet regions</a:t>
            </a:r>
          </a:p>
          <a:p>
            <a:pPr marL="717550" indent="-447675"/>
            <a:r>
              <a:rPr lang="en-US" sz="2200" dirty="0" smtClean="0"/>
              <a:t>3.	Spectrophotometry in the infrared region</a:t>
            </a:r>
          </a:p>
          <a:p>
            <a:pPr marL="717550" indent="-447675"/>
            <a:r>
              <a:rPr lang="en-US" sz="2200" dirty="0" smtClean="0"/>
              <a:t>4.	Determine the specific optical rotation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3159"/>
            <a:ext cx="2664296" cy="153279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1294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</a:rPr>
              <a:t>Efavirenz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988840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Purity test</a:t>
            </a:r>
            <a:endParaRPr lang="en-US" sz="2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006225"/>
            <a:ext cx="2848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Assay (Quantification)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438273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717550"/>
            <a:r>
              <a:rPr lang="en-US" sz="2200" dirty="0" smtClean="0"/>
              <a:t>Spectrophotometry in the visible and ultraviolet regions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348880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452438" algn="just"/>
            <a:r>
              <a:rPr lang="en-US" dirty="0" smtClean="0"/>
              <a:t>1.	</a:t>
            </a:r>
            <a:r>
              <a:rPr lang="en-US" sz="2200" dirty="0" smtClean="0"/>
              <a:t>Sulfated ash</a:t>
            </a:r>
          </a:p>
          <a:p>
            <a:pPr marL="719138" indent="-452438" algn="just"/>
            <a:r>
              <a:rPr lang="en-US" sz="2200" dirty="0" smtClean="0"/>
              <a:t>2.	Loss on drying</a:t>
            </a:r>
          </a:p>
          <a:p>
            <a:pPr marL="719138" indent="-452438" algn="just"/>
            <a:r>
              <a:rPr lang="en-US" sz="2200" dirty="0" smtClean="0"/>
              <a:t>3.	Related substances. (High-performance liquid chromatography)</a:t>
            </a:r>
            <a:endParaRPr lang="en-US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5014337"/>
            <a:ext cx="10715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Storage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518973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Efavirenz</a:t>
            </a:r>
            <a:r>
              <a:rPr lang="en-US" sz="2200" dirty="0" smtClean="0"/>
              <a:t> should be kept in a well-closed container, protected from light.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319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3465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</a:rPr>
              <a:t>Second-generation NNRTIs: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442" y="4077072"/>
            <a:ext cx="109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etravirine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9923" y="406778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rilpivirine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68017" y="4067780"/>
            <a:ext cx="11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doravirine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85831"/>
            <a:ext cx="2286000" cy="183451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21065" b="15925"/>
          <a:stretch/>
        </p:blipFill>
        <p:spPr bwMode="auto">
          <a:xfrm>
            <a:off x="2000442" y="4685983"/>
            <a:ext cx="1275414" cy="185294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88" y="1976031"/>
            <a:ext cx="1466664" cy="205264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94" y="4666544"/>
            <a:ext cx="1687830" cy="18002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1844824"/>
            <a:ext cx="2286000" cy="208978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r="49108"/>
          <a:stretch/>
        </p:blipFill>
        <p:spPr bwMode="auto">
          <a:xfrm>
            <a:off x="7252668" y="4569977"/>
            <a:ext cx="1368152" cy="189642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29626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Synthesis of </a:t>
            </a:r>
            <a:r>
              <a:rPr lang="en-US" sz="2200" b="1" dirty="0" err="1">
                <a:solidFill>
                  <a:srgbClr val="0070C0"/>
                </a:solidFill>
              </a:rPr>
              <a:t>etravirine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 descr="Figure imgf000004_000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453380" cy="16256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8" name="Рисунок 17" descr="Figure imgf000003_000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96" y="4149080"/>
            <a:ext cx="3862070" cy="16256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03647" y="6053226"/>
            <a:ext cx="7371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Etravirine</a:t>
            </a:r>
            <a:r>
              <a:rPr lang="en-US" sz="2000" dirty="0"/>
              <a:t> is marketed by Janssen, a subsidiary of Johnson &amp; Johnson.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25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OT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27029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Rilpivirine</a:t>
            </a:r>
            <a:r>
              <a:rPr lang="en-US" sz="2200" b="1" dirty="0">
                <a:solidFill>
                  <a:srgbClr val="0070C0"/>
                </a:solidFill>
              </a:rPr>
              <a:t> synthesis: 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Figure imgf000011_000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5410200" cy="172148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2" name="Рисунок 11" descr="Figure imgf000004_000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30" y="4149080"/>
            <a:ext cx="5270500" cy="228854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8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19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29915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Synthesis of </a:t>
            </a:r>
            <a:r>
              <a:rPr lang="en-US" sz="2200" b="1" dirty="0" err="1">
                <a:solidFill>
                  <a:srgbClr val="0070C0"/>
                </a:solidFill>
              </a:rPr>
              <a:t>doravirin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051556"/>
            <a:ext cx="282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Obtaining </a:t>
            </a:r>
            <a:r>
              <a:rPr lang="en-US" dirty="0" err="1"/>
              <a:t>phenoxypyridone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22" y="2564904"/>
            <a:ext cx="5207426" cy="381642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9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5" y="1784474"/>
            <a:ext cx="7172652" cy="466886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5339" y="980728"/>
            <a:ext cx="52558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Structure of the HIV-1 reverse transcriptase 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20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Non-nucleoside reverse transcriptase inhibitors (NNOTIs) of HIV-1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84784"/>
            <a:ext cx="30524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Synthesis of </a:t>
            </a:r>
            <a:r>
              <a:rPr lang="en-US" sz="2200" b="1" dirty="0" err="1" smtClean="0">
                <a:solidFill>
                  <a:srgbClr val="0070C0"/>
                </a:solidFill>
              </a:rPr>
              <a:t>doravirin</a:t>
            </a:r>
            <a:r>
              <a:rPr lang="en-US" sz="2200" b="1" dirty="0" err="1">
                <a:solidFill>
                  <a:srgbClr val="0070C0"/>
                </a:solidFill>
              </a:rPr>
              <a:t>e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051556"/>
            <a:ext cx="216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Obtaining </a:t>
            </a:r>
            <a:r>
              <a:rPr lang="en-US" dirty="0" err="1"/>
              <a:t>doravirine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3945"/>
            <a:ext cx="5760640" cy="374078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0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</a:rPr>
              <a:t>HAART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21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836712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/>
              <a:t>The availability of a large number of anti-HIV-1 drugs with different mechanisms of action in the clinic has allowed a new principle for the treatment of HIV infection and AIDS, called </a:t>
            </a:r>
            <a:r>
              <a:rPr lang="en-US" sz="2200" b="1" dirty="0">
                <a:solidFill>
                  <a:srgbClr val="C00000"/>
                </a:solidFill>
              </a:rPr>
              <a:t>Highly Active Antiretroviral Therapy (HAART)</a:t>
            </a:r>
            <a:r>
              <a:rPr lang="en-US" sz="2200" dirty="0"/>
              <a:t>, to be developed as early as the mid-1990s. This method consists of taking three or four drugs, with different mechanisms of action, at the same time.</a:t>
            </a:r>
            <a:endParaRPr lang="ru-RU" sz="2200" dirty="0"/>
          </a:p>
          <a:p>
            <a:pPr algn="just">
              <a:spcAft>
                <a:spcPts val="600"/>
              </a:spcAft>
            </a:pPr>
            <a:r>
              <a:rPr lang="en-US" sz="2200" b="1" dirty="0" smtClean="0">
                <a:solidFill>
                  <a:srgbClr val="7030A0"/>
                </a:solidFill>
              </a:rPr>
              <a:t>Disadvantages:</a:t>
            </a:r>
            <a:endParaRPr lang="ru-RU" sz="2200" dirty="0"/>
          </a:p>
          <a:p>
            <a:pPr marL="538163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HAART does not remove the virus from the body, it only prolongs the patient's life.</a:t>
            </a:r>
            <a:endParaRPr lang="ru-RU" sz="2200" dirty="0"/>
          </a:p>
          <a:p>
            <a:pPr marL="538163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The body eventually develops multidrug-resistant strains of HIV-1.</a:t>
            </a:r>
            <a:endParaRPr lang="ru-RU" sz="2200" dirty="0"/>
          </a:p>
          <a:p>
            <a:pPr marL="538163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err="1"/>
              <a:t>Has</a:t>
            </a:r>
            <a:r>
              <a:rPr lang="ru-RU" sz="2200" dirty="0"/>
              <a:t> </a:t>
            </a:r>
            <a:r>
              <a:rPr lang="ru-RU" sz="2200" dirty="0" err="1"/>
              <a:t>side</a:t>
            </a:r>
            <a:r>
              <a:rPr lang="ru-RU" sz="2200" dirty="0"/>
              <a:t> </a:t>
            </a:r>
            <a:r>
              <a:rPr lang="ru-RU" sz="2200" dirty="0" err="1"/>
              <a:t>effects</a:t>
            </a:r>
            <a:r>
              <a:rPr lang="ru-RU" sz="2200" dirty="0"/>
              <a:t>.</a:t>
            </a:r>
          </a:p>
          <a:p>
            <a:pPr marL="538163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err="1"/>
              <a:t>High</a:t>
            </a:r>
            <a:r>
              <a:rPr lang="ru-RU" sz="2200" dirty="0"/>
              <a:t> </a:t>
            </a:r>
            <a:r>
              <a:rPr lang="ru-RU" sz="2200" dirty="0" err="1"/>
              <a:t>cost</a:t>
            </a:r>
            <a:r>
              <a:rPr lang="ru-RU" sz="2200" dirty="0"/>
              <a:t> </a:t>
            </a:r>
            <a:r>
              <a:rPr lang="ru-RU" sz="2200" dirty="0" err="1"/>
              <a:t>of</a:t>
            </a:r>
            <a:r>
              <a:rPr lang="ru-RU" sz="2200" dirty="0"/>
              <a:t> </a:t>
            </a:r>
            <a:r>
              <a:rPr lang="ru-RU" sz="2200" dirty="0" err="1"/>
              <a:t>treatment</a:t>
            </a:r>
            <a:r>
              <a:rPr lang="ru-RU" sz="22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/>
              <a:t>However, the use of HAART delays the onset of AIDS by an average of 15-20 years.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516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22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3034" y="1196752"/>
            <a:ext cx="426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Thank you for attention!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t="23470" r="12699" b="7514"/>
          <a:stretch/>
        </p:blipFill>
        <p:spPr bwMode="auto">
          <a:xfrm>
            <a:off x="2749105" y="1988840"/>
            <a:ext cx="4415183" cy="368405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166843"/>
            <a:ext cx="67687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/>
              <a:t>Four </a:t>
            </a:r>
            <a:r>
              <a:rPr lang="en-US" sz="2200" b="1" dirty="0">
                <a:solidFill>
                  <a:srgbClr val="C00000"/>
                </a:solidFill>
              </a:rPr>
              <a:t>classes of HIV-1 reverse transcriptase inhibitors </a:t>
            </a:r>
            <a:r>
              <a:rPr lang="en-US" sz="2200" dirty="0"/>
              <a:t>are currently known: </a:t>
            </a:r>
            <a:endParaRPr lang="ru-RU" sz="22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Nucleoside </a:t>
            </a:r>
            <a:r>
              <a:rPr lang="en-US" sz="2200" dirty="0">
                <a:solidFill>
                  <a:srgbClr val="0070C0"/>
                </a:solidFill>
              </a:rPr>
              <a:t>reverse transcriptase inhibitors </a:t>
            </a:r>
            <a:r>
              <a:rPr lang="en-US" sz="2200" dirty="0" smtClean="0">
                <a:solidFill>
                  <a:srgbClr val="0070C0"/>
                </a:solidFill>
              </a:rPr>
              <a:t>(NRTIs</a:t>
            </a:r>
            <a:r>
              <a:rPr lang="en-US" sz="2200" dirty="0">
                <a:solidFill>
                  <a:srgbClr val="0070C0"/>
                </a:solidFill>
              </a:rPr>
              <a:t>) </a:t>
            </a:r>
            <a:r>
              <a:rPr lang="en-US" sz="2200" dirty="0"/>
              <a:t>- bind to the active </a:t>
            </a:r>
            <a:r>
              <a:rPr lang="en-US" sz="2200" dirty="0" err="1"/>
              <a:t>centre</a:t>
            </a:r>
            <a:r>
              <a:rPr lang="en-US" sz="2200" dirty="0"/>
              <a:t> of reverse transcriptase;</a:t>
            </a:r>
            <a:endParaRPr lang="ru-RU" sz="22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Non-nucleoside </a:t>
            </a:r>
            <a:r>
              <a:rPr lang="en-US" sz="2200" dirty="0">
                <a:solidFill>
                  <a:srgbClr val="0070C0"/>
                </a:solidFill>
              </a:rPr>
              <a:t>reverse transcriptase inhibitors (NNRTIs)</a:t>
            </a:r>
            <a:r>
              <a:rPr lang="en-US" sz="2200" dirty="0"/>
              <a:t> - bind to the allosteric </a:t>
            </a:r>
            <a:r>
              <a:rPr lang="en-US" sz="2200" dirty="0" err="1"/>
              <a:t>centre</a:t>
            </a:r>
            <a:r>
              <a:rPr lang="en-US" sz="2200" dirty="0"/>
              <a:t> of the enzyme;</a:t>
            </a:r>
            <a:endParaRPr lang="ru-RU" sz="22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Non-nucleoside </a:t>
            </a:r>
            <a:r>
              <a:rPr lang="en-US" sz="2200" dirty="0">
                <a:solidFill>
                  <a:srgbClr val="0070C0"/>
                </a:solidFill>
              </a:rPr>
              <a:t>inhibitors, but bind to the active site of reverse transcriptase</a:t>
            </a:r>
            <a:r>
              <a:rPr lang="en-US" sz="2200" dirty="0"/>
              <a:t>;</a:t>
            </a:r>
            <a:endParaRPr lang="ru-RU" sz="22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 smtClean="0">
                <a:solidFill>
                  <a:srgbClr val="0070C0"/>
                </a:solidFill>
              </a:rPr>
              <a:t>RNAase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inhibitors </a:t>
            </a:r>
            <a:r>
              <a:rPr lang="en-US" sz="2200" dirty="0"/>
              <a:t>- bind to the joint domain and inhibit dissociation of the RNA-DNA complex.</a:t>
            </a:r>
            <a:endParaRPr lang="ru-RU" sz="2200" dirty="0"/>
          </a:p>
          <a:p>
            <a:pPr algn="just">
              <a:spcAft>
                <a:spcPts val="600"/>
              </a:spcAft>
            </a:pPr>
            <a:endParaRPr lang="ru-RU" sz="2200" dirty="0" smtClean="0"/>
          </a:p>
          <a:p>
            <a:pPr algn="just">
              <a:spcAft>
                <a:spcPts val="600"/>
              </a:spcAft>
            </a:pPr>
            <a:r>
              <a:rPr lang="en-US" sz="2200" dirty="0" smtClean="0"/>
              <a:t>However</a:t>
            </a:r>
            <a:r>
              <a:rPr lang="en-US" sz="2200" dirty="0"/>
              <a:t>, only the first two classes of reverse transcriptase  inhibitors, </a:t>
            </a:r>
            <a:r>
              <a:rPr lang="en-US" sz="2200" dirty="0" smtClean="0"/>
              <a:t>NRTIs </a:t>
            </a:r>
            <a:r>
              <a:rPr lang="en-US" sz="2200" dirty="0"/>
              <a:t>and NNRTIs, are of therapeutic value.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244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4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Nucleoside reverse transcriptase inhibitors (NRTIs) of </a:t>
            </a:r>
            <a:r>
              <a:rPr lang="en-US" sz="2200" b="1" i="1" dirty="0" smtClean="0">
                <a:solidFill>
                  <a:srgbClr val="C00000"/>
                </a:solidFill>
              </a:rPr>
              <a:t>HIV-1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859340"/>
            <a:ext cx="67687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/>
              <a:t>All nucleoside reverse transcriptase inhibitors can be classified into derivatives of their corresponding nucleotide bases:</a:t>
            </a:r>
            <a:endParaRPr lang="ru-RU" sz="2200" dirty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Thymidine analogues </a:t>
            </a:r>
            <a:r>
              <a:rPr lang="en-US" sz="2200" dirty="0"/>
              <a:t>- zidovudine, </a:t>
            </a:r>
            <a:r>
              <a:rPr lang="en-US" sz="2200" dirty="0" err="1"/>
              <a:t>phosphazid</a:t>
            </a:r>
            <a:r>
              <a:rPr lang="en-US" sz="2200" dirty="0"/>
              <a:t>, </a:t>
            </a:r>
            <a:r>
              <a:rPr lang="en-US" sz="2200" dirty="0" err="1"/>
              <a:t>stavudine</a:t>
            </a:r>
            <a:r>
              <a:rPr lang="en-US" sz="2200" dirty="0"/>
              <a:t>, </a:t>
            </a:r>
            <a:r>
              <a:rPr lang="en-US" sz="2200" dirty="0" err="1"/>
              <a:t>telbivudine</a:t>
            </a:r>
            <a:r>
              <a:rPr lang="en-US" sz="2200" dirty="0"/>
              <a:t>, </a:t>
            </a:r>
            <a:r>
              <a:rPr lang="en-US" sz="2200" dirty="0" err="1"/>
              <a:t>clevudine</a:t>
            </a:r>
            <a:endParaRPr lang="ru-RU" sz="2200" dirty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Adenine analogues </a:t>
            </a:r>
            <a:r>
              <a:rPr lang="en-US" sz="2200" dirty="0"/>
              <a:t>- </a:t>
            </a:r>
            <a:r>
              <a:rPr lang="en-US" sz="2200" dirty="0" err="1"/>
              <a:t>didanosine</a:t>
            </a:r>
            <a:r>
              <a:rPr lang="en-US" sz="2200" dirty="0"/>
              <a:t>, </a:t>
            </a:r>
            <a:r>
              <a:rPr lang="en-US" sz="2200" dirty="0" err="1"/>
              <a:t>adefovir</a:t>
            </a:r>
            <a:endParaRPr lang="ru-RU" sz="2200" dirty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Cytidine analogues </a:t>
            </a:r>
            <a:r>
              <a:rPr lang="en-US" sz="2200" dirty="0"/>
              <a:t>- </a:t>
            </a:r>
            <a:r>
              <a:rPr lang="en-US" sz="2200" dirty="0" err="1"/>
              <a:t>zalcitabine</a:t>
            </a:r>
            <a:r>
              <a:rPr lang="en-US" sz="2200" dirty="0"/>
              <a:t>, lamivudine, </a:t>
            </a:r>
            <a:r>
              <a:rPr lang="en-US" sz="2200" dirty="0" err="1"/>
              <a:t>emtricitabine</a:t>
            </a:r>
            <a:endParaRPr lang="ru-RU" sz="2200" dirty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Guanine analogues </a:t>
            </a:r>
            <a:r>
              <a:rPr lang="en-US" sz="2200" dirty="0"/>
              <a:t>- </a:t>
            </a:r>
            <a:r>
              <a:rPr lang="en-US" sz="2200" dirty="0" err="1"/>
              <a:t>abacavir</a:t>
            </a:r>
            <a:endParaRPr lang="ru-RU" sz="2200" dirty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Adenosine analogues </a:t>
            </a:r>
            <a:r>
              <a:rPr lang="en-US" sz="2200" dirty="0"/>
              <a:t>- </a:t>
            </a:r>
            <a:r>
              <a:rPr lang="en-US" sz="2200" dirty="0" err="1"/>
              <a:t>tenofovir</a:t>
            </a:r>
            <a:endParaRPr lang="ru-RU" sz="2200" dirty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Guanosine analogues </a:t>
            </a:r>
            <a:r>
              <a:rPr lang="en-US" sz="2200" dirty="0"/>
              <a:t>- </a:t>
            </a:r>
            <a:r>
              <a:rPr lang="en-US" sz="2200" dirty="0" err="1"/>
              <a:t>entecavir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35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Nucleoside reverse transcriptase inhibitors (NRTIs) of </a:t>
            </a:r>
            <a:r>
              <a:rPr lang="en-US" sz="2200" b="1" i="1" dirty="0" smtClean="0">
                <a:solidFill>
                  <a:srgbClr val="C00000"/>
                </a:solidFill>
              </a:rPr>
              <a:t>HIV-1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772816"/>
            <a:ext cx="1741019" cy="188465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74" y="1772816"/>
            <a:ext cx="1388170" cy="198144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70" y="1772816"/>
            <a:ext cx="1849191" cy="165618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1550" y="3861048"/>
            <a:ext cx="194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Azidothymidine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(Zidovudine, AZT)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8395" y="4005064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Didanosine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2830" y="400506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Stavudine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4820"/>
          <a:stretch/>
        </p:blipFill>
        <p:spPr bwMode="auto">
          <a:xfrm>
            <a:off x="6793877" y="4778157"/>
            <a:ext cx="1810571" cy="18002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54" y="4778156"/>
            <a:ext cx="2258091" cy="180020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0"/>
          <a:stretch/>
        </p:blipFill>
        <p:spPr bwMode="auto">
          <a:xfrm>
            <a:off x="1636880" y="4786119"/>
            <a:ext cx="2265943" cy="179223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</a:rPr>
              <a:t>Azidothymidine</a:t>
            </a:r>
            <a:r>
              <a:rPr lang="en-US" sz="2200" b="1" i="1" dirty="0" smtClean="0">
                <a:solidFill>
                  <a:srgbClr val="C00000"/>
                </a:solidFill>
              </a:rPr>
              <a:t> (Zidovudine, AZT)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0003"/>
            <a:ext cx="5112568" cy="503534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6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</a:rPr>
              <a:t>Azidothymidine</a:t>
            </a:r>
            <a:r>
              <a:rPr lang="en-US" sz="2200" b="1" i="1" dirty="0" smtClean="0">
                <a:solidFill>
                  <a:srgbClr val="C00000"/>
                </a:solidFill>
              </a:rPr>
              <a:t> (Zidovudine, AZT)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412776"/>
            <a:ext cx="24068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Physical properties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44824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 white or brownish powder.</a:t>
            </a:r>
          </a:p>
          <a:p>
            <a:r>
              <a:rPr lang="en-US" sz="2200" dirty="0" smtClean="0"/>
              <a:t>Solubility. Soluble in ethanol, sparingly soluble in water.</a:t>
            </a:r>
            <a:endParaRPr lang="en-US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068960"/>
            <a:ext cx="16594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Identity tests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717032"/>
            <a:ext cx="74168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447675">
              <a:spcAft>
                <a:spcPts val="600"/>
              </a:spcAft>
            </a:pPr>
            <a:r>
              <a:rPr lang="en-US" sz="2200" dirty="0" smtClean="0"/>
              <a:t>1.</a:t>
            </a:r>
            <a:r>
              <a:rPr lang="en-US" dirty="0" smtClean="0"/>
              <a:t>	</a:t>
            </a:r>
            <a:r>
              <a:rPr lang="en-US" sz="2200" dirty="0" smtClean="0"/>
              <a:t>Thin-layer chromatography</a:t>
            </a:r>
          </a:p>
          <a:p>
            <a:pPr marL="717550" indent="-447675">
              <a:spcAft>
                <a:spcPts val="600"/>
              </a:spcAft>
            </a:pPr>
            <a:r>
              <a:rPr lang="en-US" sz="2200" dirty="0" smtClean="0"/>
              <a:t>2.	Spectrophotometry in the visible and ultraviolet regions</a:t>
            </a:r>
          </a:p>
          <a:p>
            <a:pPr marL="717550" indent="-447675">
              <a:spcAft>
                <a:spcPts val="600"/>
              </a:spcAft>
            </a:pPr>
            <a:r>
              <a:rPr lang="en-US" sz="2200" dirty="0" smtClean="0"/>
              <a:t>3.	Spectrophotometry in the infrared region</a:t>
            </a:r>
          </a:p>
          <a:p>
            <a:pPr marL="717550" indent="-447675">
              <a:spcAft>
                <a:spcPts val="600"/>
              </a:spcAft>
            </a:pPr>
            <a:r>
              <a:rPr lang="en-US" sz="2200" dirty="0" smtClean="0"/>
              <a:t>4.	Determine the specific optical rotation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65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</a:rPr>
              <a:t>Azidothymidine</a:t>
            </a:r>
            <a:r>
              <a:rPr lang="en-US" sz="2200" b="1" i="1" dirty="0" smtClean="0">
                <a:solidFill>
                  <a:srgbClr val="C00000"/>
                </a:solidFill>
              </a:rPr>
              <a:t> (Zidovudine, AZT)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412776"/>
            <a:ext cx="13452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Purity test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662409"/>
            <a:ext cx="2848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Assay (Quantification)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772816"/>
            <a:ext cx="5310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indent="-447675"/>
            <a:r>
              <a:rPr lang="en-US" dirty="0" smtClean="0"/>
              <a:t>1.	</a:t>
            </a:r>
            <a:r>
              <a:rPr lang="en-US" sz="2200" dirty="0" smtClean="0"/>
              <a:t>Heavy metals</a:t>
            </a:r>
          </a:p>
          <a:p>
            <a:pPr marL="893763" indent="-447675"/>
            <a:r>
              <a:rPr lang="en-US" sz="2200" dirty="0" smtClean="0"/>
              <a:t>2.	Sulfated ash</a:t>
            </a:r>
          </a:p>
          <a:p>
            <a:pPr marL="893763" indent="-447675"/>
            <a:r>
              <a:rPr lang="en-US" sz="2200" dirty="0" smtClean="0"/>
              <a:t>3.	Loss on drying</a:t>
            </a:r>
          </a:p>
          <a:p>
            <a:pPr marL="893763" indent="-447675"/>
            <a:r>
              <a:rPr lang="en-US" sz="2200" dirty="0" smtClean="0"/>
              <a:t>4.	Related substances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51" y="3356992"/>
            <a:ext cx="1714500" cy="14287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1657350" cy="16383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1200150" cy="109537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03" y="3356992"/>
            <a:ext cx="1390650" cy="13335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87651" y="4869160"/>
            <a:ext cx="171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Stavudine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869160"/>
            <a:ext cx="165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3'-chloro-3'-deoxythimidine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4653136"/>
            <a:ext cx="120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thymine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62903" y="4797152"/>
            <a:ext cx="1401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Triphenyl</a:t>
            </a:r>
            <a:r>
              <a:rPr lang="ru-RU" dirty="0" smtClean="0"/>
              <a:t>-</a:t>
            </a:r>
            <a:r>
              <a:rPr lang="en-US" dirty="0" smtClean="0"/>
              <a:t>methanol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40160" y="6022449"/>
            <a:ext cx="7452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Spectrophotometry in the visible and ultraviolet regions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187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5564" y="188640"/>
            <a:ext cx="72531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HIV-1 reverse transcriptase inhibitors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5343" y="6453336"/>
            <a:ext cx="573161" cy="365125"/>
          </a:xfrm>
        </p:spPr>
        <p:txBody>
          <a:bodyPr/>
          <a:lstStyle/>
          <a:p>
            <a:fld id="{4D91EE17-DACC-472B-8BE3-E9E2DCA1BFAC}" type="slidenum">
              <a:rPr lang="ru-RU" smtClean="0"/>
              <a:t>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4207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Nucleoside reverse transcriptase inhibitors (NRTIs) of </a:t>
            </a:r>
            <a:r>
              <a:rPr lang="en-US" sz="2200" b="1" i="1" dirty="0" smtClean="0">
                <a:solidFill>
                  <a:srgbClr val="C00000"/>
                </a:solidFill>
              </a:rPr>
              <a:t>HIV-1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556792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70C0"/>
                </a:solidFill>
              </a:rPr>
              <a:t>Nicavir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(sodium salt of 5'-H-phosphonate AZT, </a:t>
            </a:r>
            <a:r>
              <a:rPr lang="en-US" sz="2200" dirty="0" err="1"/>
              <a:t>phosphazide</a:t>
            </a:r>
            <a:r>
              <a:rPr lang="en-US" sz="2200" dirty="0"/>
              <a:t>) is the first success in the creation of depot-formulations of AZT. </a:t>
            </a:r>
            <a:r>
              <a:rPr lang="en-US" sz="2200" dirty="0" err="1"/>
              <a:t>Nicavir</a:t>
            </a:r>
            <a:r>
              <a:rPr lang="en-US" sz="2200" dirty="0"/>
              <a:t> was licensed in the Russian Federation in 1999 as a drug for the treatment and prevention of HIV infection.</a:t>
            </a: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3616538" cy="252028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69" y="3399048"/>
            <a:ext cx="3407862" cy="227895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апли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Капли</Template>
  <TotalTime>133</TotalTime>
  <Words>885</Words>
  <Application>Microsoft Office PowerPoint</Application>
  <PresentationFormat>Экран (4:3)</PresentationFormat>
  <Paragraphs>177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Капли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 Лена</dc:creator>
  <cp:lastModifiedBy>Лена Лена</cp:lastModifiedBy>
  <cp:revision>11</cp:revision>
  <dcterms:created xsi:type="dcterms:W3CDTF">2024-03-19T10:03:48Z</dcterms:created>
  <dcterms:modified xsi:type="dcterms:W3CDTF">2024-03-19T12:17:27Z</dcterms:modified>
</cp:coreProperties>
</file>