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8" r:id="rId5"/>
    <p:sldId id="269" r:id="rId6"/>
    <p:sldId id="271" r:id="rId7"/>
    <p:sldId id="264" r:id="rId8"/>
    <p:sldId id="270" r:id="rId9"/>
    <p:sldId id="2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960" units="cm"/>
        </inkml:traceFormat>
        <inkml:channelProperties>
          <inkml:channelProperty channel="X" name="resolution" value="28.31858" units="1/cm"/>
          <inkml:channelProperty channel="Y" name="resolution" value="28.31858" units="1/cm"/>
        </inkml:channelProperties>
      </inkml:inkSource>
      <inkml:timestamp xml:id="ts0" timeString="2016-10-26T08:17:38.350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0 0,'19'0,"1"0,20 39,-1-19,1 0,-1-20,21 20,-21-1,41-19,38 20,-19-20,-20 0,-158-20,257 40,-316-20,177 0,-39 0,20 20,-99-20,119 0,-1 0,-78 0,39 0,-60 0,41-20,78 20,-99 0,80 0,-80 0,40 0,20 0,-20 0,20 0,-20 0,0 0,39 0,-98 0,59 0,20 0,-60 0,60 0,-40 0,40 0,-40 0,1 0,58 40,-39-40,0-20,0 40,20-20,-40 0,0 0,80 0,-100 0,40 0,-20 0,60 0,-80 20,40-20,-19 20,19-20,0 0,19 19,-38 1,58 0,-39 20,0 19,20-19,0-1,-40 41,20-41,-40-19,40 0,20 19,-40-19,1 20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960" units="cm"/>
        </inkml:traceFormat>
        <inkml:channelProperties>
          <inkml:channelProperty channel="X" name="resolution" value="28.31858" units="1/cm"/>
          <inkml:channelProperty channel="Y" name="resolution" value="28.31858" units="1/cm"/>
        </inkml:channelProperties>
      </inkml:inkSource>
      <inkml:timestamp xml:id="ts0" timeString="2016-10-26T08:17:38.350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0 0,'19'0,"1"0,20 39,-1-19,1 0,-1-20,21 20,-21-1,41-19,38 20,-19-20,-20 0,-158-20,257 40,-316-20,177 0,-39 0,20 20,-99-20,119 0,-1 0,-78 0,39 0,-60 0,41-20,78 20,-99 0,80 0,-80 0,40 0,20 0,-20 0,20 0,-20 0,0 0,39 0,-98 0,59 0,20 0,-60 0,60 0,-40 0,40 0,-40 0,1 0,58 40,-39-40,0-20,0 40,20-20,-40 0,0 0,80 0,-100 0,40 0,-20 0,60 0,-80 20,40-20,-19 20,19-20,0 0,19 19,-38 1,58 0,-39 20,0 19,20-19,0-1,-40 41,20-41,-40-19,40 0,20 19,-40-19,1 20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7463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КАЧЕСТВЕННЫЙ МЕТОД СБОРА СОЦИОЛОГИЧЕСКОЙ  ИНФОРМАЦИИ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Качественный метод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525963"/>
          </a:xfrm>
        </p:spPr>
        <p:txBody>
          <a:bodyPr>
            <a:normAutofit fontScale="77500" lnSpcReduction="20000"/>
          </a:bodyPr>
          <a:lstStyle/>
          <a:p>
            <a:pPr marL="514350" indent="-514350" algn="ctr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Качество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совокупность существенных признаков, свойств, особенностей, отличающих предмет или явление от других и придающих ему определенность.</a:t>
            </a:r>
          </a:p>
          <a:p>
            <a:pPr marL="514350" indent="-51435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Качество определяет  что представляет собой предмет.</a:t>
            </a:r>
          </a:p>
          <a:p>
            <a:pPr marL="514350" indent="-51435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Задача качественного исследования</a:t>
            </a:r>
          </a:p>
          <a:p>
            <a:pPr marL="514350" indent="-51435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rabicPeriod"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rabicPeriod"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Определить к какому классу явлений принадлежит данное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Установить причинно-следственные зависимости между ними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3714744" y="3714752"/>
            <a:ext cx="172819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Направления качественной методологии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Символический </a:t>
            </a:r>
            <a:r>
              <a:rPr lang="ru-RU" b="1" u="sng" dirty="0" err="1" smtClean="0">
                <a:latin typeface="Times New Roman" pitchFamily="18" charset="0"/>
                <a:cs typeface="Times New Roman" pitchFamily="18" charset="0"/>
              </a:rPr>
              <a:t>интеракционизм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(Х.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Блумер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Дж.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Ю.Хабермас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just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2. Феноменологическая социология</a:t>
            </a:r>
          </a:p>
          <a:p>
            <a:pPr marL="514350" indent="-51435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А.Шюц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П.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Бергер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Лукман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just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u="sng" dirty="0" err="1" smtClean="0">
                <a:latin typeface="Times New Roman" pitchFamily="18" charset="0"/>
                <a:cs typeface="Times New Roman" pitchFamily="18" charset="0"/>
              </a:rPr>
              <a:t>Этнометодология</a:t>
            </a: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Г.Гарфинкель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just">
              <a:buNone/>
            </a:pPr>
            <a:endParaRPr lang="ru-RU" sz="28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Качественный метод означает, что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lnSpcReduction="10000"/>
          </a:bodyPr>
          <a:lstStyle/>
          <a:p>
            <a:pPr marL="514350" indent="-51435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результаты получены не путем статистических процедур или другими методами математического подсчета, а путем раскрытия смыслов номинальных ответов, выражающих субъективную ценность данного предмета с точки зрения самого субъекта</a:t>
            </a:r>
          </a:p>
          <a:p>
            <a:pPr marL="514350" indent="-514350" algn="just">
              <a:buNone/>
            </a:pP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514350" indent="-514350" algn="ctr">
              <a:buNone/>
            </a:pP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Понятийный аппарат и процедуры сформулированы не жестко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Особенности качественного метода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8686800" cy="4911741"/>
          </a:xfrm>
        </p:spPr>
        <p:txBody>
          <a:bodyPr>
            <a:normAutofit fontScale="92500" lnSpcReduction="20000"/>
          </a:bodyPr>
          <a:lstStyle/>
          <a:p>
            <a:pPr marL="914400" lvl="1" indent="-514350" algn="just">
              <a:buAutoNum type="arabicPeriod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Используется для изучения небольших по численности объектов (</a:t>
            </a:r>
            <a:r>
              <a:rPr lang="ru-RU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малые группы или отдельные индивиды)</a:t>
            </a:r>
          </a:p>
          <a:p>
            <a:pPr marL="914400" lvl="1" indent="-514350" algn="just">
              <a:buAutoNum type="arabicPeriod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Исследовательская цель – выявление и интерпретация субъективных смыслов, значений.</a:t>
            </a:r>
          </a:p>
          <a:p>
            <a:pPr marL="914400" lvl="1" indent="-514350" algn="just">
              <a:buAutoNum type="arabicPeriod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Изучение концентрируется на уровне микроанализа отдельных случаев, состояний социального взаимодействия.</a:t>
            </a:r>
          </a:p>
          <a:p>
            <a:pPr marL="914400" lvl="1" indent="-514350" algn="just">
              <a:buAutoNum type="arabicPeriod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Индуктивная логика анализа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от фактов жизни к их классификации.</a:t>
            </a:r>
          </a:p>
          <a:p>
            <a:pPr marL="914400" lvl="1" indent="-514350" algn="just">
              <a:buAutoNum type="arabicPeriod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Это поисковая стратегия, формулирующая теоретические концепции.</a:t>
            </a:r>
          </a:p>
          <a:p>
            <a:pPr marL="914400" lvl="1" indent="-514350" algn="just">
              <a:buAutoNum type="arabicPeriod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Для анализа данных не используются статистические методы. Результаты представлены в виде цитат из устной или письменной речи</a:t>
            </a:r>
          </a:p>
          <a:p>
            <a:pPr marL="914400" lvl="1" indent="-514350" algn="just">
              <a:buAutoNum type="arabicPeriod"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514350" algn="just">
              <a:buAutoNum type="arabicPeriod"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514350" algn="just">
              <a:buAutoNum type="arabicPeriod"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endParaRPr lang="ru-RU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аспекты качественного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ru-RU" sz="3800" dirty="0"/>
              <a:t>С</a:t>
            </a:r>
            <a:r>
              <a:rPr lang="ru-RU" sz="3800" dirty="0" smtClean="0"/>
              <a:t>тремление </a:t>
            </a:r>
            <a:r>
              <a:rPr lang="ru-RU" sz="3800" dirty="0"/>
              <a:t>к богатству и холизму описания. </a:t>
            </a:r>
            <a:endParaRPr lang="ru-RU" sz="3800" dirty="0" smtClean="0"/>
          </a:p>
          <a:p>
            <a:pPr marL="514350" indent="-514350">
              <a:buAutoNum type="arabicPeriod"/>
            </a:pPr>
            <a:r>
              <a:rPr lang="ru-RU" sz="3800" dirty="0" smtClean="0"/>
              <a:t>Описание </a:t>
            </a:r>
            <a:r>
              <a:rPr lang="ru-RU" sz="3800" dirty="0"/>
              <a:t>личностью различных аспектов своего </a:t>
            </a:r>
            <a:r>
              <a:rPr lang="ru-RU" sz="3800" dirty="0" smtClean="0"/>
              <a:t>жизненного </a:t>
            </a:r>
            <a:r>
              <a:rPr lang="ru-RU" sz="3800" dirty="0"/>
              <a:t>мира и отношения к ним. </a:t>
            </a:r>
            <a:endParaRPr lang="ru-RU" sz="3800" dirty="0" smtClean="0"/>
          </a:p>
          <a:p>
            <a:pPr marL="514350" indent="-514350">
              <a:buAutoNum type="arabicPeriod"/>
            </a:pPr>
            <a:r>
              <a:rPr lang="ru-RU" sz="3800" dirty="0" smtClean="0"/>
              <a:t>Выявление </a:t>
            </a:r>
            <a:r>
              <a:rPr lang="ru-RU" sz="3800" dirty="0"/>
              <a:t>смыслов и их интерпретация (что и как?). </a:t>
            </a:r>
            <a:endParaRPr lang="ru-RU" sz="3800" dirty="0" smtClean="0"/>
          </a:p>
          <a:p>
            <a:pPr marL="514350" indent="-514350">
              <a:buAutoNum type="arabicPeriod"/>
            </a:pPr>
            <a:r>
              <a:rPr lang="ru-RU" sz="3800" dirty="0" smtClean="0"/>
              <a:t>Опора </a:t>
            </a:r>
            <a:r>
              <a:rPr lang="ru-RU" sz="3800" dirty="0"/>
              <a:t>на контекстуальный анализ. </a:t>
            </a:r>
            <a:endParaRPr lang="ru-RU" sz="3800" dirty="0" smtClean="0"/>
          </a:p>
          <a:p>
            <a:pPr marL="514350" indent="-514350">
              <a:buAutoNum type="arabicPeriod"/>
            </a:pPr>
            <a:r>
              <a:rPr lang="ru-RU" sz="3800" dirty="0" smtClean="0"/>
              <a:t>Получение </a:t>
            </a:r>
            <a:r>
              <a:rPr lang="ru-RU" sz="3800" dirty="0"/>
              <a:t>качественных знаний, выраженных обыденным языком</a:t>
            </a:r>
            <a:r>
              <a:rPr lang="ru-RU" sz="3800" dirty="0" smtClean="0"/>
              <a:t>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Внимание </a:t>
            </a:r>
            <a:r>
              <a:rPr lang="ru-RU" sz="3800" dirty="0"/>
              <a:t>к языку как к предмету и средству анализа. </a:t>
            </a:r>
            <a:endParaRPr lang="ru-RU" sz="3800" dirty="0" smtClean="0"/>
          </a:p>
          <a:p>
            <a:pPr marL="514350" indent="-514350">
              <a:buAutoNum type="arabicPeriod"/>
            </a:pPr>
            <a:r>
              <a:rPr lang="ru-RU" sz="3800" dirty="0" smtClean="0"/>
              <a:t>Специфичность</a:t>
            </a:r>
            <a:r>
              <a:rPr lang="ru-RU" sz="3800" dirty="0"/>
              <a:t>. Получение описаний специфических </a:t>
            </a:r>
            <a:r>
              <a:rPr lang="ru-RU" sz="3800" dirty="0" smtClean="0"/>
              <a:t>ситуаций</a:t>
            </a:r>
            <a:r>
              <a:rPr lang="ru-RU" sz="3800" dirty="0"/>
              <a:t>, а не обобщенного мнения. Интерес к единичным </a:t>
            </a:r>
            <a:r>
              <a:rPr lang="ru-RU" sz="3800" dirty="0" smtClean="0"/>
              <a:t>случаям</a:t>
            </a:r>
            <a:r>
              <a:rPr lang="ru-RU" sz="3800" dirty="0"/>
              <a:t>. Индуктивный подход к </a:t>
            </a:r>
            <a:r>
              <a:rPr lang="ru-RU" sz="3800" dirty="0" smtClean="0"/>
              <a:t>данным.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Гибкость </a:t>
            </a:r>
            <a:r>
              <a:rPr lang="ru-RU" sz="3800" dirty="0"/>
              <a:t>и отсутствие жесткой стандартизации. </a:t>
            </a:r>
            <a:endParaRPr lang="ru-RU" sz="3800" dirty="0" smtClean="0"/>
          </a:p>
          <a:p>
            <a:pPr marL="514350" indent="-514350">
              <a:buAutoNum type="arabicPeriod"/>
            </a:pPr>
            <a:r>
              <a:rPr lang="ru-RU" sz="3800" dirty="0" err="1" smtClean="0"/>
              <a:t>Рефлексивность</a:t>
            </a:r>
            <a:r>
              <a:rPr lang="ru-RU" sz="3800" dirty="0"/>
              <a:t>, открытость исследователя новому, вместо опоры на готовые категории и схемы интерпретации. </a:t>
            </a:r>
            <a:endParaRPr lang="ru-RU" sz="3800" dirty="0" smtClean="0"/>
          </a:p>
          <a:p>
            <a:pPr marL="514350" indent="-514350">
              <a:buAutoNum type="arabicPeriod"/>
            </a:pPr>
            <a:r>
              <a:rPr lang="ru-RU" sz="3800" dirty="0" err="1" smtClean="0"/>
              <a:t>Фокусированность</a:t>
            </a:r>
            <a:r>
              <a:rPr lang="ru-RU" sz="3800" dirty="0" smtClean="0"/>
              <a:t> </a:t>
            </a:r>
            <a:r>
              <a:rPr lang="ru-RU" sz="3800" dirty="0"/>
              <a:t>на определенных темах (нет жесткой структурированности и нет абсолютной </a:t>
            </a:r>
            <a:r>
              <a:rPr lang="ru-RU" sz="3800" dirty="0" err="1"/>
              <a:t>недирективности</a:t>
            </a:r>
            <a:r>
              <a:rPr lang="ru-RU" sz="3800" dirty="0" smtClean="0"/>
              <a:t>).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Изменения </a:t>
            </a:r>
            <a:r>
              <a:rPr lang="ru-RU" sz="3800" dirty="0"/>
              <a:t>личности в ходе проведения исследования, появление новых смыслов. Обогащающий опыт (новое </a:t>
            </a:r>
            <a:r>
              <a:rPr lang="ru-RU" sz="3800" dirty="0" smtClean="0"/>
              <a:t>понимание </a:t>
            </a:r>
            <a:r>
              <a:rPr lang="ru-RU" sz="3800" dirty="0"/>
              <a:t>своей ситуации). </a:t>
            </a:r>
            <a:endParaRPr lang="ru-RU" sz="3800" dirty="0" smtClean="0"/>
          </a:p>
          <a:p>
            <a:pPr marL="514350" indent="-514350">
              <a:buAutoNum type="arabicPeriod"/>
            </a:pPr>
            <a:r>
              <a:rPr lang="ru-RU" sz="3800" dirty="0" smtClean="0"/>
              <a:t>Важность </a:t>
            </a:r>
            <a:r>
              <a:rPr lang="ru-RU" sz="3800" dirty="0"/>
              <a:t>межличностных отношений. </a:t>
            </a:r>
            <a:endParaRPr lang="ru-RU" sz="3800" dirty="0" smtClean="0"/>
          </a:p>
          <a:p>
            <a:pPr marL="514350" indent="-514350">
              <a:buAutoNum type="arabicPeriod"/>
            </a:pPr>
            <a:r>
              <a:rPr lang="ru-RU" sz="3800" dirty="0" smtClean="0"/>
              <a:t>Предпочтение </a:t>
            </a:r>
            <a:r>
              <a:rPr lang="ru-RU" sz="3800" dirty="0"/>
              <a:t>полевой формы работы.</a:t>
            </a:r>
          </a:p>
        </p:txBody>
      </p:sp>
    </p:spTree>
    <p:extLst>
      <p:ext uri="{BB962C8B-B14F-4D97-AF65-F5344CB8AC3E}">
        <p14:creationId xmlns:p14="http://schemas.microsoft.com/office/powerpoint/2010/main" val="81312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28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Когда следует использовать качественные методы сбора данных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требуется количественная интерпретация феномена.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Исследуемые феномены не поддаются точному измерению.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Необходимо определить степень влияния на феномен субъективных факторов.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Изучаются новые феномены.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Процессы, не имеющие массового распространения.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проблема вообще не сформулирована, сложившаяся теория не дает ответы на вопрос.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необходимо описание индивидов в естественной обстановке.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текстовое изложение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состояния проблемы с привлечением свидетельств непосредственных участников.</a:t>
            </a:r>
          </a:p>
          <a:p>
            <a:pPr marL="514350" indent="-514350" algn="just"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050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937625" y="22225"/>
              <a:ext cx="277813" cy="257175"/>
            </p14:xfrm>
          </p:contentPart>
        </mc:Choice>
        <mc:Fallback xmlns="">
          <p:pic>
            <p:nvPicPr>
              <p:cNvPr id="2050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928269" y="12860"/>
                <a:ext cx="296526" cy="275905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Тактики качественного исследования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в фокусе исследования проблемы уникальности объекта, то используется тактика 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кейс-стади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цель изучения – новое знание о культуре определенного общества, то используется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этнографическое исследование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(тактика детального описания форм поведения и языка).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цель направлена на выяснение субъективной стороны исторического события, то выбирается тактика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устной истории.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Первоочередная задача – проверка степени правдивости воспоминаний при сопоставлении с другими источниками информации.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исследовании механизмов передачи культурного опыта от поколения к поколению –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тактика история семьи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интересует отражение социально-культурных норм в индивидуальной жизни, то исследователь применяет тактику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история жизни.</a:t>
            </a:r>
          </a:p>
          <a:p>
            <a:pPr marL="514350" indent="-514350" algn="just">
              <a:buAutoNum type="arabicPeriod"/>
            </a:pPr>
            <a:endParaRPr lang="ru-RU" sz="2400" dirty="0" smtClean="0"/>
          </a:p>
          <a:p>
            <a:pPr marL="514350" indent="-514350" algn="just">
              <a:buAutoNum type="arabicPeriod"/>
            </a:pPr>
            <a:endParaRPr lang="ru-RU" sz="2400" dirty="0" smtClean="0"/>
          </a:p>
          <a:p>
            <a:pPr marL="514350" indent="-514350" algn="just">
              <a:buAutoNum type="arabicPeriod"/>
            </a:pPr>
            <a:endParaRPr lang="ru-RU" sz="2400" dirty="0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4578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937625" y="22225"/>
              <a:ext cx="277813" cy="257175"/>
            </p14:xfrm>
          </p:contentPart>
        </mc:Choice>
        <mc:Fallback xmlns="">
          <p:pic>
            <p:nvPicPr>
              <p:cNvPr id="24578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928269" y="12860"/>
                <a:ext cx="296526" cy="275905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 качественным методам исследования относятся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наблюдение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smtClean="0"/>
              <a:t>неструктурированное </a:t>
            </a:r>
            <a:r>
              <a:rPr lang="ru-RU" dirty="0"/>
              <a:t>интервью, в том числе и </a:t>
            </a:r>
            <a:r>
              <a:rPr lang="ru-RU" dirty="0" smtClean="0"/>
              <a:t>феноменологическое </a:t>
            </a:r>
            <a:r>
              <a:rPr lang="ru-RU" dirty="0"/>
              <a:t>интервью; </a:t>
            </a:r>
            <a:endParaRPr lang="ru-RU" dirty="0" smtClean="0"/>
          </a:p>
          <a:p>
            <a:pPr algn="just"/>
            <a:r>
              <a:rPr lang="ru-RU" dirty="0" smtClean="0"/>
              <a:t>исследование </a:t>
            </a:r>
            <a:r>
              <a:rPr lang="ru-RU" dirty="0"/>
              <a:t>индивидуального случая (</a:t>
            </a:r>
            <a:r>
              <a:rPr lang="ru-RU" dirty="0" smtClean="0"/>
              <a:t>кейс-</a:t>
            </a:r>
            <a:r>
              <a:rPr lang="ru-RU" dirty="0" err="1" smtClean="0"/>
              <a:t>стади</a:t>
            </a:r>
            <a:r>
              <a:rPr lang="ru-RU" dirty="0"/>
              <a:t>); </a:t>
            </a:r>
            <a:endParaRPr lang="ru-RU" dirty="0" smtClean="0"/>
          </a:p>
          <a:p>
            <a:pPr algn="just"/>
            <a:r>
              <a:rPr lang="ru-RU" dirty="0" smtClean="0"/>
              <a:t>биографическое </a:t>
            </a:r>
            <a:r>
              <a:rPr lang="ru-RU" dirty="0"/>
              <a:t>исследование, в том числе анализ истории жизни; </a:t>
            </a:r>
            <a:endParaRPr lang="ru-RU" dirty="0" smtClean="0"/>
          </a:p>
          <a:p>
            <a:pPr algn="just"/>
            <a:r>
              <a:rPr lang="ru-RU" dirty="0" smtClean="0"/>
              <a:t>метод </a:t>
            </a:r>
            <a:r>
              <a:rPr lang="ru-RU" dirty="0"/>
              <a:t>фокус-групп, </a:t>
            </a:r>
            <a:endParaRPr lang="ru-RU" dirty="0" smtClean="0"/>
          </a:p>
          <a:p>
            <a:pPr algn="just"/>
            <a:r>
              <a:rPr lang="ru-RU" dirty="0" smtClean="0"/>
              <a:t>метод </a:t>
            </a:r>
            <a:r>
              <a:rPr lang="ru-RU" dirty="0" err="1"/>
              <a:t>Дельфи</a:t>
            </a:r>
            <a:r>
              <a:rPr lang="ru-RU" dirty="0"/>
              <a:t> (метод экспертных </a:t>
            </a:r>
            <a:r>
              <a:rPr lang="ru-RU" dirty="0" smtClean="0"/>
              <a:t>оценок</a:t>
            </a:r>
            <a:r>
              <a:rPr lang="ru-RU" dirty="0"/>
              <a:t>); </a:t>
            </a:r>
            <a:r>
              <a:rPr lang="ru-RU" dirty="0" smtClean="0"/>
              <a:t>контент-анализ </a:t>
            </a:r>
            <a:r>
              <a:rPr lang="ru-RU" dirty="0"/>
              <a:t>(который </a:t>
            </a:r>
            <a:r>
              <a:rPr lang="ru-RU" dirty="0" smtClean="0"/>
              <a:t>одновременно </a:t>
            </a:r>
            <a:r>
              <a:rPr lang="ru-RU" dirty="0"/>
              <a:t>может быть отнесен и к количественным методам </a:t>
            </a:r>
            <a:r>
              <a:rPr lang="ru-RU" dirty="0" smtClean="0"/>
              <a:t>исследования.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720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578</Words>
  <Application>Microsoft Office PowerPoint</Application>
  <PresentationFormat>Экран (4:3)</PresentationFormat>
  <Paragraphs>68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КАЧЕСТВЕННЫЙ МЕТОД СБОРА СОЦИОЛОГИЧЕСКОЙ  ИНФОРМАЦИИ</vt:lpstr>
      <vt:lpstr>Качественный метод</vt:lpstr>
      <vt:lpstr>Направления качественной методологии</vt:lpstr>
      <vt:lpstr>Качественный метод означает, что </vt:lpstr>
      <vt:lpstr>Особенности качественного метода</vt:lpstr>
      <vt:lpstr>Основные аспекты качественного исследования</vt:lpstr>
      <vt:lpstr>Когда следует использовать качественные методы сбора данных?</vt:lpstr>
      <vt:lpstr>Тактики качественного исследования</vt:lpstr>
      <vt:lpstr>К качественным методам исследования относятся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КАЧЕСТВЕННЫЙ И КОЛИЧЕСТВЕННЫЙ МЕТОД СБОРА ИНФОРМАЦИИ</dc:title>
  <dc:creator>user</dc:creator>
  <cp:lastModifiedBy>User</cp:lastModifiedBy>
  <cp:revision>30</cp:revision>
  <dcterms:created xsi:type="dcterms:W3CDTF">2016-10-24T11:50:11Z</dcterms:created>
  <dcterms:modified xsi:type="dcterms:W3CDTF">2024-10-29T06:48:22Z</dcterms:modified>
</cp:coreProperties>
</file>